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3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70" r:id="rId4"/>
    <p:sldId id="273" r:id="rId5"/>
    <p:sldId id="279" r:id="rId6"/>
    <p:sldId id="274" r:id="rId7"/>
    <p:sldId id="280" r:id="rId8"/>
    <p:sldId id="271" r:id="rId9"/>
    <p:sldId id="281" r:id="rId10"/>
    <p:sldId id="272" r:id="rId11"/>
    <p:sldId id="275" r:id="rId12"/>
    <p:sldId id="276" r:id="rId13"/>
    <p:sldId id="277" r:id="rId14"/>
    <p:sldId id="278" r:id="rId15"/>
    <p:sldId id="282" r:id="rId16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4D8ADF-B5A1-45C5-AD84-A5D0C33CBE3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623524-B520-451A-9D31-DC8F2A373DF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9639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6946D-EED3-4A23-9AAE-F04EF3E384B8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46115-AD00-465C-AC13-70FEC43F428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3460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0940B97-94E2-4C8B-9031-D38D7AD50B7D}" type="datetimeFigureOut">
              <a:rPr lang="cs-CZ" smtClean="0"/>
              <a:t>8.10.2013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5C9BD9E-0313-4E58-85EE-80CE9BFE1A34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699792" y="260648"/>
            <a:ext cx="6444208" cy="2880320"/>
          </a:xfrm>
          <a:noFill/>
          <a:ln>
            <a:noFill/>
          </a:ln>
        </p:spPr>
        <p:txBody>
          <a:bodyPr anchor="ctr">
            <a:normAutofit fontScale="90000"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cs-CZ" sz="8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sz="8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Výsledky inspekční činnosti </a:t>
            </a:r>
            <a:b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odborných školách</a:t>
            </a:r>
            <a:b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11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sz="11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inspekční činnost na odborných </a:t>
            </a:r>
            <a:b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školách 2013/2014</a:t>
            </a:r>
            <a:r>
              <a:rPr lang="cs-CZ" sz="24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sz="24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11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sz="11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Testování žáků </a:t>
            </a:r>
            <a: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TŘÍD </a:t>
            </a:r>
            <a:r>
              <a:rPr lang="cs-CZ" sz="2600" dirty="0" err="1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zš</a:t>
            </a:r>
            <a:r>
              <a:rPr lang="cs-CZ" sz="24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sz="24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11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sz="11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2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Koncepční záměry inspekční činnosti</a:t>
            </a:r>
            <a:endParaRPr lang="cs-CZ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667517" y="5661248"/>
            <a:ext cx="6444208" cy="864096"/>
          </a:xfrm>
        </p:spPr>
        <p:txBody>
          <a:bodyPr>
            <a:noAutofit/>
          </a:bodyPr>
          <a:lstStyle/>
          <a:p>
            <a:pPr algn="ctr"/>
            <a:r>
              <a:rPr lang="cs-CZ" sz="1600" dirty="0"/>
              <a:t>Celostátní seminář ředitelů středních průmyslových </a:t>
            </a:r>
            <a:r>
              <a:rPr lang="cs-CZ" sz="1600" dirty="0" smtClean="0"/>
              <a:t>škol</a:t>
            </a:r>
          </a:p>
          <a:p>
            <a:pPr algn="ctr"/>
            <a:endParaRPr lang="cs-CZ" sz="200" dirty="0"/>
          </a:p>
          <a:p>
            <a:pPr algn="ctr"/>
            <a:r>
              <a:rPr lang="cs-CZ" sz="1600" dirty="0" smtClean="0"/>
              <a:t>Rožnov pod Radhoštěm 9. 10. 2013</a:t>
            </a:r>
            <a:endParaRPr lang="cs-CZ" sz="1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10" y="5492806"/>
            <a:ext cx="1379479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4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 anchor="ctr">
            <a:noAutofit/>
          </a:bodyPr>
          <a:lstStyle/>
          <a:p>
            <a:pPr algn="ctr"/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Testování žáků na úrovni 9. ročníků ZŠ</a:t>
            </a:r>
            <a:endParaRPr lang="cs-CZ" sz="3000" dirty="0">
              <a:ln w="5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cs-CZ" sz="2400" dirty="0">
                <a:solidFill>
                  <a:schemeClr val="accent1">
                    <a:lumMod val="75000"/>
                  </a:schemeClr>
                </a:solidFill>
              </a:rPr>
              <a:t>Matematika: </a:t>
            </a:r>
            <a:endParaRPr lang="cs-CZ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 algn="just"/>
            <a:r>
              <a:rPr lang="cs-CZ" sz="2200" dirty="0" smtClean="0">
                <a:solidFill>
                  <a:schemeClr val="tx1"/>
                </a:solidFill>
              </a:rPr>
              <a:t>79,2 </a:t>
            </a:r>
            <a:r>
              <a:rPr lang="cs-CZ" sz="2200" dirty="0">
                <a:solidFill>
                  <a:schemeClr val="tx1"/>
                </a:solidFill>
              </a:rPr>
              <a:t>% (55.470 žáků) základní </a:t>
            </a:r>
            <a:r>
              <a:rPr lang="cs-CZ" sz="2200" dirty="0" smtClean="0">
                <a:solidFill>
                  <a:schemeClr val="tx1"/>
                </a:solidFill>
              </a:rPr>
              <a:t>úroveň </a:t>
            </a:r>
          </a:p>
          <a:p>
            <a:pPr lvl="1" algn="just"/>
            <a:r>
              <a:rPr lang="cs-CZ" sz="2200" dirty="0" smtClean="0">
                <a:solidFill>
                  <a:schemeClr val="tx1"/>
                </a:solidFill>
              </a:rPr>
              <a:t>20,8 </a:t>
            </a:r>
            <a:r>
              <a:rPr lang="cs-CZ" sz="2200" dirty="0">
                <a:solidFill>
                  <a:schemeClr val="tx1"/>
                </a:solidFill>
              </a:rPr>
              <a:t>% (14.581 žáků) vyšší úroveň</a:t>
            </a:r>
          </a:p>
          <a:p>
            <a:pPr marL="0" indent="0" algn="just">
              <a:buNone/>
            </a:pPr>
            <a:endParaRPr lang="cs-CZ" sz="600" dirty="0"/>
          </a:p>
          <a:p>
            <a:pPr marL="0" indent="0" algn="just">
              <a:buNone/>
            </a:pPr>
            <a:r>
              <a:rPr lang="cs-CZ" sz="2400" dirty="0">
                <a:solidFill>
                  <a:schemeClr val="accent1">
                    <a:lumMod val="75000"/>
                  </a:schemeClr>
                </a:solidFill>
              </a:rPr>
              <a:t>Český jazyk: </a:t>
            </a:r>
            <a:endParaRPr lang="cs-CZ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 algn="just"/>
            <a:r>
              <a:rPr lang="cs-CZ" sz="2100" dirty="0" smtClean="0">
                <a:solidFill>
                  <a:schemeClr val="tx1"/>
                </a:solidFill>
              </a:rPr>
              <a:t>37,2 </a:t>
            </a:r>
            <a:r>
              <a:rPr lang="cs-CZ" sz="2100" dirty="0">
                <a:solidFill>
                  <a:schemeClr val="tx1"/>
                </a:solidFill>
              </a:rPr>
              <a:t>% (25.989 žáků) základní </a:t>
            </a:r>
            <a:r>
              <a:rPr lang="cs-CZ" sz="2100" dirty="0" smtClean="0">
                <a:solidFill>
                  <a:schemeClr val="tx1"/>
                </a:solidFill>
              </a:rPr>
              <a:t>úroveň </a:t>
            </a:r>
          </a:p>
          <a:p>
            <a:pPr lvl="1" algn="just"/>
            <a:r>
              <a:rPr lang="cs-CZ" sz="2100" dirty="0" smtClean="0">
                <a:solidFill>
                  <a:schemeClr val="tx1"/>
                </a:solidFill>
              </a:rPr>
              <a:t>62,8 </a:t>
            </a:r>
            <a:r>
              <a:rPr lang="cs-CZ" sz="2100" dirty="0">
                <a:solidFill>
                  <a:schemeClr val="tx1"/>
                </a:solidFill>
              </a:rPr>
              <a:t>% (43.900 žáků) vyšší úroveň</a:t>
            </a:r>
          </a:p>
          <a:p>
            <a:pPr marL="0" indent="0" algn="just">
              <a:buNone/>
            </a:pPr>
            <a:endParaRPr lang="cs-CZ" sz="600" dirty="0"/>
          </a:p>
          <a:p>
            <a:pPr marL="0" indent="0" algn="just">
              <a:buNone/>
            </a:pPr>
            <a:r>
              <a:rPr lang="cs-CZ" sz="2400" dirty="0">
                <a:solidFill>
                  <a:schemeClr val="accent1">
                    <a:lumMod val="75000"/>
                  </a:schemeClr>
                </a:solidFill>
              </a:rPr>
              <a:t>Angličtina: </a:t>
            </a:r>
            <a:endParaRPr lang="cs-CZ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 algn="just"/>
            <a:r>
              <a:rPr lang="cs-CZ" sz="2100" dirty="0" smtClean="0">
                <a:solidFill>
                  <a:schemeClr val="tx1"/>
                </a:solidFill>
              </a:rPr>
              <a:t>58,0 </a:t>
            </a:r>
            <a:r>
              <a:rPr lang="cs-CZ" sz="2100" dirty="0">
                <a:solidFill>
                  <a:schemeClr val="tx1"/>
                </a:solidFill>
              </a:rPr>
              <a:t>% (38.725 žáků) základní </a:t>
            </a:r>
            <a:r>
              <a:rPr lang="cs-CZ" sz="2100" dirty="0" smtClean="0">
                <a:solidFill>
                  <a:schemeClr val="tx1"/>
                </a:solidFill>
              </a:rPr>
              <a:t>úroveň </a:t>
            </a:r>
          </a:p>
          <a:p>
            <a:pPr lvl="1" algn="just"/>
            <a:r>
              <a:rPr lang="cs-CZ" sz="2100" dirty="0" smtClean="0">
                <a:solidFill>
                  <a:schemeClr val="tx1"/>
                </a:solidFill>
              </a:rPr>
              <a:t>42,0 </a:t>
            </a:r>
            <a:r>
              <a:rPr lang="cs-CZ" sz="2100" dirty="0">
                <a:solidFill>
                  <a:schemeClr val="tx1"/>
                </a:solidFill>
              </a:rPr>
              <a:t>% (28.002 žáků) vyšší úroveň</a:t>
            </a:r>
          </a:p>
          <a:p>
            <a:pPr marL="0" indent="0" algn="just">
              <a:buNone/>
            </a:pPr>
            <a:endParaRPr lang="cs-CZ" sz="600" dirty="0"/>
          </a:p>
          <a:p>
            <a:pPr marL="0" indent="0" algn="just">
              <a:buNone/>
            </a:pPr>
            <a:r>
              <a:rPr lang="cs-CZ" sz="2400" dirty="0">
                <a:solidFill>
                  <a:schemeClr val="accent1">
                    <a:lumMod val="75000"/>
                  </a:schemeClr>
                </a:solidFill>
              </a:rPr>
              <a:t>Němčina: </a:t>
            </a:r>
            <a:endParaRPr lang="cs-CZ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 algn="just"/>
            <a:r>
              <a:rPr lang="cs-CZ" sz="2100" dirty="0" smtClean="0">
                <a:solidFill>
                  <a:schemeClr val="tx1"/>
                </a:solidFill>
              </a:rPr>
              <a:t>76,0 </a:t>
            </a:r>
            <a:r>
              <a:rPr lang="cs-CZ" sz="2100" dirty="0">
                <a:solidFill>
                  <a:schemeClr val="tx1"/>
                </a:solidFill>
              </a:rPr>
              <a:t>% (2.550 žáků) základní </a:t>
            </a:r>
            <a:r>
              <a:rPr lang="cs-CZ" sz="2100" dirty="0" smtClean="0">
                <a:solidFill>
                  <a:schemeClr val="tx1"/>
                </a:solidFill>
              </a:rPr>
              <a:t>úroveň </a:t>
            </a:r>
          </a:p>
          <a:p>
            <a:pPr lvl="1" algn="just"/>
            <a:r>
              <a:rPr lang="cs-CZ" sz="2100" dirty="0" smtClean="0">
                <a:solidFill>
                  <a:schemeClr val="tx1"/>
                </a:solidFill>
              </a:rPr>
              <a:t>24,0 </a:t>
            </a:r>
            <a:r>
              <a:rPr lang="cs-CZ" sz="2100" dirty="0">
                <a:solidFill>
                  <a:schemeClr val="tx1"/>
                </a:solidFill>
              </a:rPr>
              <a:t>% (804 žáků) vyšší úroveň</a:t>
            </a:r>
          </a:p>
          <a:p>
            <a:pPr marL="0" indent="0" algn="just">
              <a:buNone/>
            </a:pPr>
            <a:endParaRPr lang="cs-CZ" sz="600" dirty="0"/>
          </a:p>
          <a:p>
            <a:pPr marL="0" indent="0" algn="just">
              <a:buNone/>
            </a:pPr>
            <a:r>
              <a:rPr lang="cs-CZ" sz="2400" dirty="0">
                <a:solidFill>
                  <a:schemeClr val="accent1">
                    <a:lumMod val="75000"/>
                  </a:schemeClr>
                </a:solidFill>
              </a:rPr>
              <a:t>Francouzština: </a:t>
            </a:r>
            <a:endParaRPr lang="cs-CZ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 algn="just"/>
            <a:r>
              <a:rPr lang="cs-CZ" sz="2100" dirty="0" smtClean="0">
                <a:solidFill>
                  <a:schemeClr val="tx1"/>
                </a:solidFill>
              </a:rPr>
              <a:t>75,0 </a:t>
            </a:r>
            <a:r>
              <a:rPr lang="cs-CZ" sz="2100" dirty="0">
                <a:solidFill>
                  <a:schemeClr val="tx1"/>
                </a:solidFill>
              </a:rPr>
              <a:t>% (344 žáků) základní </a:t>
            </a:r>
            <a:r>
              <a:rPr lang="cs-CZ" sz="2100" dirty="0" smtClean="0">
                <a:solidFill>
                  <a:schemeClr val="tx1"/>
                </a:solidFill>
              </a:rPr>
              <a:t>úroveň </a:t>
            </a:r>
          </a:p>
          <a:p>
            <a:pPr lvl="1" algn="just"/>
            <a:r>
              <a:rPr lang="cs-CZ" sz="2100" dirty="0" smtClean="0">
                <a:solidFill>
                  <a:schemeClr val="tx1"/>
                </a:solidFill>
              </a:rPr>
              <a:t>25,0 </a:t>
            </a:r>
            <a:r>
              <a:rPr lang="cs-CZ" sz="2100" dirty="0">
                <a:solidFill>
                  <a:schemeClr val="tx1"/>
                </a:solidFill>
              </a:rPr>
              <a:t>% (115 žáků) vyšší </a:t>
            </a:r>
            <a:r>
              <a:rPr lang="cs-CZ" sz="2100" dirty="0" smtClean="0">
                <a:solidFill>
                  <a:schemeClr val="tx1"/>
                </a:solidFill>
              </a:rPr>
              <a:t>úroveň</a:t>
            </a:r>
            <a:endParaRPr lang="cs-CZ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01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 anchor="ctr">
            <a:noAutofit/>
          </a:bodyPr>
          <a:lstStyle/>
          <a:p>
            <a:pPr algn="ctr"/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Testování žáků na úrovni 9. ročníků ZŠ</a:t>
            </a:r>
            <a:endParaRPr lang="cs-CZ" sz="3000" dirty="0">
              <a:ln w="5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400" dirty="0"/>
          </a:p>
          <a:p>
            <a:pPr algn="just"/>
            <a:endParaRPr lang="cs-CZ" sz="24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3745199" cy="18002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719" y="2901183"/>
            <a:ext cx="3722941" cy="1969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43" y="4851693"/>
            <a:ext cx="3742976" cy="1875445"/>
          </a:xfrm>
          <a:prstGeom prst="rect">
            <a:avLst/>
          </a:prstGeom>
        </p:spPr>
      </p:pic>
      <p:sp>
        <p:nvSpPr>
          <p:cNvPr id="9" name="Šipka doleva 8"/>
          <p:cNvSpPr/>
          <p:nvPr/>
        </p:nvSpPr>
        <p:spPr>
          <a:xfrm>
            <a:off x="3996719" y="1754814"/>
            <a:ext cx="3240360" cy="540060"/>
          </a:xfrm>
          <a:prstGeom prst="leftArrow">
            <a:avLst>
              <a:gd name="adj1" fmla="val 70350"/>
              <a:gd name="adj2" fmla="val 129367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český jazyk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1" name="Šipka doleva 10"/>
          <p:cNvSpPr/>
          <p:nvPr/>
        </p:nvSpPr>
        <p:spPr>
          <a:xfrm>
            <a:off x="3996719" y="5519385"/>
            <a:ext cx="3240360" cy="540060"/>
          </a:xfrm>
          <a:prstGeom prst="leftArrow">
            <a:avLst>
              <a:gd name="adj1" fmla="val 70350"/>
              <a:gd name="adj2" fmla="val 129367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anglický jazyk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0" name="Šipka doprava 9"/>
          <p:cNvSpPr/>
          <p:nvPr/>
        </p:nvSpPr>
        <p:spPr>
          <a:xfrm>
            <a:off x="723413" y="3615698"/>
            <a:ext cx="3240360" cy="540061"/>
          </a:xfrm>
          <a:prstGeom prst="rightArrow">
            <a:avLst>
              <a:gd name="adj1" fmla="val 68023"/>
              <a:gd name="adj2" fmla="val 123111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matematika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68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 anchor="ctr">
            <a:noAutofit/>
          </a:bodyPr>
          <a:lstStyle/>
          <a:p>
            <a:pPr algn="ctr"/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Testování žáků na úrovni 9. ročníků ZŠ</a:t>
            </a:r>
            <a:endParaRPr lang="cs-CZ" sz="3000" dirty="0">
              <a:ln w="5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520344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968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 anchor="ctr">
            <a:noAutofit/>
          </a:bodyPr>
          <a:lstStyle/>
          <a:p>
            <a:pPr algn="ctr"/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Koncepční záměry inspekční činnosti</a:t>
            </a:r>
            <a:endParaRPr lang="cs-CZ" sz="3000" dirty="0">
              <a:ln w="5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cs-CZ" b="1" dirty="0">
                <a:solidFill>
                  <a:schemeClr val="accent1">
                    <a:lumMod val="75000"/>
                  </a:schemeClr>
                </a:solidFill>
              </a:rPr>
              <a:t>Vize</a:t>
            </a:r>
            <a:endParaRPr lang="cs-CZ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cs-CZ" sz="500" dirty="0"/>
          </a:p>
          <a:p>
            <a:pPr algn="just"/>
            <a:r>
              <a:rPr lang="cs-CZ" sz="2400" dirty="0"/>
              <a:t>ČŠI jako kompetentní a důvěryhodná instituce, která prostřednictvím sběru a vyhodnocování dat poskytuje spolehlivé informace o stavu vzdělávání v České republice, poskytuje kvalitní zpětnou vazbu školám, zřizovatelům, rodičům i veřejnosti, a tím se zároveň podílí na zvyšování kvality vzdělávání ve školách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a </a:t>
            </a:r>
            <a:r>
              <a:rPr lang="cs-CZ" sz="2400" dirty="0"/>
              <a:t>školských zařízeních.</a:t>
            </a:r>
          </a:p>
          <a:p>
            <a:pPr marL="0" indent="0" algn="just">
              <a:buNone/>
            </a:pPr>
            <a:endParaRPr lang="cs-CZ" sz="2400" dirty="0"/>
          </a:p>
          <a:p>
            <a:pPr algn="just"/>
            <a:r>
              <a:rPr lang="cs-CZ" sz="2400" dirty="0"/>
              <a:t>ČŠI je hodnotově orientovaným správním úřadem, který poskytuje věrohodné a spolehlivé informace o stavu vzdělávání v České republice. Za významné hodnoty, jež určují její každodenní činnost směrem ke školám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i </a:t>
            </a:r>
            <a:r>
              <a:rPr lang="cs-CZ" sz="2400" dirty="0"/>
              <a:t>veřejnosti, považuje </a:t>
            </a:r>
            <a:r>
              <a:rPr lang="cs-CZ" sz="2400" b="1" dirty="0"/>
              <a:t>transparentnost, nestrannost, objektivitu a vzájemný respekt</a:t>
            </a:r>
            <a:r>
              <a:rPr lang="cs-CZ" sz="2400" dirty="0" smtClean="0"/>
              <a:t>.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09968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 anchor="ctr">
            <a:noAutofit/>
          </a:bodyPr>
          <a:lstStyle/>
          <a:p>
            <a:pPr algn="ctr"/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Koncepční záměry inspekční činnosti</a:t>
            </a:r>
            <a:endParaRPr lang="cs-CZ" sz="3000" dirty="0">
              <a:ln w="5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cs-CZ" sz="3400" b="1" dirty="0">
                <a:solidFill>
                  <a:schemeClr val="accent1">
                    <a:lumMod val="75000"/>
                  </a:schemeClr>
                </a:solidFill>
              </a:rPr>
              <a:t>Zaměření na zvyšování kvality a relevance inspekční činnosti</a:t>
            </a:r>
          </a:p>
          <a:p>
            <a:pPr marL="0" indent="0" algn="just">
              <a:buNone/>
            </a:pPr>
            <a:endParaRPr lang="cs-CZ" sz="600" dirty="0"/>
          </a:p>
          <a:p>
            <a:pPr algn="just">
              <a:lnSpc>
                <a:spcPct val="110000"/>
              </a:lnSpc>
            </a:pPr>
            <a:r>
              <a:rPr lang="cs-CZ" dirty="0" smtClean="0"/>
              <a:t>metodická </a:t>
            </a:r>
            <a:r>
              <a:rPr lang="cs-CZ" dirty="0"/>
              <a:t>podpora škol v podobě vzdělávacího auditu s analýzou silných a slabých stránek konkrétní školy,</a:t>
            </a:r>
          </a:p>
          <a:p>
            <a:pPr algn="just">
              <a:lnSpc>
                <a:spcPct val="110000"/>
              </a:lnSpc>
            </a:pPr>
            <a:r>
              <a:rPr lang="cs-CZ" dirty="0" smtClean="0"/>
              <a:t>vyhledávání </a:t>
            </a:r>
            <a:r>
              <a:rPr lang="cs-CZ" dirty="0"/>
              <a:t>a identifikace úspěšných škol a příkladů dobré praxe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jejich aktivní využívání,</a:t>
            </a:r>
          </a:p>
          <a:p>
            <a:pPr algn="just">
              <a:lnSpc>
                <a:spcPct val="110000"/>
              </a:lnSpc>
            </a:pPr>
            <a:r>
              <a:rPr lang="cs-CZ" dirty="0" smtClean="0"/>
              <a:t>zefektivňování </a:t>
            </a:r>
            <a:r>
              <a:rPr lang="cs-CZ" dirty="0"/>
              <a:t>výkonu inspekční činnosti (organizace, taktika, nástroje inspekční činnosti, využitelnost výstupů) včetně nastavení a realizace pevného šestiletého inspekčního cyklu,</a:t>
            </a:r>
          </a:p>
          <a:p>
            <a:pPr algn="just">
              <a:lnSpc>
                <a:spcPct val="110000"/>
              </a:lnSpc>
            </a:pPr>
            <a:r>
              <a:rPr lang="cs-CZ" dirty="0" smtClean="0"/>
              <a:t>propojení </a:t>
            </a:r>
            <a:r>
              <a:rPr lang="cs-CZ" dirty="0"/>
              <a:t>externího a vlastního hodnocení školy (sdílení nástrojů),</a:t>
            </a:r>
          </a:p>
          <a:p>
            <a:pPr algn="just">
              <a:lnSpc>
                <a:spcPct val="110000"/>
              </a:lnSpc>
            </a:pPr>
            <a:r>
              <a:rPr lang="cs-CZ" dirty="0" smtClean="0"/>
              <a:t>příprava </a:t>
            </a:r>
            <a:r>
              <a:rPr lang="cs-CZ" dirty="0"/>
              <a:t>nástrojů, které umožní zohlednit socioekonomické zázemí jednotlivých žáků i celých škol při hodnocení kvality i výsledků vzdělávání,</a:t>
            </a:r>
          </a:p>
          <a:p>
            <a:pPr algn="just">
              <a:lnSpc>
                <a:spcPct val="110000"/>
              </a:lnSpc>
            </a:pPr>
            <a:r>
              <a:rPr lang="cs-CZ" dirty="0" smtClean="0"/>
              <a:t>využívání </a:t>
            </a:r>
            <a:r>
              <a:rPr lang="cs-CZ" dirty="0"/>
              <a:t>dat získaných z mezinárodních šetření a jejich propojování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s </a:t>
            </a:r>
            <a:r>
              <a:rPr lang="cs-CZ" dirty="0"/>
              <a:t>vlastní inspekční činností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6980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699792" y="548680"/>
            <a:ext cx="6444208" cy="2448272"/>
          </a:xfr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cs-CZ" sz="3600" dirty="0" smtClean="0">
                <a:ln w="5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Děkuji za pozornost</a:t>
            </a:r>
            <a:endParaRPr lang="cs-CZ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79512" y="332656"/>
            <a:ext cx="2304256" cy="1008112"/>
          </a:xfrm>
        </p:spPr>
        <p:txBody>
          <a:bodyPr anchor="ctr">
            <a:noAutofit/>
          </a:bodyPr>
          <a:lstStyle/>
          <a:p>
            <a:pPr algn="ctr">
              <a:spcBef>
                <a:spcPts val="0"/>
              </a:spcBef>
            </a:pPr>
            <a:r>
              <a:rPr lang="cs-CZ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Česká školní inspekce</a:t>
            </a:r>
          </a:p>
          <a:p>
            <a:pPr algn="ctr">
              <a:spcBef>
                <a:spcPts val="0"/>
              </a:spcBef>
            </a:pPr>
            <a:r>
              <a:rPr lang="cs-CZ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Fráni Šrámka 37</a:t>
            </a:r>
          </a:p>
          <a:p>
            <a:pPr algn="ctr">
              <a:spcBef>
                <a:spcPts val="0"/>
              </a:spcBef>
            </a:pPr>
            <a:r>
              <a:rPr lang="cs-CZ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150 21 Praha 5</a:t>
            </a:r>
          </a:p>
          <a:p>
            <a:pPr algn="ctr">
              <a:spcBef>
                <a:spcPts val="0"/>
              </a:spcBef>
            </a:pPr>
            <a:endParaRPr lang="cs-CZ" sz="5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cs-CZ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www.csicr.cz</a:t>
            </a:r>
            <a:endParaRPr lang="cs-CZ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10" y="5492806"/>
            <a:ext cx="1379479" cy="792088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2699792" y="3933056"/>
            <a:ext cx="6444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chemeClr val="bg1"/>
                </a:solidFill>
              </a:rPr>
              <a:t>Mgr. Tomáš Zatloukal</a:t>
            </a:r>
          </a:p>
          <a:p>
            <a:pPr algn="ctr"/>
            <a:r>
              <a:rPr lang="cs-CZ" sz="2000" dirty="0">
                <a:solidFill>
                  <a:schemeClr val="bg1"/>
                </a:solidFill>
              </a:rPr>
              <a:t>ú</a:t>
            </a:r>
            <a:r>
              <a:rPr lang="cs-CZ" sz="2000" dirty="0" smtClean="0">
                <a:solidFill>
                  <a:schemeClr val="bg1"/>
                </a:solidFill>
              </a:rPr>
              <a:t>střední školní inspektor</a:t>
            </a:r>
            <a:endParaRPr lang="cs-CZ" sz="2000" dirty="0">
              <a:solidFill>
                <a:schemeClr val="bg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2771800" y="5596462"/>
            <a:ext cx="64442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cs-CZ" sz="1600" dirty="0" smtClean="0">
                <a:solidFill>
                  <a:schemeClr val="bg1"/>
                </a:solidFill>
              </a:rPr>
              <a:t>tel. +420 251 023 106</a:t>
            </a:r>
          </a:p>
          <a:p>
            <a:pPr algn="ctr"/>
            <a:r>
              <a:rPr lang="cs-CZ" sz="1600" dirty="0" smtClean="0">
                <a:solidFill>
                  <a:schemeClr val="bg1"/>
                </a:solidFill>
              </a:rPr>
              <a:t>e-mail: tomas.zatloukal@csicr.cz</a:t>
            </a:r>
            <a:endParaRPr lang="cs-CZ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50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>
            <a:noAutofit/>
          </a:bodyPr>
          <a:lstStyle/>
          <a:p>
            <a:pPr algn="ctr"/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Výsledky inspekční činnosti </a:t>
            </a:r>
            <a:b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na odborných školách</a:t>
            </a:r>
            <a:endParaRPr lang="cs-CZ" sz="3000" dirty="0">
              <a:ln w="5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Autofit/>
          </a:bodyPr>
          <a:lstStyle/>
          <a:p>
            <a:pPr algn="just"/>
            <a:r>
              <a:rPr lang="cs-CZ" sz="2000" dirty="0" smtClean="0"/>
              <a:t>V současné době již jen zlomek SOŠ setrvává u názvu </a:t>
            </a:r>
            <a:br>
              <a:rPr lang="cs-CZ" sz="2000" dirty="0" smtClean="0"/>
            </a:br>
            <a:r>
              <a:rPr lang="cs-CZ" sz="2000" dirty="0" smtClean="0"/>
              <a:t>a struktury oborů tradičního typu SPŠ. </a:t>
            </a:r>
          </a:p>
          <a:p>
            <a:pPr marL="0" indent="0" algn="just">
              <a:buNone/>
            </a:pPr>
            <a:endParaRPr lang="cs-CZ" sz="2000" dirty="0" smtClean="0"/>
          </a:p>
          <a:p>
            <a:pPr algn="just"/>
            <a:r>
              <a:rPr lang="cs-CZ" sz="2000" dirty="0" smtClean="0"/>
              <a:t>Tradiční SPŠ s jedním oborem středního vzdělání </a:t>
            </a:r>
            <a:br>
              <a:rPr lang="cs-CZ" sz="2000" dirty="0" smtClean="0"/>
            </a:br>
            <a:r>
              <a:rPr lang="cs-CZ" sz="2000" dirty="0" smtClean="0"/>
              <a:t>s maturitou (nebo více obory podobného zaměření) rozšiřují spektrum své nabídky o další obory (i středního vzdělání </a:t>
            </a:r>
            <a:br>
              <a:rPr lang="cs-CZ" sz="2000" dirty="0" smtClean="0"/>
            </a:br>
            <a:r>
              <a:rPr lang="cs-CZ" sz="2000" dirty="0" smtClean="0"/>
              <a:t>s výučním listem).</a:t>
            </a:r>
          </a:p>
          <a:p>
            <a:pPr marL="0" indent="0" algn="just">
              <a:buNone/>
            </a:pPr>
            <a:endParaRPr lang="cs-CZ" sz="2000" dirty="0" smtClean="0"/>
          </a:p>
          <a:p>
            <a:pPr algn="just"/>
            <a:r>
              <a:rPr lang="cs-CZ" sz="2000" dirty="0" smtClean="0"/>
              <a:t>Bývalá SOU dnes kromě nástavbových oborů vyučují </a:t>
            </a:r>
            <a:br>
              <a:rPr lang="cs-CZ" sz="2000" dirty="0" smtClean="0"/>
            </a:br>
            <a:r>
              <a:rPr lang="cs-CZ" sz="2000" dirty="0" smtClean="0"/>
              <a:t>i obory středního vzdělání s maturitou, které dřív byly doménou SPŠ.</a:t>
            </a:r>
          </a:p>
          <a:p>
            <a:pPr marL="0" indent="0" algn="just">
              <a:buNone/>
            </a:pPr>
            <a:endParaRPr lang="cs-CZ" sz="2000" dirty="0" smtClean="0"/>
          </a:p>
          <a:p>
            <a:pPr algn="just"/>
            <a:r>
              <a:rPr lang="cs-CZ" sz="2000" dirty="0" smtClean="0"/>
              <a:t>Tento trend je podporován „optimalizací“ sítě středních škol </a:t>
            </a:r>
            <a:br>
              <a:rPr lang="cs-CZ" sz="2000" dirty="0" smtClean="0"/>
            </a:br>
            <a:r>
              <a:rPr lang="cs-CZ" sz="2000" dirty="0" smtClean="0"/>
              <a:t>v jednotlivých krajích. Vznikají velké komplexy se širokou nabídkou oborů vzdělání.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51812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>
            <a:noAutofit/>
          </a:bodyPr>
          <a:lstStyle/>
          <a:p>
            <a:pPr algn="ctr"/>
            <a:r>
              <a:rPr lang="cs-CZ" sz="3000" dirty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Výsledky inspekční činnosti </a:t>
            </a: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na </a:t>
            </a:r>
            <a:r>
              <a:rPr lang="cs-CZ" sz="3000" dirty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odborných školách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cs-CZ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cs-CZ" sz="2400" b="1" dirty="0" smtClean="0">
                <a:solidFill>
                  <a:schemeClr val="accent1">
                    <a:lumMod val="75000"/>
                  </a:schemeClr>
                </a:solidFill>
              </a:rPr>
              <a:t>Soulady </a:t>
            </a: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RVP a </a:t>
            </a:r>
            <a:r>
              <a:rPr lang="cs-CZ" sz="2400" b="1" dirty="0" smtClean="0">
                <a:solidFill>
                  <a:schemeClr val="accent1">
                    <a:lumMod val="75000"/>
                  </a:schemeClr>
                </a:solidFill>
              </a:rPr>
              <a:t>ŠVP</a:t>
            </a:r>
          </a:p>
          <a:p>
            <a:pPr marL="0" indent="0" algn="just">
              <a:buNone/>
            </a:pPr>
            <a:endParaRPr lang="cs-CZ" sz="500" b="1" dirty="0"/>
          </a:p>
          <a:p>
            <a:pPr marL="0" indent="0" algn="just">
              <a:buNone/>
            </a:pPr>
            <a:r>
              <a:rPr lang="cs-CZ" sz="2400" dirty="0" smtClean="0"/>
              <a:t>Za </a:t>
            </a:r>
            <a:r>
              <a:rPr lang="cs-CZ" sz="2400" dirty="0"/>
              <a:t>období posledních tří školních let bylo provedeno hodnocení souladu ŠVP OV s RVP OV u 4 544 ŠVP OV,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z </a:t>
            </a:r>
            <a:r>
              <a:rPr lang="cs-CZ" sz="2400" dirty="0"/>
              <a:t>celkového počtu bylo v souladu 49, 3 % ŠVP OV</a:t>
            </a:r>
            <a:r>
              <a:rPr lang="cs-CZ" sz="2400" dirty="0" smtClean="0"/>
              <a:t>.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55301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>
            <a:noAutofit/>
          </a:bodyPr>
          <a:lstStyle/>
          <a:p>
            <a:pPr algn="ctr"/>
            <a:r>
              <a:rPr lang="cs-CZ" sz="3000" dirty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Výsledky inspekční činnosti </a:t>
            </a: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na </a:t>
            </a:r>
            <a:r>
              <a:rPr lang="cs-CZ" sz="3000" dirty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odborných školách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Autofit/>
          </a:bodyPr>
          <a:lstStyle/>
          <a:p>
            <a:pPr marL="0" lvl="0" indent="0" algn="just">
              <a:buNone/>
            </a:pP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Soulady RVP a </a:t>
            </a:r>
            <a:r>
              <a:rPr lang="cs-CZ" sz="2400" b="1" dirty="0" smtClean="0">
                <a:solidFill>
                  <a:schemeClr val="accent1">
                    <a:lumMod val="75000"/>
                  </a:schemeClr>
                </a:solidFill>
              </a:rPr>
              <a:t>ŠVP</a:t>
            </a:r>
          </a:p>
          <a:p>
            <a:pPr marL="0" lvl="0" indent="0" algn="just">
              <a:buNone/>
            </a:pPr>
            <a:endParaRPr lang="cs-CZ" sz="5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lvl="0" indent="0" algn="just">
              <a:buNone/>
            </a:pPr>
            <a:r>
              <a:rPr lang="cs-CZ" sz="2000" b="1" dirty="0">
                <a:solidFill>
                  <a:prstClr val="black"/>
                </a:solidFill>
              </a:rPr>
              <a:t>Oblast Charakteristika ŠVP (nesoulad 36,3 </a:t>
            </a:r>
            <a:r>
              <a:rPr lang="cs-CZ" sz="2000" b="1" dirty="0" smtClean="0">
                <a:solidFill>
                  <a:prstClr val="black"/>
                </a:solidFill>
              </a:rPr>
              <a:t>%)</a:t>
            </a:r>
          </a:p>
          <a:p>
            <a:pPr marL="0" lvl="0" indent="0" algn="just">
              <a:buNone/>
            </a:pPr>
            <a:endParaRPr lang="cs-CZ" sz="100" b="1" dirty="0">
              <a:solidFill>
                <a:prstClr val="black"/>
              </a:solidFill>
            </a:endParaRPr>
          </a:p>
          <a:p>
            <a:pPr algn="just"/>
            <a:r>
              <a:rPr lang="cs-CZ" sz="2000" dirty="0">
                <a:solidFill>
                  <a:prstClr val="black"/>
                </a:solidFill>
              </a:rPr>
              <a:t>chyběly realizace klíčových kompetencí</a:t>
            </a:r>
          </a:p>
          <a:p>
            <a:pPr algn="just"/>
            <a:r>
              <a:rPr lang="cs-CZ" sz="2000" dirty="0">
                <a:solidFill>
                  <a:prstClr val="black"/>
                </a:solidFill>
              </a:rPr>
              <a:t>průřezová témata - jejich začlenění včetně tematických okruhů není vždy řádně provázáno s osnovami jednotlivých vyučovacích předmětů, občas není zřejmé, jakou formou jsou průřezová témata realizována</a:t>
            </a:r>
          </a:p>
          <a:p>
            <a:pPr algn="just"/>
            <a:r>
              <a:rPr lang="cs-CZ" sz="2000" dirty="0">
                <a:solidFill>
                  <a:prstClr val="black"/>
                </a:solidFill>
              </a:rPr>
              <a:t>často úplně chyběla problematika žáků se sociálním </a:t>
            </a:r>
            <a:r>
              <a:rPr lang="cs-CZ" sz="2000" dirty="0" smtClean="0">
                <a:solidFill>
                  <a:prstClr val="black"/>
                </a:solidFill>
              </a:rPr>
              <a:t/>
            </a:r>
            <a:br>
              <a:rPr lang="cs-CZ" sz="2000" dirty="0" smtClean="0">
                <a:solidFill>
                  <a:prstClr val="black"/>
                </a:solidFill>
              </a:rPr>
            </a:br>
            <a:r>
              <a:rPr lang="cs-CZ" sz="2000" dirty="0" smtClean="0">
                <a:solidFill>
                  <a:prstClr val="black"/>
                </a:solidFill>
              </a:rPr>
              <a:t>a </a:t>
            </a:r>
            <a:r>
              <a:rPr lang="cs-CZ" sz="2000" dirty="0">
                <a:solidFill>
                  <a:prstClr val="black"/>
                </a:solidFill>
              </a:rPr>
              <a:t>zdravotním znevýhodněním</a:t>
            </a:r>
          </a:p>
          <a:p>
            <a:pPr algn="just"/>
            <a:r>
              <a:rPr lang="cs-CZ" sz="2000" dirty="0">
                <a:solidFill>
                  <a:prstClr val="black"/>
                </a:solidFill>
              </a:rPr>
              <a:t>nebyla uvedena organizace, forma a obsah přijímacího řízení </a:t>
            </a:r>
            <a:r>
              <a:rPr lang="cs-CZ" sz="2000" dirty="0" smtClean="0">
                <a:solidFill>
                  <a:prstClr val="black"/>
                </a:solidFill>
              </a:rPr>
              <a:t/>
            </a:r>
            <a:br>
              <a:rPr lang="cs-CZ" sz="2000" dirty="0" smtClean="0">
                <a:solidFill>
                  <a:prstClr val="black"/>
                </a:solidFill>
              </a:rPr>
            </a:br>
            <a:r>
              <a:rPr lang="cs-CZ" sz="2000" dirty="0" smtClean="0">
                <a:solidFill>
                  <a:prstClr val="black"/>
                </a:solidFill>
              </a:rPr>
              <a:t>a </a:t>
            </a:r>
            <a:r>
              <a:rPr lang="cs-CZ" sz="2000" dirty="0">
                <a:solidFill>
                  <a:prstClr val="black"/>
                </a:solidFill>
              </a:rPr>
              <a:t>charakteristika obsahu a formy ZZ nebo profilové části </a:t>
            </a:r>
            <a:r>
              <a:rPr lang="cs-CZ" sz="2000" dirty="0" smtClean="0">
                <a:solidFill>
                  <a:prstClr val="black"/>
                </a:solidFill>
              </a:rPr>
              <a:t>MZ</a:t>
            </a:r>
            <a:endParaRPr lang="cs-CZ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59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>
            <a:noAutofit/>
          </a:bodyPr>
          <a:lstStyle/>
          <a:p>
            <a:pPr algn="ctr"/>
            <a:r>
              <a:rPr lang="cs-CZ" sz="3000" dirty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Výsledky inspekční činnosti </a:t>
            </a: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na </a:t>
            </a:r>
            <a:r>
              <a:rPr lang="cs-CZ" sz="3000" dirty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odborných školách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cs-CZ" sz="2000" b="1" dirty="0">
                <a:solidFill>
                  <a:prstClr val="black"/>
                </a:solidFill>
              </a:rPr>
              <a:t>Oblast Učební osnovy (nesoulad 27,0 </a:t>
            </a:r>
            <a:r>
              <a:rPr lang="cs-CZ" sz="2000" b="1" dirty="0" smtClean="0">
                <a:solidFill>
                  <a:prstClr val="black"/>
                </a:solidFill>
              </a:rPr>
              <a:t>%)</a:t>
            </a:r>
          </a:p>
          <a:p>
            <a:pPr marL="0" indent="0" algn="just">
              <a:buNone/>
            </a:pPr>
            <a:endParaRPr lang="cs-CZ" sz="100" dirty="0">
              <a:solidFill>
                <a:prstClr val="black"/>
              </a:solidFill>
            </a:endParaRPr>
          </a:p>
          <a:p>
            <a:pPr algn="just"/>
            <a:r>
              <a:rPr lang="cs-CZ" sz="2000" dirty="0">
                <a:solidFill>
                  <a:prstClr val="black"/>
                </a:solidFill>
              </a:rPr>
              <a:t>neshoda počtu hodin s učebním plánem</a:t>
            </a:r>
          </a:p>
          <a:p>
            <a:pPr algn="just"/>
            <a:r>
              <a:rPr lang="cs-CZ" sz="2000" dirty="0">
                <a:solidFill>
                  <a:prstClr val="black"/>
                </a:solidFill>
              </a:rPr>
              <a:t>nedodržení stanoveného obsahu vzdělávání</a:t>
            </a:r>
          </a:p>
          <a:p>
            <a:pPr marL="0" indent="0" algn="just">
              <a:buNone/>
            </a:pPr>
            <a:endParaRPr lang="cs-CZ" sz="20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r>
              <a:rPr lang="cs-CZ" sz="2000" b="1" dirty="0">
                <a:solidFill>
                  <a:prstClr val="black"/>
                </a:solidFill>
              </a:rPr>
              <a:t>Oblast Učební plán (nesoulad 24.7 </a:t>
            </a:r>
            <a:r>
              <a:rPr lang="cs-CZ" sz="2000" b="1" dirty="0" smtClean="0">
                <a:solidFill>
                  <a:prstClr val="black"/>
                </a:solidFill>
              </a:rPr>
              <a:t>%)</a:t>
            </a:r>
          </a:p>
          <a:p>
            <a:pPr marL="0" lvl="0" indent="0" algn="just">
              <a:buNone/>
            </a:pPr>
            <a:endParaRPr lang="cs-CZ" sz="100" dirty="0">
              <a:solidFill>
                <a:prstClr val="black"/>
              </a:solidFill>
            </a:endParaRPr>
          </a:p>
          <a:p>
            <a:pPr algn="just"/>
            <a:r>
              <a:rPr lang="cs-CZ" sz="2000" dirty="0">
                <a:solidFill>
                  <a:prstClr val="black"/>
                </a:solidFill>
              </a:rPr>
              <a:t>nedodržení stanovených minimálních hodinových dotací</a:t>
            </a:r>
          </a:p>
          <a:p>
            <a:pPr algn="just"/>
            <a:r>
              <a:rPr lang="cs-CZ" sz="2000" dirty="0">
                <a:solidFill>
                  <a:prstClr val="black"/>
                </a:solidFill>
              </a:rPr>
              <a:t>častá neshoda počtu hodin vyučovacích předmětů s počty hodin předmětů v učebním plánu, přehledu rozpracování obsahu vzdělávání z RVP do ŠVP a v učebních </a:t>
            </a:r>
            <a:r>
              <a:rPr lang="cs-CZ" sz="2000" dirty="0" smtClean="0">
                <a:solidFill>
                  <a:prstClr val="black"/>
                </a:solidFill>
              </a:rPr>
              <a:t>osnovách</a:t>
            </a:r>
          </a:p>
        </p:txBody>
      </p:sp>
    </p:spTree>
    <p:extLst>
      <p:ext uri="{BB962C8B-B14F-4D97-AF65-F5344CB8AC3E}">
        <p14:creationId xmlns:p14="http://schemas.microsoft.com/office/powerpoint/2010/main" val="45360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>
            <a:noAutofit/>
          </a:bodyPr>
          <a:lstStyle/>
          <a:p>
            <a:pPr algn="ctr"/>
            <a:r>
              <a:rPr lang="cs-CZ" sz="3000" dirty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Výsledky inspekční činnosti </a:t>
            </a: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na </a:t>
            </a:r>
            <a:r>
              <a:rPr lang="cs-CZ" sz="3000" dirty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odborných školách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Podmínky vzdělávání </a:t>
            </a:r>
          </a:p>
          <a:p>
            <a:pPr algn="just"/>
            <a:r>
              <a:rPr lang="cs-CZ" sz="2000" dirty="0"/>
              <a:t>Silnou stránkou SOŠ je efektivní využívání partnerských vztahů pro zkvalitňování vzdělávání. Ve školním roce 2013/2014 byla úroveň partnerství ve 14 % </a:t>
            </a:r>
            <a:r>
              <a:rPr lang="cs-CZ" sz="2000" dirty="0" err="1"/>
              <a:t>inspektovaných</a:t>
            </a:r>
            <a:r>
              <a:rPr lang="cs-CZ" sz="2000" dirty="0"/>
              <a:t> SOŠ hodnocena jako příkladná, nikde nebyla zjištěna rizika. </a:t>
            </a:r>
          </a:p>
          <a:p>
            <a:pPr algn="just"/>
            <a:r>
              <a:rPr lang="cs-CZ" sz="2000" dirty="0"/>
              <a:t>Naopak vážná rizika byla zjištěna v 8,7 % SOŠ v organizaci vzdělávání, s čímž úzce souvisely i nedostatky v řízení těchto škol.</a:t>
            </a:r>
          </a:p>
          <a:p>
            <a:pPr marL="0" indent="0" algn="just">
              <a:buNone/>
            </a:pPr>
            <a:endParaRPr lang="cs-CZ" sz="500" dirty="0"/>
          </a:p>
          <a:p>
            <a:pPr marL="0" indent="0" algn="just">
              <a:buNone/>
            </a:pP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Průběh vzdělávání </a:t>
            </a:r>
          </a:p>
          <a:p>
            <a:pPr algn="just"/>
            <a:r>
              <a:rPr lang="cs-CZ" sz="2000" dirty="0"/>
              <a:t>Přes zvyšující se využívání prostředků ICT a dalších moderních technických systémů, zůstává výběr forem a metod stále konzervativní. Stále převažuje zejména frontální (hromadná) výuka s metodou výkladu a vysvětlování, kde těžiště práce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v </a:t>
            </a:r>
            <a:r>
              <a:rPr lang="cs-CZ" sz="2000" dirty="0"/>
              <a:t>hodině je většinou na pedagogovi a žáci zůstávají spíše pasivními účastníky vzdělávacího procesu</a:t>
            </a:r>
            <a:r>
              <a:rPr lang="cs-CZ" sz="2000" dirty="0" smtClean="0"/>
              <a:t>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96859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>
            <a:noAutofit/>
          </a:bodyPr>
          <a:lstStyle/>
          <a:p>
            <a:pPr algn="ctr"/>
            <a:r>
              <a:rPr lang="cs-CZ" sz="3000" dirty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Výsledky inspekční činnosti </a:t>
            </a: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</a:br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na </a:t>
            </a:r>
            <a:r>
              <a:rPr lang="cs-CZ" sz="3000" dirty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odborných školách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cs-CZ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cs-CZ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cs-CZ" sz="2400" b="1" dirty="0" smtClean="0">
                <a:solidFill>
                  <a:schemeClr val="accent1">
                    <a:lumMod val="75000"/>
                  </a:schemeClr>
                </a:solidFill>
              </a:rPr>
              <a:t>Výsledky </a:t>
            </a: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vzdělávání</a:t>
            </a:r>
          </a:p>
          <a:p>
            <a:pPr algn="just"/>
            <a:r>
              <a:rPr lang="cs-CZ" sz="2000" dirty="0"/>
              <a:t>Na požadované úrovní hodnotí výsledky vzdělávání 91,5% SOŠ. Rizika v této oblasti se vyskytovala pouze u 4,1% škol</a:t>
            </a:r>
            <a:r>
              <a:rPr lang="cs-CZ" sz="2000" dirty="0" smtClean="0"/>
              <a:t>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21440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>
            <a:noAutofit/>
          </a:bodyPr>
          <a:lstStyle/>
          <a:p>
            <a:pPr algn="ctr"/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Inspekční činnost na odborných školách 2013/2014</a:t>
            </a:r>
            <a:endParaRPr lang="cs-CZ" sz="3000" dirty="0">
              <a:ln w="5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Institucionální hodnocení:</a:t>
            </a:r>
          </a:p>
          <a:p>
            <a:pPr algn="just"/>
            <a:r>
              <a:rPr lang="cs-CZ" sz="2400" dirty="0"/>
              <a:t>Rovný přístup ke vzdělávání</a:t>
            </a:r>
          </a:p>
          <a:p>
            <a:pPr algn="just"/>
            <a:r>
              <a:rPr lang="cs-CZ" sz="2400" dirty="0" smtClean="0"/>
              <a:t>Materiální </a:t>
            </a:r>
            <a:r>
              <a:rPr lang="cs-CZ" sz="2400" dirty="0"/>
              <a:t>a ekonomické předpoklady činnosti školy</a:t>
            </a:r>
          </a:p>
          <a:p>
            <a:pPr algn="just"/>
            <a:r>
              <a:rPr lang="cs-CZ" sz="2400" dirty="0"/>
              <a:t>Personální podmínky škol, vedení školy, podpora pedagogickým pracovníkům, kvalita práce pedagogických pracovníků</a:t>
            </a:r>
          </a:p>
          <a:p>
            <a:pPr algn="just"/>
            <a:r>
              <a:rPr lang="cs-CZ" sz="2400" dirty="0"/>
              <a:t>Školní systémy prevence rizikových jevů</a:t>
            </a:r>
          </a:p>
          <a:p>
            <a:pPr algn="just"/>
            <a:r>
              <a:rPr lang="cs-CZ" sz="2400" dirty="0"/>
              <a:t>Podpora žáků se SVP</a:t>
            </a:r>
          </a:p>
          <a:p>
            <a:pPr algn="just"/>
            <a:r>
              <a:rPr lang="cs-CZ" sz="2400" dirty="0" smtClean="0"/>
              <a:t>Podpora </a:t>
            </a:r>
            <a:r>
              <a:rPr lang="cs-CZ" sz="2400" dirty="0"/>
              <a:t>vzdělávání nadaných </a:t>
            </a:r>
            <a:r>
              <a:rPr lang="cs-CZ" sz="2400" dirty="0" smtClean="0"/>
              <a:t>žáků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55301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920880" cy="936104"/>
          </a:xfrm>
        </p:spPr>
        <p:txBody>
          <a:bodyPr>
            <a:noAutofit/>
          </a:bodyPr>
          <a:lstStyle/>
          <a:p>
            <a:pPr algn="ctr"/>
            <a:r>
              <a:rPr lang="cs-CZ" sz="3000" dirty="0" smtClean="0">
                <a:ln w="500"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Inspekční činnost na odborných školách 2013/2014</a:t>
            </a:r>
            <a:endParaRPr lang="cs-CZ" sz="3000" dirty="0">
              <a:ln w="500"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340768"/>
            <a:ext cx="7776864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2400" b="1" dirty="0" smtClean="0">
                <a:solidFill>
                  <a:schemeClr val="accent1">
                    <a:lumMod val="75000"/>
                  </a:schemeClr>
                </a:solidFill>
              </a:rPr>
              <a:t>Specifické </a:t>
            </a: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zaměření</a:t>
            </a:r>
          </a:p>
          <a:p>
            <a:pPr algn="just"/>
            <a:r>
              <a:rPr lang="cs-CZ" sz="2400" dirty="0"/>
              <a:t>Inspekce u začínajících ředitelů do 2 let praxe</a:t>
            </a:r>
          </a:p>
          <a:p>
            <a:pPr algn="just"/>
            <a:r>
              <a:rPr lang="cs-CZ" sz="2400" dirty="0" smtClean="0"/>
              <a:t>Hodnocení </a:t>
            </a:r>
            <a:r>
              <a:rPr lang="cs-CZ" sz="2400" dirty="0"/>
              <a:t>výsledků vzdělávání žáků v 1. ročníku středních škol (opatření pro adaptaci žáků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při </a:t>
            </a:r>
            <a:r>
              <a:rPr lang="cs-CZ" sz="2400" dirty="0"/>
              <a:t>přechodu na vyšší stupeň)</a:t>
            </a:r>
          </a:p>
          <a:p>
            <a:pPr algn="just"/>
            <a:r>
              <a:rPr lang="cs-CZ" sz="2400" dirty="0"/>
              <a:t>Inspekce vzdělávání ve vybraných oborech odborného vzdělávání </a:t>
            </a:r>
            <a:r>
              <a:rPr lang="cs-CZ" sz="2400" dirty="0" smtClean="0"/>
              <a:t>(konkrétní obory budou stanoveny v nejbližší době)</a:t>
            </a:r>
            <a:endParaRPr lang="cs-CZ" sz="2400" dirty="0"/>
          </a:p>
          <a:p>
            <a:pPr algn="just"/>
            <a:r>
              <a:rPr lang="cs-CZ" sz="2400" dirty="0"/>
              <a:t>Inspekce vzdělávání v oborech gymnázia</a:t>
            </a:r>
          </a:p>
          <a:p>
            <a:pPr algn="just"/>
            <a:r>
              <a:rPr lang="cs-CZ" sz="2400" dirty="0"/>
              <a:t>Inspekce vzdělávání na pracovištích praktického vyučování u </a:t>
            </a:r>
            <a:r>
              <a:rPr lang="cs-CZ" sz="2400" dirty="0" smtClean="0"/>
              <a:t>firem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82337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462</TotalTime>
  <Words>611</Words>
  <Application>Microsoft Office PowerPoint</Application>
  <PresentationFormat>Předvádění na obrazovce (4:3)</PresentationFormat>
  <Paragraphs>120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Bohatý</vt:lpstr>
      <vt:lpstr> Výsledky inspekční činnosti  na odborných školách  inspekční činnost na odborných  školách 2013/2014  Testování žáků 9. TŘÍD zš  Koncepční záměry inspekční činnosti</vt:lpstr>
      <vt:lpstr>Výsledky inspekční činnosti  na odborných školách</vt:lpstr>
      <vt:lpstr>Výsledky inspekční činnosti  na odborných školách</vt:lpstr>
      <vt:lpstr>Výsledky inspekční činnosti  na odborných školách</vt:lpstr>
      <vt:lpstr>Výsledky inspekční činnosti  na odborných školách</vt:lpstr>
      <vt:lpstr>Výsledky inspekční činnosti  na odborných školách</vt:lpstr>
      <vt:lpstr>Výsledky inspekční činnosti  na odborných školách</vt:lpstr>
      <vt:lpstr>Inspekční činnost na odborných školách 2013/2014</vt:lpstr>
      <vt:lpstr>Inspekční činnost na odborných školách 2013/2014</vt:lpstr>
      <vt:lpstr>Testování žáků na úrovni 9. ročníků ZŠ</vt:lpstr>
      <vt:lpstr>Testování žáků na úrovni 9. ročníků ZŠ</vt:lpstr>
      <vt:lpstr>Testování žáků na úrovni 9. ročníků ZŠ</vt:lpstr>
      <vt:lpstr>Koncepční záměry inspekční činnosti</vt:lpstr>
      <vt:lpstr>Koncepční záměry inspekční činnosti</vt:lpstr>
      <vt:lpstr>Děkuji za pozornost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Zatloukal Tomáš</dc:creator>
  <cp:lastModifiedBy>Zatloukal Tomáš</cp:lastModifiedBy>
  <cp:revision>33</cp:revision>
  <cp:lastPrinted>2013-10-08T11:59:51Z</cp:lastPrinted>
  <dcterms:created xsi:type="dcterms:W3CDTF">2013-10-07T12:50:18Z</dcterms:created>
  <dcterms:modified xsi:type="dcterms:W3CDTF">2013-10-08T20:59:25Z</dcterms:modified>
</cp:coreProperties>
</file>