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8" r:id="rId12"/>
    <p:sldId id="269" r:id="rId13"/>
    <p:sldId id="270" r:id="rId14"/>
    <p:sldId id="267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10/8/2013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10/8/2013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zesha.cz/?strid=6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2348880"/>
            <a:ext cx="8784976" cy="1222375"/>
          </a:xfrm>
        </p:spPr>
        <p:txBody>
          <a:bodyPr>
            <a:normAutofit/>
          </a:bodyPr>
          <a:lstStyle/>
          <a:p>
            <a:r>
              <a:rPr lang="cs-CZ" dirty="0" smtClean="0"/>
              <a:t>Metodický seminář a valná hromada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Rožnov pod Radhoštěm 9. – 10. října 2013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47434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8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cs-CZ" dirty="0"/>
              <a:t>6</a:t>
            </a:r>
            <a:r>
              <a:rPr lang="cs-CZ" dirty="0" smtClean="0"/>
              <a:t>. </a:t>
            </a:r>
            <a:r>
              <a:rPr lang="cs-CZ" dirty="0"/>
              <a:t>Struktura maturitních zkoušek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Společná část</a:t>
            </a:r>
          </a:p>
          <a:p>
            <a:r>
              <a:rPr lang="cs-CZ" dirty="0" smtClean="0"/>
              <a:t>CJL + volitelně CIJ nebo MAT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 smtClean="0"/>
              <a:t>Profilová část </a:t>
            </a:r>
          </a:p>
          <a:p>
            <a:r>
              <a:rPr lang="cs-CZ" dirty="0" smtClean="0"/>
              <a:t>2 – 3 zkoušky podle rozhodnutí ŘŠ</a:t>
            </a:r>
          </a:p>
          <a:p>
            <a:r>
              <a:rPr lang="cs-CZ" dirty="0" smtClean="0"/>
              <a:t>Z toho jedna praktická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Upraveno školským zákonem, bez změny zákona zůstane MZ v této podobě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Hodnocení PP CJL škola/centrum 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502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1295400"/>
          </a:xfrm>
        </p:spPr>
        <p:txBody>
          <a:bodyPr>
            <a:normAutofit fontScale="90000"/>
          </a:bodyPr>
          <a:lstStyle/>
          <a:p>
            <a:r>
              <a:rPr lang="cs-CZ" dirty="0"/>
              <a:t>7. Rámcová smlouva CZESHA s Microsoftem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Smlouva </a:t>
            </a:r>
            <a:r>
              <a:rPr lang="cs-CZ" b="1" dirty="0" err="1"/>
              <a:t>Campus</a:t>
            </a:r>
            <a:r>
              <a:rPr lang="cs-CZ" b="1" dirty="0"/>
              <a:t> and </a:t>
            </a:r>
            <a:r>
              <a:rPr lang="cs-CZ" b="1" dirty="0" err="1"/>
              <a:t>School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Text </a:t>
            </a:r>
            <a:r>
              <a:rPr lang="cs-CZ" dirty="0"/>
              <a:t>k dispozici na </a:t>
            </a:r>
            <a:r>
              <a:rPr lang="cs-CZ" dirty="0">
                <a:hlinkClick r:id="rId2"/>
              </a:rPr>
              <a:t>http://www.czesha.cz/?</a:t>
            </a:r>
            <a:r>
              <a:rPr lang="cs-CZ" dirty="0" smtClean="0">
                <a:hlinkClick r:id="rId2"/>
              </a:rPr>
              <a:t>strid=67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cenová hladina C</a:t>
            </a:r>
          </a:p>
          <a:p>
            <a:r>
              <a:rPr lang="cs-CZ" dirty="0" smtClean="0"/>
              <a:t>zajištěna na 3 roky</a:t>
            </a:r>
          </a:p>
          <a:p>
            <a:r>
              <a:rPr lang="cs-CZ" dirty="0" smtClean="0"/>
              <a:t>minimálně 10 000 licencí pod touto smlouvou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99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8.</a:t>
            </a:r>
            <a:r>
              <a:rPr lang="cs-CZ" dirty="0"/>
              <a:t> Úprava RVP pro ZŠ (druhý cizí jazyk)</a:t>
            </a:r>
            <a:br>
              <a:rPr lang="cs-CZ" dirty="0"/>
            </a:b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Nutnost výuky 2. cizího jazyka</a:t>
            </a:r>
          </a:p>
          <a:p>
            <a:r>
              <a:rPr lang="cs-CZ" dirty="0" smtClean="0"/>
              <a:t>V odůvodněných případech možnost </a:t>
            </a:r>
            <a:r>
              <a:rPr lang="cs-CZ" dirty="0" smtClean="0"/>
              <a:t>posílení 1. cizího jazyka</a:t>
            </a:r>
          </a:p>
          <a:p>
            <a:endParaRPr lang="cs-CZ" dirty="0"/>
          </a:p>
          <a:p>
            <a:r>
              <a:rPr lang="cs-CZ" dirty="0" smtClean="0"/>
              <a:t>Možný dopad na střední školy</a:t>
            </a:r>
          </a:p>
          <a:p>
            <a:r>
              <a:rPr lang="cs-CZ" dirty="0"/>
              <a:t>Národní plán výuky cizích jazyků pro období 2014 - 2020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43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9.</a:t>
            </a:r>
            <a:r>
              <a:rPr lang="cs-CZ" dirty="0"/>
              <a:t> </a:t>
            </a:r>
            <a:r>
              <a:rPr lang="cs-CZ" dirty="0" smtClean="0"/>
              <a:t>Rámcová smlouva s AB+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Zvýhodněná nabídka pro členské školy</a:t>
            </a:r>
            <a:endParaRPr lang="cs-CZ" dirty="0" smtClean="0"/>
          </a:p>
          <a:p>
            <a:r>
              <a:rPr lang="cs-CZ" dirty="0" smtClean="0"/>
              <a:t>Chráněná dílna – náhradní plnění</a:t>
            </a:r>
          </a:p>
          <a:p>
            <a:r>
              <a:rPr lang="cs-CZ" dirty="0" smtClean="0"/>
              <a:t>Smluvní vztah na zvážení ředitelů škol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8448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Stanovisko valné hromady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Projednání v odborných sekcích</a:t>
            </a:r>
          </a:p>
          <a:p>
            <a:r>
              <a:rPr lang="cs-CZ" dirty="0" smtClean="0"/>
              <a:t>Vyjádření ve výstupu z jednání</a:t>
            </a:r>
          </a:p>
          <a:p>
            <a:r>
              <a:rPr lang="cs-CZ" dirty="0" smtClean="0"/>
              <a:t>Zapracování do stanoviska VH</a:t>
            </a:r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77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Návrhy Rady A SPŠ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A SPŠ navrhuje zavedení povinných přijímacích zkoušek pro všechny obory vzdělávání ukončené maturitní zkouškou a to na úrovni školského zákona pro všechny střední školy (bez rozdílu zřizovatele).</a:t>
            </a:r>
          </a:p>
          <a:p>
            <a:pPr marL="0" indent="0">
              <a:buNone/>
            </a:pPr>
            <a:r>
              <a:rPr lang="cs-CZ" dirty="0" smtClean="0"/>
              <a:t>Současný stav je neudržitelný, někteří zřizovatelé již v současnosti vyžadují povinné přijímací zkoušky, někteří nikoliv. To nezaručuje rovný přístup ke vzdělávání v jednotlivých krajích.</a:t>
            </a:r>
          </a:p>
          <a:p>
            <a:pPr marL="0" indent="0">
              <a:buNone/>
            </a:pPr>
            <a:r>
              <a:rPr lang="cs-CZ" dirty="0" smtClean="0"/>
              <a:t>V další fázi by bylo vhodné stanovit i minimální nutné požadavky pro přijetí do maturitních oborů vzdělávání.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844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Návrhy Rady A SPŠ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V oblasti maturitních zkoušek je A SPŠ přesvědčena, že možnost volby mezi cizím jazykem a matematikou ve společné části MZ vyhovuje podmínkám SOŠ a proto je vhodné ji zachovat i do budoucnosti.</a:t>
            </a:r>
          </a:p>
          <a:p>
            <a:pPr marL="0" indent="0">
              <a:buNone/>
            </a:pPr>
            <a:r>
              <a:rPr lang="cs-CZ" dirty="0" smtClean="0"/>
              <a:t>Zavedení tří povinných zkoušek ve společné části by mělo negativní dopad na odbornou část vzdělávání. Zároveň doporučujeme postupný návrat hodnocení PP z CJL na centrální úroveň.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538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Návrhy Rady A SPŠ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V oblasti kategorizace prací a pracovišť A SPŠ doporučuje zpřesnit kritéria pro zařazování jednotlivých pracovišť do jednotlivých kategorií. Je nezbytné zohlednit i rozsah a míru expozice tak, aby byla možná jednoznačná interpretace.</a:t>
            </a:r>
          </a:p>
          <a:p>
            <a:r>
              <a:rPr lang="cs-CZ" dirty="0" smtClean="0"/>
              <a:t>Pro zařazení žáka do praktického výcviku či výuky by měla být dostatečná lékařská prohlídka před podáním přihlášky ke vzdělávání. Opakované prohlídky jsou organizačně i finančně velmi náročné.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986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Návrhy Rady A SPŠ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oblasti jazykové výuky A SPŠ doporučuje zavést výuku druhého cizího jazyka na SŠ, které nemají tuto povinnost stanovenou v RVP formou nepovinného předmětu.</a:t>
            </a:r>
          </a:p>
          <a:p>
            <a:pPr marL="0" indent="0">
              <a:buNone/>
            </a:pPr>
            <a:r>
              <a:rPr lang="cs-CZ" dirty="0" smtClean="0"/>
              <a:t>Tento způsob umožní talentovaným žákům případně dalším zájemcům rozšířit studium na SŠ o další cizí jazyk a zároveň nebude mít tato skutečnost dopad na odbornou část vzdělávání.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196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Program jednání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8686800" cy="51872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b="1" u="sng" dirty="0" smtClean="0"/>
              <a:t>Středa </a:t>
            </a:r>
            <a:r>
              <a:rPr lang="cs-CZ" sz="1800" b="1" u="sng" dirty="0"/>
              <a:t>9. </a:t>
            </a:r>
            <a:r>
              <a:rPr lang="cs-CZ" sz="1800" b="1" u="sng" dirty="0" smtClean="0"/>
              <a:t>října</a:t>
            </a:r>
            <a:endParaRPr lang="cs-CZ" sz="1800" dirty="0"/>
          </a:p>
          <a:p>
            <a:pPr marL="0" indent="0">
              <a:buNone/>
            </a:pPr>
            <a:r>
              <a:rPr lang="cs-CZ" sz="1800" dirty="0"/>
              <a:t>09:30 – </a:t>
            </a:r>
            <a:r>
              <a:rPr lang="cs-CZ" sz="1800" dirty="0" smtClean="0"/>
              <a:t>10:15 h</a:t>
            </a:r>
            <a:r>
              <a:rPr lang="cs-CZ" sz="1800" dirty="0"/>
              <a:t>	</a:t>
            </a:r>
            <a:r>
              <a:rPr lang="cs-CZ" sz="1800" b="1" dirty="0"/>
              <a:t>Zahájení, informace o činnosti za uplynulé období</a:t>
            </a:r>
            <a:r>
              <a:rPr lang="cs-CZ" sz="1800" dirty="0"/>
              <a:t>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		</a:t>
            </a:r>
            <a:r>
              <a:rPr lang="cs-CZ" sz="1800" i="1" dirty="0" smtClean="0"/>
              <a:t>Ing</a:t>
            </a:r>
            <a:r>
              <a:rPr lang="cs-CZ" sz="1800" i="1" dirty="0"/>
              <a:t>. Jiří Zajíček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10:15 </a:t>
            </a:r>
            <a:r>
              <a:rPr lang="cs-CZ" sz="1800" dirty="0"/>
              <a:t>– </a:t>
            </a:r>
            <a:r>
              <a:rPr lang="cs-CZ" sz="1800" dirty="0" smtClean="0"/>
              <a:t>11:00 h</a:t>
            </a:r>
            <a:r>
              <a:rPr lang="cs-CZ" sz="1800" dirty="0"/>
              <a:t>	</a:t>
            </a:r>
            <a:r>
              <a:rPr lang="cs-CZ" sz="1800" b="1" dirty="0"/>
              <a:t>Aktuální informace z MŠMT</a:t>
            </a:r>
            <a:r>
              <a:rPr lang="cs-CZ" sz="1800" dirty="0"/>
              <a:t> </a:t>
            </a:r>
          </a:p>
          <a:p>
            <a:pPr marL="0" indent="0">
              <a:buNone/>
            </a:pPr>
            <a:r>
              <a:rPr lang="cs-CZ" sz="1800" i="1" dirty="0" smtClean="0"/>
              <a:t>		</a:t>
            </a:r>
            <a:r>
              <a:rPr lang="cs-CZ" sz="1800" i="1" dirty="0"/>
              <a:t>PhDr. Jindřich Fryč, 1. </a:t>
            </a:r>
            <a:r>
              <a:rPr lang="cs-CZ" sz="1800" i="1" dirty="0" smtClean="0"/>
              <a:t>náměstek, MŠMT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11:00 </a:t>
            </a:r>
            <a:r>
              <a:rPr lang="cs-CZ" sz="1800" dirty="0"/>
              <a:t>– </a:t>
            </a:r>
            <a:r>
              <a:rPr lang="cs-CZ" sz="1800" dirty="0" smtClean="0"/>
              <a:t>11:30 h</a:t>
            </a:r>
            <a:r>
              <a:rPr lang="cs-CZ" sz="1800" dirty="0"/>
              <a:t>	</a:t>
            </a:r>
            <a:r>
              <a:rPr lang="cs-CZ" sz="1800" b="1" dirty="0"/>
              <a:t>Informace z ČŠI</a:t>
            </a:r>
            <a:r>
              <a:rPr lang="cs-CZ" sz="1800" dirty="0"/>
              <a:t> </a:t>
            </a:r>
            <a:endParaRPr lang="cs-CZ" sz="1800" dirty="0" smtClean="0"/>
          </a:p>
          <a:p>
            <a:pPr marL="0" indent="0">
              <a:buNone/>
            </a:pPr>
            <a:r>
              <a:rPr lang="cs-CZ" sz="1800" i="1" dirty="0" smtClean="0"/>
              <a:t>		</a:t>
            </a:r>
            <a:r>
              <a:rPr lang="cs-CZ" sz="1800" i="1" dirty="0"/>
              <a:t>Mgr. Tomáš Zatloukal, Pověřený ústřední školní inspektor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11:30 </a:t>
            </a:r>
            <a:r>
              <a:rPr lang="cs-CZ" sz="1800" dirty="0"/>
              <a:t>– </a:t>
            </a:r>
            <a:r>
              <a:rPr lang="cs-CZ" sz="1800" dirty="0" smtClean="0"/>
              <a:t>12:00 h</a:t>
            </a:r>
            <a:r>
              <a:rPr lang="cs-CZ" sz="1800" dirty="0"/>
              <a:t>	</a:t>
            </a:r>
            <a:r>
              <a:rPr lang="cs-CZ" sz="1800" b="1" dirty="0"/>
              <a:t>Diskuse k dopolednímu bloku jednání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12:00 </a:t>
            </a:r>
            <a:r>
              <a:rPr lang="cs-CZ" sz="1800" dirty="0"/>
              <a:t>– </a:t>
            </a:r>
            <a:r>
              <a:rPr lang="cs-CZ" sz="1800" dirty="0" smtClean="0"/>
              <a:t>13:30 h</a:t>
            </a:r>
            <a:r>
              <a:rPr lang="cs-CZ" sz="1800" dirty="0"/>
              <a:t>	Oběd</a:t>
            </a:r>
          </a:p>
          <a:p>
            <a:pPr marL="0" indent="0">
              <a:buNone/>
            </a:pPr>
            <a:r>
              <a:rPr lang="cs-CZ" sz="1800" dirty="0" smtClean="0"/>
              <a:t>14:00 </a:t>
            </a:r>
            <a:r>
              <a:rPr lang="cs-CZ" sz="1800" dirty="0"/>
              <a:t>– </a:t>
            </a:r>
            <a:r>
              <a:rPr lang="cs-CZ" sz="1800" dirty="0" smtClean="0"/>
              <a:t>16:30 h</a:t>
            </a:r>
            <a:r>
              <a:rPr lang="cs-CZ" sz="1800" dirty="0"/>
              <a:t>	</a:t>
            </a:r>
            <a:r>
              <a:rPr lang="cs-CZ" sz="1800" b="1" dirty="0"/>
              <a:t>Jednání v odborných </a:t>
            </a:r>
            <a:r>
              <a:rPr lang="cs-CZ" sz="1800" b="1" dirty="0" smtClean="0"/>
              <a:t>sekcích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16:30 </a:t>
            </a:r>
            <a:r>
              <a:rPr lang="cs-CZ" sz="1800" dirty="0"/>
              <a:t>– </a:t>
            </a:r>
            <a:r>
              <a:rPr lang="cs-CZ" sz="1800" dirty="0" smtClean="0"/>
              <a:t>16:45 h</a:t>
            </a:r>
            <a:r>
              <a:rPr lang="cs-CZ" sz="1800" dirty="0"/>
              <a:t>	</a:t>
            </a:r>
            <a:r>
              <a:rPr lang="cs-CZ" sz="1800" dirty="0" smtClean="0"/>
              <a:t>Přestávka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16:45 </a:t>
            </a:r>
            <a:r>
              <a:rPr lang="cs-CZ" sz="1800" dirty="0"/>
              <a:t>– </a:t>
            </a:r>
            <a:r>
              <a:rPr lang="cs-CZ" sz="1800" dirty="0" smtClean="0"/>
              <a:t>17:00 h</a:t>
            </a:r>
            <a:r>
              <a:rPr lang="cs-CZ" sz="1800" dirty="0"/>
              <a:t>	</a:t>
            </a:r>
            <a:r>
              <a:rPr lang="cs-CZ" sz="1800" b="1" dirty="0"/>
              <a:t>Vzděláváme pro budoucnost aneb podpora zavádění ICT do výuky</a:t>
            </a:r>
            <a:endParaRPr lang="cs-CZ" sz="1800" dirty="0"/>
          </a:p>
          <a:p>
            <a:pPr marL="0" indent="0">
              <a:buNone/>
            </a:pPr>
            <a:r>
              <a:rPr lang="cs-CZ" sz="1800" dirty="0"/>
              <a:t>		</a:t>
            </a:r>
            <a:r>
              <a:rPr lang="cs-CZ" sz="1800" i="1" dirty="0"/>
              <a:t>Irena </a:t>
            </a:r>
            <a:r>
              <a:rPr lang="cs-CZ" sz="1800" i="1" dirty="0" err="1"/>
              <a:t>Brifordová</a:t>
            </a:r>
            <a:r>
              <a:rPr lang="cs-CZ" sz="1800" i="1" dirty="0"/>
              <a:t>, </a:t>
            </a:r>
            <a:r>
              <a:rPr lang="cs-CZ" sz="1800" i="1" dirty="0" err="1"/>
              <a:t>Education</a:t>
            </a:r>
            <a:r>
              <a:rPr lang="cs-CZ" sz="1800" i="1" dirty="0"/>
              <a:t> </a:t>
            </a:r>
            <a:r>
              <a:rPr lang="cs-CZ" sz="1800" i="1" dirty="0" err="1"/>
              <a:t>Sector</a:t>
            </a:r>
            <a:r>
              <a:rPr lang="cs-CZ" sz="1800" i="1" dirty="0"/>
              <a:t> </a:t>
            </a:r>
            <a:r>
              <a:rPr lang="cs-CZ" sz="1800" i="1" dirty="0" err="1"/>
              <a:t>Manager</a:t>
            </a:r>
            <a:r>
              <a:rPr lang="cs-CZ" sz="1800" i="1" dirty="0"/>
              <a:t>, Microsoft s.r.o</a:t>
            </a:r>
            <a:r>
              <a:rPr lang="cs-CZ" sz="1800" i="1" dirty="0" smtClean="0"/>
              <a:t>.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17:00 </a:t>
            </a:r>
            <a:r>
              <a:rPr lang="cs-CZ" sz="1800" dirty="0"/>
              <a:t>– </a:t>
            </a:r>
            <a:r>
              <a:rPr lang="cs-CZ" sz="1800" dirty="0" smtClean="0"/>
              <a:t>18:00 h</a:t>
            </a:r>
            <a:r>
              <a:rPr lang="cs-CZ" sz="1800" dirty="0"/>
              <a:t>	</a:t>
            </a:r>
            <a:r>
              <a:rPr lang="cs-CZ" sz="1800" b="1" dirty="0"/>
              <a:t>Souhrnné výsledky MZ 2013 a příprava MZ </a:t>
            </a:r>
            <a:r>
              <a:rPr lang="cs-CZ" sz="1800" b="1" dirty="0" smtClean="0"/>
              <a:t>2014</a:t>
            </a:r>
          </a:p>
          <a:p>
            <a:pPr marL="0" indent="0">
              <a:buNone/>
            </a:pPr>
            <a:r>
              <a:rPr lang="cs-CZ" sz="1800" i="1" dirty="0" smtClean="0"/>
              <a:t>		Ing</a:t>
            </a:r>
            <a:r>
              <a:rPr lang="cs-CZ" sz="1800" i="1" dirty="0"/>
              <a:t>. Jiří Zíka, ředitel </a:t>
            </a:r>
            <a:r>
              <a:rPr lang="cs-CZ" sz="1800" i="1" dirty="0" smtClean="0"/>
              <a:t>CERMAT</a:t>
            </a:r>
          </a:p>
          <a:p>
            <a:pPr marL="0" indent="0">
              <a:buNone/>
            </a:pPr>
            <a:r>
              <a:rPr lang="cs-CZ" sz="1800" dirty="0"/>
              <a:t>18.00 – 19.00 h</a:t>
            </a:r>
            <a:r>
              <a:rPr lang="cs-CZ" sz="1800" i="1" dirty="0" smtClean="0"/>
              <a:t>	</a:t>
            </a:r>
            <a:r>
              <a:rPr lang="cs-CZ" sz="1800" i="1" dirty="0" smtClean="0"/>
              <a:t>Večeře	</a:t>
            </a:r>
            <a:r>
              <a:rPr lang="cs-CZ" sz="1800" i="1" smtClean="0"/>
              <a:t>	Od 20:30 </a:t>
            </a:r>
            <a:r>
              <a:rPr lang="cs-CZ" sz="1800" i="1" dirty="0" smtClean="0"/>
              <a:t>h </a:t>
            </a:r>
            <a:r>
              <a:rPr lang="cs-CZ" sz="1800" i="1" smtClean="0"/>
              <a:t>SPOLEČENSKÝ VEČER, 22 h RAUT</a:t>
            </a:r>
            <a:endParaRPr lang="cs-CZ" sz="1800" i="1" dirty="0"/>
          </a:p>
        </p:txBody>
      </p:sp>
    </p:spTree>
    <p:extLst>
      <p:ext uri="{BB962C8B-B14F-4D97-AF65-F5344CB8AC3E}">
        <p14:creationId xmlns:p14="http://schemas.microsoft.com/office/powerpoint/2010/main" val="219568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686800" cy="452596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cs-CZ" sz="7200" b="1" u="sng" dirty="0" smtClean="0"/>
              <a:t>Čtvrtek </a:t>
            </a:r>
            <a:r>
              <a:rPr lang="cs-CZ" sz="7200" b="1" u="sng" dirty="0"/>
              <a:t>10. října</a:t>
            </a:r>
            <a:endParaRPr lang="cs-CZ" sz="7200" b="1" i="1" dirty="0"/>
          </a:p>
          <a:p>
            <a:pPr marL="0" indent="0">
              <a:buNone/>
            </a:pPr>
            <a:r>
              <a:rPr lang="cs-CZ" sz="7200" dirty="0"/>
              <a:t>08:00 – </a:t>
            </a:r>
            <a:r>
              <a:rPr lang="cs-CZ" sz="7200" dirty="0" smtClean="0"/>
              <a:t>09:00 h</a:t>
            </a:r>
            <a:r>
              <a:rPr lang="cs-CZ" sz="7200" dirty="0"/>
              <a:t>	Snídaně</a:t>
            </a:r>
          </a:p>
          <a:p>
            <a:pPr marL="0" indent="0">
              <a:buNone/>
            </a:pPr>
            <a:r>
              <a:rPr lang="cs-CZ" sz="7200" dirty="0"/>
              <a:t>09:00 – </a:t>
            </a:r>
            <a:r>
              <a:rPr lang="cs-CZ" sz="7200" dirty="0" smtClean="0"/>
              <a:t>10:15 </a:t>
            </a:r>
            <a:r>
              <a:rPr lang="cs-CZ" sz="7200" dirty="0"/>
              <a:t>h	</a:t>
            </a:r>
            <a:r>
              <a:rPr lang="cs-CZ" sz="7200" b="1" dirty="0"/>
              <a:t>Představení </a:t>
            </a:r>
            <a:r>
              <a:rPr lang="cs-CZ" sz="7200" b="1" dirty="0" err="1"/>
              <a:t>IPn</a:t>
            </a:r>
            <a:r>
              <a:rPr lang="cs-CZ" sz="7200" b="1" dirty="0"/>
              <a:t> Pospolu a systému ECVET </a:t>
            </a:r>
            <a:endParaRPr lang="cs-CZ" sz="7200" b="1" dirty="0" smtClean="0"/>
          </a:p>
          <a:p>
            <a:pPr marL="2743200" lvl="6" indent="0">
              <a:buNone/>
            </a:pPr>
            <a:r>
              <a:rPr lang="cs-CZ" sz="5500" i="1" dirty="0" smtClean="0"/>
              <a:t>Ing</a:t>
            </a:r>
            <a:r>
              <a:rPr lang="cs-CZ" sz="5500" i="1" dirty="0"/>
              <a:t>. Petr </a:t>
            </a:r>
            <a:r>
              <a:rPr lang="cs-CZ" sz="5500" i="1" dirty="0" err="1"/>
              <a:t>Špirhanzl</a:t>
            </a:r>
            <a:r>
              <a:rPr lang="cs-CZ" sz="5500" i="1" dirty="0"/>
              <a:t>, </a:t>
            </a:r>
            <a:r>
              <a:rPr lang="cs-CZ" sz="5500" i="1" dirty="0" smtClean="0"/>
              <a:t>MŠMT</a:t>
            </a:r>
          </a:p>
          <a:p>
            <a:pPr marL="2743200" lvl="6" indent="0">
              <a:buNone/>
            </a:pPr>
            <a:r>
              <a:rPr lang="cs-CZ" sz="5500" i="1" dirty="0" smtClean="0"/>
              <a:t>Ing</a:t>
            </a:r>
            <a:r>
              <a:rPr lang="cs-CZ" sz="5500" i="1" dirty="0"/>
              <a:t>. Pavel Hradecký PhD., MŠMT</a:t>
            </a:r>
            <a:endParaRPr lang="cs-CZ" sz="5500" dirty="0"/>
          </a:p>
          <a:p>
            <a:pPr marL="2743200" lvl="6" indent="0">
              <a:buNone/>
            </a:pPr>
            <a:r>
              <a:rPr lang="cs-CZ" sz="5500" i="1" dirty="0"/>
              <a:t>RNDr. Miroslav Kadlec, NÚV</a:t>
            </a:r>
            <a:endParaRPr lang="cs-CZ" sz="55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r>
              <a:rPr lang="cs-CZ" sz="7200" dirty="0" smtClean="0"/>
              <a:t>10:15 </a:t>
            </a:r>
            <a:r>
              <a:rPr lang="cs-CZ" sz="7200" dirty="0"/>
              <a:t>– 11:00 h	</a:t>
            </a:r>
            <a:r>
              <a:rPr lang="cs-CZ" sz="7200" b="1" dirty="0"/>
              <a:t>Výstupy z jednání odborných sekcí</a:t>
            </a:r>
            <a:endParaRPr lang="cs-CZ" sz="7200" dirty="0"/>
          </a:p>
          <a:p>
            <a:pPr marL="0" indent="0">
              <a:buNone/>
            </a:pPr>
            <a:r>
              <a:rPr lang="cs-CZ" sz="7200" i="1" dirty="0" smtClean="0"/>
              <a:t>			</a:t>
            </a:r>
            <a:r>
              <a:rPr lang="cs-CZ" sz="5500" i="1" dirty="0" smtClean="0"/>
              <a:t>vedoucí </a:t>
            </a:r>
            <a:r>
              <a:rPr lang="cs-CZ" sz="5500" i="1" dirty="0"/>
              <a:t>odborných sekcí, resp. jimi pověření zástupci</a:t>
            </a:r>
            <a:endParaRPr lang="cs-CZ" sz="5500" dirty="0"/>
          </a:p>
          <a:p>
            <a:pPr marL="0" indent="0">
              <a:buNone/>
            </a:pPr>
            <a:r>
              <a:rPr lang="cs-CZ" sz="7200" dirty="0"/>
              <a:t>11:00 – 12:00 h	</a:t>
            </a:r>
            <a:r>
              <a:rPr lang="cs-CZ" sz="7200" b="1" dirty="0"/>
              <a:t>Valná hromada asociace, doplňující volby </a:t>
            </a:r>
            <a:r>
              <a:rPr lang="cs-CZ" sz="7200" b="1" dirty="0" smtClean="0"/>
              <a:t/>
            </a:r>
            <a:br>
              <a:rPr lang="cs-CZ" sz="7200" b="1" dirty="0" smtClean="0"/>
            </a:br>
            <a:r>
              <a:rPr lang="cs-CZ" sz="7200" b="1" dirty="0" smtClean="0"/>
              <a:t>			</a:t>
            </a:r>
            <a:r>
              <a:rPr lang="cs-CZ" sz="5600" i="1" dirty="0"/>
              <a:t>projednání změn členské základny, rozpočtu, formulace </a:t>
            </a:r>
            <a:r>
              <a:rPr lang="cs-CZ" sz="5600" i="1" dirty="0" smtClean="0"/>
              <a:t>				usnesení </a:t>
            </a:r>
            <a:r>
              <a:rPr lang="cs-CZ" sz="5600" i="1" dirty="0"/>
              <a:t>ke klíčovým tématům</a:t>
            </a:r>
            <a:endParaRPr lang="cs-CZ" sz="5600" i="1" dirty="0"/>
          </a:p>
          <a:p>
            <a:pPr marL="0" indent="0">
              <a:buNone/>
            </a:pPr>
            <a:r>
              <a:rPr lang="cs-CZ" sz="7200" dirty="0"/>
              <a:t>12:00 – 13:00 h	Oběd</a:t>
            </a:r>
          </a:p>
          <a:p>
            <a:pPr marL="0" indent="0">
              <a:buNone/>
            </a:pPr>
            <a:r>
              <a:rPr lang="cs-CZ" sz="7200" dirty="0" smtClean="0"/>
              <a:t>13:00 h	</a:t>
            </a:r>
            <a:r>
              <a:rPr lang="cs-CZ" sz="7200" dirty="0"/>
              <a:t>	</a:t>
            </a:r>
            <a:r>
              <a:rPr lang="cs-CZ" sz="7200" dirty="0" smtClean="0"/>
              <a:t>Ukončení </a:t>
            </a:r>
            <a:r>
              <a:rPr lang="cs-CZ" sz="7200" dirty="0"/>
              <a:t>semináře</a:t>
            </a:r>
            <a:r>
              <a:rPr lang="cs-CZ" sz="7200" cap="small" dirty="0"/>
              <a:t>	</a:t>
            </a:r>
            <a:endParaRPr lang="cs-CZ" sz="72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00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Klíčová témata 2012/13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Novela školského zákona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Opatření pro podporu odborného vzdělávání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Standard učitele (</a:t>
            </a:r>
            <a:r>
              <a:rPr lang="cs-CZ" dirty="0" err="1" smtClean="0"/>
              <a:t>IPn</a:t>
            </a:r>
            <a:r>
              <a:rPr lang="cs-CZ" dirty="0" smtClean="0"/>
              <a:t> Kariéra)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Zákon 373/2011 o specifických zdravotních službách a vyhláška 79/2013 Sb.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OP Výzkum, vývoj a </a:t>
            </a:r>
            <a:r>
              <a:rPr lang="cs-CZ" dirty="0" smtClean="0"/>
              <a:t>vzdělávání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Struktura maturitních zkoušek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Rámcová smlouva CZESHA s Microsoftem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Úprava RVP pro ZŠ (druhý cizí jazyk)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027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1. </a:t>
            </a:r>
            <a:r>
              <a:rPr lang="cs-CZ" dirty="0"/>
              <a:t>Novela školského zákona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Hlavní témata z pohledu SŠ:</a:t>
            </a:r>
          </a:p>
          <a:p>
            <a:pPr marL="514350" indent="-514350">
              <a:buAutoNum type="arabicPeriod"/>
            </a:pPr>
            <a:r>
              <a:rPr lang="cs-CZ" dirty="0" smtClean="0"/>
              <a:t>Reforma financování v </a:t>
            </a:r>
            <a:r>
              <a:rPr lang="cs-CZ" dirty="0" err="1" smtClean="0"/>
              <a:t>RgŠ</a:t>
            </a:r>
            <a:endParaRPr lang="cs-CZ" dirty="0" smtClean="0"/>
          </a:p>
          <a:p>
            <a:pPr marL="514350" indent="-514350">
              <a:buAutoNum type="arabicPeriod"/>
            </a:pPr>
            <a:r>
              <a:rPr lang="cs-CZ" dirty="0" smtClean="0"/>
              <a:t>Úprava právního postavení ředitelů</a:t>
            </a:r>
          </a:p>
          <a:p>
            <a:pPr marL="514350" indent="-514350">
              <a:buAutoNum type="arabicPeriod"/>
            </a:pPr>
            <a:r>
              <a:rPr lang="cs-CZ" dirty="0" smtClean="0"/>
              <a:t>Ukončování oborů závěrečnou zkouškou</a:t>
            </a:r>
          </a:p>
          <a:p>
            <a:pPr marL="514350" indent="-514350">
              <a:buAutoNum type="arabicPeriod"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Prošla připomínkovým řízením, připravena k předložení do vlády….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20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2. Opatření </a:t>
            </a:r>
            <a:r>
              <a:rPr lang="cs-CZ" dirty="0"/>
              <a:t>pro podporu odborného vzdělávání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Prošlo připomínkovým řízením, akční plán </a:t>
            </a:r>
            <a:r>
              <a:rPr lang="cs-CZ" dirty="0" smtClean="0"/>
              <a:t>schváleno </a:t>
            </a:r>
            <a:r>
              <a:rPr lang="cs-CZ" dirty="0" smtClean="0"/>
              <a:t>9. ledna 2013.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Daňové úlevy pro podniky neprošly Senátem.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Text </a:t>
            </a:r>
            <a:r>
              <a:rPr lang="cs-CZ" dirty="0"/>
              <a:t>ke stažení: http://www.asps.cz/?strid=163</a:t>
            </a:r>
          </a:p>
        </p:txBody>
      </p:sp>
    </p:spTree>
    <p:extLst>
      <p:ext uri="{BB962C8B-B14F-4D97-AF65-F5344CB8AC3E}">
        <p14:creationId xmlns:p14="http://schemas.microsoft.com/office/powerpoint/2010/main" val="426368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3. </a:t>
            </a:r>
            <a:r>
              <a:rPr lang="cs-CZ" dirty="0"/>
              <a:t>Standard učitele (</a:t>
            </a:r>
            <a:r>
              <a:rPr lang="cs-CZ" dirty="0" smtClean="0"/>
              <a:t>IPN </a:t>
            </a:r>
            <a:r>
              <a:rPr lang="cs-CZ" dirty="0"/>
              <a:t>Kariéra</a:t>
            </a:r>
            <a:r>
              <a:rPr lang="cs-CZ" dirty="0" smtClean="0"/>
              <a:t>)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připravován standard pro učitele</a:t>
            </a:r>
          </a:p>
          <a:p>
            <a:r>
              <a:rPr lang="cs-CZ" dirty="0" smtClean="0"/>
              <a:t>4 karierní stupně</a:t>
            </a:r>
          </a:p>
          <a:p>
            <a:r>
              <a:rPr lang="cs-CZ" dirty="0" smtClean="0"/>
              <a:t>Zatím nejsou zohledněni odborníci z </a:t>
            </a:r>
            <a:r>
              <a:rPr lang="cs-CZ" dirty="0" smtClean="0"/>
              <a:t>praxe</a:t>
            </a:r>
          </a:p>
          <a:p>
            <a:r>
              <a:rPr lang="cs-CZ" dirty="0" smtClean="0"/>
              <a:t>V rámci standardu učitele je připravován také karierní řád pro ředitele škol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8664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4</a:t>
            </a:r>
            <a:r>
              <a:rPr lang="cs-CZ" dirty="0" smtClean="0"/>
              <a:t>. </a:t>
            </a:r>
            <a:r>
              <a:rPr lang="cs-CZ" dirty="0"/>
              <a:t>Zákon 373/2011 </a:t>
            </a:r>
            <a:r>
              <a:rPr lang="cs-CZ" dirty="0" smtClean="0"/>
              <a:t>a </a:t>
            </a:r>
            <a:r>
              <a:rPr lang="cs-CZ" dirty="0"/>
              <a:t>vyhláška 79/2013 Sb</a:t>
            </a:r>
            <a:r>
              <a:rPr lang="cs-CZ" dirty="0" smtClean="0"/>
              <a:t>.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839200" cy="53038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2600" dirty="0" smtClean="0"/>
              <a:t>Povinné prohlídky žáků před zahájením praktické výuky:</a:t>
            </a:r>
          </a:p>
          <a:p>
            <a:pPr marL="0" indent="0">
              <a:buNone/>
            </a:pPr>
            <a:r>
              <a:rPr lang="cs-CZ" sz="2600" dirty="0" smtClean="0"/>
              <a:t>§ 8 </a:t>
            </a:r>
          </a:p>
          <a:p>
            <a:r>
              <a:rPr lang="cs-CZ" sz="2600" dirty="0"/>
              <a:t>lékařská prohlídka se neprovádí, je-li při praktickém vyučování nebo praktické přípravě vykonávána pouze práce zařazená do kategorie první</a:t>
            </a:r>
            <a:r>
              <a:rPr lang="cs-CZ" sz="2600" dirty="0" smtClean="0"/>
              <a:t>.</a:t>
            </a:r>
          </a:p>
          <a:p>
            <a:r>
              <a:rPr lang="cs-CZ" sz="2600" dirty="0" smtClean="0"/>
              <a:t>provádí </a:t>
            </a:r>
            <a:r>
              <a:rPr lang="cs-CZ" sz="2600" dirty="0"/>
              <a:t>se jedenkrát ročně, pokud žák nebo student při praktickém vyučování nebo praktické přípravě vykonává rizikové práce.</a:t>
            </a:r>
            <a:endParaRPr lang="cs-CZ" sz="2600" dirty="0" smtClean="0"/>
          </a:p>
          <a:p>
            <a:pPr marL="0" indent="0">
              <a:buNone/>
            </a:pPr>
            <a:endParaRPr lang="cs-CZ" sz="2600" dirty="0" smtClean="0"/>
          </a:p>
          <a:p>
            <a:pPr marL="0" indent="0">
              <a:buNone/>
            </a:pPr>
            <a:r>
              <a:rPr lang="cs-CZ" sz="2800" b="1" dirty="0" smtClean="0"/>
              <a:t>Vyhláška 13/2005 Sb. o středních školách</a:t>
            </a:r>
          </a:p>
          <a:p>
            <a:pPr marL="0" indent="0">
              <a:buNone/>
            </a:pPr>
            <a:r>
              <a:rPr lang="cs-CZ" sz="2600" dirty="0" smtClean="0"/>
              <a:t>§ 11 Teoretické vyučování</a:t>
            </a:r>
          </a:p>
          <a:p>
            <a:pPr marL="0" indent="0">
              <a:buNone/>
            </a:pPr>
            <a:r>
              <a:rPr lang="cs-CZ" sz="2600" dirty="0"/>
              <a:t>V předmětech, které obsahují vybrané učivo, může být součástí teoretického vyučování cvičení. Cvičení se uskutečňuje zpravidla v učebnách, odborných učebnách a laboratořích. Podmínky, za nichž se cvičení uskutečňuje, stanoví školní vzdělávací program.</a:t>
            </a:r>
            <a:endParaRPr lang="cs-CZ" sz="2600" dirty="0" smtClean="0"/>
          </a:p>
          <a:p>
            <a:pPr marL="514350" indent="-514350">
              <a:buFont typeface="+mj-lt"/>
              <a:buAutoNum type="arabicPeriod"/>
            </a:pPr>
            <a:endParaRPr lang="cs-CZ" dirty="0"/>
          </a:p>
          <a:p>
            <a:pPr marL="514350" indent="-514350">
              <a:buFont typeface="+mj-lt"/>
              <a:buAutoNum type="arabicPeriod"/>
            </a:pP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769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5</a:t>
            </a:r>
            <a:r>
              <a:rPr lang="cs-CZ" dirty="0" smtClean="0"/>
              <a:t>. </a:t>
            </a:r>
            <a:r>
              <a:rPr lang="cs-CZ" dirty="0"/>
              <a:t>OP Výzkum, vývoj a </a:t>
            </a:r>
            <a:r>
              <a:rPr lang="cs-CZ" dirty="0" smtClean="0"/>
              <a:t>vzdělávání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Prioritní osa 3</a:t>
            </a:r>
          </a:p>
          <a:p>
            <a:pPr marL="0" indent="0">
              <a:buNone/>
            </a:pPr>
            <a:r>
              <a:rPr lang="cs-CZ" dirty="0" smtClean="0">
                <a:ea typeface="Times New Roman"/>
              </a:rPr>
              <a:t>1. Rozvoj </a:t>
            </a:r>
            <a:r>
              <a:rPr lang="cs-CZ" dirty="0">
                <a:ea typeface="Times New Roman"/>
              </a:rPr>
              <a:t>inkluzívního vzdělávání</a:t>
            </a:r>
          </a:p>
          <a:p>
            <a:pPr marL="358775" lvl="0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2. </a:t>
            </a:r>
            <a:r>
              <a:rPr lang="cs-CZ" dirty="0" smtClean="0">
                <a:ea typeface="Times New Roman"/>
              </a:rPr>
              <a:t>Zvýšení </a:t>
            </a:r>
            <a:r>
              <a:rPr lang="cs-CZ" dirty="0">
                <a:ea typeface="Times New Roman"/>
              </a:rPr>
              <a:t>kvality předškolního vzdělávání včetně    usnadnění přechodu dětí na ZŠ</a:t>
            </a:r>
          </a:p>
          <a:p>
            <a:pPr marL="358775" lvl="0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3. </a:t>
            </a:r>
            <a:r>
              <a:rPr lang="cs-CZ" dirty="0" smtClean="0">
                <a:ea typeface="Times New Roman"/>
              </a:rPr>
              <a:t>Zlepšení </a:t>
            </a:r>
            <a:r>
              <a:rPr lang="cs-CZ" dirty="0">
                <a:ea typeface="Times New Roman"/>
              </a:rPr>
              <a:t>kvality vzdělávání a výsledků žáků </a:t>
            </a:r>
          </a:p>
          <a:p>
            <a:pPr marL="358775" lvl="0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     v klíčových kompetencích</a:t>
            </a:r>
          </a:p>
          <a:p>
            <a:pPr marL="358775" lvl="0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4. Rozvoj systému hodnocení kvality a strategického řízení ve vzdělávání</a:t>
            </a:r>
          </a:p>
          <a:p>
            <a:pPr marL="358775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5. Zkvalitnění přípravy budoucích a začínajících pedagogických pracovníků</a:t>
            </a:r>
          </a:p>
          <a:p>
            <a:pPr marL="358775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6. Zvyšování kvality odborného vzdělávání včetně posílení jeho relevance pro trh práce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89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839</TotalTime>
  <Words>797</Words>
  <Application>Microsoft Office PowerPoint</Application>
  <PresentationFormat>Předvádění na obrazovce (4:3)</PresentationFormat>
  <Paragraphs>121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Cesta</vt:lpstr>
      <vt:lpstr>Metodický seminář a valná hromada </vt:lpstr>
      <vt:lpstr>Program jednání</vt:lpstr>
      <vt:lpstr>Prezentace aplikace PowerPoint</vt:lpstr>
      <vt:lpstr>Klíčová témata 2012/13</vt:lpstr>
      <vt:lpstr>1. Novela školského zákona </vt:lpstr>
      <vt:lpstr>2. Opatření pro podporu odborného vzdělávání </vt:lpstr>
      <vt:lpstr>3. Standard učitele (IPN Kariéra) </vt:lpstr>
      <vt:lpstr>4. Zákon 373/2011 a vyhláška 79/2013 Sb. </vt:lpstr>
      <vt:lpstr>5. OP Výzkum, vývoj a vzdělávání </vt:lpstr>
      <vt:lpstr>6. Struktura maturitních zkoušek </vt:lpstr>
      <vt:lpstr>7. Rámcová smlouva CZESHA s Microsoftem </vt:lpstr>
      <vt:lpstr>8. Úprava RVP pro ZŠ (druhý cizí jazyk)  </vt:lpstr>
      <vt:lpstr>9. Rámcová smlouva s AB+ </vt:lpstr>
      <vt:lpstr>Stanovisko valné hromady</vt:lpstr>
      <vt:lpstr>Návrhy Rady A SPŠ</vt:lpstr>
      <vt:lpstr>Návrhy Rady A SPŠ</vt:lpstr>
      <vt:lpstr>Návrhy Rady A SPŠ</vt:lpstr>
      <vt:lpstr>Návrhy Rady A SPŠ</vt:lpstr>
    </vt:vector>
  </TitlesOfParts>
  <Company>MSSCH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Zajicek Jiri</dc:creator>
  <cp:lastModifiedBy>Jiri Zajicek</cp:lastModifiedBy>
  <cp:revision>29</cp:revision>
  <dcterms:created xsi:type="dcterms:W3CDTF">2012-09-25T09:33:19Z</dcterms:created>
  <dcterms:modified xsi:type="dcterms:W3CDTF">2013-10-09T07:24:03Z</dcterms:modified>
</cp:coreProperties>
</file>