
<file path=[Content_Types].xml><?xml version="1.0" encoding="utf-8"?>
<Types xmlns="http://schemas.openxmlformats.org/package/2006/content-types">
  <Default Extension="png" ContentType="image/png"/>
  <Default Extension="wmf" ContentType="image/x-wmf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drawings/drawing1.xml" ContentType="application/vnd.openxmlformats-officedocument.drawingml.chartshapes+xml"/>
  <Override PartName="/ppt/charts/chart4.xml" ContentType="application/vnd.openxmlformats-officedocument.drawingml.chart+xml"/>
  <Override PartName="/ppt/drawings/drawing2.xml" ContentType="application/vnd.openxmlformats-officedocument.drawingml.chartshapes+xml"/>
  <Override PartName="/ppt/charts/chart5.xml" ContentType="application/vnd.openxmlformats-officedocument.drawingml.chart+xml"/>
  <Override PartName="/ppt/drawings/drawing3.xml" ContentType="application/vnd.openxmlformats-officedocument.drawingml.chartshapes+xml"/>
  <Override PartName="/ppt/charts/chart6.xml" ContentType="application/vnd.openxmlformats-officedocument.drawingml.chart+xml"/>
  <Override PartName="/ppt/drawings/drawing4.xml" ContentType="application/vnd.openxmlformats-officedocument.drawingml.chartshapes+xml"/>
  <Override PartName="/ppt/charts/chart7.xml" ContentType="application/vnd.openxmlformats-officedocument.drawingml.chart+xml"/>
  <Override PartName="/ppt/drawings/drawing5.xml" ContentType="application/vnd.openxmlformats-officedocument.drawingml.chartshapes+xml"/>
  <Override PartName="/ppt/charts/chart8.xml" ContentType="application/vnd.openxmlformats-officedocument.drawingml.chart+xml"/>
  <Override PartName="/ppt/drawings/drawing6.xml" ContentType="application/vnd.openxmlformats-officedocument.drawingml.chartshapes+xml"/>
  <Override PartName="/ppt/charts/chart9.xml" ContentType="application/vnd.openxmlformats-officedocument.drawingml.chart+xml"/>
  <Override PartName="/ppt/drawings/drawing7.xml" ContentType="application/vnd.openxmlformats-officedocument.drawingml.chartshapes+xml"/>
  <Override PartName="/ppt/charts/chart10.xml" ContentType="application/vnd.openxmlformats-officedocument.drawingml.chart+xml"/>
  <Override PartName="/ppt/charts/chart11.xml" ContentType="application/vnd.openxmlformats-officedocument.drawingml.chart+xml"/>
  <Override PartName="/ppt/charts/chart12.xml" ContentType="application/vnd.openxmlformats-officedocument.drawingml.chart+xml"/>
  <Override PartName="/ppt/charts/chart13.xml" ContentType="application/vnd.openxmlformats-officedocument.drawingml.chart+xml"/>
  <Override PartName="/ppt/charts/chart14.xml" ContentType="application/vnd.openxmlformats-officedocument.drawingml.chart+xml"/>
  <Override PartName="/ppt/charts/chart15.xml" ContentType="application/vnd.openxmlformats-officedocument.drawingml.chart+xml"/>
  <Override PartName="/ppt/charts/chart16.xml" ContentType="application/vnd.openxmlformats-officedocument.drawingml.chart+xml"/>
  <Override PartName="/ppt/charts/chart17.xml" ContentType="application/vnd.openxmlformats-officedocument.drawingml.chart+xml"/>
  <Override PartName="/ppt/charts/chart18.xml" ContentType="application/vnd.openxmlformats-officedocument.drawingml.chart+xml"/>
  <Override PartName="/ppt/charts/chart19.xml" ContentType="application/vnd.openxmlformats-officedocument.drawingml.chart+xml"/>
  <Override PartName="/ppt/charts/chart20.xml" ContentType="application/vnd.openxmlformats-officedocument.drawingml.chart+xml"/>
  <Override PartName="/ppt/charts/chart21.xml" ContentType="application/vnd.openxmlformats-officedocument.drawingml.chart+xml"/>
  <Override PartName="/ppt/charts/chart22.xml" ContentType="application/vnd.openxmlformats-officedocument.drawingml.chart+xml"/>
  <Override PartName="/ppt/charts/chart23.xml" ContentType="application/vnd.openxmlformats-officedocument.drawingml.chart+xml"/>
  <Override PartName="/ppt/charts/chart24.xml" ContentType="application/vnd.openxmlformats-officedocument.drawingml.chart+xml"/>
  <Override PartName="/ppt/drawings/drawing8.xml" ContentType="application/vnd.openxmlformats-officedocument.drawingml.chartshapes+xml"/>
  <Override PartName="/ppt/charts/chart25.xml" ContentType="application/vnd.openxmlformats-officedocument.drawingml.chart+xml"/>
  <Override PartName="/ppt/charts/chart26.xml" ContentType="application/vnd.openxmlformats-officedocument.drawingml.chart+xml"/>
  <Override PartName="/ppt/charts/chart27.xml" ContentType="application/vnd.openxmlformats-officedocument.drawingml.chart+xml"/>
  <Override PartName="/ppt/drawings/drawing9.xml" ContentType="application/vnd.openxmlformats-officedocument.drawingml.chartshapes+xml"/>
  <Override PartName="/ppt/charts/chart28.xml" ContentType="application/vnd.openxmlformats-officedocument.drawingml.chart+xml"/>
  <Override PartName="/ppt/charts/chart29.xml" ContentType="application/vnd.openxmlformats-officedocument.drawingml.chart+xml"/>
  <Override PartName="/ppt/charts/chart30.xml" ContentType="application/vnd.openxmlformats-officedocument.drawingml.chart+xml"/>
  <Override PartName="/ppt/charts/chart31.xml" ContentType="application/vnd.openxmlformats-officedocument.drawingml.chart+xml"/>
  <Override PartName="/ppt/drawings/drawing10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58"/>
  </p:notesMasterIdLst>
  <p:sldIdLst>
    <p:sldId id="319" r:id="rId2"/>
    <p:sldId id="322" r:id="rId3"/>
    <p:sldId id="320" r:id="rId4"/>
    <p:sldId id="321" r:id="rId5"/>
    <p:sldId id="327" r:id="rId6"/>
    <p:sldId id="328" r:id="rId7"/>
    <p:sldId id="329" r:id="rId8"/>
    <p:sldId id="346" r:id="rId9"/>
    <p:sldId id="348" r:id="rId10"/>
    <p:sldId id="349" r:id="rId11"/>
    <p:sldId id="350" r:id="rId12"/>
    <p:sldId id="351" r:id="rId13"/>
    <p:sldId id="352" r:id="rId14"/>
    <p:sldId id="353" r:id="rId15"/>
    <p:sldId id="354" r:id="rId16"/>
    <p:sldId id="355" r:id="rId17"/>
    <p:sldId id="356" r:id="rId18"/>
    <p:sldId id="343" r:id="rId19"/>
    <p:sldId id="344" r:id="rId20"/>
    <p:sldId id="357" r:id="rId21"/>
    <p:sldId id="336" r:id="rId22"/>
    <p:sldId id="338" r:id="rId23"/>
    <p:sldId id="339" r:id="rId24"/>
    <p:sldId id="332" r:id="rId25"/>
    <p:sldId id="330" r:id="rId26"/>
    <p:sldId id="331" r:id="rId27"/>
    <p:sldId id="333" r:id="rId28"/>
    <p:sldId id="334" r:id="rId29"/>
    <p:sldId id="335" r:id="rId30"/>
    <p:sldId id="323" r:id="rId31"/>
    <p:sldId id="324" r:id="rId32"/>
    <p:sldId id="325" r:id="rId33"/>
    <p:sldId id="326" r:id="rId34"/>
    <p:sldId id="345" r:id="rId35"/>
    <p:sldId id="341" r:id="rId36"/>
    <p:sldId id="342" r:id="rId37"/>
    <p:sldId id="257" r:id="rId38"/>
    <p:sldId id="301" r:id="rId39"/>
    <p:sldId id="261" r:id="rId40"/>
    <p:sldId id="303" r:id="rId41"/>
    <p:sldId id="278" r:id="rId42"/>
    <p:sldId id="307" r:id="rId43"/>
    <p:sldId id="306" r:id="rId44"/>
    <p:sldId id="302" r:id="rId45"/>
    <p:sldId id="299" r:id="rId46"/>
    <p:sldId id="300" r:id="rId47"/>
    <p:sldId id="286" r:id="rId48"/>
    <p:sldId id="308" r:id="rId49"/>
    <p:sldId id="340" r:id="rId50"/>
    <p:sldId id="312" r:id="rId51"/>
    <p:sldId id="337" r:id="rId52"/>
    <p:sldId id="311" r:id="rId53"/>
    <p:sldId id="310" r:id="rId54"/>
    <p:sldId id="317" r:id="rId55"/>
    <p:sldId id="318" r:id="rId56"/>
    <p:sldId id="314" r:id="rId57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  <a:srgbClr val="FF6600"/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Střední styl 1 – zvýraznění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F5AB1C69-6EDB-4FF4-983F-18BD219EF322}" styleName="Střední styl 2 – zvýraznění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D5ABB26-0587-4C30-8999-92F81FD0307C}" styleName="Bez stylu, bez mřížky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69CF1AB2-1976-4502-BF36-3FF5EA218861}" styleName="Střední styl 4 – zvýraznění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5FD0F851-EC5A-4D38-B0AD-8093EC10F338}" styleName="Světlý styl 1 – zvýraznění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35758FB7-9AC5-4552-8A53-C91805E547FA}" styleName="Styl s motivem 1 – zvýraznění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226" autoAdjust="0"/>
    <p:restoredTop sz="94660"/>
  </p:normalViewPr>
  <p:slideViewPr>
    <p:cSldViewPr>
      <p:cViewPr>
        <p:scale>
          <a:sx n="100" d="100"/>
          <a:sy n="100" d="100"/>
        </p:scale>
        <p:origin x="-2028" y="-4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250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\\cermat.local\CERMAT\OSA\maturita2013_JAP\P&#344;EHLEDY\MZ2013jap_SMZ-PMZ-MZ_zakladni_stat.xlsx" TargetMode="External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oleObject" Target="file:///\\cermat.local\CERMAT\OSA\maturita2013_podzim\P&#344;EHLEDY\MZ2013p_DT_zakladni_stat_09092013.xlsx" TargetMode="External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oleObject" Target="file:///\\cermat.local\CERMAT\OSA\maturita2013_podzim\P&#344;EHLEDY\MZ2013p_DT_zakladni_stat_09092013.xlsx" TargetMode="External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Eva\Documents\Zika\Interpretace_2013.xlsx" TargetMode="External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oleObject" Target="file:///\\cermat.local\CERMAT\OSA\maturita2013_jaro\PREHODNOCENI%20CJ-PP\ANALYZA\CJ-PP_prehodnoceni_output.xlsx" TargetMode="External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oleObject" Target="file:///\\cermat.local\CERMAT\OSA\maturita2013_jaro\PREHODNOCENI%20CJ-PP\ANALYZA\CJ-PP_prehodnoceni_output.xlsx" TargetMode="External"/></Relationships>
</file>

<file path=ppt/charts/_rels/chart15.xml.rels><?xml version="1.0" encoding="UTF-8" standalone="yes"?>
<Relationships xmlns="http://schemas.openxmlformats.org/package/2006/relationships"><Relationship Id="rId1" Type="http://schemas.openxmlformats.org/officeDocument/2006/relationships/oleObject" Target="file:///\\cermat.local\CERMAT\OSA\maturita2013_jaro\PREHODNOCENI%20CJ-PP\ANALYZA\CJ-PP_prehodnoceni_output.xlsx" TargetMode="External"/></Relationships>
</file>

<file path=ppt/charts/_rels/chart16.xml.rels><?xml version="1.0" encoding="UTF-8" standalone="yes"?>
<Relationships xmlns="http://schemas.openxmlformats.org/package/2006/relationships"><Relationship Id="rId1" Type="http://schemas.openxmlformats.org/officeDocument/2006/relationships/oleObject" Target="file:///\\cermat.local\CERMAT\OSA\maturita2013_jaro\PREHODNOCENI%20CJ-PP\ANALYZA\CJ-PP_prehodnoceni_output.xlsx" TargetMode="External"/></Relationships>
</file>

<file path=ppt/charts/_rels/chart17.xml.rels><?xml version="1.0" encoding="UTF-8" standalone="yes"?>
<Relationships xmlns="http://schemas.openxmlformats.org/package/2006/relationships"><Relationship Id="rId1" Type="http://schemas.openxmlformats.org/officeDocument/2006/relationships/oleObject" Target="file:///\\cermat.local\CERMAT\OSA\maturita2013_jaro\PREHODNOCENI%20CJ-PP\ANALYZA\CJ-PP_prehodnoceni_output.xlsx" TargetMode="External"/></Relationships>
</file>

<file path=ppt/charts/_rels/chart18.xml.rels><?xml version="1.0" encoding="UTF-8" standalone="yes"?>
<Relationships xmlns="http://schemas.openxmlformats.org/package/2006/relationships"><Relationship Id="rId1" Type="http://schemas.openxmlformats.org/officeDocument/2006/relationships/oleObject" Target="file:///\\cermat.local\CERMAT\OSA\maturita2013_jaro\PREHODNOCENI%20CJ-PP\ANALYZA\CJ-PP_prehodnoceni_output.xlsx" TargetMode="External"/></Relationships>
</file>

<file path=ppt/charts/_rels/chart1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List_aplikace_Microsoft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\\cermat.local\CERMAT\OSA\maturita2013_JAP\P&#344;EHLEDY\MZ2013jap_SMZ-PMZ-MZ_zakladni_stat.xlsx" TargetMode="External"/></Relationships>
</file>

<file path=ppt/charts/_rels/chart20.xml.rels><?xml version="1.0" encoding="UTF-8" standalone="yes"?>
<Relationships xmlns="http://schemas.openxmlformats.org/package/2006/relationships"><Relationship Id="rId1" Type="http://schemas.openxmlformats.org/officeDocument/2006/relationships/oleObject" Target="file:///\\cermat.local\CERMAT\OSA\maturita2013_podzim\P&#344;EHLEDY\MZ2013p_DT_zakladni_stat_09092013.xlsx" TargetMode="External"/></Relationships>
</file>

<file path=ppt/charts/_rels/chart21.xml.rels><?xml version="1.0" encoding="UTF-8" standalone="yes"?>
<Relationships xmlns="http://schemas.openxmlformats.org/package/2006/relationships"><Relationship Id="rId1" Type="http://schemas.openxmlformats.org/officeDocument/2006/relationships/oleObject" Target="file:///\\cermat.local\CERMAT\OSA\maturita2013_jaro\ANALYZY\MATEMATIKA\MZ2013j_MAZ_SZD.xlsx" TargetMode="External"/></Relationships>
</file>

<file path=ppt/charts/_rels/chart22.xml.rels><?xml version="1.0" encoding="UTF-8" standalone="yes"?>
<Relationships xmlns="http://schemas.openxmlformats.org/package/2006/relationships"><Relationship Id="rId1" Type="http://schemas.openxmlformats.org/officeDocument/2006/relationships/oleObject" Target="file:///\\cermat.local\CERMAT\OSA\maturita2013_podzim\P&#344;EHLEDY\MZ2013p_DT_zakladni_stat_09092013.xlsx" TargetMode="External"/></Relationships>
</file>

<file path=ppt/charts/_rels/chart23.xml.rels><?xml version="1.0" encoding="UTF-8" standalone="yes"?>
<Relationships xmlns="http://schemas.openxmlformats.org/package/2006/relationships"><Relationship Id="rId1" Type="http://schemas.openxmlformats.org/officeDocument/2006/relationships/oleObject" Target="file:///\\cermat.local\CERMAT\OSA\maturita2013_podzim\P&#344;EHLEDY\MZ2013p_DT_zakladni_stat_09092013.xlsx" TargetMode="External"/></Relationships>
</file>

<file path=ppt/charts/_rels/chart2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8.xml"/><Relationship Id="rId1" Type="http://schemas.openxmlformats.org/officeDocument/2006/relationships/oleObject" Target="file:///\\cermat.local\CERMAT\OSA\maturita2013_jaro\PREHLEDY\MZ2013j_DT_zakladni_stat_28052013.xlsx" TargetMode="External"/></Relationships>
</file>

<file path=ppt/charts/_rels/chart25.xml.rels><?xml version="1.0" encoding="UTF-8" standalone="yes"?>
<Relationships xmlns="http://schemas.openxmlformats.org/package/2006/relationships"><Relationship Id="rId1" Type="http://schemas.openxmlformats.org/officeDocument/2006/relationships/oleObject" Target="file:///\\cermat.local\CERMAT\OSA\maturita2013_podzim\P&#344;EHLEDY\MZ2013p_DT_zakladni_stat_09092013.xlsx" TargetMode="External"/></Relationships>
</file>

<file path=ppt/charts/_rels/chart26.xml.rels><?xml version="1.0" encoding="UTF-8" standalone="yes"?>
<Relationships xmlns="http://schemas.openxmlformats.org/package/2006/relationships"><Relationship Id="rId1" Type="http://schemas.openxmlformats.org/officeDocument/2006/relationships/oleObject" Target="file:///\\cermat.local\CERMAT\OSA\maturita2013_podzim\P&#344;EHLEDY\MZ2013p_DT_zakladni_stat_09092013.xlsx" TargetMode="External"/></Relationships>
</file>

<file path=ppt/charts/_rels/chart27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9.xml"/><Relationship Id="rId1" Type="http://schemas.openxmlformats.org/officeDocument/2006/relationships/oleObject" Target="file:///\\cermat.local\CERMAT\OSA\maturita2013_podzim\P&#344;EHLEDY\MZ2013p_DT_zakladni_stat_09092013.xlsx" TargetMode="External"/></Relationships>
</file>

<file path=ppt/charts/_rels/chart28.xml.rels><?xml version="1.0" encoding="UTF-8" standalone="yes"?>
<Relationships xmlns="http://schemas.openxmlformats.org/package/2006/relationships"><Relationship Id="rId1" Type="http://schemas.openxmlformats.org/officeDocument/2006/relationships/oleObject" Target="file:///\\cermat.local\CERMAT\OSA\maturita2013_jaro\ANALYZY\MATEMATIKA\MZ2013j_MAZ_SZD.xlsx" TargetMode="External"/></Relationships>
</file>

<file path=ppt/charts/_rels/chart29.xml.rels><?xml version="1.0" encoding="UTF-8" standalone="yes"?>
<Relationships xmlns="http://schemas.openxmlformats.org/package/2006/relationships"><Relationship Id="rId1" Type="http://schemas.openxmlformats.org/officeDocument/2006/relationships/oleObject" Target="file:///\\cermat.local\CERMAT\OSA\maturita2013_jaro\ANALYZY\MATEMATIKA\MZ2013j_MAZ_SZD.xlsx" TargetMode="Externa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oleObject" Target="file:///\\cermat.local\CERMAT\OSA\maturita2013_JAP\P&#344;EHLEDY\MZ2013jap_SMZ-PMZ-MZ_zakladni_stat.xlsx" TargetMode="External"/></Relationships>
</file>

<file path=ppt/charts/_rels/chart30.xml.rels><?xml version="1.0" encoding="UTF-8" standalone="yes"?>
<Relationships xmlns="http://schemas.openxmlformats.org/package/2006/relationships"><Relationship Id="rId1" Type="http://schemas.openxmlformats.org/officeDocument/2006/relationships/oleObject" Target="file:///\\cermat.local\CERMAT\OSA\maturita2013_podzim\P&#344;EHLEDY\MZ2013p_DT_zakladni_stat_09092013.xlsx" TargetMode="External"/></Relationships>
</file>

<file path=ppt/charts/_rels/chart3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0.xml"/><Relationship Id="rId1" Type="http://schemas.openxmlformats.org/officeDocument/2006/relationships/oleObject" Target="file:///\\cermat.local\CERMAT\OSA\maturita2013_podzim\P&#344;EHLEDY\MZ2013p_DT_zakladni_stat_09092013.xlsx" TargetMode="Externa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oleObject" Target="file:///\\cermat.local\CERMAT\OSA\maturita2013_JAP\P&#344;EHLEDY\MZ2013jap_SMZ-PMZ-MZ_zakladni_stat.xlsx" TargetMode="External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oleObject" Target="file:///\\cermat.local\CERMAT\OSA\maturita2013_JAP\P&#344;EHLEDY\MZ2013jap_SMZ-PMZ-MZ_zakladni_stat.xlsx" TargetMode="External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4.xml"/><Relationship Id="rId1" Type="http://schemas.openxmlformats.org/officeDocument/2006/relationships/oleObject" Target="file:///\\cermat.local\CERMAT\OSA\maturita2013_JAP\P&#344;EHLEDY\MZ2013jap_SMZ-PMZ-MZ_zakladni_stat.xlsx" TargetMode="External"/></Relationships>
</file>

<file path=ppt/charts/_rels/chart7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5.xml"/><Relationship Id="rId1" Type="http://schemas.openxmlformats.org/officeDocument/2006/relationships/oleObject" Target="file:///\\cermat.local\CERMAT\OSA\maturita2013_JAP\P&#344;EHLEDY\MZ2013jap_SMZ-PMZ-MZ_zakladni_stat.xlsx" TargetMode="External"/></Relationships>
</file>

<file path=ppt/charts/_rels/chart8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6.xml"/><Relationship Id="rId1" Type="http://schemas.openxmlformats.org/officeDocument/2006/relationships/oleObject" Target="file:///\\cermat.local\CERMAT\OSA\maturita2013_JAP\P&#344;EHLEDY\MZ2013jap_SMZ-PMZ-MZ_zakladni_stat.xlsx" TargetMode="External"/></Relationships>
</file>

<file path=ppt/charts/_rels/chart9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7.xml"/><Relationship Id="rId1" Type="http://schemas.openxmlformats.org/officeDocument/2006/relationships/oleObject" Target="file:///\\cermat.local\CERMAT\OSA\maturita2013_jaro\PREHLEDY\MZ2013j_DT_zakladni_stat_28052013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title>
      <c:tx>
        <c:rich>
          <a:bodyPr/>
          <a:lstStyle/>
          <a:p>
            <a:pPr>
              <a:defRPr sz="1400"/>
            </a:pPr>
            <a:r>
              <a:rPr lang="cs-CZ" sz="1400"/>
              <a:t>ČISTÁ NEÚSPĚŠNOST U MATURITNÍ ZKOUŠKY</a:t>
            </a:r>
            <a:r>
              <a:rPr lang="cs-CZ" sz="1400" baseline="0"/>
              <a:t> CELKEM</a:t>
            </a:r>
          </a:p>
          <a:p>
            <a:pPr>
              <a:defRPr sz="1400"/>
            </a:pPr>
            <a:r>
              <a:rPr lang="cs-CZ" sz="1200" baseline="0"/>
              <a:t>STAV PO PODZIMNÍM TERMÍNU 2013 - PODLE OBOROVÝCH SKUPIN</a:t>
            </a:r>
            <a:endParaRPr lang="cs-CZ" sz="1200"/>
          </a:p>
        </c:rich>
      </c:tx>
      <c:layout/>
      <c:overlay val="0"/>
    </c:title>
    <c:autoTitleDeleted val="0"/>
    <c:plotArea>
      <c:layout/>
      <c:lineChart>
        <c:grouping val="standard"/>
        <c:varyColors val="0"/>
        <c:ser>
          <c:idx val="0"/>
          <c:order val="0"/>
          <c:spPr>
            <a:ln w="19050">
              <a:solidFill>
                <a:srgbClr val="C00000"/>
              </a:solidFill>
              <a:prstDash val="sysDot"/>
            </a:ln>
          </c:spPr>
          <c:marker>
            <c:symbol val="circle"/>
            <c:size val="8"/>
            <c:spPr>
              <a:solidFill>
                <a:srgbClr val="C00000"/>
              </a:solidFill>
              <a:ln w="19050">
                <a:solidFill>
                  <a:srgbClr val="C00000"/>
                </a:solidFill>
                <a:prstDash val="sysDot"/>
              </a:ln>
            </c:spPr>
          </c:marker>
          <c:dLbls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'ČÁSTI MZ'!$B$3:$B$20</c:f>
              <c:strCache>
                <c:ptCount val="18"/>
                <c:pt idx="0">
                  <c:v>CELKEM</c:v>
                </c:pt>
                <c:pt idx="1">
                  <c:v>GYMNÁZIUM</c:v>
                </c:pt>
                <c:pt idx="2">
                  <c:v>GYMNÁZIUM 8LETÉ</c:v>
                </c:pt>
                <c:pt idx="3">
                  <c:v>GYMNÁZIUM 6LETÉ</c:v>
                </c:pt>
                <c:pt idx="4">
                  <c:v>GYMNÁZIUM 4LETÉ</c:v>
                </c:pt>
                <c:pt idx="5">
                  <c:v>LYCEUM</c:v>
                </c:pt>
                <c:pt idx="6">
                  <c:v>SOŠ EKONOMICKÉ</c:v>
                </c:pt>
                <c:pt idx="7">
                  <c:v>SOŠ UMĚLECKÉ</c:v>
                </c:pt>
                <c:pt idx="8">
                  <c:v>SOŠ TECHNICKÉ 1</c:v>
                </c:pt>
                <c:pt idx="9">
                  <c:v>SOŠ PEDAG. A HUMANITNÍ</c:v>
                </c:pt>
                <c:pt idx="10">
                  <c:v>SOŠ HOTELOVÉ A PODNIKAT.</c:v>
                </c:pt>
                <c:pt idx="11">
                  <c:v>SOŠ ZDRAVOTNICKÉ</c:v>
                </c:pt>
                <c:pt idx="12">
                  <c:v>SOŠ TECHNICKÉ 2</c:v>
                </c:pt>
                <c:pt idx="13">
                  <c:v>SOŠ ZEMĚDĚLSKÉ</c:v>
                </c:pt>
                <c:pt idx="14">
                  <c:v>SOU TECHNICKÉ</c:v>
                </c:pt>
                <c:pt idx="15">
                  <c:v>SOU OSTATNÍ</c:v>
                </c:pt>
                <c:pt idx="16">
                  <c:v>NÁSTAVBY OSTATNÍ</c:v>
                </c:pt>
                <c:pt idx="17">
                  <c:v>NÁSTAVBY TECHNICKÉ</c:v>
                </c:pt>
              </c:strCache>
            </c:strRef>
          </c:cat>
          <c:val>
            <c:numRef>
              <c:f>'ČÁSTI MZ'!$H$3:$H$20</c:f>
              <c:numCache>
                <c:formatCode>0.0</c:formatCode>
                <c:ptCount val="18"/>
                <c:pt idx="0">
                  <c:v>9.2348842120081649</c:v>
                </c:pt>
                <c:pt idx="1">
                  <c:v>1.0116229014205769</c:v>
                </c:pt>
                <c:pt idx="2">
                  <c:v>0.60364602197271522</c:v>
                </c:pt>
                <c:pt idx="3">
                  <c:v>0.75187969924812026</c:v>
                </c:pt>
                <c:pt idx="4">
                  <c:v>1.3125386040765905</c:v>
                </c:pt>
                <c:pt idx="5">
                  <c:v>2.6804123711340204</c:v>
                </c:pt>
                <c:pt idx="6">
                  <c:v>6.4954236787717754</c:v>
                </c:pt>
                <c:pt idx="7">
                  <c:v>7.8280542986425337</c:v>
                </c:pt>
                <c:pt idx="8">
                  <c:v>8.2301461688855788</c:v>
                </c:pt>
                <c:pt idx="9">
                  <c:v>9.7915571904011198</c:v>
                </c:pt>
                <c:pt idx="10">
                  <c:v>11.023220209237049</c:v>
                </c:pt>
                <c:pt idx="11">
                  <c:v>13.419913419913421</c:v>
                </c:pt>
                <c:pt idx="12">
                  <c:v>13.54115927910375</c:v>
                </c:pt>
                <c:pt idx="13">
                  <c:v>16.02086438152012</c:v>
                </c:pt>
                <c:pt idx="14">
                  <c:v>17.327382515095827</c:v>
                </c:pt>
                <c:pt idx="15">
                  <c:v>22.206303724928368</c:v>
                </c:pt>
                <c:pt idx="16">
                  <c:v>23.689396925502564</c:v>
                </c:pt>
                <c:pt idx="17">
                  <c:v>24.406175771971498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97444224"/>
        <c:axId val="97445760"/>
      </c:lineChart>
      <c:catAx>
        <c:axId val="97444224"/>
        <c:scaling>
          <c:orientation val="minMax"/>
        </c:scaling>
        <c:delete val="0"/>
        <c:axPos val="b"/>
        <c:majorGridlines>
          <c:spPr>
            <a:ln>
              <a:solidFill>
                <a:schemeClr val="bg1">
                  <a:lumMod val="85000"/>
                </a:schemeClr>
              </a:solidFill>
            </a:ln>
          </c:spPr>
        </c:majorGridlines>
        <c:majorTickMark val="out"/>
        <c:minorTickMark val="none"/>
        <c:tickLblPos val="nextTo"/>
        <c:crossAx val="97445760"/>
        <c:crosses val="autoZero"/>
        <c:auto val="1"/>
        <c:lblAlgn val="ctr"/>
        <c:lblOffset val="100"/>
        <c:noMultiLvlLbl val="0"/>
      </c:catAx>
      <c:valAx>
        <c:axId val="97445760"/>
        <c:scaling>
          <c:orientation val="minMax"/>
        </c:scaling>
        <c:delete val="0"/>
        <c:axPos val="l"/>
        <c:majorGridlines>
          <c:spPr>
            <a:ln>
              <a:solidFill>
                <a:schemeClr val="bg1">
                  <a:lumMod val="75000"/>
                </a:schemeClr>
              </a:solidFill>
            </a:ln>
          </c:spPr>
        </c:majorGridlines>
        <c:minorGridlines>
          <c:spPr>
            <a:ln>
              <a:solidFill>
                <a:schemeClr val="bg1">
                  <a:lumMod val="95000"/>
                </a:schemeClr>
              </a:solidFill>
            </a:ln>
          </c:spPr>
        </c:minorGridlines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cs-CZ"/>
                  <a:t>PODÍL NEÚSPĚŠNÝCH Z KONAJÍCÍCH (%)</a:t>
                </a:r>
              </a:p>
            </c:rich>
          </c:tx>
          <c:layout/>
          <c:overlay val="0"/>
        </c:title>
        <c:numFmt formatCode="#,##0" sourceLinked="0"/>
        <c:majorTickMark val="out"/>
        <c:minorTickMark val="none"/>
        <c:tickLblPos val="nextTo"/>
        <c:crossAx val="97444224"/>
        <c:crosses val="autoZero"/>
        <c:crossBetween val="between"/>
      </c:valAx>
      <c:spPr>
        <a:solidFill>
          <a:sysClr val="window" lastClr="FFFFFF"/>
        </a:solidFill>
        <a:ln>
          <a:solidFill>
            <a:schemeClr val="bg1">
              <a:lumMod val="75000"/>
            </a:schemeClr>
          </a:solidFill>
        </a:ln>
      </c:spPr>
    </c:plotArea>
    <c:plotVisOnly val="1"/>
    <c:dispBlanksAs val="gap"/>
    <c:showDLblsOverMax val="0"/>
  </c:chart>
  <c:spPr>
    <a:solidFill>
      <a:schemeClr val="bg1"/>
    </a:solidFill>
    <a:ln>
      <a:solidFill>
        <a:schemeClr val="bg1">
          <a:lumMod val="75000"/>
        </a:schemeClr>
      </a:solidFill>
    </a:ln>
  </c:sp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title>
      <c:tx>
        <c:rich>
          <a:bodyPr/>
          <a:lstStyle/>
          <a:p>
            <a:pPr>
              <a:defRPr/>
            </a:pPr>
            <a:r>
              <a:rPr lang="cs-CZ" dirty="0"/>
              <a:t>MATEMATIKA - DIDAKTICKÝ TEST - ČISTÁ NEÚSPĚŠNOST</a:t>
            </a:r>
          </a:p>
          <a:p>
            <a:pPr>
              <a:defRPr/>
            </a:pPr>
            <a:r>
              <a:rPr lang="cs-CZ" dirty="0"/>
              <a:t>MZ 2013 PODZIM - OPRAVNÝ TERMÍN</a:t>
            </a:r>
            <a:endParaRPr lang="en-US" dirty="0"/>
          </a:p>
        </c:rich>
      </c:tx>
      <c:layout/>
      <c:overlay val="0"/>
    </c:title>
    <c:autoTitleDeleted val="0"/>
    <c:plotArea>
      <c:layout>
        <c:manualLayout>
          <c:layoutTarget val="inner"/>
          <c:xMode val="edge"/>
          <c:yMode val="edge"/>
          <c:x val="0.10532174103237095"/>
          <c:y val="0.16193539637332569"/>
          <c:w val="0.86412270341207353"/>
          <c:h val="0.4836279507614739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GRAFY!$E$78</c:f>
              <c:strCache>
                <c:ptCount val="1"/>
                <c:pt idx="0">
                  <c:v>MA</c:v>
                </c:pt>
              </c:strCache>
            </c:strRef>
          </c:tx>
          <c:spPr>
            <a:solidFill>
              <a:schemeClr val="tx2">
                <a:lumMod val="60000"/>
                <a:lumOff val="40000"/>
              </a:schemeClr>
            </a:solidFill>
          </c:spPr>
          <c:invertIfNegative val="0"/>
          <c:dPt>
            <c:idx val="0"/>
            <c:invertIfNegative val="0"/>
            <c:bubble3D val="0"/>
          </c:dPt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GRAFY!$D$79:$D$93</c:f>
              <c:strCache>
                <c:ptCount val="15"/>
                <c:pt idx="0">
                  <c:v>CELKEM</c:v>
                </c:pt>
                <c:pt idx="1">
                  <c:v>ZLÍNSKÝ</c:v>
                </c:pt>
                <c:pt idx="2">
                  <c:v>KRÁLOVÉHRADECKÝ</c:v>
                </c:pt>
                <c:pt idx="3">
                  <c:v>PLZEŇSKÝ</c:v>
                </c:pt>
                <c:pt idx="4">
                  <c:v>HLAVNÍ MĚSTO PRAHA</c:v>
                </c:pt>
                <c:pt idx="5">
                  <c:v>PARDUBICKÝ</c:v>
                </c:pt>
                <c:pt idx="6">
                  <c:v>KRAJ VYSOČINA</c:v>
                </c:pt>
                <c:pt idx="7">
                  <c:v>JIHOČESKÝ</c:v>
                </c:pt>
                <c:pt idx="8">
                  <c:v>JIHOMORAVSKÝ</c:v>
                </c:pt>
                <c:pt idx="9">
                  <c:v>MORAVSKOSLEZSKÝ</c:v>
                </c:pt>
                <c:pt idx="10">
                  <c:v>LIBERECKÝ</c:v>
                </c:pt>
                <c:pt idx="11">
                  <c:v>OLOMOUCKÝ</c:v>
                </c:pt>
                <c:pt idx="12">
                  <c:v>KARLOVARSKÝ</c:v>
                </c:pt>
                <c:pt idx="13">
                  <c:v>STŘEDOČESKÝ</c:v>
                </c:pt>
                <c:pt idx="14">
                  <c:v>ÚSTECKÝ</c:v>
                </c:pt>
              </c:strCache>
            </c:strRef>
          </c:cat>
          <c:val>
            <c:numRef>
              <c:f>GRAFY!$E$79:$E$93</c:f>
              <c:numCache>
                <c:formatCode>###0.0</c:formatCode>
                <c:ptCount val="15"/>
                <c:pt idx="0">
                  <c:v>52.011280985601907</c:v>
                </c:pt>
                <c:pt idx="1">
                  <c:v>44.421052631578952</c:v>
                </c:pt>
                <c:pt idx="2">
                  <c:v>46.296296296296298</c:v>
                </c:pt>
                <c:pt idx="3">
                  <c:v>46.875</c:v>
                </c:pt>
                <c:pt idx="4">
                  <c:v>47.0703125</c:v>
                </c:pt>
                <c:pt idx="5">
                  <c:v>47.079037800687281</c:v>
                </c:pt>
                <c:pt idx="6">
                  <c:v>47.712418300653596</c:v>
                </c:pt>
                <c:pt idx="7">
                  <c:v>49.879518072289159</c:v>
                </c:pt>
                <c:pt idx="8">
                  <c:v>50</c:v>
                </c:pt>
                <c:pt idx="9">
                  <c:v>52.400408580183864</c:v>
                </c:pt>
                <c:pt idx="10">
                  <c:v>54.487179487179482</c:v>
                </c:pt>
                <c:pt idx="11">
                  <c:v>58.101851851851848</c:v>
                </c:pt>
                <c:pt idx="12">
                  <c:v>58.208955223880601</c:v>
                </c:pt>
                <c:pt idx="13">
                  <c:v>58.25396825396826</c:v>
                </c:pt>
                <c:pt idx="14">
                  <c:v>61.68639053254438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109834240"/>
        <c:axId val="109835776"/>
      </c:barChart>
      <c:catAx>
        <c:axId val="10983424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09835776"/>
        <c:crosses val="autoZero"/>
        <c:auto val="1"/>
        <c:lblAlgn val="ctr"/>
        <c:lblOffset val="100"/>
        <c:noMultiLvlLbl val="0"/>
      </c:catAx>
      <c:valAx>
        <c:axId val="109835776"/>
        <c:scaling>
          <c:orientation val="minMax"/>
        </c:scaling>
        <c:delete val="0"/>
        <c:axPos val="l"/>
        <c:majorGridlines>
          <c:spPr>
            <a:ln>
              <a:solidFill>
                <a:schemeClr val="bg1">
                  <a:lumMod val="75000"/>
                </a:schemeClr>
              </a:solidFill>
            </a:ln>
          </c:spPr>
        </c:majorGridlines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cs-CZ" dirty="0"/>
                  <a:t>PODÍL NEÚSPĚŠNÝCH Z KONAJÍCÍCH (%)</a:t>
                </a:r>
              </a:p>
            </c:rich>
          </c:tx>
          <c:layout/>
          <c:overlay val="0"/>
        </c:title>
        <c:numFmt formatCode="#,##0" sourceLinked="0"/>
        <c:majorTickMark val="out"/>
        <c:minorTickMark val="none"/>
        <c:tickLblPos val="nextTo"/>
        <c:crossAx val="109834240"/>
        <c:crosses val="autoZero"/>
        <c:crossBetween val="between"/>
      </c:valAx>
      <c:spPr>
        <a:ln>
          <a:solidFill>
            <a:schemeClr val="bg1">
              <a:lumMod val="75000"/>
            </a:schemeClr>
          </a:solidFill>
        </a:ln>
      </c:spPr>
    </c:plotArea>
    <c:plotVisOnly val="1"/>
    <c:dispBlanksAs val="gap"/>
    <c:showDLblsOverMax val="0"/>
  </c:chart>
  <c:spPr>
    <a:solidFill>
      <a:schemeClr val="bg1"/>
    </a:solidFill>
    <a:ln>
      <a:solidFill>
        <a:schemeClr val="bg1">
          <a:lumMod val="75000"/>
        </a:schemeClr>
      </a:solidFill>
    </a:ln>
  </c:spPr>
  <c:txPr>
    <a:bodyPr/>
    <a:lstStyle/>
    <a:p>
      <a:pPr>
        <a:defRPr sz="800"/>
      </a:pPr>
      <a:endParaRPr lang="cs-CZ"/>
    </a:p>
  </c:txPr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title>
      <c:tx>
        <c:rich>
          <a:bodyPr/>
          <a:lstStyle/>
          <a:p>
            <a:pPr>
              <a:defRPr/>
            </a:pPr>
            <a:r>
              <a:rPr lang="cs-CZ" dirty="0"/>
              <a:t>MATEMATIKA - DIDAKTICKÝ TEST - ČISTÁ NEÚSPĚŠNOST</a:t>
            </a:r>
          </a:p>
          <a:p>
            <a:pPr>
              <a:defRPr/>
            </a:pPr>
            <a:r>
              <a:rPr lang="cs-CZ" dirty="0"/>
              <a:t>MZ 2013 PODZIM - VŠECHNY TERMÍNY</a:t>
            </a:r>
            <a:endParaRPr lang="en-US" dirty="0"/>
          </a:p>
        </c:rich>
      </c:tx>
      <c:layout/>
      <c:overlay val="0"/>
    </c:title>
    <c:autoTitleDeleted val="0"/>
    <c:plotArea>
      <c:layout>
        <c:manualLayout>
          <c:layoutTarget val="inner"/>
          <c:xMode val="edge"/>
          <c:yMode val="edge"/>
          <c:x val="0.10532174103237095"/>
          <c:y val="0.16193539637332569"/>
          <c:w val="0.86412270341207353"/>
          <c:h val="0.4836279507614739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GRAFY!$E$1</c:f>
              <c:strCache>
                <c:ptCount val="1"/>
                <c:pt idx="0">
                  <c:v>MA</c:v>
                </c:pt>
              </c:strCache>
            </c:strRef>
          </c:tx>
          <c:spPr>
            <a:solidFill>
              <a:srgbClr val="C00000"/>
            </a:solidFill>
          </c:spPr>
          <c:invertIfNegative val="0"/>
          <c:dPt>
            <c:idx val="0"/>
            <c:invertIfNegative val="0"/>
            <c:bubble3D val="0"/>
          </c:dPt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GRAFY!$D$3:$D$17</c:f>
              <c:strCache>
                <c:ptCount val="15"/>
                <c:pt idx="0">
                  <c:v>CELKEM</c:v>
                </c:pt>
                <c:pt idx="1">
                  <c:v>HLAVNÍ MĚSTO PRAHA</c:v>
                </c:pt>
                <c:pt idx="2">
                  <c:v>ZLÍNSKÝ</c:v>
                </c:pt>
                <c:pt idx="3">
                  <c:v>KRÁLOVÉHRADECKÝ</c:v>
                </c:pt>
                <c:pt idx="4">
                  <c:v>PARDUBICKÝ</c:v>
                </c:pt>
                <c:pt idx="5">
                  <c:v>PLZEŇSKÝ</c:v>
                </c:pt>
                <c:pt idx="6">
                  <c:v>JIHOMORAVSKÝ</c:v>
                </c:pt>
                <c:pt idx="7">
                  <c:v>KRAJ VYSOČINA</c:v>
                </c:pt>
                <c:pt idx="8">
                  <c:v>JIHOČESKÝ</c:v>
                </c:pt>
                <c:pt idx="9">
                  <c:v>LIBERECKÝ</c:v>
                </c:pt>
                <c:pt idx="10">
                  <c:v>MORAVSKOSLEZSKÝ</c:v>
                </c:pt>
                <c:pt idx="11">
                  <c:v>STŘEDOČESKÝ</c:v>
                </c:pt>
                <c:pt idx="12">
                  <c:v>OLOMOUCKÝ</c:v>
                </c:pt>
                <c:pt idx="13">
                  <c:v>KARLOVARSKÝ</c:v>
                </c:pt>
                <c:pt idx="14">
                  <c:v>ÚSTECKÝ</c:v>
                </c:pt>
              </c:strCache>
            </c:strRef>
          </c:cat>
          <c:val>
            <c:numRef>
              <c:f>GRAFY!$E$3:$E$17</c:f>
              <c:numCache>
                <c:formatCode>###0.0</c:formatCode>
                <c:ptCount val="15"/>
                <c:pt idx="0">
                  <c:v>52.250235626767207</c:v>
                </c:pt>
                <c:pt idx="1">
                  <c:v>45.034013605442176</c:v>
                </c:pt>
                <c:pt idx="2">
                  <c:v>45.454545454545453</c:v>
                </c:pt>
                <c:pt idx="3">
                  <c:v>45.940170940170937</c:v>
                </c:pt>
                <c:pt idx="4">
                  <c:v>47.311827956989248</c:v>
                </c:pt>
                <c:pt idx="5">
                  <c:v>47.900763358778626</c:v>
                </c:pt>
                <c:pt idx="6">
                  <c:v>50.547045951859957</c:v>
                </c:pt>
                <c:pt idx="7">
                  <c:v>50.636132315521628</c:v>
                </c:pt>
                <c:pt idx="8">
                  <c:v>52.198852772466545</c:v>
                </c:pt>
                <c:pt idx="9">
                  <c:v>53.072625698324025</c:v>
                </c:pt>
                <c:pt idx="10">
                  <c:v>53.360655737704917</c:v>
                </c:pt>
                <c:pt idx="11">
                  <c:v>57.969151670951156</c:v>
                </c:pt>
                <c:pt idx="12">
                  <c:v>58.514492753623195</c:v>
                </c:pt>
                <c:pt idx="13">
                  <c:v>58.536585365853654</c:v>
                </c:pt>
                <c:pt idx="14">
                  <c:v>61.104441776710686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111773568"/>
        <c:axId val="111775104"/>
      </c:barChart>
      <c:catAx>
        <c:axId val="111773568"/>
        <c:scaling>
          <c:orientation val="minMax"/>
        </c:scaling>
        <c:delete val="0"/>
        <c:axPos val="b"/>
        <c:majorTickMark val="out"/>
        <c:minorTickMark val="none"/>
        <c:tickLblPos val="nextTo"/>
        <c:crossAx val="111775104"/>
        <c:crosses val="autoZero"/>
        <c:auto val="1"/>
        <c:lblAlgn val="ctr"/>
        <c:lblOffset val="100"/>
        <c:noMultiLvlLbl val="0"/>
      </c:catAx>
      <c:valAx>
        <c:axId val="111775104"/>
        <c:scaling>
          <c:orientation val="minMax"/>
        </c:scaling>
        <c:delete val="0"/>
        <c:axPos val="l"/>
        <c:majorGridlines>
          <c:spPr>
            <a:ln>
              <a:solidFill>
                <a:schemeClr val="bg1">
                  <a:lumMod val="75000"/>
                </a:schemeClr>
              </a:solidFill>
            </a:ln>
          </c:spPr>
        </c:majorGridlines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cs-CZ" dirty="0"/>
                  <a:t>PODÍL NEÚSPĚŠNÝCH Z KONAJÍCÍCH (%)</a:t>
                </a:r>
              </a:p>
            </c:rich>
          </c:tx>
          <c:layout/>
          <c:overlay val="0"/>
        </c:title>
        <c:numFmt formatCode="#,##0" sourceLinked="0"/>
        <c:majorTickMark val="out"/>
        <c:minorTickMark val="none"/>
        <c:tickLblPos val="nextTo"/>
        <c:crossAx val="111773568"/>
        <c:crosses val="autoZero"/>
        <c:crossBetween val="between"/>
      </c:valAx>
      <c:spPr>
        <a:ln>
          <a:solidFill>
            <a:schemeClr val="bg1">
              <a:lumMod val="75000"/>
            </a:schemeClr>
          </a:solidFill>
        </a:ln>
      </c:spPr>
    </c:plotArea>
    <c:plotVisOnly val="1"/>
    <c:dispBlanksAs val="gap"/>
    <c:showDLblsOverMax val="0"/>
  </c:chart>
  <c:spPr>
    <a:solidFill>
      <a:schemeClr val="bg1"/>
    </a:solidFill>
    <a:ln>
      <a:solidFill>
        <a:schemeClr val="bg1">
          <a:lumMod val="75000"/>
        </a:schemeClr>
      </a:solidFill>
    </a:ln>
  </c:spPr>
  <c:txPr>
    <a:bodyPr/>
    <a:lstStyle/>
    <a:p>
      <a:pPr>
        <a:defRPr sz="800"/>
      </a:pPr>
      <a:endParaRPr lang="cs-CZ"/>
    </a:p>
  </c:txPr>
  <c:externalData r:id="rId1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400"/>
            </a:pPr>
            <a:r>
              <a:rPr lang="cs-CZ" sz="1400" dirty="0"/>
              <a:t>Matematika</a:t>
            </a:r>
          </a:p>
        </c:rich>
      </c:tx>
      <c:layout>
        <c:manualLayout>
          <c:xMode val="edge"/>
          <c:yMode val="edge"/>
          <c:x val="0.40150926220927602"/>
          <c:y val="3.8800705467372174E-2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0.13005322251385237"/>
          <c:y val="0.15270202335819141"/>
          <c:w val="0.73168660230223892"/>
          <c:h val="0.58261110978149011"/>
        </c:manualLayout>
      </c:layout>
      <c:areaChart>
        <c:grouping val="standard"/>
        <c:varyColors val="0"/>
        <c:ser>
          <c:idx val="0"/>
          <c:order val="0"/>
          <c:tx>
            <c:v>Gymnázium A</c:v>
          </c:tx>
          <c:spPr>
            <a:noFill/>
            <a:ln w="25400">
              <a:solidFill>
                <a:srgbClr val="FF0000"/>
              </a:solidFill>
            </a:ln>
          </c:spPr>
          <c:cat>
            <c:numRef>
              <c:f>List2!$Q$3:$Q$103</c:f>
              <c:numCache>
                <c:formatCode>General</c:formatCode>
                <c:ptCount val="101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  <c:pt idx="6">
                  <c:v>6</c:v>
                </c:pt>
                <c:pt idx="7">
                  <c:v>7</c:v>
                </c:pt>
                <c:pt idx="8">
                  <c:v>8</c:v>
                </c:pt>
                <c:pt idx="9">
                  <c:v>9</c:v>
                </c:pt>
                <c:pt idx="10">
                  <c:v>10</c:v>
                </c:pt>
                <c:pt idx="11">
                  <c:v>11</c:v>
                </c:pt>
                <c:pt idx="12">
                  <c:v>12</c:v>
                </c:pt>
                <c:pt idx="13">
                  <c:v>13</c:v>
                </c:pt>
                <c:pt idx="14">
                  <c:v>14</c:v>
                </c:pt>
                <c:pt idx="15">
                  <c:v>15</c:v>
                </c:pt>
                <c:pt idx="16">
                  <c:v>16</c:v>
                </c:pt>
                <c:pt idx="17">
                  <c:v>17</c:v>
                </c:pt>
                <c:pt idx="18">
                  <c:v>18</c:v>
                </c:pt>
                <c:pt idx="19">
                  <c:v>19</c:v>
                </c:pt>
                <c:pt idx="20">
                  <c:v>20</c:v>
                </c:pt>
                <c:pt idx="21">
                  <c:v>21</c:v>
                </c:pt>
                <c:pt idx="22">
                  <c:v>22</c:v>
                </c:pt>
                <c:pt idx="23">
                  <c:v>23</c:v>
                </c:pt>
                <c:pt idx="24">
                  <c:v>24</c:v>
                </c:pt>
                <c:pt idx="25">
                  <c:v>25</c:v>
                </c:pt>
                <c:pt idx="26">
                  <c:v>26</c:v>
                </c:pt>
                <c:pt idx="27">
                  <c:v>27</c:v>
                </c:pt>
                <c:pt idx="28">
                  <c:v>28</c:v>
                </c:pt>
                <c:pt idx="29">
                  <c:v>29</c:v>
                </c:pt>
                <c:pt idx="30">
                  <c:v>30</c:v>
                </c:pt>
                <c:pt idx="31">
                  <c:v>31</c:v>
                </c:pt>
                <c:pt idx="32">
                  <c:v>32</c:v>
                </c:pt>
                <c:pt idx="33">
                  <c:v>33</c:v>
                </c:pt>
                <c:pt idx="34">
                  <c:v>34</c:v>
                </c:pt>
                <c:pt idx="35">
                  <c:v>35</c:v>
                </c:pt>
                <c:pt idx="36">
                  <c:v>36</c:v>
                </c:pt>
                <c:pt idx="37">
                  <c:v>37</c:v>
                </c:pt>
                <c:pt idx="38">
                  <c:v>38</c:v>
                </c:pt>
                <c:pt idx="39">
                  <c:v>39</c:v>
                </c:pt>
                <c:pt idx="40">
                  <c:v>40</c:v>
                </c:pt>
                <c:pt idx="41">
                  <c:v>41</c:v>
                </c:pt>
                <c:pt idx="42">
                  <c:v>42</c:v>
                </c:pt>
                <c:pt idx="43">
                  <c:v>43</c:v>
                </c:pt>
                <c:pt idx="44">
                  <c:v>44</c:v>
                </c:pt>
                <c:pt idx="45">
                  <c:v>45</c:v>
                </c:pt>
                <c:pt idx="46">
                  <c:v>46</c:v>
                </c:pt>
                <c:pt idx="47">
                  <c:v>47</c:v>
                </c:pt>
                <c:pt idx="48">
                  <c:v>48</c:v>
                </c:pt>
                <c:pt idx="49">
                  <c:v>49</c:v>
                </c:pt>
                <c:pt idx="50">
                  <c:v>50</c:v>
                </c:pt>
                <c:pt idx="51">
                  <c:v>51</c:v>
                </c:pt>
                <c:pt idx="52">
                  <c:v>52</c:v>
                </c:pt>
                <c:pt idx="53">
                  <c:v>53</c:v>
                </c:pt>
                <c:pt idx="54">
                  <c:v>54</c:v>
                </c:pt>
                <c:pt idx="55">
                  <c:v>55</c:v>
                </c:pt>
                <c:pt idx="56">
                  <c:v>56</c:v>
                </c:pt>
                <c:pt idx="57">
                  <c:v>57</c:v>
                </c:pt>
                <c:pt idx="58">
                  <c:v>58</c:v>
                </c:pt>
                <c:pt idx="59">
                  <c:v>59</c:v>
                </c:pt>
                <c:pt idx="60">
                  <c:v>60</c:v>
                </c:pt>
                <c:pt idx="61">
                  <c:v>61</c:v>
                </c:pt>
                <c:pt idx="62">
                  <c:v>62</c:v>
                </c:pt>
                <c:pt idx="63">
                  <c:v>63</c:v>
                </c:pt>
                <c:pt idx="64">
                  <c:v>64</c:v>
                </c:pt>
                <c:pt idx="65">
                  <c:v>65</c:v>
                </c:pt>
                <c:pt idx="66">
                  <c:v>66</c:v>
                </c:pt>
                <c:pt idx="67">
                  <c:v>67</c:v>
                </c:pt>
                <c:pt idx="68">
                  <c:v>68</c:v>
                </c:pt>
                <c:pt idx="69">
                  <c:v>69</c:v>
                </c:pt>
                <c:pt idx="70">
                  <c:v>70</c:v>
                </c:pt>
                <c:pt idx="71">
                  <c:v>71</c:v>
                </c:pt>
                <c:pt idx="72">
                  <c:v>72</c:v>
                </c:pt>
                <c:pt idx="73">
                  <c:v>73</c:v>
                </c:pt>
                <c:pt idx="74">
                  <c:v>74</c:v>
                </c:pt>
                <c:pt idx="75">
                  <c:v>75</c:v>
                </c:pt>
                <c:pt idx="76">
                  <c:v>76</c:v>
                </c:pt>
                <c:pt idx="77">
                  <c:v>77</c:v>
                </c:pt>
                <c:pt idx="78">
                  <c:v>78</c:v>
                </c:pt>
                <c:pt idx="79">
                  <c:v>79</c:v>
                </c:pt>
                <c:pt idx="80">
                  <c:v>80</c:v>
                </c:pt>
                <c:pt idx="81">
                  <c:v>81</c:v>
                </c:pt>
                <c:pt idx="82">
                  <c:v>82</c:v>
                </c:pt>
                <c:pt idx="83">
                  <c:v>83</c:v>
                </c:pt>
                <c:pt idx="84">
                  <c:v>84</c:v>
                </c:pt>
                <c:pt idx="85">
                  <c:v>85</c:v>
                </c:pt>
                <c:pt idx="86">
                  <c:v>86</c:v>
                </c:pt>
                <c:pt idx="87">
                  <c:v>87</c:v>
                </c:pt>
                <c:pt idx="88">
                  <c:v>88</c:v>
                </c:pt>
                <c:pt idx="89">
                  <c:v>89</c:v>
                </c:pt>
                <c:pt idx="90">
                  <c:v>90</c:v>
                </c:pt>
                <c:pt idx="91">
                  <c:v>91</c:v>
                </c:pt>
                <c:pt idx="92">
                  <c:v>92</c:v>
                </c:pt>
                <c:pt idx="93">
                  <c:v>93</c:v>
                </c:pt>
                <c:pt idx="94">
                  <c:v>94</c:v>
                </c:pt>
                <c:pt idx="95">
                  <c:v>95</c:v>
                </c:pt>
                <c:pt idx="96">
                  <c:v>96</c:v>
                </c:pt>
                <c:pt idx="97">
                  <c:v>97</c:v>
                </c:pt>
                <c:pt idx="98">
                  <c:v>98</c:v>
                </c:pt>
                <c:pt idx="99">
                  <c:v>99</c:v>
                </c:pt>
                <c:pt idx="100">
                  <c:v>100</c:v>
                </c:pt>
              </c:numCache>
            </c:numRef>
          </c:cat>
          <c:val>
            <c:numRef>
              <c:f>List2!$AC$3:$AC$103</c:f>
              <c:numCache>
                <c:formatCode>General</c:formatCode>
                <c:ptCount val="101"/>
                <c:pt idx="0">
                  <c:v>-15</c:v>
                </c:pt>
                <c:pt idx="1">
                  <c:v>-15</c:v>
                </c:pt>
                <c:pt idx="2">
                  <c:v>-15</c:v>
                </c:pt>
                <c:pt idx="3">
                  <c:v>-15</c:v>
                </c:pt>
                <c:pt idx="4">
                  <c:v>-15</c:v>
                </c:pt>
                <c:pt idx="5">
                  <c:v>-15</c:v>
                </c:pt>
                <c:pt idx="6">
                  <c:v>-15</c:v>
                </c:pt>
                <c:pt idx="7">
                  <c:v>-15</c:v>
                </c:pt>
                <c:pt idx="8">
                  <c:v>-15</c:v>
                </c:pt>
                <c:pt idx="9">
                  <c:v>-15</c:v>
                </c:pt>
                <c:pt idx="10">
                  <c:v>-15</c:v>
                </c:pt>
                <c:pt idx="11">
                  <c:v>-15</c:v>
                </c:pt>
                <c:pt idx="12">
                  <c:v>-15</c:v>
                </c:pt>
                <c:pt idx="13">
                  <c:v>-15</c:v>
                </c:pt>
                <c:pt idx="14">
                  <c:v>-15</c:v>
                </c:pt>
                <c:pt idx="15">
                  <c:v>-15</c:v>
                </c:pt>
                <c:pt idx="16">
                  <c:v>-15</c:v>
                </c:pt>
                <c:pt idx="17">
                  <c:v>-15</c:v>
                </c:pt>
                <c:pt idx="18">
                  <c:v>-15</c:v>
                </c:pt>
                <c:pt idx="19">
                  <c:v>-15</c:v>
                </c:pt>
                <c:pt idx="20">
                  <c:v>-15</c:v>
                </c:pt>
                <c:pt idx="21">
                  <c:v>-15</c:v>
                </c:pt>
                <c:pt idx="22">
                  <c:v>-15</c:v>
                </c:pt>
                <c:pt idx="23">
                  <c:v>-15</c:v>
                </c:pt>
                <c:pt idx="24">
                  <c:v>-15</c:v>
                </c:pt>
                <c:pt idx="25">
                  <c:v>-15</c:v>
                </c:pt>
                <c:pt idx="26">
                  <c:v>-15</c:v>
                </c:pt>
                <c:pt idx="27">
                  <c:v>-15</c:v>
                </c:pt>
                <c:pt idx="28">
                  <c:v>-15</c:v>
                </c:pt>
                <c:pt idx="29">
                  <c:v>-15</c:v>
                </c:pt>
                <c:pt idx="30">
                  <c:v>-15</c:v>
                </c:pt>
                <c:pt idx="31">
                  <c:v>-15</c:v>
                </c:pt>
                <c:pt idx="32">
                  <c:v>-15</c:v>
                </c:pt>
                <c:pt idx="33">
                  <c:v>-15</c:v>
                </c:pt>
                <c:pt idx="34">
                  <c:v>-1</c:v>
                </c:pt>
                <c:pt idx="35">
                  <c:v>-1</c:v>
                </c:pt>
                <c:pt idx="36">
                  <c:v>-1</c:v>
                </c:pt>
                <c:pt idx="37">
                  <c:v>58.46</c:v>
                </c:pt>
                <c:pt idx="38">
                  <c:v>62</c:v>
                </c:pt>
                <c:pt idx="39">
                  <c:v>62</c:v>
                </c:pt>
                <c:pt idx="40">
                  <c:v>64.742857142857133</c:v>
                </c:pt>
                <c:pt idx="41">
                  <c:v>69.897142857142839</c:v>
                </c:pt>
                <c:pt idx="42">
                  <c:v>72.525714285714287</c:v>
                </c:pt>
                <c:pt idx="43">
                  <c:v>74</c:v>
                </c:pt>
                <c:pt idx="44">
                  <c:v>74</c:v>
                </c:pt>
                <c:pt idx="45">
                  <c:v>75.128571428571405</c:v>
                </c:pt>
                <c:pt idx="46">
                  <c:v>76</c:v>
                </c:pt>
                <c:pt idx="47">
                  <c:v>76</c:v>
                </c:pt>
                <c:pt idx="48">
                  <c:v>76.994285714285724</c:v>
                </c:pt>
                <c:pt idx="49">
                  <c:v>78.282857142857125</c:v>
                </c:pt>
                <c:pt idx="50">
                  <c:v>79.571428571428555</c:v>
                </c:pt>
                <c:pt idx="51">
                  <c:v>80</c:v>
                </c:pt>
                <c:pt idx="52">
                  <c:v>80</c:v>
                </c:pt>
                <c:pt idx="53">
                  <c:v>80</c:v>
                </c:pt>
                <c:pt idx="54">
                  <c:v>80.72571428571429</c:v>
                </c:pt>
                <c:pt idx="55">
                  <c:v>82.01428571428572</c:v>
                </c:pt>
                <c:pt idx="56">
                  <c:v>83.302857142857135</c:v>
                </c:pt>
                <c:pt idx="57">
                  <c:v>84</c:v>
                </c:pt>
                <c:pt idx="58">
                  <c:v>84</c:v>
                </c:pt>
                <c:pt idx="59">
                  <c:v>84</c:v>
                </c:pt>
                <c:pt idx="60">
                  <c:v>84</c:v>
                </c:pt>
                <c:pt idx="61">
                  <c:v>84</c:v>
                </c:pt>
                <c:pt idx="62">
                  <c:v>85.034285714285716</c:v>
                </c:pt>
                <c:pt idx="63">
                  <c:v>86</c:v>
                </c:pt>
                <c:pt idx="64">
                  <c:v>86</c:v>
                </c:pt>
                <c:pt idx="65">
                  <c:v>87.8</c:v>
                </c:pt>
                <c:pt idx="66">
                  <c:v>90</c:v>
                </c:pt>
                <c:pt idx="67">
                  <c:v>90</c:v>
                </c:pt>
                <c:pt idx="68">
                  <c:v>90.765714285714296</c:v>
                </c:pt>
                <c:pt idx="69">
                  <c:v>92</c:v>
                </c:pt>
                <c:pt idx="70">
                  <c:v>92</c:v>
                </c:pt>
                <c:pt idx="71">
                  <c:v>92.631428571428557</c:v>
                </c:pt>
                <c:pt idx="72">
                  <c:v>93.92</c:v>
                </c:pt>
                <c:pt idx="73">
                  <c:v>94</c:v>
                </c:pt>
                <c:pt idx="74">
                  <c:v>94</c:v>
                </c:pt>
                <c:pt idx="75">
                  <c:v>94</c:v>
                </c:pt>
                <c:pt idx="76">
                  <c:v>94</c:v>
                </c:pt>
                <c:pt idx="77">
                  <c:v>94.362857142857123</c:v>
                </c:pt>
                <c:pt idx="78">
                  <c:v>95.651428571428553</c:v>
                </c:pt>
                <c:pt idx="79">
                  <c:v>96</c:v>
                </c:pt>
                <c:pt idx="80">
                  <c:v>96</c:v>
                </c:pt>
                <c:pt idx="81">
                  <c:v>96</c:v>
                </c:pt>
                <c:pt idx="82">
                  <c:v>96</c:v>
                </c:pt>
                <c:pt idx="83">
                  <c:v>96</c:v>
                </c:pt>
                <c:pt idx="84">
                  <c:v>96</c:v>
                </c:pt>
                <c:pt idx="85">
                  <c:v>96.671428571428535</c:v>
                </c:pt>
                <c:pt idx="86">
                  <c:v>97.960000000000022</c:v>
                </c:pt>
                <c:pt idx="87">
                  <c:v>98</c:v>
                </c:pt>
                <c:pt idx="88">
                  <c:v>98</c:v>
                </c:pt>
                <c:pt idx="89">
                  <c:v>98</c:v>
                </c:pt>
                <c:pt idx="90">
                  <c:v>98</c:v>
                </c:pt>
                <c:pt idx="91">
                  <c:v>98.40285714285713</c:v>
                </c:pt>
                <c:pt idx="92">
                  <c:v>99.69142857142856</c:v>
                </c:pt>
                <c:pt idx="93">
                  <c:v>100</c:v>
                </c:pt>
                <c:pt idx="94">
                  <c:v>100</c:v>
                </c:pt>
                <c:pt idx="95">
                  <c:v>100</c:v>
                </c:pt>
                <c:pt idx="96">
                  <c:v>100</c:v>
                </c:pt>
                <c:pt idx="97">
                  <c:v>100</c:v>
                </c:pt>
                <c:pt idx="98">
                  <c:v>100</c:v>
                </c:pt>
                <c:pt idx="99">
                  <c:v>100</c:v>
                </c:pt>
                <c:pt idx="100">
                  <c:v>100</c:v>
                </c:pt>
              </c:numCache>
            </c:numRef>
          </c:val>
        </c:ser>
        <c:ser>
          <c:idx val="1"/>
          <c:order val="1"/>
          <c:tx>
            <c:v>Gymnázium B</c:v>
          </c:tx>
          <c:spPr>
            <a:noFill/>
            <a:ln w="25400">
              <a:solidFill>
                <a:srgbClr val="00B050"/>
              </a:solidFill>
            </a:ln>
          </c:spPr>
          <c:cat>
            <c:numRef>
              <c:f>List2!$Q$3:$Q$103</c:f>
              <c:numCache>
                <c:formatCode>General</c:formatCode>
                <c:ptCount val="101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  <c:pt idx="6">
                  <c:v>6</c:v>
                </c:pt>
                <c:pt idx="7">
                  <c:v>7</c:v>
                </c:pt>
                <c:pt idx="8">
                  <c:v>8</c:v>
                </c:pt>
                <c:pt idx="9">
                  <c:v>9</c:v>
                </c:pt>
                <c:pt idx="10">
                  <c:v>10</c:v>
                </c:pt>
                <c:pt idx="11">
                  <c:v>11</c:v>
                </c:pt>
                <c:pt idx="12">
                  <c:v>12</c:v>
                </c:pt>
                <c:pt idx="13">
                  <c:v>13</c:v>
                </c:pt>
                <c:pt idx="14">
                  <c:v>14</c:v>
                </c:pt>
                <c:pt idx="15">
                  <c:v>15</c:v>
                </c:pt>
                <c:pt idx="16">
                  <c:v>16</c:v>
                </c:pt>
                <c:pt idx="17">
                  <c:v>17</c:v>
                </c:pt>
                <c:pt idx="18">
                  <c:v>18</c:v>
                </c:pt>
                <c:pt idx="19">
                  <c:v>19</c:v>
                </c:pt>
                <c:pt idx="20">
                  <c:v>20</c:v>
                </c:pt>
                <c:pt idx="21">
                  <c:v>21</c:v>
                </c:pt>
                <c:pt idx="22">
                  <c:v>22</c:v>
                </c:pt>
                <c:pt idx="23">
                  <c:v>23</c:v>
                </c:pt>
                <c:pt idx="24">
                  <c:v>24</c:v>
                </c:pt>
                <c:pt idx="25">
                  <c:v>25</c:v>
                </c:pt>
                <c:pt idx="26">
                  <c:v>26</c:v>
                </c:pt>
                <c:pt idx="27">
                  <c:v>27</c:v>
                </c:pt>
                <c:pt idx="28">
                  <c:v>28</c:v>
                </c:pt>
                <c:pt idx="29">
                  <c:v>29</c:v>
                </c:pt>
                <c:pt idx="30">
                  <c:v>30</c:v>
                </c:pt>
                <c:pt idx="31">
                  <c:v>31</c:v>
                </c:pt>
                <c:pt idx="32">
                  <c:v>32</c:v>
                </c:pt>
                <c:pt idx="33">
                  <c:v>33</c:v>
                </c:pt>
                <c:pt idx="34">
                  <c:v>34</c:v>
                </c:pt>
                <c:pt idx="35">
                  <c:v>35</c:v>
                </c:pt>
                <c:pt idx="36">
                  <c:v>36</c:v>
                </c:pt>
                <c:pt idx="37">
                  <c:v>37</c:v>
                </c:pt>
                <c:pt idx="38">
                  <c:v>38</c:v>
                </c:pt>
                <c:pt idx="39">
                  <c:v>39</c:v>
                </c:pt>
                <c:pt idx="40">
                  <c:v>40</c:v>
                </c:pt>
                <c:pt idx="41">
                  <c:v>41</c:v>
                </c:pt>
                <c:pt idx="42">
                  <c:v>42</c:v>
                </c:pt>
                <c:pt idx="43">
                  <c:v>43</c:v>
                </c:pt>
                <c:pt idx="44">
                  <c:v>44</c:v>
                </c:pt>
                <c:pt idx="45">
                  <c:v>45</c:v>
                </c:pt>
                <c:pt idx="46">
                  <c:v>46</c:v>
                </c:pt>
                <c:pt idx="47">
                  <c:v>47</c:v>
                </c:pt>
                <c:pt idx="48">
                  <c:v>48</c:v>
                </c:pt>
                <c:pt idx="49">
                  <c:v>49</c:v>
                </c:pt>
                <c:pt idx="50">
                  <c:v>50</c:v>
                </c:pt>
                <c:pt idx="51">
                  <c:v>51</c:v>
                </c:pt>
                <c:pt idx="52">
                  <c:v>52</c:v>
                </c:pt>
                <c:pt idx="53">
                  <c:v>53</c:v>
                </c:pt>
                <c:pt idx="54">
                  <c:v>54</c:v>
                </c:pt>
                <c:pt idx="55">
                  <c:v>55</c:v>
                </c:pt>
                <c:pt idx="56">
                  <c:v>56</c:v>
                </c:pt>
                <c:pt idx="57">
                  <c:v>57</c:v>
                </c:pt>
                <c:pt idx="58">
                  <c:v>58</c:v>
                </c:pt>
                <c:pt idx="59">
                  <c:v>59</c:v>
                </c:pt>
                <c:pt idx="60">
                  <c:v>60</c:v>
                </c:pt>
                <c:pt idx="61">
                  <c:v>61</c:v>
                </c:pt>
                <c:pt idx="62">
                  <c:v>62</c:v>
                </c:pt>
                <c:pt idx="63">
                  <c:v>63</c:v>
                </c:pt>
                <c:pt idx="64">
                  <c:v>64</c:v>
                </c:pt>
                <c:pt idx="65">
                  <c:v>65</c:v>
                </c:pt>
                <c:pt idx="66">
                  <c:v>66</c:v>
                </c:pt>
                <c:pt idx="67">
                  <c:v>67</c:v>
                </c:pt>
                <c:pt idx="68">
                  <c:v>68</c:v>
                </c:pt>
                <c:pt idx="69">
                  <c:v>69</c:v>
                </c:pt>
                <c:pt idx="70">
                  <c:v>70</c:v>
                </c:pt>
                <c:pt idx="71">
                  <c:v>71</c:v>
                </c:pt>
                <c:pt idx="72">
                  <c:v>72</c:v>
                </c:pt>
                <c:pt idx="73">
                  <c:v>73</c:v>
                </c:pt>
                <c:pt idx="74">
                  <c:v>74</c:v>
                </c:pt>
                <c:pt idx="75">
                  <c:v>75</c:v>
                </c:pt>
                <c:pt idx="76">
                  <c:v>76</c:v>
                </c:pt>
                <c:pt idx="77">
                  <c:v>77</c:v>
                </c:pt>
                <c:pt idx="78">
                  <c:v>78</c:v>
                </c:pt>
                <c:pt idx="79">
                  <c:v>79</c:v>
                </c:pt>
                <c:pt idx="80">
                  <c:v>80</c:v>
                </c:pt>
                <c:pt idx="81">
                  <c:v>81</c:v>
                </c:pt>
                <c:pt idx="82">
                  <c:v>82</c:v>
                </c:pt>
                <c:pt idx="83">
                  <c:v>83</c:v>
                </c:pt>
                <c:pt idx="84">
                  <c:v>84</c:v>
                </c:pt>
                <c:pt idx="85">
                  <c:v>85</c:v>
                </c:pt>
                <c:pt idx="86">
                  <c:v>86</c:v>
                </c:pt>
                <c:pt idx="87">
                  <c:v>87</c:v>
                </c:pt>
                <c:pt idx="88">
                  <c:v>88</c:v>
                </c:pt>
                <c:pt idx="89">
                  <c:v>89</c:v>
                </c:pt>
                <c:pt idx="90">
                  <c:v>90</c:v>
                </c:pt>
                <c:pt idx="91">
                  <c:v>91</c:v>
                </c:pt>
                <c:pt idx="92">
                  <c:v>92</c:v>
                </c:pt>
                <c:pt idx="93">
                  <c:v>93</c:v>
                </c:pt>
                <c:pt idx="94">
                  <c:v>94</c:v>
                </c:pt>
                <c:pt idx="95">
                  <c:v>95</c:v>
                </c:pt>
                <c:pt idx="96">
                  <c:v>96</c:v>
                </c:pt>
                <c:pt idx="97">
                  <c:v>97</c:v>
                </c:pt>
                <c:pt idx="98">
                  <c:v>98</c:v>
                </c:pt>
                <c:pt idx="99">
                  <c:v>99</c:v>
                </c:pt>
                <c:pt idx="100">
                  <c:v>100</c:v>
                </c:pt>
              </c:numCache>
            </c:numRef>
          </c:cat>
          <c:val>
            <c:numRef>
              <c:f>List2!$AM$3:$AM$103</c:f>
              <c:numCache>
                <c:formatCode>General</c:formatCode>
                <c:ptCount val="101"/>
                <c:pt idx="0">
                  <c:v>-11</c:v>
                </c:pt>
                <c:pt idx="1">
                  <c:v>-11</c:v>
                </c:pt>
                <c:pt idx="2">
                  <c:v>-11</c:v>
                </c:pt>
                <c:pt idx="3">
                  <c:v>-11</c:v>
                </c:pt>
                <c:pt idx="4">
                  <c:v>-11</c:v>
                </c:pt>
                <c:pt idx="5">
                  <c:v>-11</c:v>
                </c:pt>
                <c:pt idx="6">
                  <c:v>-11</c:v>
                </c:pt>
                <c:pt idx="7">
                  <c:v>-11</c:v>
                </c:pt>
                <c:pt idx="8">
                  <c:v>-11</c:v>
                </c:pt>
                <c:pt idx="9">
                  <c:v>-11</c:v>
                </c:pt>
                <c:pt idx="10">
                  <c:v>-11</c:v>
                </c:pt>
                <c:pt idx="11">
                  <c:v>-11</c:v>
                </c:pt>
                <c:pt idx="12">
                  <c:v>-11</c:v>
                </c:pt>
                <c:pt idx="13">
                  <c:v>-11</c:v>
                </c:pt>
                <c:pt idx="14">
                  <c:v>-11</c:v>
                </c:pt>
                <c:pt idx="15">
                  <c:v>-11</c:v>
                </c:pt>
                <c:pt idx="16">
                  <c:v>-11</c:v>
                </c:pt>
                <c:pt idx="17">
                  <c:v>-11</c:v>
                </c:pt>
                <c:pt idx="18">
                  <c:v>-11</c:v>
                </c:pt>
                <c:pt idx="19">
                  <c:v>-11</c:v>
                </c:pt>
                <c:pt idx="20">
                  <c:v>-11</c:v>
                </c:pt>
                <c:pt idx="21">
                  <c:v>-11</c:v>
                </c:pt>
                <c:pt idx="22">
                  <c:v>-11</c:v>
                </c:pt>
                <c:pt idx="23">
                  <c:v>-11</c:v>
                </c:pt>
                <c:pt idx="24">
                  <c:v>-11</c:v>
                </c:pt>
                <c:pt idx="25">
                  <c:v>-11</c:v>
                </c:pt>
                <c:pt idx="26">
                  <c:v>-11</c:v>
                </c:pt>
                <c:pt idx="27">
                  <c:v>-11</c:v>
                </c:pt>
                <c:pt idx="28">
                  <c:v>-11</c:v>
                </c:pt>
                <c:pt idx="29">
                  <c:v>-11</c:v>
                </c:pt>
                <c:pt idx="30">
                  <c:v>-11</c:v>
                </c:pt>
                <c:pt idx="31">
                  <c:v>-11</c:v>
                </c:pt>
                <c:pt idx="32">
                  <c:v>-11</c:v>
                </c:pt>
                <c:pt idx="33">
                  <c:v>-11</c:v>
                </c:pt>
                <c:pt idx="34">
                  <c:v>-11</c:v>
                </c:pt>
                <c:pt idx="35">
                  <c:v>-11</c:v>
                </c:pt>
                <c:pt idx="36">
                  <c:v>-11</c:v>
                </c:pt>
                <c:pt idx="37">
                  <c:v>-11</c:v>
                </c:pt>
                <c:pt idx="38">
                  <c:v>-11</c:v>
                </c:pt>
                <c:pt idx="39">
                  <c:v>-11</c:v>
                </c:pt>
                <c:pt idx="40">
                  <c:v>-11</c:v>
                </c:pt>
                <c:pt idx="41">
                  <c:v>-11</c:v>
                </c:pt>
                <c:pt idx="42">
                  <c:v>-11</c:v>
                </c:pt>
                <c:pt idx="43">
                  <c:v>-11</c:v>
                </c:pt>
                <c:pt idx="44">
                  <c:v>-11</c:v>
                </c:pt>
                <c:pt idx="45">
                  <c:v>-11</c:v>
                </c:pt>
                <c:pt idx="46">
                  <c:v>-11</c:v>
                </c:pt>
                <c:pt idx="47">
                  <c:v>-11</c:v>
                </c:pt>
                <c:pt idx="48">
                  <c:v>-11</c:v>
                </c:pt>
                <c:pt idx="49">
                  <c:v>-11</c:v>
                </c:pt>
                <c:pt idx="50">
                  <c:v>-11</c:v>
                </c:pt>
                <c:pt idx="51">
                  <c:v>-11</c:v>
                </c:pt>
                <c:pt idx="52">
                  <c:v>-11</c:v>
                </c:pt>
                <c:pt idx="53">
                  <c:v>-11</c:v>
                </c:pt>
                <c:pt idx="54">
                  <c:v>-11</c:v>
                </c:pt>
                <c:pt idx="55">
                  <c:v>-11</c:v>
                </c:pt>
                <c:pt idx="56">
                  <c:v>-11</c:v>
                </c:pt>
                <c:pt idx="57">
                  <c:v>-11</c:v>
                </c:pt>
                <c:pt idx="58">
                  <c:v>-11</c:v>
                </c:pt>
                <c:pt idx="59">
                  <c:v>-11</c:v>
                </c:pt>
                <c:pt idx="60">
                  <c:v>-11</c:v>
                </c:pt>
                <c:pt idx="61">
                  <c:v>82.106666666666655</c:v>
                </c:pt>
                <c:pt idx="62">
                  <c:v>82.924444444444447</c:v>
                </c:pt>
                <c:pt idx="63">
                  <c:v>83.742222222222225</c:v>
                </c:pt>
                <c:pt idx="64">
                  <c:v>84.56</c:v>
                </c:pt>
                <c:pt idx="65">
                  <c:v>85.377777777777766</c:v>
                </c:pt>
                <c:pt idx="66">
                  <c:v>86.195555555555558</c:v>
                </c:pt>
                <c:pt idx="67">
                  <c:v>87.013333333333321</c:v>
                </c:pt>
                <c:pt idx="68">
                  <c:v>87.831111111111113</c:v>
                </c:pt>
                <c:pt idx="69">
                  <c:v>88.648888888888848</c:v>
                </c:pt>
                <c:pt idx="70">
                  <c:v>89.466666666666669</c:v>
                </c:pt>
                <c:pt idx="71">
                  <c:v>90.284444444444432</c:v>
                </c:pt>
                <c:pt idx="72">
                  <c:v>91.10222222222221</c:v>
                </c:pt>
                <c:pt idx="73">
                  <c:v>91.92</c:v>
                </c:pt>
                <c:pt idx="74">
                  <c:v>92.737777777777779</c:v>
                </c:pt>
                <c:pt idx="75">
                  <c:v>93.555555555555543</c:v>
                </c:pt>
                <c:pt idx="76">
                  <c:v>94</c:v>
                </c:pt>
                <c:pt idx="77">
                  <c:v>94</c:v>
                </c:pt>
                <c:pt idx="78">
                  <c:v>94</c:v>
                </c:pt>
                <c:pt idx="79">
                  <c:v>94</c:v>
                </c:pt>
                <c:pt idx="80">
                  <c:v>94</c:v>
                </c:pt>
                <c:pt idx="81">
                  <c:v>94.231111111111133</c:v>
                </c:pt>
                <c:pt idx="82">
                  <c:v>94.64</c:v>
                </c:pt>
                <c:pt idx="83">
                  <c:v>95.048888888888868</c:v>
                </c:pt>
                <c:pt idx="84">
                  <c:v>95.457777777777778</c:v>
                </c:pt>
                <c:pt idx="85">
                  <c:v>95.86666666666666</c:v>
                </c:pt>
                <c:pt idx="86">
                  <c:v>96</c:v>
                </c:pt>
                <c:pt idx="87">
                  <c:v>96</c:v>
                </c:pt>
                <c:pt idx="88">
                  <c:v>96</c:v>
                </c:pt>
                <c:pt idx="89">
                  <c:v>96</c:v>
                </c:pt>
                <c:pt idx="90">
                  <c:v>96</c:v>
                </c:pt>
                <c:pt idx="91">
                  <c:v>96.32</c:v>
                </c:pt>
                <c:pt idx="92">
                  <c:v>96.728888888888875</c:v>
                </c:pt>
                <c:pt idx="93">
                  <c:v>97.137777777777771</c:v>
                </c:pt>
                <c:pt idx="94">
                  <c:v>97.546666666666667</c:v>
                </c:pt>
                <c:pt idx="95">
                  <c:v>97.955555555555549</c:v>
                </c:pt>
                <c:pt idx="96">
                  <c:v>98.364444444444445</c:v>
                </c:pt>
                <c:pt idx="97">
                  <c:v>98.773333333333298</c:v>
                </c:pt>
                <c:pt idx="98">
                  <c:v>99.182222222222208</c:v>
                </c:pt>
                <c:pt idx="99">
                  <c:v>99.591111111111104</c:v>
                </c:pt>
                <c:pt idx="100">
                  <c:v>99.999959111111124</c:v>
                </c:pt>
              </c:numCache>
            </c:numRef>
          </c:val>
        </c:ser>
        <c:ser>
          <c:idx val="2"/>
          <c:order val="2"/>
          <c:tx>
            <c:v>Gymnázia ČR</c:v>
          </c:tx>
          <c:spPr>
            <a:noFill/>
            <a:ln w="25400">
              <a:solidFill>
                <a:srgbClr val="7030A0"/>
              </a:solidFill>
            </a:ln>
          </c:spPr>
          <c:cat>
            <c:numRef>
              <c:f>List2!$Q$3:$Q$103</c:f>
              <c:numCache>
                <c:formatCode>General</c:formatCode>
                <c:ptCount val="101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  <c:pt idx="6">
                  <c:v>6</c:v>
                </c:pt>
                <c:pt idx="7">
                  <c:v>7</c:v>
                </c:pt>
                <c:pt idx="8">
                  <c:v>8</c:v>
                </c:pt>
                <c:pt idx="9">
                  <c:v>9</c:v>
                </c:pt>
                <c:pt idx="10">
                  <c:v>10</c:v>
                </c:pt>
                <c:pt idx="11">
                  <c:v>11</c:v>
                </c:pt>
                <c:pt idx="12">
                  <c:v>12</c:v>
                </c:pt>
                <c:pt idx="13">
                  <c:v>13</c:v>
                </c:pt>
                <c:pt idx="14">
                  <c:v>14</c:v>
                </c:pt>
                <c:pt idx="15">
                  <c:v>15</c:v>
                </c:pt>
                <c:pt idx="16">
                  <c:v>16</c:v>
                </c:pt>
                <c:pt idx="17">
                  <c:v>17</c:v>
                </c:pt>
                <c:pt idx="18">
                  <c:v>18</c:v>
                </c:pt>
                <c:pt idx="19">
                  <c:v>19</c:v>
                </c:pt>
                <c:pt idx="20">
                  <c:v>20</c:v>
                </c:pt>
                <c:pt idx="21">
                  <c:v>21</c:v>
                </c:pt>
                <c:pt idx="22">
                  <c:v>22</c:v>
                </c:pt>
                <c:pt idx="23">
                  <c:v>23</c:v>
                </c:pt>
                <c:pt idx="24">
                  <c:v>24</c:v>
                </c:pt>
                <c:pt idx="25">
                  <c:v>25</c:v>
                </c:pt>
                <c:pt idx="26">
                  <c:v>26</c:v>
                </c:pt>
                <c:pt idx="27">
                  <c:v>27</c:v>
                </c:pt>
                <c:pt idx="28">
                  <c:v>28</c:v>
                </c:pt>
                <c:pt idx="29">
                  <c:v>29</c:v>
                </c:pt>
                <c:pt idx="30">
                  <c:v>30</c:v>
                </c:pt>
                <c:pt idx="31">
                  <c:v>31</c:v>
                </c:pt>
                <c:pt idx="32">
                  <c:v>32</c:v>
                </c:pt>
                <c:pt idx="33">
                  <c:v>33</c:v>
                </c:pt>
                <c:pt idx="34">
                  <c:v>34</c:v>
                </c:pt>
                <c:pt idx="35">
                  <c:v>35</c:v>
                </c:pt>
                <c:pt idx="36">
                  <c:v>36</c:v>
                </c:pt>
                <c:pt idx="37">
                  <c:v>37</c:v>
                </c:pt>
                <c:pt idx="38">
                  <c:v>38</c:v>
                </c:pt>
                <c:pt idx="39">
                  <c:v>39</c:v>
                </c:pt>
                <c:pt idx="40">
                  <c:v>40</c:v>
                </c:pt>
                <c:pt idx="41">
                  <c:v>41</c:v>
                </c:pt>
                <c:pt idx="42">
                  <c:v>42</c:v>
                </c:pt>
                <c:pt idx="43">
                  <c:v>43</c:v>
                </c:pt>
                <c:pt idx="44">
                  <c:v>44</c:v>
                </c:pt>
                <c:pt idx="45">
                  <c:v>45</c:v>
                </c:pt>
                <c:pt idx="46">
                  <c:v>46</c:v>
                </c:pt>
                <c:pt idx="47">
                  <c:v>47</c:v>
                </c:pt>
                <c:pt idx="48">
                  <c:v>48</c:v>
                </c:pt>
                <c:pt idx="49">
                  <c:v>49</c:v>
                </c:pt>
                <c:pt idx="50">
                  <c:v>50</c:v>
                </c:pt>
                <c:pt idx="51">
                  <c:v>51</c:v>
                </c:pt>
                <c:pt idx="52">
                  <c:v>52</c:v>
                </c:pt>
                <c:pt idx="53">
                  <c:v>53</c:v>
                </c:pt>
                <c:pt idx="54">
                  <c:v>54</c:v>
                </c:pt>
                <c:pt idx="55">
                  <c:v>55</c:v>
                </c:pt>
                <c:pt idx="56">
                  <c:v>56</c:v>
                </c:pt>
                <c:pt idx="57">
                  <c:v>57</c:v>
                </c:pt>
                <c:pt idx="58">
                  <c:v>58</c:v>
                </c:pt>
                <c:pt idx="59">
                  <c:v>59</c:v>
                </c:pt>
                <c:pt idx="60">
                  <c:v>60</c:v>
                </c:pt>
                <c:pt idx="61">
                  <c:v>61</c:v>
                </c:pt>
                <c:pt idx="62">
                  <c:v>62</c:v>
                </c:pt>
                <c:pt idx="63">
                  <c:v>63</c:v>
                </c:pt>
                <c:pt idx="64">
                  <c:v>64</c:v>
                </c:pt>
                <c:pt idx="65">
                  <c:v>65</c:v>
                </c:pt>
                <c:pt idx="66">
                  <c:v>66</c:v>
                </c:pt>
                <c:pt idx="67">
                  <c:v>67</c:v>
                </c:pt>
                <c:pt idx="68">
                  <c:v>68</c:v>
                </c:pt>
                <c:pt idx="69">
                  <c:v>69</c:v>
                </c:pt>
                <c:pt idx="70">
                  <c:v>70</c:v>
                </c:pt>
                <c:pt idx="71">
                  <c:v>71</c:v>
                </c:pt>
                <c:pt idx="72">
                  <c:v>72</c:v>
                </c:pt>
                <c:pt idx="73">
                  <c:v>73</c:v>
                </c:pt>
                <c:pt idx="74">
                  <c:v>74</c:v>
                </c:pt>
                <c:pt idx="75">
                  <c:v>75</c:v>
                </c:pt>
                <c:pt idx="76">
                  <c:v>76</c:v>
                </c:pt>
                <c:pt idx="77">
                  <c:v>77</c:v>
                </c:pt>
                <c:pt idx="78">
                  <c:v>78</c:v>
                </c:pt>
                <c:pt idx="79">
                  <c:v>79</c:v>
                </c:pt>
                <c:pt idx="80">
                  <c:v>80</c:v>
                </c:pt>
                <c:pt idx="81">
                  <c:v>81</c:v>
                </c:pt>
                <c:pt idx="82">
                  <c:v>82</c:v>
                </c:pt>
                <c:pt idx="83">
                  <c:v>83</c:v>
                </c:pt>
                <c:pt idx="84">
                  <c:v>84</c:v>
                </c:pt>
                <c:pt idx="85">
                  <c:v>85</c:v>
                </c:pt>
                <c:pt idx="86">
                  <c:v>86</c:v>
                </c:pt>
                <c:pt idx="87">
                  <c:v>87</c:v>
                </c:pt>
                <c:pt idx="88">
                  <c:v>88</c:v>
                </c:pt>
                <c:pt idx="89">
                  <c:v>89</c:v>
                </c:pt>
                <c:pt idx="90">
                  <c:v>90</c:v>
                </c:pt>
                <c:pt idx="91">
                  <c:v>91</c:v>
                </c:pt>
                <c:pt idx="92">
                  <c:v>92</c:v>
                </c:pt>
                <c:pt idx="93">
                  <c:v>93</c:v>
                </c:pt>
                <c:pt idx="94">
                  <c:v>94</c:v>
                </c:pt>
                <c:pt idx="95">
                  <c:v>95</c:v>
                </c:pt>
                <c:pt idx="96">
                  <c:v>96</c:v>
                </c:pt>
                <c:pt idx="97">
                  <c:v>97</c:v>
                </c:pt>
                <c:pt idx="98">
                  <c:v>98</c:v>
                </c:pt>
                <c:pt idx="99">
                  <c:v>99</c:v>
                </c:pt>
                <c:pt idx="100">
                  <c:v>100</c:v>
                </c:pt>
              </c:numCache>
            </c:numRef>
          </c:cat>
          <c:val>
            <c:numRef>
              <c:f>List2!$AO$3:$AO$103</c:f>
              <c:numCache>
                <c:formatCode>General</c:formatCode>
                <c:ptCount val="101"/>
                <c:pt idx="0">
                  <c:v>-12</c:v>
                </c:pt>
                <c:pt idx="1">
                  <c:v>-12</c:v>
                </c:pt>
                <c:pt idx="2">
                  <c:v>-12</c:v>
                </c:pt>
                <c:pt idx="3">
                  <c:v>-12</c:v>
                </c:pt>
                <c:pt idx="4">
                  <c:v>-12</c:v>
                </c:pt>
                <c:pt idx="5">
                  <c:v>-12</c:v>
                </c:pt>
                <c:pt idx="6">
                  <c:v>-12</c:v>
                </c:pt>
                <c:pt idx="7">
                  <c:v>-12</c:v>
                </c:pt>
                <c:pt idx="8">
                  <c:v>-12</c:v>
                </c:pt>
                <c:pt idx="9">
                  <c:v>-12</c:v>
                </c:pt>
                <c:pt idx="10">
                  <c:v>-12</c:v>
                </c:pt>
                <c:pt idx="11">
                  <c:v>-12</c:v>
                </c:pt>
                <c:pt idx="12">
                  <c:v>-12</c:v>
                </c:pt>
                <c:pt idx="13">
                  <c:v>-12</c:v>
                </c:pt>
                <c:pt idx="14">
                  <c:v>-12</c:v>
                </c:pt>
                <c:pt idx="15">
                  <c:v>-12</c:v>
                </c:pt>
                <c:pt idx="16">
                  <c:v>-12</c:v>
                </c:pt>
                <c:pt idx="17">
                  <c:v>-12</c:v>
                </c:pt>
                <c:pt idx="18">
                  <c:v>-12</c:v>
                </c:pt>
                <c:pt idx="19">
                  <c:v>-12</c:v>
                </c:pt>
                <c:pt idx="20">
                  <c:v>-12</c:v>
                </c:pt>
                <c:pt idx="21">
                  <c:v>-12</c:v>
                </c:pt>
                <c:pt idx="22">
                  <c:v>-12</c:v>
                </c:pt>
                <c:pt idx="23">
                  <c:v>-12</c:v>
                </c:pt>
                <c:pt idx="24">
                  <c:v>-12</c:v>
                </c:pt>
                <c:pt idx="25">
                  <c:v>-12</c:v>
                </c:pt>
                <c:pt idx="26">
                  <c:v>-12</c:v>
                </c:pt>
                <c:pt idx="27">
                  <c:v>-12</c:v>
                </c:pt>
                <c:pt idx="28">
                  <c:v>-12</c:v>
                </c:pt>
                <c:pt idx="29">
                  <c:v>-12</c:v>
                </c:pt>
                <c:pt idx="30">
                  <c:v>-12</c:v>
                </c:pt>
                <c:pt idx="31">
                  <c:v>-12</c:v>
                </c:pt>
                <c:pt idx="32">
                  <c:v>-12</c:v>
                </c:pt>
                <c:pt idx="33">
                  <c:v>-12</c:v>
                </c:pt>
                <c:pt idx="34">
                  <c:v>-12</c:v>
                </c:pt>
                <c:pt idx="35">
                  <c:v>-12</c:v>
                </c:pt>
                <c:pt idx="36">
                  <c:v>-12</c:v>
                </c:pt>
                <c:pt idx="37">
                  <c:v>-12</c:v>
                </c:pt>
                <c:pt idx="38">
                  <c:v>-12</c:v>
                </c:pt>
                <c:pt idx="39">
                  <c:v>-12</c:v>
                </c:pt>
                <c:pt idx="40">
                  <c:v>-12</c:v>
                </c:pt>
                <c:pt idx="41">
                  <c:v>-12</c:v>
                </c:pt>
                <c:pt idx="42">
                  <c:v>-12</c:v>
                </c:pt>
                <c:pt idx="43">
                  <c:v>-12</c:v>
                </c:pt>
                <c:pt idx="44">
                  <c:v>-12</c:v>
                </c:pt>
                <c:pt idx="45">
                  <c:v>-12</c:v>
                </c:pt>
                <c:pt idx="46">
                  <c:v>-12</c:v>
                </c:pt>
                <c:pt idx="47">
                  <c:v>-12</c:v>
                </c:pt>
                <c:pt idx="48">
                  <c:v>-12</c:v>
                </c:pt>
                <c:pt idx="49">
                  <c:v>-12</c:v>
                </c:pt>
                <c:pt idx="50">
                  <c:v>-12</c:v>
                </c:pt>
                <c:pt idx="51">
                  <c:v>-12</c:v>
                </c:pt>
                <c:pt idx="52">
                  <c:v>-12</c:v>
                </c:pt>
                <c:pt idx="53">
                  <c:v>-12</c:v>
                </c:pt>
                <c:pt idx="54">
                  <c:v>-12</c:v>
                </c:pt>
                <c:pt idx="55">
                  <c:v>-12</c:v>
                </c:pt>
                <c:pt idx="56">
                  <c:v>-12</c:v>
                </c:pt>
                <c:pt idx="57">
                  <c:v>-12</c:v>
                </c:pt>
                <c:pt idx="58">
                  <c:v>-12</c:v>
                </c:pt>
                <c:pt idx="59">
                  <c:v>-12</c:v>
                </c:pt>
                <c:pt idx="60">
                  <c:v>-12</c:v>
                </c:pt>
                <c:pt idx="61">
                  <c:v>-12</c:v>
                </c:pt>
                <c:pt idx="62">
                  <c:v>-12</c:v>
                </c:pt>
                <c:pt idx="63">
                  <c:v>-1</c:v>
                </c:pt>
                <c:pt idx="64">
                  <c:v>28</c:v>
                </c:pt>
                <c:pt idx="65">
                  <c:v>40</c:v>
                </c:pt>
                <c:pt idx="66">
                  <c:v>46</c:v>
                </c:pt>
                <c:pt idx="67">
                  <c:v>50</c:v>
                </c:pt>
                <c:pt idx="68">
                  <c:v>52</c:v>
                </c:pt>
                <c:pt idx="69">
                  <c:v>56</c:v>
                </c:pt>
                <c:pt idx="70">
                  <c:v>58</c:v>
                </c:pt>
                <c:pt idx="71">
                  <c:v>60</c:v>
                </c:pt>
                <c:pt idx="72">
                  <c:v>62</c:v>
                </c:pt>
                <c:pt idx="73">
                  <c:v>64</c:v>
                </c:pt>
                <c:pt idx="74">
                  <c:v>66</c:v>
                </c:pt>
                <c:pt idx="75">
                  <c:v>68</c:v>
                </c:pt>
                <c:pt idx="76">
                  <c:v>70</c:v>
                </c:pt>
                <c:pt idx="77">
                  <c:v>72</c:v>
                </c:pt>
                <c:pt idx="78">
                  <c:v>74</c:v>
                </c:pt>
                <c:pt idx="79">
                  <c:v>74</c:v>
                </c:pt>
                <c:pt idx="80">
                  <c:v>76</c:v>
                </c:pt>
                <c:pt idx="81">
                  <c:v>78</c:v>
                </c:pt>
                <c:pt idx="82">
                  <c:v>78</c:v>
                </c:pt>
                <c:pt idx="83">
                  <c:v>80</c:v>
                </c:pt>
                <c:pt idx="84">
                  <c:v>82</c:v>
                </c:pt>
                <c:pt idx="85">
                  <c:v>82</c:v>
                </c:pt>
                <c:pt idx="86">
                  <c:v>84</c:v>
                </c:pt>
                <c:pt idx="87">
                  <c:v>84</c:v>
                </c:pt>
                <c:pt idx="88">
                  <c:v>86</c:v>
                </c:pt>
                <c:pt idx="89">
                  <c:v>88</c:v>
                </c:pt>
                <c:pt idx="90">
                  <c:v>88</c:v>
                </c:pt>
                <c:pt idx="91">
                  <c:v>90</c:v>
                </c:pt>
                <c:pt idx="92">
                  <c:v>90</c:v>
                </c:pt>
                <c:pt idx="93">
                  <c:v>92</c:v>
                </c:pt>
                <c:pt idx="94">
                  <c:v>92</c:v>
                </c:pt>
                <c:pt idx="95">
                  <c:v>94</c:v>
                </c:pt>
                <c:pt idx="96">
                  <c:v>96</c:v>
                </c:pt>
                <c:pt idx="97">
                  <c:v>96</c:v>
                </c:pt>
                <c:pt idx="98">
                  <c:v>98</c:v>
                </c:pt>
                <c:pt idx="99">
                  <c:v>100</c:v>
                </c:pt>
                <c:pt idx="100">
                  <c:v>100</c:v>
                </c:pt>
              </c:numCache>
            </c:numRef>
          </c:val>
        </c:ser>
        <c:ser>
          <c:idx val="3"/>
          <c:order val="3"/>
          <c:tx>
            <c:v>ČR-všichni</c:v>
          </c:tx>
          <c:spPr>
            <a:noFill/>
            <a:ln w="25400">
              <a:solidFill>
                <a:srgbClr val="0070C0"/>
              </a:solidFill>
            </a:ln>
          </c:spPr>
          <c:cat>
            <c:numRef>
              <c:f>List2!$Q$3:$Q$103</c:f>
              <c:numCache>
                <c:formatCode>General</c:formatCode>
                <c:ptCount val="101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  <c:pt idx="6">
                  <c:v>6</c:v>
                </c:pt>
                <c:pt idx="7">
                  <c:v>7</c:v>
                </c:pt>
                <c:pt idx="8">
                  <c:v>8</c:v>
                </c:pt>
                <c:pt idx="9">
                  <c:v>9</c:v>
                </c:pt>
                <c:pt idx="10">
                  <c:v>10</c:v>
                </c:pt>
                <c:pt idx="11">
                  <c:v>11</c:v>
                </c:pt>
                <c:pt idx="12">
                  <c:v>12</c:v>
                </c:pt>
                <c:pt idx="13">
                  <c:v>13</c:v>
                </c:pt>
                <c:pt idx="14">
                  <c:v>14</c:v>
                </c:pt>
                <c:pt idx="15">
                  <c:v>15</c:v>
                </c:pt>
                <c:pt idx="16">
                  <c:v>16</c:v>
                </c:pt>
                <c:pt idx="17">
                  <c:v>17</c:v>
                </c:pt>
                <c:pt idx="18">
                  <c:v>18</c:v>
                </c:pt>
                <c:pt idx="19">
                  <c:v>19</c:v>
                </c:pt>
                <c:pt idx="20">
                  <c:v>20</c:v>
                </c:pt>
                <c:pt idx="21">
                  <c:v>21</c:v>
                </c:pt>
                <c:pt idx="22">
                  <c:v>22</c:v>
                </c:pt>
                <c:pt idx="23">
                  <c:v>23</c:v>
                </c:pt>
                <c:pt idx="24">
                  <c:v>24</c:v>
                </c:pt>
                <c:pt idx="25">
                  <c:v>25</c:v>
                </c:pt>
                <c:pt idx="26">
                  <c:v>26</c:v>
                </c:pt>
                <c:pt idx="27">
                  <c:v>27</c:v>
                </c:pt>
                <c:pt idx="28">
                  <c:v>28</c:v>
                </c:pt>
                <c:pt idx="29">
                  <c:v>29</c:v>
                </c:pt>
                <c:pt idx="30">
                  <c:v>30</c:v>
                </c:pt>
                <c:pt idx="31">
                  <c:v>31</c:v>
                </c:pt>
                <c:pt idx="32">
                  <c:v>32</c:v>
                </c:pt>
                <c:pt idx="33">
                  <c:v>33</c:v>
                </c:pt>
                <c:pt idx="34">
                  <c:v>34</c:v>
                </c:pt>
                <c:pt idx="35">
                  <c:v>35</c:v>
                </c:pt>
                <c:pt idx="36">
                  <c:v>36</c:v>
                </c:pt>
                <c:pt idx="37">
                  <c:v>37</c:v>
                </c:pt>
                <c:pt idx="38">
                  <c:v>38</c:v>
                </c:pt>
                <c:pt idx="39">
                  <c:v>39</c:v>
                </c:pt>
                <c:pt idx="40">
                  <c:v>40</c:v>
                </c:pt>
                <c:pt idx="41">
                  <c:v>41</c:v>
                </c:pt>
                <c:pt idx="42">
                  <c:v>42</c:v>
                </c:pt>
                <c:pt idx="43">
                  <c:v>43</c:v>
                </c:pt>
                <c:pt idx="44">
                  <c:v>44</c:v>
                </c:pt>
                <c:pt idx="45">
                  <c:v>45</c:v>
                </c:pt>
                <c:pt idx="46">
                  <c:v>46</c:v>
                </c:pt>
                <c:pt idx="47">
                  <c:v>47</c:v>
                </c:pt>
                <c:pt idx="48">
                  <c:v>48</c:v>
                </c:pt>
                <c:pt idx="49">
                  <c:v>49</c:v>
                </c:pt>
                <c:pt idx="50">
                  <c:v>50</c:v>
                </c:pt>
                <c:pt idx="51">
                  <c:v>51</c:v>
                </c:pt>
                <c:pt idx="52">
                  <c:v>52</c:v>
                </c:pt>
                <c:pt idx="53">
                  <c:v>53</c:v>
                </c:pt>
                <c:pt idx="54">
                  <c:v>54</c:v>
                </c:pt>
                <c:pt idx="55">
                  <c:v>55</c:v>
                </c:pt>
                <c:pt idx="56">
                  <c:v>56</c:v>
                </c:pt>
                <c:pt idx="57">
                  <c:v>57</c:v>
                </c:pt>
                <c:pt idx="58">
                  <c:v>58</c:v>
                </c:pt>
                <c:pt idx="59">
                  <c:v>59</c:v>
                </c:pt>
                <c:pt idx="60">
                  <c:v>60</c:v>
                </c:pt>
                <c:pt idx="61">
                  <c:v>61</c:v>
                </c:pt>
                <c:pt idx="62">
                  <c:v>62</c:v>
                </c:pt>
                <c:pt idx="63">
                  <c:v>63</c:v>
                </c:pt>
                <c:pt idx="64">
                  <c:v>64</c:v>
                </c:pt>
                <c:pt idx="65">
                  <c:v>65</c:v>
                </c:pt>
                <c:pt idx="66">
                  <c:v>66</c:v>
                </c:pt>
                <c:pt idx="67">
                  <c:v>67</c:v>
                </c:pt>
                <c:pt idx="68">
                  <c:v>68</c:v>
                </c:pt>
                <c:pt idx="69">
                  <c:v>69</c:v>
                </c:pt>
                <c:pt idx="70">
                  <c:v>70</c:v>
                </c:pt>
                <c:pt idx="71">
                  <c:v>71</c:v>
                </c:pt>
                <c:pt idx="72">
                  <c:v>72</c:v>
                </c:pt>
                <c:pt idx="73">
                  <c:v>73</c:v>
                </c:pt>
                <c:pt idx="74">
                  <c:v>74</c:v>
                </c:pt>
                <c:pt idx="75">
                  <c:v>75</c:v>
                </c:pt>
                <c:pt idx="76">
                  <c:v>76</c:v>
                </c:pt>
                <c:pt idx="77">
                  <c:v>77</c:v>
                </c:pt>
                <c:pt idx="78">
                  <c:v>78</c:v>
                </c:pt>
                <c:pt idx="79">
                  <c:v>79</c:v>
                </c:pt>
                <c:pt idx="80">
                  <c:v>80</c:v>
                </c:pt>
                <c:pt idx="81">
                  <c:v>81</c:v>
                </c:pt>
                <c:pt idx="82">
                  <c:v>82</c:v>
                </c:pt>
                <c:pt idx="83">
                  <c:v>83</c:v>
                </c:pt>
                <c:pt idx="84">
                  <c:v>84</c:v>
                </c:pt>
                <c:pt idx="85">
                  <c:v>85</c:v>
                </c:pt>
                <c:pt idx="86">
                  <c:v>86</c:v>
                </c:pt>
                <c:pt idx="87">
                  <c:v>87</c:v>
                </c:pt>
                <c:pt idx="88">
                  <c:v>88</c:v>
                </c:pt>
                <c:pt idx="89">
                  <c:v>89</c:v>
                </c:pt>
                <c:pt idx="90">
                  <c:v>90</c:v>
                </c:pt>
                <c:pt idx="91">
                  <c:v>91</c:v>
                </c:pt>
                <c:pt idx="92">
                  <c:v>92</c:v>
                </c:pt>
                <c:pt idx="93">
                  <c:v>93</c:v>
                </c:pt>
                <c:pt idx="94">
                  <c:v>94</c:v>
                </c:pt>
                <c:pt idx="95">
                  <c:v>95</c:v>
                </c:pt>
                <c:pt idx="96">
                  <c:v>96</c:v>
                </c:pt>
                <c:pt idx="97">
                  <c:v>97</c:v>
                </c:pt>
                <c:pt idx="98">
                  <c:v>98</c:v>
                </c:pt>
                <c:pt idx="99">
                  <c:v>99</c:v>
                </c:pt>
                <c:pt idx="100">
                  <c:v>100</c:v>
                </c:pt>
              </c:numCache>
            </c:numRef>
          </c:cat>
          <c:val>
            <c:numRef>
              <c:f>List2!$W$3:$W$103</c:f>
              <c:numCache>
                <c:formatCode>General</c:formatCode>
                <c:ptCount val="101"/>
                <c:pt idx="0">
                  <c:v>-10</c:v>
                </c:pt>
                <c:pt idx="1">
                  <c:v>-10</c:v>
                </c:pt>
                <c:pt idx="2">
                  <c:v>-10</c:v>
                </c:pt>
                <c:pt idx="3">
                  <c:v>-10</c:v>
                </c:pt>
                <c:pt idx="4">
                  <c:v>-10</c:v>
                </c:pt>
                <c:pt idx="5">
                  <c:v>-10</c:v>
                </c:pt>
                <c:pt idx="6">
                  <c:v>-10</c:v>
                </c:pt>
                <c:pt idx="7">
                  <c:v>-10</c:v>
                </c:pt>
                <c:pt idx="8">
                  <c:v>-10</c:v>
                </c:pt>
                <c:pt idx="9">
                  <c:v>-10</c:v>
                </c:pt>
                <c:pt idx="10">
                  <c:v>-10</c:v>
                </c:pt>
                <c:pt idx="11">
                  <c:v>-10</c:v>
                </c:pt>
                <c:pt idx="12">
                  <c:v>-10</c:v>
                </c:pt>
                <c:pt idx="13">
                  <c:v>-10</c:v>
                </c:pt>
                <c:pt idx="14">
                  <c:v>-10</c:v>
                </c:pt>
                <c:pt idx="15">
                  <c:v>-10</c:v>
                </c:pt>
                <c:pt idx="16">
                  <c:v>-10</c:v>
                </c:pt>
                <c:pt idx="17">
                  <c:v>-10</c:v>
                </c:pt>
                <c:pt idx="18">
                  <c:v>-10</c:v>
                </c:pt>
                <c:pt idx="19">
                  <c:v>-10</c:v>
                </c:pt>
                <c:pt idx="20">
                  <c:v>-10</c:v>
                </c:pt>
                <c:pt idx="21">
                  <c:v>-10</c:v>
                </c:pt>
                <c:pt idx="22">
                  <c:v>-10</c:v>
                </c:pt>
                <c:pt idx="23">
                  <c:v>-10</c:v>
                </c:pt>
                <c:pt idx="24">
                  <c:v>-10</c:v>
                </c:pt>
                <c:pt idx="25">
                  <c:v>-10</c:v>
                </c:pt>
                <c:pt idx="26">
                  <c:v>-10</c:v>
                </c:pt>
                <c:pt idx="27">
                  <c:v>-10</c:v>
                </c:pt>
                <c:pt idx="28">
                  <c:v>-10</c:v>
                </c:pt>
                <c:pt idx="29">
                  <c:v>-10</c:v>
                </c:pt>
                <c:pt idx="30">
                  <c:v>-10</c:v>
                </c:pt>
                <c:pt idx="31">
                  <c:v>-10</c:v>
                </c:pt>
                <c:pt idx="32">
                  <c:v>-10</c:v>
                </c:pt>
                <c:pt idx="33">
                  <c:v>-10</c:v>
                </c:pt>
                <c:pt idx="34">
                  <c:v>-10</c:v>
                </c:pt>
                <c:pt idx="35">
                  <c:v>-10</c:v>
                </c:pt>
                <c:pt idx="36">
                  <c:v>-10</c:v>
                </c:pt>
                <c:pt idx="37">
                  <c:v>-10</c:v>
                </c:pt>
                <c:pt idx="38">
                  <c:v>-10</c:v>
                </c:pt>
                <c:pt idx="39">
                  <c:v>-10</c:v>
                </c:pt>
                <c:pt idx="40">
                  <c:v>-10</c:v>
                </c:pt>
                <c:pt idx="41">
                  <c:v>-10</c:v>
                </c:pt>
                <c:pt idx="42">
                  <c:v>-10</c:v>
                </c:pt>
                <c:pt idx="43">
                  <c:v>-10</c:v>
                </c:pt>
                <c:pt idx="44">
                  <c:v>-10</c:v>
                </c:pt>
                <c:pt idx="45">
                  <c:v>-10</c:v>
                </c:pt>
                <c:pt idx="46">
                  <c:v>-10</c:v>
                </c:pt>
                <c:pt idx="47">
                  <c:v>-10</c:v>
                </c:pt>
                <c:pt idx="48">
                  <c:v>-10</c:v>
                </c:pt>
                <c:pt idx="49">
                  <c:v>-10</c:v>
                </c:pt>
                <c:pt idx="50">
                  <c:v>-10</c:v>
                </c:pt>
                <c:pt idx="51">
                  <c:v>-10</c:v>
                </c:pt>
                <c:pt idx="52">
                  <c:v>-10</c:v>
                </c:pt>
                <c:pt idx="53">
                  <c:v>-10</c:v>
                </c:pt>
                <c:pt idx="54">
                  <c:v>-10</c:v>
                </c:pt>
                <c:pt idx="55">
                  <c:v>-10</c:v>
                </c:pt>
                <c:pt idx="56">
                  <c:v>-10</c:v>
                </c:pt>
                <c:pt idx="57">
                  <c:v>-10</c:v>
                </c:pt>
                <c:pt idx="58">
                  <c:v>-10</c:v>
                </c:pt>
                <c:pt idx="59">
                  <c:v>-10</c:v>
                </c:pt>
                <c:pt idx="60">
                  <c:v>-10</c:v>
                </c:pt>
                <c:pt idx="61">
                  <c:v>-1</c:v>
                </c:pt>
                <c:pt idx="62">
                  <c:v>-1</c:v>
                </c:pt>
                <c:pt idx="63">
                  <c:v>-1</c:v>
                </c:pt>
                <c:pt idx="64">
                  <c:v>-1</c:v>
                </c:pt>
                <c:pt idx="65">
                  <c:v>-1</c:v>
                </c:pt>
                <c:pt idx="66">
                  <c:v>12</c:v>
                </c:pt>
                <c:pt idx="67">
                  <c:v>18</c:v>
                </c:pt>
                <c:pt idx="68">
                  <c:v>20</c:v>
                </c:pt>
                <c:pt idx="69">
                  <c:v>24</c:v>
                </c:pt>
                <c:pt idx="70">
                  <c:v>26</c:v>
                </c:pt>
                <c:pt idx="71">
                  <c:v>30</c:v>
                </c:pt>
                <c:pt idx="72">
                  <c:v>32</c:v>
                </c:pt>
                <c:pt idx="73">
                  <c:v>34</c:v>
                </c:pt>
                <c:pt idx="74">
                  <c:v>36</c:v>
                </c:pt>
                <c:pt idx="75">
                  <c:v>38</c:v>
                </c:pt>
                <c:pt idx="76">
                  <c:v>40.025116367440212</c:v>
                </c:pt>
                <c:pt idx="77">
                  <c:v>42</c:v>
                </c:pt>
                <c:pt idx="78">
                  <c:v>44</c:v>
                </c:pt>
                <c:pt idx="79">
                  <c:v>46</c:v>
                </c:pt>
                <c:pt idx="80">
                  <c:v>48</c:v>
                </c:pt>
                <c:pt idx="81">
                  <c:v>50</c:v>
                </c:pt>
                <c:pt idx="82">
                  <c:v>52</c:v>
                </c:pt>
                <c:pt idx="83">
                  <c:v>54</c:v>
                </c:pt>
                <c:pt idx="84">
                  <c:v>56</c:v>
                </c:pt>
                <c:pt idx="85">
                  <c:v>58</c:v>
                </c:pt>
                <c:pt idx="86">
                  <c:v>62</c:v>
                </c:pt>
                <c:pt idx="87">
                  <c:v>64</c:v>
                </c:pt>
                <c:pt idx="88">
                  <c:v>66</c:v>
                </c:pt>
                <c:pt idx="89">
                  <c:v>68</c:v>
                </c:pt>
                <c:pt idx="90">
                  <c:v>70</c:v>
                </c:pt>
                <c:pt idx="91">
                  <c:v>72</c:v>
                </c:pt>
                <c:pt idx="92">
                  <c:v>74</c:v>
                </c:pt>
                <c:pt idx="93">
                  <c:v>78</c:v>
                </c:pt>
                <c:pt idx="94">
                  <c:v>80</c:v>
                </c:pt>
                <c:pt idx="95">
                  <c:v>82</c:v>
                </c:pt>
                <c:pt idx="96">
                  <c:v>86</c:v>
                </c:pt>
                <c:pt idx="97">
                  <c:v>90</c:v>
                </c:pt>
                <c:pt idx="98">
                  <c:v>92</c:v>
                </c:pt>
                <c:pt idx="99">
                  <c:v>96</c:v>
                </c:pt>
                <c:pt idx="100">
                  <c:v>100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11845376"/>
        <c:axId val="111847296"/>
      </c:areaChart>
      <c:catAx>
        <c:axId val="111845376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 sz="1100" b="0"/>
                </a:pPr>
                <a:r>
                  <a:rPr lang="cs-CZ" sz="1100" b="0" dirty="0"/>
                  <a:t>       </a:t>
                </a:r>
                <a:r>
                  <a:rPr lang="en-US" sz="1100" b="0" dirty="0"/>
                  <a:t>Podíl volby předmětu a transformace percentilového umístění v %</a:t>
                </a:r>
                <a:r>
                  <a:rPr lang="cs-CZ" sz="1100" b="0" dirty="0"/>
                  <a:t>    </a:t>
                </a:r>
                <a:endParaRPr lang="en-US" sz="1100" b="0" dirty="0"/>
              </a:p>
            </c:rich>
          </c:tx>
          <c:layout>
            <c:manualLayout>
              <c:xMode val="edge"/>
              <c:yMode val="edge"/>
              <c:x val="0.11412792280632969"/>
              <c:y val="0.75476278231178551"/>
            </c:manualLayout>
          </c:layout>
          <c:overlay val="0"/>
          <c:spPr>
            <a:solidFill>
              <a:schemeClr val="bg1"/>
            </a:solidFill>
          </c:spPr>
        </c:title>
        <c:numFmt formatCode="General" sourceLinked="1"/>
        <c:majorTickMark val="cross"/>
        <c:minorTickMark val="out"/>
        <c:tickLblPos val="nextTo"/>
        <c:crossAx val="111847296"/>
        <c:crosses val="autoZero"/>
        <c:auto val="1"/>
        <c:lblAlgn val="ctr"/>
        <c:lblOffset val="100"/>
        <c:tickLblSkip val="10"/>
        <c:tickMarkSkip val="5"/>
        <c:noMultiLvlLbl val="0"/>
      </c:catAx>
      <c:valAx>
        <c:axId val="111847296"/>
        <c:scaling>
          <c:orientation val="minMax"/>
          <c:max val="100"/>
          <c:min val="-20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 sz="1100" b="0"/>
                </a:pPr>
                <a:r>
                  <a:rPr lang="en-US" sz="1100" b="0" dirty="0"/>
                  <a:t>Průměrná úspěšnost v %</a:t>
                </a:r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crossAx val="111845376"/>
        <c:crosses val="autoZero"/>
        <c:crossBetween val="midCat"/>
      </c:valAx>
      <c:spPr>
        <a:ln>
          <a:noFill/>
        </a:ln>
      </c:spPr>
    </c:plotArea>
    <c:legend>
      <c:legendPos val="b"/>
      <c:layout>
        <c:manualLayout>
          <c:xMode val="edge"/>
          <c:yMode val="edge"/>
          <c:x val="6.6694263345329838E-2"/>
          <c:y val="0.86209652960046668"/>
          <c:w val="0.8261995459632645"/>
          <c:h val="7.1998766012457402E-2"/>
        </c:manualLayout>
      </c:layout>
      <c:overlay val="0"/>
      <c:txPr>
        <a:bodyPr/>
        <a:lstStyle/>
        <a:p>
          <a:pPr>
            <a:defRPr sz="1100"/>
          </a:pPr>
          <a:endParaRPr lang="cs-CZ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title>
      <c:tx>
        <c:rich>
          <a:bodyPr/>
          <a:lstStyle/>
          <a:p>
            <a:pPr>
              <a:defRPr sz="1400"/>
            </a:pPr>
            <a:r>
              <a:rPr lang="cs-CZ" sz="1400" dirty="0"/>
              <a:t>ROZLOŽENÍ</a:t>
            </a:r>
            <a:r>
              <a:rPr lang="cs-CZ" sz="1400" baseline="0" dirty="0"/>
              <a:t> VÝSLEDKŮ ČESKÉHO JAZYKA - PÍSEMNÉ PRÁCE</a:t>
            </a:r>
          </a:p>
          <a:p>
            <a:pPr>
              <a:defRPr sz="1400"/>
            </a:pPr>
            <a:r>
              <a:rPr lang="cs-CZ" sz="1400" baseline="0" dirty="0"/>
              <a:t>OSTRÉ HODNOCENÍ VS. PŘEHODNOCENÍ</a:t>
            </a:r>
          </a:p>
          <a:p>
            <a:pPr>
              <a:defRPr sz="1400"/>
            </a:pPr>
            <a:r>
              <a:rPr lang="cs-CZ" sz="1100" baseline="0" dirty="0"/>
              <a:t>MZ 2013 JARO</a:t>
            </a:r>
          </a:p>
        </c:rich>
      </c:tx>
      <c:layout/>
      <c:overlay val="0"/>
    </c:title>
    <c:autoTitleDeleted val="0"/>
    <c:plotArea>
      <c:layout>
        <c:manualLayout>
          <c:layoutTarget val="inner"/>
          <c:xMode val="edge"/>
          <c:yMode val="edge"/>
          <c:x val="0.16209320859403073"/>
          <c:y val="0.18391403973747658"/>
          <c:w val="0.80485243163341891"/>
          <c:h val="0.6048518818114622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'ZÁKLADNÍ STAT.'!$D$2</c:f>
              <c:strCache>
                <c:ptCount val="1"/>
                <c:pt idx="0">
                  <c:v>OSTRÉ HODNOCENÍ</c:v>
                </c:pt>
              </c:strCache>
            </c:strRef>
          </c:tx>
          <c:spPr>
            <a:solidFill>
              <a:schemeClr val="tx1">
                <a:lumMod val="75000"/>
                <a:lumOff val="25000"/>
              </a:schemeClr>
            </a:solidFill>
          </c:spPr>
          <c:invertIfNegative val="0"/>
          <c:trendline>
            <c:spPr>
              <a:ln w="28575">
                <a:solidFill>
                  <a:schemeClr val="tx1">
                    <a:lumMod val="75000"/>
                    <a:lumOff val="25000"/>
                  </a:schemeClr>
                </a:solidFill>
              </a:ln>
            </c:spPr>
            <c:trendlineType val="poly"/>
            <c:order val="6"/>
            <c:dispRSqr val="0"/>
            <c:dispEq val="0"/>
          </c:trendline>
          <c:cat>
            <c:strRef>
              <c:f>'ZÁKLADNÍ STAT.'!$A$3:$A$33</c:f>
              <c:strCache>
                <c:ptCount val="31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  <c:pt idx="6">
                  <c:v>6</c:v>
                </c:pt>
                <c:pt idx="7">
                  <c:v>7</c:v>
                </c:pt>
                <c:pt idx="8">
                  <c:v>8</c:v>
                </c:pt>
                <c:pt idx="9">
                  <c:v>9</c:v>
                </c:pt>
                <c:pt idx="10">
                  <c:v>10</c:v>
                </c:pt>
                <c:pt idx="11">
                  <c:v>11</c:v>
                </c:pt>
                <c:pt idx="12">
                  <c:v>12</c:v>
                </c:pt>
                <c:pt idx="13">
                  <c:v>13</c:v>
                </c:pt>
                <c:pt idx="14">
                  <c:v>14</c:v>
                </c:pt>
                <c:pt idx="15">
                  <c:v>15</c:v>
                </c:pt>
                <c:pt idx="16">
                  <c:v>16</c:v>
                </c:pt>
                <c:pt idx="17">
                  <c:v>17</c:v>
                </c:pt>
                <c:pt idx="18">
                  <c:v>18</c:v>
                </c:pt>
                <c:pt idx="19">
                  <c:v>19</c:v>
                </c:pt>
                <c:pt idx="20">
                  <c:v>20</c:v>
                </c:pt>
                <c:pt idx="21">
                  <c:v>21</c:v>
                </c:pt>
                <c:pt idx="22">
                  <c:v>22</c:v>
                </c:pt>
                <c:pt idx="23">
                  <c:v>23</c:v>
                </c:pt>
                <c:pt idx="24">
                  <c:v>24</c:v>
                </c:pt>
                <c:pt idx="25">
                  <c:v>25</c:v>
                </c:pt>
                <c:pt idx="26">
                  <c:v>26</c:v>
                </c:pt>
                <c:pt idx="27">
                  <c:v>27</c:v>
                </c:pt>
                <c:pt idx="28">
                  <c:v>28</c:v>
                </c:pt>
                <c:pt idx="29">
                  <c:v>29</c:v>
                </c:pt>
                <c:pt idx="30">
                  <c:v>30</c:v>
                </c:pt>
              </c:strCache>
            </c:strRef>
          </c:cat>
          <c:val>
            <c:numRef>
              <c:f>'ZÁKLADNÍ STAT.'!$D$3:$D$33</c:f>
              <c:numCache>
                <c:formatCode>0.0</c:formatCode>
                <c:ptCount val="31"/>
                <c:pt idx="0">
                  <c:v>1.4223194748358863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0.32822757111597373</c:v>
                </c:pt>
                <c:pt idx="6">
                  <c:v>0.10940919037199125</c:v>
                </c:pt>
                <c:pt idx="7">
                  <c:v>0.10940919037199125</c:v>
                </c:pt>
                <c:pt idx="8">
                  <c:v>0.21881838074398249</c:v>
                </c:pt>
                <c:pt idx="9">
                  <c:v>0.21881838074398249</c:v>
                </c:pt>
                <c:pt idx="10">
                  <c:v>0.43763676148796499</c:v>
                </c:pt>
                <c:pt idx="11">
                  <c:v>0.21881838074398249</c:v>
                </c:pt>
                <c:pt idx="12">
                  <c:v>5.7986870897155356</c:v>
                </c:pt>
                <c:pt idx="13">
                  <c:v>5.4704595185995624</c:v>
                </c:pt>
                <c:pt idx="14">
                  <c:v>4.814004376367615</c:v>
                </c:pt>
                <c:pt idx="15">
                  <c:v>4.7045951859956237</c:v>
                </c:pt>
                <c:pt idx="16">
                  <c:v>5.5798687089715537</c:v>
                </c:pt>
                <c:pt idx="17">
                  <c:v>6.2363238512035011</c:v>
                </c:pt>
                <c:pt idx="18">
                  <c:v>8.205689277899344</c:v>
                </c:pt>
                <c:pt idx="19">
                  <c:v>5.7986870897155356</c:v>
                </c:pt>
                <c:pt idx="20">
                  <c:v>5.9080962800875279</c:v>
                </c:pt>
                <c:pt idx="21">
                  <c:v>5.2516411378555796</c:v>
                </c:pt>
                <c:pt idx="22">
                  <c:v>6.4551422319474829</c:v>
                </c:pt>
                <c:pt idx="23">
                  <c:v>6.5645514223194743</c:v>
                </c:pt>
                <c:pt idx="24">
                  <c:v>6.0175054704595183</c:v>
                </c:pt>
                <c:pt idx="25">
                  <c:v>3.5010940919037199</c:v>
                </c:pt>
                <c:pt idx="26">
                  <c:v>3.6105032822757113</c:v>
                </c:pt>
                <c:pt idx="27">
                  <c:v>4.0481400437636763</c:v>
                </c:pt>
                <c:pt idx="28">
                  <c:v>4.0481400437636763</c:v>
                </c:pt>
                <c:pt idx="29">
                  <c:v>3.1728665207877462</c:v>
                </c:pt>
                <c:pt idx="30">
                  <c:v>1.7505470459518599</c:v>
                </c:pt>
              </c:numCache>
            </c:numRef>
          </c:val>
        </c:ser>
        <c:ser>
          <c:idx val="1"/>
          <c:order val="1"/>
          <c:tx>
            <c:strRef>
              <c:f>'ZÁKLADNÍ STAT.'!$I$2</c:f>
              <c:strCache>
                <c:ptCount val="1"/>
                <c:pt idx="0">
                  <c:v>PŘEHODNOCENO</c:v>
                </c:pt>
              </c:strCache>
            </c:strRef>
          </c:tx>
          <c:spPr>
            <a:solidFill>
              <a:srgbClr val="C00000"/>
            </a:solidFill>
          </c:spPr>
          <c:invertIfNegative val="0"/>
          <c:trendline>
            <c:spPr>
              <a:ln w="28575">
                <a:solidFill>
                  <a:srgbClr val="C00000"/>
                </a:solidFill>
              </a:ln>
            </c:spPr>
            <c:trendlineType val="poly"/>
            <c:order val="6"/>
            <c:dispRSqr val="0"/>
            <c:dispEq val="0"/>
          </c:trendline>
          <c:cat>
            <c:strRef>
              <c:f>'ZÁKLADNÍ STAT.'!$A$3:$A$33</c:f>
              <c:strCache>
                <c:ptCount val="31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  <c:pt idx="6">
                  <c:v>6</c:v>
                </c:pt>
                <c:pt idx="7">
                  <c:v>7</c:v>
                </c:pt>
                <c:pt idx="8">
                  <c:v>8</c:v>
                </c:pt>
                <c:pt idx="9">
                  <c:v>9</c:v>
                </c:pt>
                <c:pt idx="10">
                  <c:v>10</c:v>
                </c:pt>
                <c:pt idx="11">
                  <c:v>11</c:v>
                </c:pt>
                <c:pt idx="12">
                  <c:v>12</c:v>
                </c:pt>
                <c:pt idx="13">
                  <c:v>13</c:v>
                </c:pt>
                <c:pt idx="14">
                  <c:v>14</c:v>
                </c:pt>
                <c:pt idx="15">
                  <c:v>15</c:v>
                </c:pt>
                <c:pt idx="16">
                  <c:v>16</c:v>
                </c:pt>
                <c:pt idx="17">
                  <c:v>17</c:v>
                </c:pt>
                <c:pt idx="18">
                  <c:v>18</c:v>
                </c:pt>
                <c:pt idx="19">
                  <c:v>19</c:v>
                </c:pt>
                <c:pt idx="20">
                  <c:v>20</c:v>
                </c:pt>
                <c:pt idx="21">
                  <c:v>21</c:v>
                </c:pt>
                <c:pt idx="22">
                  <c:v>22</c:v>
                </c:pt>
                <c:pt idx="23">
                  <c:v>23</c:v>
                </c:pt>
                <c:pt idx="24">
                  <c:v>24</c:v>
                </c:pt>
                <c:pt idx="25">
                  <c:v>25</c:v>
                </c:pt>
                <c:pt idx="26">
                  <c:v>26</c:v>
                </c:pt>
                <c:pt idx="27">
                  <c:v>27</c:v>
                </c:pt>
                <c:pt idx="28">
                  <c:v>28</c:v>
                </c:pt>
                <c:pt idx="29">
                  <c:v>29</c:v>
                </c:pt>
                <c:pt idx="30">
                  <c:v>30</c:v>
                </c:pt>
              </c:strCache>
            </c:strRef>
          </c:cat>
          <c:val>
            <c:numRef>
              <c:f>'ZÁKLADNÍ STAT.'!$I$3:$I$33</c:f>
              <c:numCache>
                <c:formatCode>0.0</c:formatCode>
                <c:ptCount val="31"/>
                <c:pt idx="0">
                  <c:v>2.2950819672131146</c:v>
                </c:pt>
                <c:pt idx="1">
                  <c:v>0</c:v>
                </c:pt>
                <c:pt idx="2">
                  <c:v>0</c:v>
                </c:pt>
                <c:pt idx="3">
                  <c:v>0.10928961748633879</c:v>
                </c:pt>
                <c:pt idx="4">
                  <c:v>0.10928961748633879</c:v>
                </c:pt>
                <c:pt idx="5">
                  <c:v>0.10928961748633879</c:v>
                </c:pt>
                <c:pt idx="6">
                  <c:v>0.43715846994535518</c:v>
                </c:pt>
                <c:pt idx="7">
                  <c:v>0.76502732240437155</c:v>
                </c:pt>
                <c:pt idx="8">
                  <c:v>0.98360655737704927</c:v>
                </c:pt>
                <c:pt idx="9">
                  <c:v>2.2950819672131146</c:v>
                </c:pt>
                <c:pt idx="10">
                  <c:v>3.6065573770491808</c:v>
                </c:pt>
                <c:pt idx="11">
                  <c:v>3.6065573770491808</c:v>
                </c:pt>
                <c:pt idx="12">
                  <c:v>4.4808743169398912</c:v>
                </c:pt>
                <c:pt idx="13">
                  <c:v>5.6830601092896176</c:v>
                </c:pt>
                <c:pt idx="14">
                  <c:v>6.8852459016393448</c:v>
                </c:pt>
                <c:pt idx="15">
                  <c:v>6.666666666666667</c:v>
                </c:pt>
                <c:pt idx="16">
                  <c:v>7.2131147540983616</c:v>
                </c:pt>
                <c:pt idx="17">
                  <c:v>8.7431693989071047</c:v>
                </c:pt>
                <c:pt idx="18">
                  <c:v>7.9781420765027322</c:v>
                </c:pt>
                <c:pt idx="19">
                  <c:v>6.557377049180328</c:v>
                </c:pt>
                <c:pt idx="20">
                  <c:v>6.9945355191256828</c:v>
                </c:pt>
                <c:pt idx="21">
                  <c:v>4.5901639344262293</c:v>
                </c:pt>
                <c:pt idx="22">
                  <c:v>4.2622950819672125</c:v>
                </c:pt>
                <c:pt idx="23">
                  <c:v>3.1693989071038251</c:v>
                </c:pt>
                <c:pt idx="24">
                  <c:v>2.5136612021857925</c:v>
                </c:pt>
                <c:pt idx="25">
                  <c:v>2.0765027322404372</c:v>
                </c:pt>
                <c:pt idx="26">
                  <c:v>2.622950819672131</c:v>
                </c:pt>
                <c:pt idx="27">
                  <c:v>1.7486338797814207</c:v>
                </c:pt>
                <c:pt idx="28">
                  <c:v>1.5300546448087431</c:v>
                </c:pt>
                <c:pt idx="29">
                  <c:v>1.4207650273224044</c:v>
                </c:pt>
                <c:pt idx="30">
                  <c:v>0.54644808743169404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"/>
        <c:axId val="111909888"/>
        <c:axId val="111932544"/>
      </c:barChart>
      <c:catAx>
        <c:axId val="111909888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cs-CZ" dirty="0"/>
                  <a:t>BODY</a:t>
                </a:r>
                <a:r>
                  <a:rPr lang="cs-CZ" baseline="0" dirty="0"/>
                  <a:t> PP</a:t>
                </a:r>
                <a:endParaRPr lang="cs-CZ" dirty="0"/>
              </a:p>
            </c:rich>
          </c:tx>
          <c:layout>
            <c:manualLayout>
              <c:xMode val="edge"/>
              <c:yMode val="edge"/>
              <c:x val="0.54051626776791628"/>
              <c:y val="0.93701419022985843"/>
            </c:manualLayout>
          </c:layout>
          <c:overlay val="0"/>
        </c:title>
        <c:majorTickMark val="none"/>
        <c:minorTickMark val="none"/>
        <c:tickLblPos val="nextTo"/>
        <c:crossAx val="111932544"/>
        <c:crosses val="autoZero"/>
        <c:auto val="1"/>
        <c:lblAlgn val="ctr"/>
        <c:lblOffset val="100"/>
        <c:noMultiLvlLbl val="0"/>
      </c:catAx>
      <c:valAx>
        <c:axId val="111932544"/>
        <c:scaling>
          <c:orientation val="minMax"/>
          <c:max val="10"/>
          <c:min val="0"/>
        </c:scaling>
        <c:delete val="0"/>
        <c:axPos val="l"/>
        <c:majorGridlines>
          <c:spPr>
            <a:ln>
              <a:solidFill>
                <a:schemeClr val="bg1">
                  <a:lumMod val="75000"/>
                </a:schemeClr>
              </a:solidFill>
            </a:ln>
          </c:spPr>
        </c:majorGridlines>
        <c:title>
          <c:tx>
            <c:rich>
              <a:bodyPr/>
              <a:lstStyle/>
              <a:p>
                <a:pPr>
                  <a:defRPr sz="1050"/>
                </a:pPr>
                <a:r>
                  <a:rPr lang="cs-CZ" sz="1050" dirty="0"/>
                  <a:t>POČET</a:t>
                </a:r>
                <a:r>
                  <a:rPr lang="cs-CZ" sz="1050" baseline="0" dirty="0"/>
                  <a:t> ŽÁKŮ (%)</a:t>
                </a:r>
                <a:endParaRPr lang="cs-CZ" sz="1050" dirty="0"/>
              </a:p>
            </c:rich>
          </c:tx>
          <c:layout>
            <c:manualLayout>
              <c:xMode val="edge"/>
              <c:yMode val="edge"/>
              <c:x val="8.1204574366821158E-2"/>
              <c:y val="0.37703865459745017"/>
            </c:manualLayout>
          </c:layout>
          <c:overlay val="0"/>
        </c:title>
        <c:numFmt formatCode="0" sourceLinked="0"/>
        <c:majorTickMark val="none"/>
        <c:minorTickMark val="none"/>
        <c:tickLblPos val="nextTo"/>
        <c:crossAx val="111909888"/>
        <c:crosses val="autoZero"/>
        <c:crossBetween val="between"/>
      </c:valAx>
      <c:dTable>
        <c:showHorzBorder val="1"/>
        <c:showVertBorder val="1"/>
        <c:showOutline val="1"/>
        <c:showKeys val="1"/>
        <c:txPr>
          <a:bodyPr/>
          <a:lstStyle/>
          <a:p>
            <a:pPr rtl="0">
              <a:defRPr sz="900"/>
            </a:pPr>
            <a:endParaRPr lang="cs-CZ"/>
          </a:p>
        </c:txPr>
      </c:dTable>
      <c:spPr>
        <a:ln>
          <a:solidFill>
            <a:schemeClr val="bg1">
              <a:lumMod val="75000"/>
            </a:schemeClr>
          </a:solidFill>
        </a:ln>
      </c:spPr>
    </c:plotArea>
    <c:legend>
      <c:legendPos val="l"/>
      <c:layout>
        <c:manualLayout>
          <c:xMode val="edge"/>
          <c:yMode val="edge"/>
          <c:x val="0.18797640760286324"/>
          <c:y val="0.19966400832799874"/>
          <c:w val="0.27859825155068679"/>
          <c:h val="0.19830664026276271"/>
        </c:manualLayout>
      </c:layout>
      <c:overlay val="1"/>
      <c:spPr>
        <a:solidFill>
          <a:schemeClr val="bg1">
            <a:lumMod val="95000"/>
          </a:schemeClr>
        </a:solidFill>
        <a:ln>
          <a:solidFill>
            <a:schemeClr val="bg1">
              <a:lumMod val="75000"/>
            </a:schemeClr>
          </a:solidFill>
        </a:ln>
      </c:spPr>
    </c:legend>
    <c:plotVisOnly val="1"/>
    <c:dispBlanksAs val="gap"/>
    <c:showDLblsOverMax val="0"/>
  </c:chart>
  <c:spPr>
    <a:solidFill>
      <a:schemeClr val="bg1"/>
    </a:solidFill>
    <a:ln>
      <a:solidFill>
        <a:schemeClr val="bg1">
          <a:lumMod val="75000"/>
        </a:schemeClr>
      </a:solidFill>
    </a:ln>
  </c:spPr>
  <c:externalData r:id="rId1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27"/>
    </mc:Choice>
    <mc:Fallback>
      <c:style val="27"/>
    </mc:Fallback>
  </mc:AlternateContent>
  <c:chart>
    <c:title>
      <c:tx>
        <c:rich>
          <a:bodyPr/>
          <a:lstStyle/>
          <a:p>
            <a:pPr>
              <a:defRPr sz="1000"/>
            </a:pPr>
            <a:r>
              <a:rPr lang="en-US" sz="1000" dirty="0"/>
              <a:t>ROZLOŽENÍ VÝSLEDKŮ ČESKÉHO JAZYKA - PÍSEMNÉ PRÁCE</a:t>
            </a:r>
          </a:p>
          <a:p>
            <a:pPr>
              <a:defRPr sz="1000"/>
            </a:pPr>
            <a:r>
              <a:rPr lang="en-US" sz="1000" dirty="0"/>
              <a:t>OSTRÉ HODNOCENÍ VS. PŘEHODNOCENÍ</a:t>
            </a:r>
          </a:p>
          <a:p>
            <a:pPr>
              <a:defRPr sz="1000"/>
            </a:pPr>
            <a:r>
              <a:rPr lang="en-US" sz="1000" dirty="0"/>
              <a:t>MZ 2013 JARO</a:t>
            </a:r>
            <a:r>
              <a:rPr lang="cs-CZ" sz="1000" dirty="0"/>
              <a:t> - </a:t>
            </a:r>
            <a:r>
              <a:rPr lang="cs-CZ" sz="1000" dirty="0">
                <a:solidFill>
                  <a:srgbClr val="C00000"/>
                </a:solidFill>
              </a:rPr>
              <a:t>GYMNÁZIA A LYCEA</a:t>
            </a:r>
            <a:endParaRPr lang="en-US" sz="1000" dirty="0">
              <a:solidFill>
                <a:srgbClr val="C00000"/>
              </a:solidFill>
            </a:endParaRPr>
          </a:p>
        </c:rich>
      </c:tx>
      <c:layout/>
      <c:overlay val="0"/>
    </c:title>
    <c:autoTitleDeleted val="0"/>
    <c:plotArea>
      <c:layout>
        <c:manualLayout>
          <c:layoutTarget val="inner"/>
          <c:xMode val="edge"/>
          <c:yMode val="edge"/>
          <c:x val="0.11912409795670645"/>
          <c:y val="0.21608332037554356"/>
          <c:w val="0.84653330230890078"/>
          <c:h val="0.6466568232146400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HISTOGRAMY!$U$1</c:f>
              <c:strCache>
                <c:ptCount val="1"/>
                <c:pt idx="0">
                  <c:v>OSTRÉ HODNOCENÍ</c:v>
                </c:pt>
              </c:strCache>
            </c:strRef>
          </c:tx>
          <c:spPr>
            <a:solidFill>
              <a:schemeClr val="bg1">
                <a:lumMod val="50000"/>
              </a:schemeClr>
            </a:solidFill>
          </c:spPr>
          <c:invertIfNegative val="0"/>
          <c:trendline>
            <c:spPr>
              <a:ln w="19050">
                <a:solidFill>
                  <a:schemeClr val="tx1">
                    <a:lumMod val="75000"/>
                    <a:lumOff val="25000"/>
                  </a:schemeClr>
                </a:solidFill>
                <a:prstDash val="sysDash"/>
              </a:ln>
            </c:spPr>
            <c:trendlineType val="poly"/>
            <c:order val="6"/>
            <c:dispRSqr val="0"/>
            <c:dispEq val="0"/>
          </c:trendline>
          <c:cat>
            <c:strRef>
              <c:f>HISTOGRAMY!$K$3:$K$33</c:f>
              <c:strCache>
                <c:ptCount val="31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  <c:pt idx="6">
                  <c:v>6</c:v>
                </c:pt>
                <c:pt idx="7">
                  <c:v>7</c:v>
                </c:pt>
                <c:pt idx="8">
                  <c:v>8</c:v>
                </c:pt>
                <c:pt idx="9">
                  <c:v>9</c:v>
                </c:pt>
                <c:pt idx="10">
                  <c:v>10</c:v>
                </c:pt>
                <c:pt idx="11">
                  <c:v>11</c:v>
                </c:pt>
                <c:pt idx="12">
                  <c:v>12</c:v>
                </c:pt>
                <c:pt idx="13">
                  <c:v>13</c:v>
                </c:pt>
                <c:pt idx="14">
                  <c:v>14</c:v>
                </c:pt>
                <c:pt idx="15">
                  <c:v>15</c:v>
                </c:pt>
                <c:pt idx="16">
                  <c:v>16</c:v>
                </c:pt>
                <c:pt idx="17">
                  <c:v>17</c:v>
                </c:pt>
                <c:pt idx="18">
                  <c:v>18</c:v>
                </c:pt>
                <c:pt idx="19">
                  <c:v>19</c:v>
                </c:pt>
                <c:pt idx="20">
                  <c:v>20</c:v>
                </c:pt>
                <c:pt idx="21">
                  <c:v>21</c:v>
                </c:pt>
                <c:pt idx="22">
                  <c:v>22</c:v>
                </c:pt>
                <c:pt idx="23">
                  <c:v>23</c:v>
                </c:pt>
                <c:pt idx="24">
                  <c:v>24</c:v>
                </c:pt>
                <c:pt idx="25">
                  <c:v>25</c:v>
                </c:pt>
                <c:pt idx="26">
                  <c:v>26</c:v>
                </c:pt>
                <c:pt idx="27">
                  <c:v>27</c:v>
                </c:pt>
                <c:pt idx="28">
                  <c:v>28</c:v>
                </c:pt>
                <c:pt idx="29">
                  <c:v>29</c:v>
                </c:pt>
                <c:pt idx="30">
                  <c:v>30</c:v>
                </c:pt>
              </c:strCache>
            </c:strRef>
          </c:cat>
          <c:val>
            <c:numRef>
              <c:f>HISTOGRAMY!$V$3:$V$33</c:f>
              <c:numCache>
                <c:formatCode>0.0</c:formatCode>
                <c:ptCount val="31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1.4134275618374559</c:v>
                </c:pt>
                <c:pt idx="13">
                  <c:v>1.4134275618374559</c:v>
                </c:pt>
                <c:pt idx="14">
                  <c:v>3.5335689045936398</c:v>
                </c:pt>
                <c:pt idx="15">
                  <c:v>1.4134275618374559</c:v>
                </c:pt>
                <c:pt idx="16">
                  <c:v>3.5335689045936398</c:v>
                </c:pt>
                <c:pt idx="17">
                  <c:v>2.4734982332155475</c:v>
                </c:pt>
                <c:pt idx="18">
                  <c:v>4.946996466431095</c:v>
                </c:pt>
                <c:pt idx="19">
                  <c:v>6.0070671378091873</c:v>
                </c:pt>
                <c:pt idx="20">
                  <c:v>5.3003533568904597</c:v>
                </c:pt>
                <c:pt idx="21">
                  <c:v>7.7738515901060072</c:v>
                </c:pt>
                <c:pt idx="22">
                  <c:v>5.6537102473498235</c:v>
                </c:pt>
                <c:pt idx="23">
                  <c:v>9.1872791519434625</c:v>
                </c:pt>
                <c:pt idx="24">
                  <c:v>7.7738515901060072</c:v>
                </c:pt>
                <c:pt idx="25">
                  <c:v>5.6537102473498235</c:v>
                </c:pt>
                <c:pt idx="26">
                  <c:v>6.3604240282685502</c:v>
                </c:pt>
                <c:pt idx="27">
                  <c:v>7.0671378091872796</c:v>
                </c:pt>
                <c:pt idx="28">
                  <c:v>9.1872791519434625</c:v>
                </c:pt>
                <c:pt idx="29">
                  <c:v>7.4204946996466434</c:v>
                </c:pt>
                <c:pt idx="30">
                  <c:v>3.8869257950530036</c:v>
                </c:pt>
              </c:numCache>
            </c:numRef>
          </c:val>
        </c:ser>
        <c:ser>
          <c:idx val="1"/>
          <c:order val="1"/>
          <c:tx>
            <c:strRef>
              <c:f>HISTOGRAMY!$AD$1</c:f>
              <c:strCache>
                <c:ptCount val="1"/>
                <c:pt idx="0">
                  <c:v>PŘEHODNOCENO</c:v>
                </c:pt>
              </c:strCache>
            </c:strRef>
          </c:tx>
          <c:spPr>
            <a:solidFill>
              <a:srgbClr val="C00000"/>
            </a:solidFill>
          </c:spPr>
          <c:invertIfNegative val="0"/>
          <c:trendline>
            <c:spPr>
              <a:ln w="19050">
                <a:solidFill>
                  <a:srgbClr val="C00000"/>
                </a:solidFill>
                <a:prstDash val="sysDash"/>
              </a:ln>
            </c:spPr>
            <c:trendlineType val="poly"/>
            <c:order val="6"/>
            <c:dispRSqr val="0"/>
            <c:dispEq val="0"/>
          </c:trendline>
          <c:val>
            <c:numRef>
              <c:f>HISTOGRAMY!$AE$3:$AE$33</c:f>
              <c:numCache>
                <c:formatCode>0.0</c:formatCode>
                <c:ptCount val="31"/>
                <c:pt idx="0">
                  <c:v>0.70671378091872794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0.35335689045936397</c:v>
                </c:pt>
                <c:pt idx="10">
                  <c:v>0</c:v>
                </c:pt>
                <c:pt idx="11">
                  <c:v>1.7667844522968199</c:v>
                </c:pt>
                <c:pt idx="12">
                  <c:v>1.7667844522968199</c:v>
                </c:pt>
                <c:pt idx="13">
                  <c:v>2.4734982332155475</c:v>
                </c:pt>
                <c:pt idx="14">
                  <c:v>2.1201413427561837</c:v>
                </c:pt>
                <c:pt idx="15">
                  <c:v>3.1802120141342751</c:v>
                </c:pt>
                <c:pt idx="16">
                  <c:v>6.0070671378091873</c:v>
                </c:pt>
                <c:pt idx="17">
                  <c:v>7.7738515901060072</c:v>
                </c:pt>
                <c:pt idx="18">
                  <c:v>8.8339222614840995</c:v>
                </c:pt>
                <c:pt idx="19">
                  <c:v>6.7137809187279158</c:v>
                </c:pt>
                <c:pt idx="20">
                  <c:v>11.307420494699647</c:v>
                </c:pt>
                <c:pt idx="21">
                  <c:v>7.7738515901060072</c:v>
                </c:pt>
                <c:pt idx="22">
                  <c:v>7.7738515901060072</c:v>
                </c:pt>
                <c:pt idx="23">
                  <c:v>3.8869257950530036</c:v>
                </c:pt>
                <c:pt idx="24">
                  <c:v>4.2402826855123674</c:v>
                </c:pt>
                <c:pt idx="25">
                  <c:v>3.8869257950530036</c:v>
                </c:pt>
                <c:pt idx="26">
                  <c:v>6.3604240282685502</c:v>
                </c:pt>
                <c:pt idx="27">
                  <c:v>4.5936395759717312</c:v>
                </c:pt>
                <c:pt idx="28">
                  <c:v>2.8268551236749118</c:v>
                </c:pt>
                <c:pt idx="29">
                  <c:v>4.2402826855123674</c:v>
                </c:pt>
                <c:pt idx="30">
                  <c:v>1.4134275618374559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0"/>
        <c:axId val="111532288"/>
        <c:axId val="111534464"/>
      </c:barChart>
      <c:catAx>
        <c:axId val="111532288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cs-CZ" dirty="0"/>
                  <a:t>BODY PP</a:t>
                </a:r>
              </a:p>
            </c:rich>
          </c:tx>
          <c:layout/>
          <c:overlay val="0"/>
        </c:title>
        <c:majorTickMark val="out"/>
        <c:minorTickMark val="none"/>
        <c:tickLblPos val="nextTo"/>
        <c:txPr>
          <a:bodyPr/>
          <a:lstStyle/>
          <a:p>
            <a:pPr>
              <a:defRPr sz="900"/>
            </a:pPr>
            <a:endParaRPr lang="cs-CZ"/>
          </a:p>
        </c:txPr>
        <c:crossAx val="111534464"/>
        <c:crosses val="autoZero"/>
        <c:auto val="1"/>
        <c:lblAlgn val="ctr"/>
        <c:lblOffset val="100"/>
        <c:noMultiLvlLbl val="0"/>
      </c:catAx>
      <c:valAx>
        <c:axId val="111534464"/>
        <c:scaling>
          <c:orientation val="minMax"/>
          <c:min val="0"/>
        </c:scaling>
        <c:delete val="0"/>
        <c:axPos val="l"/>
        <c:majorGridlines>
          <c:spPr>
            <a:ln>
              <a:solidFill>
                <a:schemeClr val="bg1">
                  <a:lumMod val="75000"/>
                </a:schemeClr>
              </a:solidFill>
            </a:ln>
          </c:spPr>
        </c:majorGridlines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cs-CZ" dirty="0"/>
                  <a:t>POČET ŽÁKŮ (%)</a:t>
                </a:r>
              </a:p>
            </c:rich>
          </c:tx>
          <c:layout/>
          <c:overlay val="0"/>
        </c:title>
        <c:numFmt formatCode="0" sourceLinked="0"/>
        <c:majorTickMark val="out"/>
        <c:minorTickMark val="none"/>
        <c:tickLblPos val="nextTo"/>
        <c:crossAx val="111532288"/>
        <c:crosses val="autoZero"/>
        <c:crossBetween val="between"/>
      </c:valAx>
      <c:spPr>
        <a:solidFill>
          <a:schemeClr val="bg1"/>
        </a:solidFill>
        <a:ln>
          <a:solidFill>
            <a:schemeClr val="bg1">
              <a:lumMod val="75000"/>
            </a:schemeClr>
          </a:solidFill>
        </a:ln>
      </c:spPr>
    </c:plotArea>
    <c:legend>
      <c:legendPos val="r"/>
      <c:layout>
        <c:manualLayout>
          <c:xMode val="edge"/>
          <c:yMode val="edge"/>
          <c:x val="0.1394507544793786"/>
          <c:y val="0.23205189728851547"/>
          <c:w val="0.35451497075856775"/>
          <c:h val="0.16578386138560774"/>
        </c:manualLayout>
      </c:layout>
      <c:overlay val="0"/>
      <c:spPr>
        <a:solidFill>
          <a:schemeClr val="bg1"/>
        </a:solidFill>
        <a:ln>
          <a:solidFill>
            <a:schemeClr val="bg1">
              <a:lumMod val="75000"/>
            </a:schemeClr>
          </a:solidFill>
        </a:ln>
      </c:spPr>
      <c:txPr>
        <a:bodyPr/>
        <a:lstStyle/>
        <a:p>
          <a:pPr>
            <a:defRPr sz="900"/>
          </a:pPr>
          <a:endParaRPr lang="cs-CZ"/>
        </a:p>
      </c:txPr>
    </c:legend>
    <c:plotVisOnly val="1"/>
    <c:dispBlanksAs val="gap"/>
    <c:showDLblsOverMax val="0"/>
  </c:chart>
  <c:spPr>
    <a:solidFill>
      <a:schemeClr val="bg1"/>
    </a:solidFill>
    <a:ln>
      <a:solidFill>
        <a:schemeClr val="bg1">
          <a:lumMod val="75000"/>
        </a:schemeClr>
      </a:solidFill>
    </a:ln>
  </c:spPr>
  <c:externalData r:id="rId1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27"/>
    </mc:Choice>
    <mc:Fallback>
      <c:style val="27"/>
    </mc:Fallback>
  </mc:AlternateContent>
  <c:chart>
    <c:title>
      <c:tx>
        <c:rich>
          <a:bodyPr/>
          <a:lstStyle/>
          <a:p>
            <a:pPr>
              <a:defRPr sz="1000"/>
            </a:pPr>
            <a:r>
              <a:rPr lang="en-US" sz="1000" dirty="0"/>
              <a:t>ROZLOŽENÍ VÝSLEDKŮ ČESKÉHO JAZYKA - PÍSEMNÉ PRÁCE</a:t>
            </a:r>
          </a:p>
          <a:p>
            <a:pPr>
              <a:defRPr sz="1000"/>
            </a:pPr>
            <a:r>
              <a:rPr lang="en-US" sz="1000" dirty="0"/>
              <a:t>OSTRÉ HODNOCENÍ VS. PŘEHODNOCENÍ</a:t>
            </a:r>
          </a:p>
          <a:p>
            <a:pPr>
              <a:defRPr sz="1000"/>
            </a:pPr>
            <a:r>
              <a:rPr lang="en-US" sz="1000" dirty="0"/>
              <a:t>MZ 2013 JARO</a:t>
            </a:r>
            <a:r>
              <a:rPr lang="cs-CZ" sz="1000" dirty="0"/>
              <a:t> - </a:t>
            </a:r>
            <a:r>
              <a:rPr lang="cs-CZ" sz="1000" dirty="0">
                <a:solidFill>
                  <a:srgbClr val="C00000"/>
                </a:solidFill>
              </a:rPr>
              <a:t>SOŠ EKONOMICKÉ</a:t>
            </a:r>
            <a:endParaRPr lang="en-US" sz="1000" dirty="0">
              <a:solidFill>
                <a:srgbClr val="C00000"/>
              </a:solidFill>
            </a:endParaRPr>
          </a:p>
        </c:rich>
      </c:tx>
      <c:layout/>
      <c:overlay val="0"/>
    </c:title>
    <c:autoTitleDeleted val="0"/>
    <c:plotArea>
      <c:layout>
        <c:manualLayout>
          <c:layoutTarget val="inner"/>
          <c:xMode val="edge"/>
          <c:yMode val="edge"/>
          <c:x val="0.11912409795670645"/>
          <c:y val="0.21608332037554356"/>
          <c:w val="0.84653330230890078"/>
          <c:h val="0.6466568232146400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HISTOGRAMY!$U$1</c:f>
              <c:strCache>
                <c:ptCount val="1"/>
                <c:pt idx="0">
                  <c:v>OSTRÉ HODNOCENÍ</c:v>
                </c:pt>
              </c:strCache>
            </c:strRef>
          </c:tx>
          <c:spPr>
            <a:solidFill>
              <a:schemeClr val="bg1">
                <a:lumMod val="50000"/>
              </a:schemeClr>
            </a:solidFill>
          </c:spPr>
          <c:invertIfNegative val="0"/>
          <c:trendline>
            <c:spPr>
              <a:ln w="19050">
                <a:solidFill>
                  <a:schemeClr val="tx1">
                    <a:lumMod val="75000"/>
                    <a:lumOff val="25000"/>
                  </a:schemeClr>
                </a:solidFill>
                <a:prstDash val="sysDash"/>
              </a:ln>
            </c:spPr>
            <c:trendlineType val="poly"/>
            <c:order val="6"/>
            <c:dispRSqr val="0"/>
            <c:dispEq val="0"/>
          </c:trendline>
          <c:cat>
            <c:strRef>
              <c:f>HISTOGRAMY!$K$3:$K$33</c:f>
              <c:strCache>
                <c:ptCount val="31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  <c:pt idx="6">
                  <c:v>6</c:v>
                </c:pt>
                <c:pt idx="7">
                  <c:v>7</c:v>
                </c:pt>
                <c:pt idx="8">
                  <c:v>8</c:v>
                </c:pt>
                <c:pt idx="9">
                  <c:v>9</c:v>
                </c:pt>
                <c:pt idx="10">
                  <c:v>10</c:v>
                </c:pt>
                <c:pt idx="11">
                  <c:v>11</c:v>
                </c:pt>
                <c:pt idx="12">
                  <c:v>12</c:v>
                </c:pt>
                <c:pt idx="13">
                  <c:v>13</c:v>
                </c:pt>
                <c:pt idx="14">
                  <c:v>14</c:v>
                </c:pt>
                <c:pt idx="15">
                  <c:v>15</c:v>
                </c:pt>
                <c:pt idx="16">
                  <c:v>16</c:v>
                </c:pt>
                <c:pt idx="17">
                  <c:v>17</c:v>
                </c:pt>
                <c:pt idx="18">
                  <c:v>18</c:v>
                </c:pt>
                <c:pt idx="19">
                  <c:v>19</c:v>
                </c:pt>
                <c:pt idx="20">
                  <c:v>20</c:v>
                </c:pt>
                <c:pt idx="21">
                  <c:v>21</c:v>
                </c:pt>
                <c:pt idx="22">
                  <c:v>22</c:v>
                </c:pt>
                <c:pt idx="23">
                  <c:v>23</c:v>
                </c:pt>
                <c:pt idx="24">
                  <c:v>24</c:v>
                </c:pt>
                <c:pt idx="25">
                  <c:v>25</c:v>
                </c:pt>
                <c:pt idx="26">
                  <c:v>26</c:v>
                </c:pt>
                <c:pt idx="27">
                  <c:v>27</c:v>
                </c:pt>
                <c:pt idx="28">
                  <c:v>28</c:v>
                </c:pt>
                <c:pt idx="29">
                  <c:v>29</c:v>
                </c:pt>
                <c:pt idx="30">
                  <c:v>30</c:v>
                </c:pt>
              </c:strCache>
            </c:strRef>
          </c:cat>
          <c:val>
            <c:numRef>
              <c:f>HISTOGRAMY!$W$3:$W$33</c:f>
              <c:numCache>
                <c:formatCode>0.0</c:formatCode>
                <c:ptCount val="31"/>
                <c:pt idx="0">
                  <c:v>2.666666666666667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1.3333333333333335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2.666666666666667</c:v>
                </c:pt>
                <c:pt idx="13">
                  <c:v>6.666666666666667</c:v>
                </c:pt>
                <c:pt idx="14">
                  <c:v>2.666666666666667</c:v>
                </c:pt>
                <c:pt idx="15">
                  <c:v>5.3333333333333339</c:v>
                </c:pt>
                <c:pt idx="16">
                  <c:v>8</c:v>
                </c:pt>
                <c:pt idx="17">
                  <c:v>5.3333333333333339</c:v>
                </c:pt>
                <c:pt idx="18">
                  <c:v>13.333333333333334</c:v>
                </c:pt>
                <c:pt idx="19">
                  <c:v>10.666666666666668</c:v>
                </c:pt>
                <c:pt idx="20">
                  <c:v>5.3333333333333339</c:v>
                </c:pt>
                <c:pt idx="21">
                  <c:v>2.666666666666667</c:v>
                </c:pt>
                <c:pt idx="22">
                  <c:v>6.666666666666667</c:v>
                </c:pt>
                <c:pt idx="23">
                  <c:v>2.666666666666667</c:v>
                </c:pt>
                <c:pt idx="24">
                  <c:v>9.3333333333333339</c:v>
                </c:pt>
                <c:pt idx="25">
                  <c:v>2.666666666666667</c:v>
                </c:pt>
                <c:pt idx="26">
                  <c:v>1.3333333333333335</c:v>
                </c:pt>
                <c:pt idx="27">
                  <c:v>8</c:v>
                </c:pt>
                <c:pt idx="28">
                  <c:v>1.3333333333333335</c:v>
                </c:pt>
                <c:pt idx="29">
                  <c:v>0</c:v>
                </c:pt>
                <c:pt idx="30">
                  <c:v>1.3333333333333335</c:v>
                </c:pt>
              </c:numCache>
            </c:numRef>
          </c:val>
        </c:ser>
        <c:ser>
          <c:idx val="1"/>
          <c:order val="1"/>
          <c:tx>
            <c:strRef>
              <c:f>HISTOGRAMY!$AD$1</c:f>
              <c:strCache>
                <c:ptCount val="1"/>
                <c:pt idx="0">
                  <c:v>PŘEHODNOCENO</c:v>
                </c:pt>
              </c:strCache>
            </c:strRef>
          </c:tx>
          <c:spPr>
            <a:solidFill>
              <a:srgbClr val="C00000"/>
            </a:solidFill>
          </c:spPr>
          <c:invertIfNegative val="0"/>
          <c:trendline>
            <c:spPr>
              <a:ln w="19050">
                <a:solidFill>
                  <a:srgbClr val="C00000"/>
                </a:solidFill>
                <a:prstDash val="sysDash"/>
              </a:ln>
            </c:spPr>
            <c:trendlineType val="poly"/>
            <c:order val="6"/>
            <c:dispRSqr val="0"/>
            <c:dispEq val="0"/>
          </c:trendline>
          <c:val>
            <c:numRef>
              <c:f>HISTOGRAMY!$AF$3:$AF$33</c:f>
              <c:numCache>
                <c:formatCode>0.0</c:formatCode>
                <c:ptCount val="31"/>
                <c:pt idx="0">
                  <c:v>1.3157894736842104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1.3157894736842104</c:v>
                </c:pt>
                <c:pt idx="9">
                  <c:v>3.9473684210526314</c:v>
                </c:pt>
                <c:pt idx="10">
                  <c:v>5.2631578947368416</c:v>
                </c:pt>
                <c:pt idx="11">
                  <c:v>1.3157894736842104</c:v>
                </c:pt>
                <c:pt idx="12">
                  <c:v>1.3157894736842104</c:v>
                </c:pt>
                <c:pt idx="13">
                  <c:v>11.842105263157894</c:v>
                </c:pt>
                <c:pt idx="14">
                  <c:v>2.6315789473684208</c:v>
                </c:pt>
                <c:pt idx="15">
                  <c:v>7.8947368421052628</c:v>
                </c:pt>
                <c:pt idx="16">
                  <c:v>14.473684210526317</c:v>
                </c:pt>
                <c:pt idx="17">
                  <c:v>6.5789473684210522</c:v>
                </c:pt>
                <c:pt idx="18">
                  <c:v>7.8947368421052628</c:v>
                </c:pt>
                <c:pt idx="19">
                  <c:v>7.8947368421052628</c:v>
                </c:pt>
                <c:pt idx="20">
                  <c:v>6.5789473684210522</c:v>
                </c:pt>
                <c:pt idx="21">
                  <c:v>3.9473684210526314</c:v>
                </c:pt>
                <c:pt idx="22">
                  <c:v>2.6315789473684208</c:v>
                </c:pt>
                <c:pt idx="23">
                  <c:v>3.9473684210526314</c:v>
                </c:pt>
                <c:pt idx="24">
                  <c:v>1.3157894736842104</c:v>
                </c:pt>
                <c:pt idx="25">
                  <c:v>3.9473684210526314</c:v>
                </c:pt>
                <c:pt idx="26">
                  <c:v>2.6315789473684208</c:v>
                </c:pt>
                <c:pt idx="27">
                  <c:v>0</c:v>
                </c:pt>
                <c:pt idx="28">
                  <c:v>1.3157894736842104</c:v>
                </c:pt>
                <c:pt idx="29">
                  <c:v>0</c:v>
                </c:pt>
                <c:pt idx="30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0"/>
        <c:axId val="111574016"/>
        <c:axId val="111596672"/>
      </c:barChart>
      <c:catAx>
        <c:axId val="111574016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cs-CZ" dirty="0"/>
                  <a:t>BODY PP</a:t>
                </a:r>
              </a:p>
            </c:rich>
          </c:tx>
          <c:layout/>
          <c:overlay val="0"/>
        </c:title>
        <c:majorTickMark val="out"/>
        <c:minorTickMark val="none"/>
        <c:tickLblPos val="nextTo"/>
        <c:txPr>
          <a:bodyPr/>
          <a:lstStyle/>
          <a:p>
            <a:pPr>
              <a:defRPr sz="900"/>
            </a:pPr>
            <a:endParaRPr lang="cs-CZ"/>
          </a:p>
        </c:txPr>
        <c:crossAx val="111596672"/>
        <c:crosses val="autoZero"/>
        <c:auto val="1"/>
        <c:lblAlgn val="ctr"/>
        <c:lblOffset val="100"/>
        <c:noMultiLvlLbl val="0"/>
      </c:catAx>
      <c:valAx>
        <c:axId val="111596672"/>
        <c:scaling>
          <c:orientation val="minMax"/>
          <c:min val="0"/>
        </c:scaling>
        <c:delete val="0"/>
        <c:axPos val="l"/>
        <c:majorGridlines>
          <c:spPr>
            <a:ln>
              <a:solidFill>
                <a:schemeClr val="bg1">
                  <a:lumMod val="75000"/>
                </a:schemeClr>
              </a:solidFill>
            </a:ln>
          </c:spPr>
        </c:majorGridlines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cs-CZ" dirty="0"/>
                  <a:t>POČET ŽÁKŮ (%)</a:t>
                </a:r>
              </a:p>
            </c:rich>
          </c:tx>
          <c:layout/>
          <c:overlay val="0"/>
        </c:title>
        <c:numFmt formatCode="0" sourceLinked="0"/>
        <c:majorTickMark val="out"/>
        <c:minorTickMark val="none"/>
        <c:tickLblPos val="nextTo"/>
        <c:crossAx val="111574016"/>
        <c:crosses val="autoZero"/>
        <c:crossBetween val="between"/>
      </c:valAx>
      <c:spPr>
        <a:solidFill>
          <a:schemeClr val="bg1"/>
        </a:solidFill>
        <a:ln>
          <a:solidFill>
            <a:schemeClr val="bg1">
              <a:lumMod val="75000"/>
            </a:schemeClr>
          </a:solidFill>
        </a:ln>
      </c:spPr>
    </c:plotArea>
    <c:legend>
      <c:legendPos val="r"/>
      <c:layout>
        <c:manualLayout>
          <c:xMode val="edge"/>
          <c:yMode val="edge"/>
          <c:x val="0.1394507544793786"/>
          <c:y val="0.23205189728851547"/>
          <c:w val="0.33728419985794789"/>
          <c:h val="0.16578386138560774"/>
        </c:manualLayout>
      </c:layout>
      <c:overlay val="0"/>
      <c:spPr>
        <a:solidFill>
          <a:schemeClr val="bg1"/>
        </a:solidFill>
        <a:ln>
          <a:solidFill>
            <a:schemeClr val="bg1">
              <a:lumMod val="75000"/>
            </a:schemeClr>
          </a:solidFill>
        </a:ln>
      </c:spPr>
      <c:txPr>
        <a:bodyPr/>
        <a:lstStyle/>
        <a:p>
          <a:pPr>
            <a:defRPr sz="900"/>
          </a:pPr>
          <a:endParaRPr lang="cs-CZ"/>
        </a:p>
      </c:txPr>
    </c:legend>
    <c:plotVisOnly val="1"/>
    <c:dispBlanksAs val="gap"/>
    <c:showDLblsOverMax val="0"/>
  </c:chart>
  <c:spPr>
    <a:solidFill>
      <a:schemeClr val="bg1"/>
    </a:solidFill>
    <a:ln>
      <a:solidFill>
        <a:schemeClr val="bg1">
          <a:lumMod val="75000"/>
        </a:schemeClr>
      </a:solidFill>
    </a:ln>
  </c:spPr>
  <c:externalData r:id="rId1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27"/>
    </mc:Choice>
    <mc:Fallback>
      <c:style val="27"/>
    </mc:Fallback>
  </mc:AlternateContent>
  <c:chart>
    <c:title>
      <c:tx>
        <c:rich>
          <a:bodyPr/>
          <a:lstStyle/>
          <a:p>
            <a:pPr>
              <a:defRPr sz="1000"/>
            </a:pPr>
            <a:r>
              <a:rPr lang="en-US" sz="1000" dirty="0"/>
              <a:t>ROZLOŽENÍ VÝSLEDKŮ ČESKÉHO JAZYKA - PÍSEMNÉ PRÁCE</a:t>
            </a:r>
          </a:p>
          <a:p>
            <a:pPr>
              <a:defRPr sz="1000"/>
            </a:pPr>
            <a:r>
              <a:rPr lang="en-US" sz="1000" dirty="0"/>
              <a:t>OSTRÉ HODNOCENÍ VS. PŘEHODNOCENÍ</a:t>
            </a:r>
          </a:p>
          <a:p>
            <a:pPr>
              <a:defRPr sz="1000"/>
            </a:pPr>
            <a:r>
              <a:rPr lang="en-US" sz="1000" dirty="0"/>
              <a:t>MZ 2013 JARO</a:t>
            </a:r>
            <a:r>
              <a:rPr lang="cs-CZ" sz="1000" dirty="0"/>
              <a:t> - </a:t>
            </a:r>
            <a:r>
              <a:rPr lang="cs-CZ" sz="1000" dirty="0">
                <a:solidFill>
                  <a:srgbClr val="C00000"/>
                </a:solidFill>
              </a:rPr>
              <a:t>SOŠ TECHNICKÉ 1</a:t>
            </a:r>
            <a:endParaRPr lang="en-US" sz="1000" dirty="0">
              <a:solidFill>
                <a:srgbClr val="C00000"/>
              </a:solidFill>
            </a:endParaRPr>
          </a:p>
        </c:rich>
      </c:tx>
      <c:layout/>
      <c:overlay val="0"/>
    </c:title>
    <c:autoTitleDeleted val="0"/>
    <c:plotArea>
      <c:layout>
        <c:manualLayout>
          <c:layoutTarget val="inner"/>
          <c:xMode val="edge"/>
          <c:yMode val="edge"/>
          <c:x val="0.11912409795670645"/>
          <c:y val="0.21608332037554356"/>
          <c:w val="0.84653330230890078"/>
          <c:h val="0.6466568232146400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HISTOGRAMY!$U$1</c:f>
              <c:strCache>
                <c:ptCount val="1"/>
                <c:pt idx="0">
                  <c:v>OSTRÉ HODNOCENÍ</c:v>
                </c:pt>
              </c:strCache>
            </c:strRef>
          </c:tx>
          <c:spPr>
            <a:solidFill>
              <a:schemeClr val="bg1">
                <a:lumMod val="50000"/>
              </a:schemeClr>
            </a:solidFill>
          </c:spPr>
          <c:invertIfNegative val="0"/>
          <c:trendline>
            <c:spPr>
              <a:ln w="19050">
                <a:solidFill>
                  <a:schemeClr val="tx1">
                    <a:lumMod val="75000"/>
                    <a:lumOff val="25000"/>
                  </a:schemeClr>
                </a:solidFill>
                <a:prstDash val="sysDash"/>
              </a:ln>
            </c:spPr>
            <c:trendlineType val="poly"/>
            <c:order val="6"/>
            <c:dispRSqr val="0"/>
            <c:dispEq val="0"/>
          </c:trendline>
          <c:cat>
            <c:strRef>
              <c:f>HISTOGRAMY!$K$3:$K$33</c:f>
              <c:strCache>
                <c:ptCount val="31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  <c:pt idx="6">
                  <c:v>6</c:v>
                </c:pt>
                <c:pt idx="7">
                  <c:v>7</c:v>
                </c:pt>
                <c:pt idx="8">
                  <c:v>8</c:v>
                </c:pt>
                <c:pt idx="9">
                  <c:v>9</c:v>
                </c:pt>
                <c:pt idx="10">
                  <c:v>10</c:v>
                </c:pt>
                <c:pt idx="11">
                  <c:v>11</c:v>
                </c:pt>
                <c:pt idx="12">
                  <c:v>12</c:v>
                </c:pt>
                <c:pt idx="13">
                  <c:v>13</c:v>
                </c:pt>
                <c:pt idx="14">
                  <c:v>14</c:v>
                </c:pt>
                <c:pt idx="15">
                  <c:v>15</c:v>
                </c:pt>
                <c:pt idx="16">
                  <c:v>16</c:v>
                </c:pt>
                <c:pt idx="17">
                  <c:v>17</c:v>
                </c:pt>
                <c:pt idx="18">
                  <c:v>18</c:v>
                </c:pt>
                <c:pt idx="19">
                  <c:v>19</c:v>
                </c:pt>
                <c:pt idx="20">
                  <c:v>20</c:v>
                </c:pt>
                <c:pt idx="21">
                  <c:v>21</c:v>
                </c:pt>
                <c:pt idx="22">
                  <c:v>22</c:v>
                </c:pt>
                <c:pt idx="23">
                  <c:v>23</c:v>
                </c:pt>
                <c:pt idx="24">
                  <c:v>24</c:v>
                </c:pt>
                <c:pt idx="25">
                  <c:v>25</c:v>
                </c:pt>
                <c:pt idx="26">
                  <c:v>26</c:v>
                </c:pt>
                <c:pt idx="27">
                  <c:v>27</c:v>
                </c:pt>
                <c:pt idx="28">
                  <c:v>28</c:v>
                </c:pt>
                <c:pt idx="29">
                  <c:v>29</c:v>
                </c:pt>
                <c:pt idx="30">
                  <c:v>30</c:v>
                </c:pt>
              </c:strCache>
            </c:strRef>
          </c:cat>
          <c:val>
            <c:numRef>
              <c:f>HISTOGRAMY!$Y$3:$Y$33</c:f>
              <c:numCache>
                <c:formatCode>0.0</c:formatCode>
                <c:ptCount val="31"/>
                <c:pt idx="0">
                  <c:v>0.84745762711864403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0.84745762711864403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0.84745762711864403</c:v>
                </c:pt>
                <c:pt idx="11">
                  <c:v>0</c:v>
                </c:pt>
                <c:pt idx="12">
                  <c:v>9.3220338983050848</c:v>
                </c:pt>
                <c:pt idx="13">
                  <c:v>5.9322033898305087</c:v>
                </c:pt>
                <c:pt idx="14">
                  <c:v>10.16949152542373</c:v>
                </c:pt>
                <c:pt idx="15">
                  <c:v>5.0847457627118651</c:v>
                </c:pt>
                <c:pt idx="16">
                  <c:v>4.2372881355932197</c:v>
                </c:pt>
                <c:pt idx="17">
                  <c:v>9.3220338983050848</c:v>
                </c:pt>
                <c:pt idx="18">
                  <c:v>12.711864406779661</c:v>
                </c:pt>
                <c:pt idx="19">
                  <c:v>4.2372881355932197</c:v>
                </c:pt>
                <c:pt idx="20">
                  <c:v>7.6271186440677967</c:v>
                </c:pt>
                <c:pt idx="21">
                  <c:v>5.0847457627118651</c:v>
                </c:pt>
                <c:pt idx="22">
                  <c:v>4.2372881355932197</c:v>
                </c:pt>
                <c:pt idx="23">
                  <c:v>3.3898305084745761</c:v>
                </c:pt>
                <c:pt idx="24">
                  <c:v>4.2372881355932197</c:v>
                </c:pt>
                <c:pt idx="25">
                  <c:v>5.0847457627118651</c:v>
                </c:pt>
                <c:pt idx="26">
                  <c:v>0.84745762711864403</c:v>
                </c:pt>
                <c:pt idx="27">
                  <c:v>3.3898305084745761</c:v>
                </c:pt>
                <c:pt idx="28">
                  <c:v>1.6949152542372881</c:v>
                </c:pt>
                <c:pt idx="29">
                  <c:v>0.84745762711864403</c:v>
                </c:pt>
                <c:pt idx="30">
                  <c:v>0</c:v>
                </c:pt>
              </c:numCache>
            </c:numRef>
          </c:val>
        </c:ser>
        <c:ser>
          <c:idx val="1"/>
          <c:order val="1"/>
          <c:tx>
            <c:strRef>
              <c:f>HISTOGRAMY!$AD$1</c:f>
              <c:strCache>
                <c:ptCount val="1"/>
                <c:pt idx="0">
                  <c:v>PŘEHODNOCENO</c:v>
                </c:pt>
              </c:strCache>
            </c:strRef>
          </c:tx>
          <c:spPr>
            <a:solidFill>
              <a:srgbClr val="C00000"/>
            </a:solidFill>
          </c:spPr>
          <c:invertIfNegative val="0"/>
          <c:trendline>
            <c:spPr>
              <a:ln w="19050">
                <a:solidFill>
                  <a:srgbClr val="C00000"/>
                </a:solidFill>
                <a:prstDash val="sysDash"/>
              </a:ln>
            </c:spPr>
            <c:trendlineType val="poly"/>
            <c:order val="6"/>
            <c:dispRSqr val="0"/>
            <c:dispEq val="0"/>
          </c:trendline>
          <c:val>
            <c:numRef>
              <c:f>HISTOGRAMY!$AH$3:$AH$33</c:f>
              <c:numCache>
                <c:formatCode>0.0</c:formatCode>
                <c:ptCount val="31"/>
                <c:pt idx="0">
                  <c:v>0.84745762711864403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0.84745762711864403</c:v>
                </c:pt>
                <c:pt idx="6">
                  <c:v>0.84745762711864403</c:v>
                </c:pt>
                <c:pt idx="7">
                  <c:v>2.5423728813559325</c:v>
                </c:pt>
                <c:pt idx="8">
                  <c:v>0</c:v>
                </c:pt>
                <c:pt idx="9">
                  <c:v>0.84745762711864403</c:v>
                </c:pt>
                <c:pt idx="10">
                  <c:v>5.0847457627118651</c:v>
                </c:pt>
                <c:pt idx="11">
                  <c:v>2.5423728813559325</c:v>
                </c:pt>
                <c:pt idx="12">
                  <c:v>4.2372881355932197</c:v>
                </c:pt>
                <c:pt idx="13">
                  <c:v>11.864406779661017</c:v>
                </c:pt>
                <c:pt idx="14">
                  <c:v>10.16949152542373</c:v>
                </c:pt>
                <c:pt idx="15">
                  <c:v>9.3220338983050848</c:v>
                </c:pt>
                <c:pt idx="16">
                  <c:v>4.2372881355932197</c:v>
                </c:pt>
                <c:pt idx="17">
                  <c:v>14.40677966101695</c:v>
                </c:pt>
                <c:pt idx="18">
                  <c:v>6.7796610169491522</c:v>
                </c:pt>
                <c:pt idx="19">
                  <c:v>5.0847457627118651</c:v>
                </c:pt>
                <c:pt idx="20">
                  <c:v>5.0847457627118651</c:v>
                </c:pt>
                <c:pt idx="21">
                  <c:v>2.5423728813559325</c:v>
                </c:pt>
                <c:pt idx="22">
                  <c:v>0.84745762711864403</c:v>
                </c:pt>
                <c:pt idx="23">
                  <c:v>3.3898305084745761</c:v>
                </c:pt>
                <c:pt idx="24">
                  <c:v>3.3898305084745761</c:v>
                </c:pt>
                <c:pt idx="25">
                  <c:v>0.84745762711864403</c:v>
                </c:pt>
                <c:pt idx="26">
                  <c:v>1.6949152542372881</c:v>
                </c:pt>
                <c:pt idx="27">
                  <c:v>0.84745762711864403</c:v>
                </c:pt>
                <c:pt idx="28">
                  <c:v>0.84745762711864403</c:v>
                </c:pt>
                <c:pt idx="29">
                  <c:v>0</c:v>
                </c:pt>
                <c:pt idx="30">
                  <c:v>0.84745762711864403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0"/>
        <c:axId val="111636480"/>
        <c:axId val="111638400"/>
      </c:barChart>
      <c:catAx>
        <c:axId val="111636480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cs-CZ" dirty="0"/>
                  <a:t>BODY PP</a:t>
                </a:r>
              </a:p>
            </c:rich>
          </c:tx>
          <c:layout/>
          <c:overlay val="0"/>
        </c:title>
        <c:majorTickMark val="out"/>
        <c:minorTickMark val="none"/>
        <c:tickLblPos val="nextTo"/>
        <c:txPr>
          <a:bodyPr/>
          <a:lstStyle/>
          <a:p>
            <a:pPr>
              <a:defRPr sz="900"/>
            </a:pPr>
            <a:endParaRPr lang="cs-CZ"/>
          </a:p>
        </c:txPr>
        <c:crossAx val="111638400"/>
        <c:crosses val="autoZero"/>
        <c:auto val="1"/>
        <c:lblAlgn val="ctr"/>
        <c:lblOffset val="100"/>
        <c:noMultiLvlLbl val="0"/>
      </c:catAx>
      <c:valAx>
        <c:axId val="111638400"/>
        <c:scaling>
          <c:orientation val="minMax"/>
          <c:min val="0"/>
        </c:scaling>
        <c:delete val="0"/>
        <c:axPos val="l"/>
        <c:majorGridlines>
          <c:spPr>
            <a:ln>
              <a:solidFill>
                <a:schemeClr val="bg1">
                  <a:lumMod val="75000"/>
                </a:schemeClr>
              </a:solidFill>
            </a:ln>
          </c:spPr>
        </c:majorGridlines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cs-CZ" dirty="0"/>
                  <a:t>POČET ŽÁKŮ (%)</a:t>
                </a:r>
              </a:p>
            </c:rich>
          </c:tx>
          <c:layout/>
          <c:overlay val="0"/>
        </c:title>
        <c:numFmt formatCode="0" sourceLinked="0"/>
        <c:majorTickMark val="out"/>
        <c:minorTickMark val="none"/>
        <c:tickLblPos val="nextTo"/>
        <c:crossAx val="111636480"/>
        <c:crosses val="autoZero"/>
        <c:crossBetween val="between"/>
      </c:valAx>
      <c:spPr>
        <a:solidFill>
          <a:schemeClr val="bg1"/>
        </a:solidFill>
        <a:ln>
          <a:solidFill>
            <a:schemeClr val="bg1">
              <a:lumMod val="75000"/>
            </a:schemeClr>
          </a:solidFill>
        </a:ln>
      </c:spPr>
    </c:plotArea>
    <c:legend>
      <c:legendPos val="r"/>
      <c:layout>
        <c:manualLayout>
          <c:xMode val="edge"/>
          <c:yMode val="edge"/>
          <c:x val="0.1394507544793786"/>
          <c:y val="0.23205189728851547"/>
          <c:w val="0.33154060955774128"/>
          <c:h val="0.16578386138560774"/>
        </c:manualLayout>
      </c:layout>
      <c:overlay val="0"/>
      <c:spPr>
        <a:solidFill>
          <a:schemeClr val="bg1"/>
        </a:solidFill>
        <a:ln>
          <a:solidFill>
            <a:schemeClr val="bg1">
              <a:lumMod val="75000"/>
            </a:schemeClr>
          </a:solidFill>
        </a:ln>
      </c:spPr>
      <c:txPr>
        <a:bodyPr/>
        <a:lstStyle/>
        <a:p>
          <a:pPr>
            <a:defRPr sz="900"/>
          </a:pPr>
          <a:endParaRPr lang="cs-CZ"/>
        </a:p>
      </c:txPr>
    </c:legend>
    <c:plotVisOnly val="1"/>
    <c:dispBlanksAs val="gap"/>
    <c:showDLblsOverMax val="0"/>
  </c:chart>
  <c:spPr>
    <a:solidFill>
      <a:schemeClr val="bg1"/>
    </a:solidFill>
    <a:ln>
      <a:solidFill>
        <a:schemeClr val="bg1">
          <a:lumMod val="75000"/>
        </a:schemeClr>
      </a:solidFill>
    </a:ln>
  </c:spPr>
  <c:externalData r:id="rId1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27"/>
    </mc:Choice>
    <mc:Fallback>
      <c:style val="27"/>
    </mc:Fallback>
  </mc:AlternateContent>
  <c:chart>
    <c:title>
      <c:tx>
        <c:rich>
          <a:bodyPr/>
          <a:lstStyle/>
          <a:p>
            <a:pPr>
              <a:defRPr sz="1000"/>
            </a:pPr>
            <a:r>
              <a:rPr lang="en-US" sz="1000" dirty="0"/>
              <a:t>ROZLOŽENÍ VÝSLEDKŮ ČESKÉHO JAZYKA - PÍSEMNÉ PRÁCE</a:t>
            </a:r>
          </a:p>
          <a:p>
            <a:pPr>
              <a:defRPr sz="1000"/>
            </a:pPr>
            <a:r>
              <a:rPr lang="en-US" sz="1000" dirty="0"/>
              <a:t>OSTRÉ HODNOCENÍ VS. PŘEHODNOCENÍ</a:t>
            </a:r>
          </a:p>
          <a:p>
            <a:pPr>
              <a:defRPr sz="1000"/>
            </a:pPr>
            <a:r>
              <a:rPr lang="en-US" sz="1000" dirty="0"/>
              <a:t>MZ 2013 JARO</a:t>
            </a:r>
            <a:r>
              <a:rPr lang="cs-CZ" sz="1000" dirty="0"/>
              <a:t> - </a:t>
            </a:r>
            <a:r>
              <a:rPr lang="cs-CZ" sz="1000" dirty="0">
                <a:solidFill>
                  <a:srgbClr val="C00000"/>
                </a:solidFill>
              </a:rPr>
              <a:t>SOŠ TECHNICKÉ 2 A ZEMĚDĚLSKÉ</a:t>
            </a:r>
            <a:endParaRPr lang="en-US" sz="1000" dirty="0">
              <a:solidFill>
                <a:srgbClr val="C00000"/>
              </a:solidFill>
            </a:endParaRPr>
          </a:p>
        </c:rich>
      </c:tx>
      <c:layout/>
      <c:overlay val="0"/>
    </c:title>
    <c:autoTitleDeleted val="0"/>
    <c:plotArea>
      <c:layout>
        <c:manualLayout>
          <c:layoutTarget val="inner"/>
          <c:xMode val="edge"/>
          <c:yMode val="edge"/>
          <c:x val="0.11912409795670645"/>
          <c:y val="0.21608332037554356"/>
          <c:w val="0.84653330230890078"/>
          <c:h val="0.6466568232146400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HISTOGRAMY!$U$1</c:f>
              <c:strCache>
                <c:ptCount val="1"/>
                <c:pt idx="0">
                  <c:v>OSTRÉ HODNOCENÍ</c:v>
                </c:pt>
              </c:strCache>
            </c:strRef>
          </c:tx>
          <c:spPr>
            <a:solidFill>
              <a:schemeClr val="bg1">
                <a:lumMod val="50000"/>
              </a:schemeClr>
            </a:solidFill>
          </c:spPr>
          <c:invertIfNegative val="0"/>
          <c:trendline>
            <c:spPr>
              <a:ln w="19050">
                <a:solidFill>
                  <a:schemeClr val="tx1">
                    <a:lumMod val="75000"/>
                    <a:lumOff val="25000"/>
                  </a:schemeClr>
                </a:solidFill>
                <a:prstDash val="sysDash"/>
              </a:ln>
            </c:spPr>
            <c:trendlineType val="poly"/>
            <c:order val="6"/>
            <c:dispRSqr val="0"/>
            <c:dispEq val="0"/>
          </c:trendline>
          <c:cat>
            <c:strRef>
              <c:f>HISTOGRAMY!$K$3:$K$33</c:f>
              <c:strCache>
                <c:ptCount val="31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  <c:pt idx="6">
                  <c:v>6</c:v>
                </c:pt>
                <c:pt idx="7">
                  <c:v>7</c:v>
                </c:pt>
                <c:pt idx="8">
                  <c:v>8</c:v>
                </c:pt>
                <c:pt idx="9">
                  <c:v>9</c:v>
                </c:pt>
                <c:pt idx="10">
                  <c:v>10</c:v>
                </c:pt>
                <c:pt idx="11">
                  <c:v>11</c:v>
                </c:pt>
                <c:pt idx="12">
                  <c:v>12</c:v>
                </c:pt>
                <c:pt idx="13">
                  <c:v>13</c:v>
                </c:pt>
                <c:pt idx="14">
                  <c:v>14</c:v>
                </c:pt>
                <c:pt idx="15">
                  <c:v>15</c:v>
                </c:pt>
                <c:pt idx="16">
                  <c:v>16</c:v>
                </c:pt>
                <c:pt idx="17">
                  <c:v>17</c:v>
                </c:pt>
                <c:pt idx="18">
                  <c:v>18</c:v>
                </c:pt>
                <c:pt idx="19">
                  <c:v>19</c:v>
                </c:pt>
                <c:pt idx="20">
                  <c:v>20</c:v>
                </c:pt>
                <c:pt idx="21">
                  <c:v>21</c:v>
                </c:pt>
                <c:pt idx="22">
                  <c:v>22</c:v>
                </c:pt>
                <c:pt idx="23">
                  <c:v>23</c:v>
                </c:pt>
                <c:pt idx="24">
                  <c:v>24</c:v>
                </c:pt>
                <c:pt idx="25">
                  <c:v>25</c:v>
                </c:pt>
                <c:pt idx="26">
                  <c:v>26</c:v>
                </c:pt>
                <c:pt idx="27">
                  <c:v>27</c:v>
                </c:pt>
                <c:pt idx="28">
                  <c:v>28</c:v>
                </c:pt>
                <c:pt idx="29">
                  <c:v>29</c:v>
                </c:pt>
                <c:pt idx="30">
                  <c:v>30</c:v>
                </c:pt>
              </c:strCache>
            </c:strRef>
          </c:cat>
          <c:val>
            <c:numRef>
              <c:f>HISTOGRAMY!$Z$3:$Z$33</c:f>
              <c:numCache>
                <c:formatCode>0.0</c:formatCode>
                <c:ptCount val="31"/>
                <c:pt idx="0">
                  <c:v>3.5714285714285712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1.7857142857142856</c:v>
                </c:pt>
                <c:pt idx="12">
                  <c:v>8.9285714285714288</c:v>
                </c:pt>
                <c:pt idx="13">
                  <c:v>5.3571428571428568</c:v>
                </c:pt>
                <c:pt idx="14">
                  <c:v>0</c:v>
                </c:pt>
                <c:pt idx="15">
                  <c:v>8.9285714285714288</c:v>
                </c:pt>
                <c:pt idx="16">
                  <c:v>1.7857142857142856</c:v>
                </c:pt>
                <c:pt idx="17">
                  <c:v>16.071428571428573</c:v>
                </c:pt>
                <c:pt idx="18">
                  <c:v>8.9285714285714288</c:v>
                </c:pt>
                <c:pt idx="19">
                  <c:v>3.5714285714285712</c:v>
                </c:pt>
                <c:pt idx="20">
                  <c:v>5.3571428571428568</c:v>
                </c:pt>
                <c:pt idx="21">
                  <c:v>3.5714285714285712</c:v>
                </c:pt>
                <c:pt idx="22">
                  <c:v>7.1428571428571423</c:v>
                </c:pt>
                <c:pt idx="23">
                  <c:v>3.5714285714285712</c:v>
                </c:pt>
                <c:pt idx="24">
                  <c:v>10.714285714285714</c:v>
                </c:pt>
                <c:pt idx="25">
                  <c:v>1.7857142857142856</c:v>
                </c:pt>
                <c:pt idx="26">
                  <c:v>3.5714285714285712</c:v>
                </c:pt>
                <c:pt idx="27">
                  <c:v>1.7857142857142856</c:v>
                </c:pt>
                <c:pt idx="28">
                  <c:v>0</c:v>
                </c:pt>
                <c:pt idx="29">
                  <c:v>1.7857142857142856</c:v>
                </c:pt>
                <c:pt idx="30">
                  <c:v>1.7857142857142856</c:v>
                </c:pt>
              </c:numCache>
            </c:numRef>
          </c:val>
        </c:ser>
        <c:ser>
          <c:idx val="1"/>
          <c:order val="1"/>
          <c:tx>
            <c:strRef>
              <c:f>HISTOGRAMY!$AD$1</c:f>
              <c:strCache>
                <c:ptCount val="1"/>
                <c:pt idx="0">
                  <c:v>PŘEHODNOCENO</c:v>
                </c:pt>
              </c:strCache>
            </c:strRef>
          </c:tx>
          <c:spPr>
            <a:solidFill>
              <a:srgbClr val="C00000"/>
            </a:solidFill>
          </c:spPr>
          <c:invertIfNegative val="0"/>
          <c:trendline>
            <c:spPr>
              <a:ln w="19050">
                <a:solidFill>
                  <a:srgbClr val="C00000"/>
                </a:solidFill>
                <a:prstDash val="sysDash"/>
              </a:ln>
            </c:spPr>
            <c:trendlineType val="poly"/>
            <c:order val="6"/>
            <c:dispRSqr val="0"/>
            <c:dispEq val="0"/>
          </c:trendline>
          <c:val>
            <c:numRef>
              <c:f>HISTOGRAMY!$AI$3:$AI$33</c:f>
              <c:numCache>
                <c:formatCode>0.0</c:formatCode>
                <c:ptCount val="31"/>
                <c:pt idx="0">
                  <c:v>8.9285714285714288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5.3571428571428568</c:v>
                </c:pt>
                <c:pt idx="10">
                  <c:v>1.7857142857142856</c:v>
                </c:pt>
                <c:pt idx="11">
                  <c:v>7.1428571428571423</c:v>
                </c:pt>
                <c:pt idx="12">
                  <c:v>5.3571428571428568</c:v>
                </c:pt>
                <c:pt idx="13">
                  <c:v>0</c:v>
                </c:pt>
                <c:pt idx="14">
                  <c:v>12.5</c:v>
                </c:pt>
                <c:pt idx="15">
                  <c:v>5.3571428571428568</c:v>
                </c:pt>
                <c:pt idx="16">
                  <c:v>3.5714285714285712</c:v>
                </c:pt>
                <c:pt idx="17">
                  <c:v>8.9285714285714288</c:v>
                </c:pt>
                <c:pt idx="18">
                  <c:v>10.714285714285714</c:v>
                </c:pt>
                <c:pt idx="19">
                  <c:v>7.1428571428571423</c:v>
                </c:pt>
                <c:pt idx="20">
                  <c:v>8.9285714285714288</c:v>
                </c:pt>
                <c:pt idx="21">
                  <c:v>0</c:v>
                </c:pt>
                <c:pt idx="22">
                  <c:v>5.3571428571428568</c:v>
                </c:pt>
                <c:pt idx="23">
                  <c:v>5.3571428571428568</c:v>
                </c:pt>
                <c:pt idx="24">
                  <c:v>0</c:v>
                </c:pt>
                <c:pt idx="25">
                  <c:v>1.7857142857142856</c:v>
                </c:pt>
                <c:pt idx="26">
                  <c:v>1.7857142857142856</c:v>
                </c:pt>
                <c:pt idx="27">
                  <c:v>0</c:v>
                </c:pt>
                <c:pt idx="28">
                  <c:v>0</c:v>
                </c:pt>
                <c:pt idx="29">
                  <c:v>0</c:v>
                </c:pt>
                <c:pt idx="30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0"/>
        <c:axId val="111940352"/>
        <c:axId val="111942272"/>
      </c:barChart>
      <c:catAx>
        <c:axId val="111940352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cs-CZ" dirty="0"/>
                  <a:t>BODY PP</a:t>
                </a:r>
              </a:p>
            </c:rich>
          </c:tx>
          <c:layout/>
          <c:overlay val="0"/>
        </c:title>
        <c:majorTickMark val="out"/>
        <c:minorTickMark val="none"/>
        <c:tickLblPos val="nextTo"/>
        <c:txPr>
          <a:bodyPr/>
          <a:lstStyle/>
          <a:p>
            <a:pPr>
              <a:defRPr sz="900"/>
            </a:pPr>
            <a:endParaRPr lang="cs-CZ"/>
          </a:p>
        </c:txPr>
        <c:crossAx val="111942272"/>
        <c:crosses val="autoZero"/>
        <c:auto val="1"/>
        <c:lblAlgn val="ctr"/>
        <c:lblOffset val="100"/>
        <c:noMultiLvlLbl val="0"/>
      </c:catAx>
      <c:valAx>
        <c:axId val="111942272"/>
        <c:scaling>
          <c:orientation val="minMax"/>
          <c:min val="0"/>
        </c:scaling>
        <c:delete val="0"/>
        <c:axPos val="l"/>
        <c:majorGridlines>
          <c:spPr>
            <a:ln>
              <a:solidFill>
                <a:schemeClr val="bg1">
                  <a:lumMod val="75000"/>
                </a:schemeClr>
              </a:solidFill>
            </a:ln>
          </c:spPr>
        </c:majorGridlines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cs-CZ" dirty="0"/>
                  <a:t>POČET ŽÁKŮ (%)</a:t>
                </a:r>
              </a:p>
            </c:rich>
          </c:tx>
          <c:layout/>
          <c:overlay val="0"/>
        </c:title>
        <c:numFmt formatCode="0" sourceLinked="0"/>
        <c:majorTickMark val="out"/>
        <c:minorTickMark val="none"/>
        <c:tickLblPos val="nextTo"/>
        <c:crossAx val="111940352"/>
        <c:crosses val="autoZero"/>
        <c:crossBetween val="between"/>
      </c:valAx>
      <c:spPr>
        <a:solidFill>
          <a:schemeClr val="bg1"/>
        </a:solidFill>
        <a:ln>
          <a:solidFill>
            <a:schemeClr val="bg1">
              <a:lumMod val="75000"/>
            </a:schemeClr>
          </a:solidFill>
        </a:ln>
      </c:spPr>
    </c:plotArea>
    <c:legend>
      <c:legendPos val="r"/>
      <c:layout>
        <c:manualLayout>
          <c:xMode val="edge"/>
          <c:yMode val="edge"/>
          <c:x val="0.1394507544793786"/>
          <c:y val="0.23205189728851547"/>
          <c:w val="0.35451497075856775"/>
          <c:h val="0.16578386138560774"/>
        </c:manualLayout>
      </c:layout>
      <c:overlay val="0"/>
      <c:spPr>
        <a:solidFill>
          <a:schemeClr val="bg1"/>
        </a:solidFill>
        <a:ln>
          <a:solidFill>
            <a:schemeClr val="bg1">
              <a:lumMod val="75000"/>
            </a:schemeClr>
          </a:solidFill>
        </a:ln>
      </c:spPr>
      <c:txPr>
        <a:bodyPr/>
        <a:lstStyle/>
        <a:p>
          <a:pPr>
            <a:defRPr sz="900"/>
          </a:pPr>
          <a:endParaRPr lang="cs-CZ"/>
        </a:p>
      </c:txPr>
    </c:legend>
    <c:plotVisOnly val="1"/>
    <c:dispBlanksAs val="gap"/>
    <c:showDLblsOverMax val="0"/>
  </c:chart>
  <c:spPr>
    <a:solidFill>
      <a:schemeClr val="bg1"/>
    </a:solidFill>
    <a:ln>
      <a:solidFill>
        <a:schemeClr val="bg1">
          <a:lumMod val="75000"/>
        </a:schemeClr>
      </a:solidFill>
    </a:ln>
  </c:spPr>
  <c:externalData r:id="rId1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title>
      <c:tx>
        <c:rich>
          <a:bodyPr/>
          <a:lstStyle/>
          <a:p>
            <a:pPr>
              <a:defRPr sz="1200"/>
            </a:pPr>
            <a:r>
              <a:rPr lang="cs-CZ" sz="1200" dirty="0"/>
              <a:t>ČISTÁ</a:t>
            </a:r>
            <a:r>
              <a:rPr lang="cs-CZ" sz="1200" baseline="0" dirty="0"/>
              <a:t> NEÚSPĚŠNOST - ČJ - PP - OSTRÉ HODNOCENÍ, PŘEHODNOCENÉ A DIDAKTICKÝ TEST</a:t>
            </a:r>
          </a:p>
          <a:p>
            <a:pPr>
              <a:defRPr sz="1200"/>
            </a:pPr>
            <a:r>
              <a:rPr lang="cs-CZ" sz="1200" baseline="0" dirty="0"/>
              <a:t>MZ 2013 JARO - ŘÁDNÝ TERMÍN</a:t>
            </a:r>
            <a:endParaRPr lang="cs-CZ" sz="1200" dirty="0"/>
          </a:p>
        </c:rich>
      </c:tx>
      <c:layout/>
      <c:overlay val="0"/>
    </c:title>
    <c:autoTitleDeleted val="0"/>
    <c:plotArea>
      <c:layout>
        <c:manualLayout>
          <c:layoutTarget val="inner"/>
          <c:xMode val="edge"/>
          <c:yMode val="edge"/>
          <c:x val="9.698827886240248E-2"/>
          <c:y val="0.15929577806272407"/>
          <c:w val="0.86250997734872181"/>
          <c:h val="0.47999850868280552"/>
        </c:manualLayout>
      </c:layout>
      <c:lineChart>
        <c:grouping val="standard"/>
        <c:varyColors val="0"/>
        <c:ser>
          <c:idx val="0"/>
          <c:order val="0"/>
          <c:tx>
            <c:strRef>
              <c:f>'ZÁKLADNÍ STAT.'!$AI$139</c:f>
              <c:strCache>
                <c:ptCount val="1"/>
                <c:pt idx="0">
                  <c:v>PP - OSTRÉ HODNOCENÍ</c:v>
                </c:pt>
              </c:strCache>
            </c:strRef>
          </c:tx>
          <c:spPr>
            <a:ln w="19050">
              <a:solidFill>
                <a:schemeClr val="tx1">
                  <a:lumMod val="50000"/>
                  <a:lumOff val="50000"/>
                </a:schemeClr>
              </a:solidFill>
              <a:prstDash val="sysDot"/>
            </a:ln>
          </c:spPr>
          <c:marker>
            <c:symbol val="circle"/>
            <c:size val="7"/>
            <c:spPr>
              <a:solidFill>
                <a:schemeClr val="tx1">
                  <a:lumMod val="50000"/>
                  <a:lumOff val="50000"/>
                </a:schemeClr>
              </a:solidFill>
              <a:ln w="19050">
                <a:solidFill>
                  <a:schemeClr val="tx1">
                    <a:lumMod val="50000"/>
                    <a:lumOff val="50000"/>
                  </a:schemeClr>
                </a:solidFill>
                <a:prstDash val="sysDot"/>
              </a:ln>
            </c:spPr>
          </c:marker>
          <c:dLbls>
            <c:dLbl>
              <c:idx val="0"/>
              <c:layout>
                <c:manualLayout>
                  <c:x val="-3.3830043504835865E-2"/>
                  <c:y val="1.7727003865988224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4.0679358573329022E-2"/>
                  <c:y val="1.7727003865988224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3.6113148527666922E-2"/>
                  <c:y val="-2.2941124535507302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3.6113148527666922E-2"/>
                  <c:y val="2.3536736494773298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3.8396253550497972E-2"/>
                  <c:y val="2.3536736494773298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-3.6113148527666922E-2"/>
                  <c:y val="2.6441602809165837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>
                    <a:solidFill>
                      <a:schemeClr val="tx1">
                        <a:lumMod val="65000"/>
                        <a:lumOff val="35000"/>
                      </a:schemeClr>
                    </a:solidFill>
                  </a:defRPr>
                </a:pPr>
                <a:endParaRPr lang="cs-CZ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'ZÁKLADNÍ STAT.'!$AH$140:$AH$147</c:f>
              <c:strCache>
                <c:ptCount val="8"/>
                <c:pt idx="0">
                  <c:v>CELKEM</c:v>
                </c:pt>
                <c:pt idx="1">
                  <c:v>GYMNÁZIA A LYCEA</c:v>
                </c:pt>
                <c:pt idx="2">
                  <c:v>SOŠ TECHNICKÉ 1</c:v>
                </c:pt>
                <c:pt idx="3">
                  <c:v>SOŠ EKONOMICKÉ</c:v>
                </c:pt>
                <c:pt idx="4">
                  <c:v>SOU A NÁSTAVBY TECHNICKÉ</c:v>
                </c:pt>
                <c:pt idx="5">
                  <c:v>SOŠ OSTATNÍ</c:v>
                </c:pt>
                <c:pt idx="6">
                  <c:v>SOŠ TECHNICKÉ 2 A ZEMĚDĚLSKÉ</c:v>
                </c:pt>
                <c:pt idx="7">
                  <c:v>SOU A NÁSTAVBY OSTATNÍ</c:v>
                </c:pt>
              </c:strCache>
            </c:strRef>
          </c:cat>
          <c:val>
            <c:numRef>
              <c:f>'ZÁKLADNÍ STAT.'!$AI$140:$AI$147</c:f>
              <c:numCache>
                <c:formatCode>0.0</c:formatCode>
                <c:ptCount val="8"/>
                <c:pt idx="0">
                  <c:v>2.3364485981308412</c:v>
                </c:pt>
                <c:pt idx="1">
                  <c:v>0</c:v>
                </c:pt>
                <c:pt idx="2">
                  <c:v>2.7272727272727271</c:v>
                </c:pt>
                <c:pt idx="3">
                  <c:v>1.4492753623188406</c:v>
                </c:pt>
                <c:pt idx="4">
                  <c:v>1.9230769230769231</c:v>
                </c:pt>
                <c:pt idx="5">
                  <c:v>2.7472527472527473</c:v>
                </c:pt>
                <c:pt idx="6">
                  <c:v>5.6603773584905666</c:v>
                </c:pt>
                <c:pt idx="7">
                  <c:v>6.4220183486238538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'ZÁKLADNÍ STAT.'!$AJ$139</c:f>
              <c:strCache>
                <c:ptCount val="1"/>
                <c:pt idx="0">
                  <c:v>PP - PREHODNOCENO</c:v>
                </c:pt>
              </c:strCache>
            </c:strRef>
          </c:tx>
          <c:spPr>
            <a:ln w="19050">
              <a:solidFill>
                <a:srgbClr val="C00000"/>
              </a:solidFill>
              <a:prstDash val="sysDot"/>
            </a:ln>
          </c:spPr>
          <c:marker>
            <c:symbol val="circle"/>
            <c:size val="7"/>
            <c:spPr>
              <a:solidFill>
                <a:srgbClr val="C00000"/>
              </a:solidFill>
              <a:ln w="19050">
                <a:solidFill>
                  <a:srgbClr val="C00000"/>
                </a:solidFill>
                <a:prstDash val="sysDot"/>
              </a:ln>
            </c:spPr>
          </c:marker>
          <c:dLbls>
            <c:txPr>
              <a:bodyPr/>
              <a:lstStyle/>
              <a:p>
                <a:pPr>
                  <a:defRPr>
                    <a:solidFill>
                      <a:srgbClr val="C00000"/>
                    </a:solidFill>
                  </a:defRPr>
                </a:pPr>
                <a:endParaRPr lang="cs-CZ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'ZÁKLADNÍ STAT.'!$AH$140:$AH$147</c:f>
              <c:strCache>
                <c:ptCount val="8"/>
                <c:pt idx="0">
                  <c:v>CELKEM</c:v>
                </c:pt>
                <c:pt idx="1">
                  <c:v>GYMNÁZIA A LYCEA</c:v>
                </c:pt>
                <c:pt idx="2">
                  <c:v>SOŠ TECHNICKÉ 1</c:v>
                </c:pt>
                <c:pt idx="3">
                  <c:v>SOŠ EKONOMICKÉ</c:v>
                </c:pt>
                <c:pt idx="4">
                  <c:v>SOU A NÁSTAVBY TECHNICKÉ</c:v>
                </c:pt>
                <c:pt idx="5">
                  <c:v>SOŠ OSTATNÍ</c:v>
                </c:pt>
                <c:pt idx="6">
                  <c:v>SOŠ TECHNICKÉ 2 A ZEMĚDĚLSKÉ</c:v>
                </c:pt>
                <c:pt idx="7">
                  <c:v>SOU A NÁSTAVBY OSTATNÍ</c:v>
                </c:pt>
              </c:strCache>
            </c:strRef>
          </c:cat>
          <c:val>
            <c:numRef>
              <c:f>'ZÁKLADNÍ STAT.'!$AJ$140:$AJ$147</c:f>
              <c:numCache>
                <c:formatCode>0.0</c:formatCode>
                <c:ptCount val="8"/>
                <c:pt idx="0">
                  <c:v>12.266355140186915</c:v>
                </c:pt>
                <c:pt idx="1">
                  <c:v>2.8469750889679712</c:v>
                </c:pt>
                <c:pt idx="2">
                  <c:v>10.909090909090908</c:v>
                </c:pt>
                <c:pt idx="3">
                  <c:v>11.594202898550725</c:v>
                </c:pt>
                <c:pt idx="4">
                  <c:v>15.384615384615385</c:v>
                </c:pt>
                <c:pt idx="5">
                  <c:v>17.032967032967033</c:v>
                </c:pt>
                <c:pt idx="6">
                  <c:v>22.641509433962266</c:v>
                </c:pt>
                <c:pt idx="7">
                  <c:v>23.853211009174313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'ZÁKLADNÍ STAT.'!$AK$139</c:f>
              <c:strCache>
                <c:ptCount val="1"/>
                <c:pt idx="0">
                  <c:v>DT</c:v>
                </c:pt>
              </c:strCache>
            </c:strRef>
          </c:tx>
          <c:spPr>
            <a:ln w="19050">
              <a:solidFill>
                <a:srgbClr val="92D050"/>
              </a:solidFill>
              <a:prstDash val="sysDot"/>
            </a:ln>
          </c:spPr>
          <c:marker>
            <c:symbol val="triangle"/>
            <c:size val="8"/>
            <c:spPr>
              <a:solidFill>
                <a:srgbClr val="92D050"/>
              </a:solidFill>
              <a:ln w="19050">
                <a:solidFill>
                  <a:srgbClr val="92D050"/>
                </a:solidFill>
                <a:prstDash val="sysDot"/>
              </a:ln>
            </c:spPr>
          </c:marker>
          <c:dLbls>
            <c:dLbl>
              <c:idx val="1"/>
              <c:layout>
                <c:manualLayout>
                  <c:x val="-3.7254701039082447E-2"/>
                  <c:y val="-2.2084303337577032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3.4971596016251397E-2"/>
                  <c:y val="2.1488691378311033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3.7254701039082447E-2"/>
                  <c:y val="-3.3703768595147232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>
                    <a:solidFill>
                      <a:schemeClr val="accent3">
                        <a:lumMod val="75000"/>
                      </a:schemeClr>
                    </a:solidFill>
                  </a:defRPr>
                </a:pPr>
                <a:endParaRPr lang="cs-CZ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'ZÁKLADNÍ STAT.'!$AH$140:$AH$147</c:f>
              <c:strCache>
                <c:ptCount val="8"/>
                <c:pt idx="0">
                  <c:v>CELKEM</c:v>
                </c:pt>
                <c:pt idx="1">
                  <c:v>GYMNÁZIA A LYCEA</c:v>
                </c:pt>
                <c:pt idx="2">
                  <c:v>SOŠ TECHNICKÉ 1</c:v>
                </c:pt>
                <c:pt idx="3">
                  <c:v>SOŠ EKONOMICKÉ</c:v>
                </c:pt>
                <c:pt idx="4">
                  <c:v>SOU A NÁSTAVBY TECHNICKÉ</c:v>
                </c:pt>
                <c:pt idx="5">
                  <c:v>SOŠ OSTATNÍ</c:v>
                </c:pt>
                <c:pt idx="6">
                  <c:v>SOŠ TECHNICKÉ 2 A ZEMĚDĚLSKÉ</c:v>
                </c:pt>
                <c:pt idx="7">
                  <c:v>SOU A NÁSTAVBY OSTATNÍ</c:v>
                </c:pt>
              </c:strCache>
            </c:strRef>
          </c:cat>
          <c:val>
            <c:numRef>
              <c:f>'ZÁKLADNÍ STAT.'!$AK$140:$AK$147</c:f>
              <c:numCache>
                <c:formatCode>0.0</c:formatCode>
                <c:ptCount val="8"/>
                <c:pt idx="0">
                  <c:v>3.7383177570093453</c:v>
                </c:pt>
                <c:pt idx="1">
                  <c:v>0.35587188612099641</c:v>
                </c:pt>
                <c:pt idx="2">
                  <c:v>0.90909090909090906</c:v>
                </c:pt>
                <c:pt idx="3">
                  <c:v>2.8985507246376812</c:v>
                </c:pt>
                <c:pt idx="4">
                  <c:v>7.6923076923076925</c:v>
                </c:pt>
                <c:pt idx="5">
                  <c:v>6.0439560439560438</c:v>
                </c:pt>
                <c:pt idx="6">
                  <c:v>5.6603773584905666</c:v>
                </c:pt>
                <c:pt idx="7">
                  <c:v>9.1743119266055047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12011904"/>
        <c:axId val="112042368"/>
      </c:lineChart>
      <c:catAx>
        <c:axId val="112011904"/>
        <c:scaling>
          <c:orientation val="minMax"/>
        </c:scaling>
        <c:delete val="0"/>
        <c:axPos val="b"/>
        <c:majorGridlines>
          <c:spPr>
            <a:ln>
              <a:solidFill>
                <a:schemeClr val="bg1">
                  <a:lumMod val="75000"/>
                </a:schemeClr>
              </a:solidFill>
            </a:ln>
          </c:spPr>
        </c:majorGridlines>
        <c:majorTickMark val="out"/>
        <c:minorTickMark val="none"/>
        <c:tickLblPos val="nextTo"/>
        <c:txPr>
          <a:bodyPr/>
          <a:lstStyle/>
          <a:p>
            <a:pPr>
              <a:defRPr sz="900"/>
            </a:pPr>
            <a:endParaRPr lang="cs-CZ"/>
          </a:p>
        </c:txPr>
        <c:crossAx val="112042368"/>
        <c:crosses val="autoZero"/>
        <c:auto val="1"/>
        <c:lblAlgn val="ctr"/>
        <c:lblOffset val="200"/>
        <c:noMultiLvlLbl val="0"/>
      </c:catAx>
      <c:valAx>
        <c:axId val="112042368"/>
        <c:scaling>
          <c:orientation val="minMax"/>
        </c:scaling>
        <c:delete val="0"/>
        <c:axPos val="l"/>
        <c:majorGridlines>
          <c:spPr>
            <a:ln>
              <a:solidFill>
                <a:schemeClr val="bg1">
                  <a:lumMod val="75000"/>
                </a:schemeClr>
              </a:solidFill>
            </a:ln>
          </c:spPr>
        </c:majorGridlines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cs-CZ" dirty="0"/>
                  <a:t>PODÍL NEÚSPĚŠNÝCH (%)</a:t>
                </a:r>
              </a:p>
            </c:rich>
          </c:tx>
          <c:layout/>
          <c:overlay val="0"/>
        </c:title>
        <c:numFmt formatCode="0" sourceLinked="0"/>
        <c:majorTickMark val="out"/>
        <c:minorTickMark val="none"/>
        <c:tickLblPos val="nextTo"/>
        <c:crossAx val="112011904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12616492287779096"/>
          <c:y val="0.18374354467798756"/>
          <c:w val="0.30899615287815047"/>
          <c:h val="0.16339507051048335"/>
        </c:manualLayout>
      </c:layout>
      <c:overlay val="0"/>
      <c:spPr>
        <a:solidFill>
          <a:schemeClr val="bg1">
            <a:lumMod val="95000"/>
          </a:schemeClr>
        </a:solidFill>
        <a:ln>
          <a:solidFill>
            <a:schemeClr val="bg1">
              <a:lumMod val="75000"/>
            </a:schemeClr>
          </a:solidFill>
        </a:ln>
      </c:spPr>
    </c:legend>
    <c:plotVisOnly val="1"/>
    <c:dispBlanksAs val="gap"/>
    <c:showDLblsOverMax val="0"/>
  </c:chart>
  <c:spPr>
    <a:solidFill>
      <a:schemeClr val="bg1"/>
    </a:solidFill>
    <a:ln>
      <a:solidFill>
        <a:schemeClr val="bg1">
          <a:lumMod val="75000"/>
        </a:schemeClr>
      </a:solidFill>
    </a:ln>
  </c:spPr>
  <c:externalData r:id="rId1">
    <c:autoUpdate val="0"/>
  </c:externalData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title>
      <c:tx>
        <c:rich>
          <a:bodyPr/>
          <a:lstStyle/>
          <a:p>
            <a:pPr>
              <a:defRPr sz="1400"/>
            </a:pPr>
            <a:r>
              <a:rPr lang="cs-CZ" sz="1400" dirty="0" smtClean="0"/>
              <a:t>STRUKTURA</a:t>
            </a:r>
            <a:r>
              <a:rPr lang="cs-CZ" sz="1400" baseline="0" dirty="0" smtClean="0"/>
              <a:t> PŘIHLÁŠENÝCH ŽÁKŮ K MATEMATICE PODLE OBORŮ  </a:t>
            </a:r>
            <a:r>
              <a:rPr lang="cs-CZ" sz="1200" baseline="0" dirty="0" smtClean="0"/>
              <a:t>V ČASE – POVINNÉ ZKOUŠKY, ŘÁDNÝ TERMÍN</a:t>
            </a:r>
            <a:endParaRPr lang="cs-CZ" sz="1400" dirty="0"/>
          </a:p>
        </c:rich>
      </c:tx>
      <c:layout/>
      <c:overlay val="0"/>
    </c:title>
    <c:autoTitleDeleted val="0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List1!$B$1</c:f>
              <c:strCache>
                <c:ptCount val="1"/>
                <c:pt idx="0">
                  <c:v>GYMNÁZIA A LYCEA</c:v>
                </c:pt>
              </c:strCache>
            </c:strRef>
          </c:tx>
          <c:spPr>
            <a:solidFill>
              <a:srgbClr val="92D050"/>
            </a:solidFill>
          </c:spPr>
          <c:invertIfNegative val="0"/>
          <c:dLbls>
            <c:txPr>
              <a:bodyPr/>
              <a:lstStyle/>
              <a:p>
                <a:pPr>
                  <a:defRPr sz="1200"/>
                </a:pPr>
                <a:endParaRPr lang="cs-CZ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List1!$A$2:$A$4</c:f>
              <c:strCache>
                <c:ptCount val="3"/>
                <c:pt idx="0">
                  <c:v>2011 jaro</c:v>
                </c:pt>
                <c:pt idx="1">
                  <c:v>2012 jaro</c:v>
                </c:pt>
                <c:pt idx="2">
                  <c:v>MZ 2013 jaro</c:v>
                </c:pt>
              </c:strCache>
            </c:strRef>
          </c:cat>
          <c:val>
            <c:numRef>
              <c:f>List1!$B$2:$B$4</c:f>
              <c:numCache>
                <c:formatCode>0.0</c:formatCode>
                <c:ptCount val="3"/>
                <c:pt idx="0">
                  <c:v>27.173971067100837</c:v>
                </c:pt>
                <c:pt idx="1">
                  <c:v>28.522550544323483</c:v>
                </c:pt>
                <c:pt idx="2">
                  <c:v>30.918038350585441</c:v>
                </c:pt>
              </c:numCache>
            </c:numRef>
          </c:val>
        </c:ser>
        <c:ser>
          <c:idx val="1"/>
          <c:order val="1"/>
          <c:tx>
            <c:strRef>
              <c:f>List1!$C$1</c:f>
              <c:strCache>
                <c:ptCount val="1"/>
                <c:pt idx="0">
                  <c:v>SOŠ TECHNICKÉ 1</c:v>
                </c:pt>
              </c:strCache>
            </c:strRef>
          </c:tx>
          <c:spPr>
            <a:solidFill>
              <a:schemeClr val="tx2">
                <a:lumMod val="75000"/>
              </a:schemeClr>
            </a:solidFill>
          </c:spPr>
          <c:invertIfNegative val="0"/>
          <c:dLbls>
            <c:txPr>
              <a:bodyPr/>
              <a:lstStyle/>
              <a:p>
                <a:pPr>
                  <a:defRPr sz="1200">
                    <a:solidFill>
                      <a:schemeClr val="bg1"/>
                    </a:solidFill>
                  </a:defRPr>
                </a:pPr>
                <a:endParaRPr lang="cs-CZ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List1!$A$2:$A$4</c:f>
              <c:strCache>
                <c:ptCount val="3"/>
                <c:pt idx="0">
                  <c:v>2011 jaro</c:v>
                </c:pt>
                <c:pt idx="1">
                  <c:v>2012 jaro</c:v>
                </c:pt>
                <c:pt idx="2">
                  <c:v>MZ 2013 jaro</c:v>
                </c:pt>
              </c:strCache>
            </c:strRef>
          </c:cat>
          <c:val>
            <c:numRef>
              <c:f>List1!$C$2:$C$4</c:f>
              <c:numCache>
                <c:formatCode>0.0</c:formatCode>
                <c:ptCount val="3"/>
                <c:pt idx="0">
                  <c:v>19.946084449901242</c:v>
                </c:pt>
                <c:pt idx="1">
                  <c:v>19.968895800933126</c:v>
                </c:pt>
                <c:pt idx="2">
                  <c:v>21.353017704621301</c:v>
                </c:pt>
              </c:numCache>
            </c:numRef>
          </c:val>
        </c:ser>
        <c:ser>
          <c:idx val="2"/>
          <c:order val="2"/>
          <c:tx>
            <c:strRef>
              <c:f>List1!$D$1</c:f>
              <c:strCache>
                <c:ptCount val="1"/>
                <c:pt idx="0">
                  <c:v>SOŠ TECHNICKÉ 2 A ZEMĚDĚLSKÉ</c:v>
                </c:pt>
              </c:strCache>
            </c:strRef>
          </c:tx>
          <c:spPr>
            <a:solidFill>
              <a:schemeClr val="tx2">
                <a:lumMod val="60000"/>
                <a:lumOff val="40000"/>
              </a:schemeClr>
            </a:solidFill>
          </c:spPr>
          <c:invertIfNegative val="0"/>
          <c:dLbls>
            <c:txPr>
              <a:bodyPr/>
              <a:lstStyle/>
              <a:p>
                <a:pPr>
                  <a:defRPr sz="1200"/>
                </a:pPr>
                <a:endParaRPr lang="cs-CZ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List1!$A$2:$A$4</c:f>
              <c:strCache>
                <c:ptCount val="3"/>
                <c:pt idx="0">
                  <c:v>2011 jaro</c:v>
                </c:pt>
                <c:pt idx="1">
                  <c:v>2012 jaro</c:v>
                </c:pt>
                <c:pt idx="2">
                  <c:v>MZ 2013 jaro</c:v>
                </c:pt>
              </c:strCache>
            </c:strRef>
          </c:cat>
          <c:val>
            <c:numRef>
              <c:f>List1!$D$2:$D$4</c:f>
              <c:numCache>
                <c:formatCode>0.0</c:formatCode>
                <c:ptCount val="3"/>
                <c:pt idx="0">
                  <c:v>7.1077777184647415</c:v>
                </c:pt>
                <c:pt idx="1">
                  <c:v>6.6251944012441681</c:v>
                </c:pt>
                <c:pt idx="2">
                  <c:v>6.411561739917417</c:v>
                </c:pt>
              </c:numCache>
            </c:numRef>
          </c:val>
        </c:ser>
        <c:ser>
          <c:idx val="3"/>
          <c:order val="3"/>
          <c:tx>
            <c:strRef>
              <c:f>List1!$E$1</c:f>
              <c:strCache>
                <c:ptCount val="1"/>
                <c:pt idx="0">
                  <c:v>SOŠ EKONOMICKÉ</c:v>
                </c:pt>
              </c:strCache>
            </c:strRef>
          </c:tx>
          <c:spPr>
            <a:solidFill>
              <a:srgbClr val="FFC000"/>
            </a:solidFill>
          </c:spPr>
          <c:invertIfNegative val="0"/>
          <c:dLbls>
            <c:txPr>
              <a:bodyPr/>
              <a:lstStyle/>
              <a:p>
                <a:pPr>
                  <a:defRPr sz="1200"/>
                </a:pPr>
                <a:endParaRPr lang="cs-CZ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List1!$A$2:$A$4</c:f>
              <c:strCache>
                <c:ptCount val="3"/>
                <c:pt idx="0">
                  <c:v>2011 jaro</c:v>
                </c:pt>
                <c:pt idx="1">
                  <c:v>2012 jaro</c:v>
                </c:pt>
                <c:pt idx="2">
                  <c:v>MZ 2013 jaro</c:v>
                </c:pt>
              </c:strCache>
            </c:strRef>
          </c:cat>
          <c:val>
            <c:numRef>
              <c:f>List1!$E$2:$E$4</c:f>
              <c:numCache>
                <c:formatCode>0.0</c:formatCode>
                <c:ptCount val="3"/>
                <c:pt idx="0">
                  <c:v>5.7065072332247908</c:v>
                </c:pt>
                <c:pt idx="1">
                  <c:v>6.079674602225146</c:v>
                </c:pt>
                <c:pt idx="2">
                  <c:v>5.4245149612534647</c:v>
                </c:pt>
              </c:numCache>
            </c:numRef>
          </c:val>
        </c:ser>
        <c:ser>
          <c:idx val="4"/>
          <c:order val="4"/>
          <c:tx>
            <c:strRef>
              <c:f>List1!$F$1</c:f>
              <c:strCache>
                <c:ptCount val="1"/>
                <c:pt idx="0">
                  <c:v>SOŠ OSTATNÍ</c:v>
                </c:pt>
              </c:strCache>
            </c:strRef>
          </c:tx>
          <c:spPr>
            <a:solidFill>
              <a:schemeClr val="accent6"/>
            </a:solidFill>
          </c:spPr>
          <c:invertIfNegative val="0"/>
          <c:dLbls>
            <c:txPr>
              <a:bodyPr/>
              <a:lstStyle/>
              <a:p>
                <a:pPr>
                  <a:defRPr sz="1200"/>
                </a:pPr>
                <a:endParaRPr lang="cs-CZ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List1!$A$2:$A$4</c:f>
              <c:strCache>
                <c:ptCount val="3"/>
                <c:pt idx="0">
                  <c:v>2011 jaro</c:v>
                </c:pt>
                <c:pt idx="1">
                  <c:v>2012 jaro</c:v>
                </c:pt>
                <c:pt idx="2">
                  <c:v>MZ 2013 jaro</c:v>
                </c:pt>
              </c:strCache>
            </c:strRef>
          </c:cat>
          <c:val>
            <c:numRef>
              <c:f>List1!$F$2:$F$4</c:f>
              <c:numCache>
                <c:formatCode>0.0</c:formatCode>
                <c:ptCount val="3"/>
                <c:pt idx="0">
                  <c:v>9.0108364917525225</c:v>
                </c:pt>
                <c:pt idx="1">
                  <c:v>9.7092953702595999</c:v>
                </c:pt>
                <c:pt idx="2">
                  <c:v>9.7658238588155442</c:v>
                </c:pt>
              </c:numCache>
            </c:numRef>
          </c:val>
        </c:ser>
        <c:ser>
          <c:idx val="5"/>
          <c:order val="5"/>
          <c:tx>
            <c:strRef>
              <c:f>List1!$G$1</c:f>
              <c:strCache>
                <c:ptCount val="1"/>
                <c:pt idx="0">
                  <c:v>SOU A NÁSTAVBY TECHNICKÉ</c:v>
                </c:pt>
              </c:strCache>
            </c:strRef>
          </c:tx>
          <c:spPr>
            <a:solidFill>
              <a:schemeClr val="accent4">
                <a:lumMod val="60000"/>
                <a:lumOff val="40000"/>
              </a:schemeClr>
            </a:solidFill>
          </c:spPr>
          <c:invertIfNegative val="0"/>
          <c:dLbls>
            <c:txPr>
              <a:bodyPr/>
              <a:lstStyle/>
              <a:p>
                <a:pPr>
                  <a:defRPr sz="1200"/>
                </a:pPr>
                <a:endParaRPr lang="cs-CZ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List1!$A$2:$A$4</c:f>
              <c:strCache>
                <c:ptCount val="3"/>
                <c:pt idx="0">
                  <c:v>2011 jaro</c:v>
                </c:pt>
                <c:pt idx="1">
                  <c:v>2012 jaro</c:v>
                </c:pt>
                <c:pt idx="2">
                  <c:v>MZ 2013 jaro</c:v>
                </c:pt>
              </c:strCache>
            </c:strRef>
          </c:cat>
          <c:val>
            <c:numRef>
              <c:f>List1!$G$2:$G$4</c:f>
              <c:numCache>
                <c:formatCode>0.0</c:formatCode>
                <c:ptCount val="3"/>
                <c:pt idx="0">
                  <c:v>13.425505791918004</c:v>
                </c:pt>
                <c:pt idx="1">
                  <c:v>12.0397176695777</c:v>
                </c:pt>
                <c:pt idx="2">
                  <c:v>11.793653487188189</c:v>
                </c:pt>
              </c:numCache>
            </c:numRef>
          </c:val>
        </c:ser>
        <c:ser>
          <c:idx val="6"/>
          <c:order val="6"/>
          <c:tx>
            <c:strRef>
              <c:f>List1!$H$1</c:f>
              <c:strCache>
                <c:ptCount val="1"/>
                <c:pt idx="0">
                  <c:v>SOU A NÁSTAVBY OSTATNÍ</c:v>
                </c:pt>
              </c:strCache>
            </c:strRef>
          </c:tx>
          <c:spPr>
            <a:solidFill>
              <a:schemeClr val="accent4">
                <a:lumMod val="75000"/>
              </a:schemeClr>
            </a:solidFill>
          </c:spPr>
          <c:invertIfNegative val="0"/>
          <c:dLbls>
            <c:txPr>
              <a:bodyPr/>
              <a:lstStyle/>
              <a:p>
                <a:pPr>
                  <a:defRPr sz="1200">
                    <a:solidFill>
                      <a:schemeClr val="bg1"/>
                    </a:solidFill>
                  </a:defRPr>
                </a:pPr>
                <a:endParaRPr lang="cs-CZ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List1!$A$2:$A$4</c:f>
              <c:strCache>
                <c:ptCount val="3"/>
                <c:pt idx="0">
                  <c:v>2011 jaro</c:v>
                </c:pt>
                <c:pt idx="1">
                  <c:v>2012 jaro</c:v>
                </c:pt>
                <c:pt idx="2">
                  <c:v>MZ 2013 jaro</c:v>
                </c:pt>
              </c:strCache>
            </c:strRef>
          </c:cat>
          <c:val>
            <c:numRef>
              <c:f>List1!$H$2:$H$4</c:f>
              <c:numCache>
                <c:formatCode>0.0</c:formatCode>
                <c:ptCount val="3"/>
                <c:pt idx="0">
                  <c:v>17.415790316553675</c:v>
                </c:pt>
                <c:pt idx="1">
                  <c:v>16.729273836583321</c:v>
                </c:pt>
                <c:pt idx="2">
                  <c:v>13.928955257650319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overlap val="100"/>
        <c:serLines/>
        <c:axId val="162392320"/>
        <c:axId val="174133248"/>
      </c:barChart>
      <c:catAx>
        <c:axId val="162392320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cs-CZ"/>
          </a:p>
        </c:txPr>
        <c:crossAx val="174133248"/>
        <c:crosses val="autoZero"/>
        <c:auto val="1"/>
        <c:lblAlgn val="ctr"/>
        <c:lblOffset val="100"/>
        <c:noMultiLvlLbl val="0"/>
      </c:catAx>
      <c:valAx>
        <c:axId val="174133248"/>
        <c:scaling>
          <c:orientation val="minMax"/>
        </c:scaling>
        <c:delete val="0"/>
        <c:axPos val="l"/>
        <c:majorGridlines>
          <c:spPr>
            <a:ln>
              <a:solidFill>
                <a:schemeClr val="bg1">
                  <a:lumMod val="75000"/>
                </a:schemeClr>
              </a:solidFill>
            </a:ln>
          </c:spPr>
        </c:majorGridlines>
        <c:numFmt formatCode="0%" sourceLinked="1"/>
        <c:majorTickMark val="out"/>
        <c:minorTickMark val="none"/>
        <c:tickLblPos val="nextTo"/>
        <c:txPr>
          <a:bodyPr/>
          <a:lstStyle/>
          <a:p>
            <a:pPr>
              <a:defRPr sz="900"/>
            </a:pPr>
            <a:endParaRPr lang="cs-CZ"/>
          </a:p>
        </c:txPr>
        <c:crossAx val="162392320"/>
        <c:crosses val="autoZero"/>
        <c:crossBetween val="between"/>
      </c:valAx>
      <c:spPr>
        <a:ln>
          <a:solidFill>
            <a:schemeClr val="bg1">
              <a:lumMod val="75000"/>
            </a:schemeClr>
          </a:solidFill>
        </a:ln>
      </c:spPr>
    </c:plotArea>
    <c:legend>
      <c:legendPos val="r"/>
      <c:layout>
        <c:manualLayout>
          <c:xMode val="edge"/>
          <c:yMode val="edge"/>
          <c:x val="0.67623425196850395"/>
          <c:y val="0.16397104153616543"/>
          <c:w val="0.26126574803149605"/>
          <c:h val="0.74290045765644863"/>
        </c:manualLayout>
      </c:layout>
      <c:overlay val="0"/>
      <c:txPr>
        <a:bodyPr/>
        <a:lstStyle/>
        <a:p>
          <a:pPr>
            <a:defRPr sz="1100"/>
          </a:pPr>
          <a:endParaRPr lang="cs-CZ"/>
        </a:p>
      </c:txPr>
    </c:legend>
    <c:plotVisOnly val="1"/>
    <c:dispBlanksAs val="gap"/>
    <c:showDLblsOverMax val="0"/>
  </c:chart>
  <c:spPr>
    <a:solidFill>
      <a:schemeClr val="bg1"/>
    </a:solidFill>
    <a:ln>
      <a:solidFill>
        <a:schemeClr val="bg1">
          <a:lumMod val="75000"/>
        </a:schemeClr>
      </a:solidFill>
    </a:ln>
  </c:spPr>
  <c:txPr>
    <a:bodyPr/>
    <a:lstStyle/>
    <a:p>
      <a:pPr>
        <a:defRPr sz="1800"/>
      </a:pPr>
      <a:endParaRPr lang="cs-CZ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title>
      <c:tx>
        <c:rich>
          <a:bodyPr/>
          <a:lstStyle/>
          <a:p>
            <a:pPr>
              <a:defRPr sz="1400"/>
            </a:pPr>
            <a:r>
              <a:rPr lang="cs-CZ" sz="1400"/>
              <a:t>ČISTÁ NEÚSPĚŠNOST U MATURITNÍ ZKOUŠKY</a:t>
            </a:r>
            <a:r>
              <a:rPr lang="cs-CZ" sz="1400" baseline="0"/>
              <a:t> CELKEM</a:t>
            </a:r>
          </a:p>
          <a:p>
            <a:pPr>
              <a:defRPr sz="1400"/>
            </a:pPr>
            <a:r>
              <a:rPr lang="cs-CZ" sz="1200" baseline="0"/>
              <a:t>STAV PO PODZIMNÍM TERMÍNU 2013 - PODLE KRAJE</a:t>
            </a:r>
            <a:endParaRPr lang="cs-CZ" sz="1200"/>
          </a:p>
        </c:rich>
      </c:tx>
      <c:layout/>
      <c:overlay val="0"/>
    </c:title>
    <c:autoTitleDeleted val="0"/>
    <c:plotArea>
      <c:layout/>
      <c:lineChart>
        <c:grouping val="standard"/>
        <c:varyColors val="0"/>
        <c:ser>
          <c:idx val="0"/>
          <c:order val="0"/>
          <c:spPr>
            <a:ln w="19050">
              <a:solidFill>
                <a:schemeClr val="accent5">
                  <a:lumMod val="75000"/>
                </a:schemeClr>
              </a:solidFill>
              <a:prstDash val="sysDot"/>
            </a:ln>
          </c:spPr>
          <c:marker>
            <c:symbol val="circle"/>
            <c:size val="8"/>
            <c:spPr>
              <a:solidFill>
                <a:schemeClr val="accent5">
                  <a:lumMod val="75000"/>
                </a:schemeClr>
              </a:solidFill>
              <a:ln w="19050">
                <a:solidFill>
                  <a:schemeClr val="accent5">
                    <a:lumMod val="75000"/>
                  </a:schemeClr>
                </a:solidFill>
                <a:prstDash val="sysDot"/>
              </a:ln>
            </c:spPr>
          </c:marker>
          <c:dLbls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'ČÁSTI MZ'!$B$23:$B$37</c:f>
              <c:strCache>
                <c:ptCount val="15"/>
                <c:pt idx="0">
                  <c:v>CELKEM</c:v>
                </c:pt>
                <c:pt idx="1">
                  <c:v>Zlínský</c:v>
                </c:pt>
                <c:pt idx="2">
                  <c:v>Královéhradecký</c:v>
                </c:pt>
                <c:pt idx="3">
                  <c:v>Hlavní město Praha</c:v>
                </c:pt>
                <c:pt idx="4">
                  <c:v>Jihočeský</c:v>
                </c:pt>
                <c:pt idx="5">
                  <c:v>Kraj Vysočina</c:v>
                </c:pt>
                <c:pt idx="6">
                  <c:v>Pardubický</c:v>
                </c:pt>
                <c:pt idx="7">
                  <c:v>Jihomoravský</c:v>
                </c:pt>
                <c:pt idx="8">
                  <c:v>Olomoucký</c:v>
                </c:pt>
                <c:pt idx="9">
                  <c:v>Moravskoslezský</c:v>
                </c:pt>
                <c:pt idx="10">
                  <c:v>Plzeňský</c:v>
                </c:pt>
                <c:pt idx="11">
                  <c:v>Středočeský</c:v>
                </c:pt>
                <c:pt idx="12">
                  <c:v>Liberecký</c:v>
                </c:pt>
                <c:pt idx="13">
                  <c:v>Karlovarský</c:v>
                </c:pt>
                <c:pt idx="14">
                  <c:v>Ústecký</c:v>
                </c:pt>
              </c:strCache>
            </c:strRef>
          </c:cat>
          <c:val>
            <c:numRef>
              <c:f>'ČÁSTI MZ'!$H$23:$H$37</c:f>
              <c:numCache>
                <c:formatCode>0.0</c:formatCode>
                <c:ptCount val="15"/>
                <c:pt idx="0">
                  <c:v>9.2348842120081649</c:v>
                </c:pt>
                <c:pt idx="1">
                  <c:v>7.4140081981821426</c:v>
                </c:pt>
                <c:pt idx="2">
                  <c:v>7.4331223197876248</c:v>
                </c:pt>
                <c:pt idx="3">
                  <c:v>7.5370919881305634</c:v>
                </c:pt>
                <c:pt idx="4">
                  <c:v>7.5815564060506659</c:v>
                </c:pt>
                <c:pt idx="5">
                  <c:v>7.6698155645524064</c:v>
                </c:pt>
                <c:pt idx="6">
                  <c:v>7.9711884753901563</c:v>
                </c:pt>
                <c:pt idx="7">
                  <c:v>8.0995613587677244</c:v>
                </c:pt>
                <c:pt idx="8">
                  <c:v>8.9094538196334607</c:v>
                </c:pt>
                <c:pt idx="9">
                  <c:v>9.908479641389615</c:v>
                </c:pt>
                <c:pt idx="10">
                  <c:v>10.522565320665084</c:v>
                </c:pt>
                <c:pt idx="11">
                  <c:v>10.809378725659027</c:v>
                </c:pt>
                <c:pt idx="12">
                  <c:v>11.410788381742739</c:v>
                </c:pt>
                <c:pt idx="13">
                  <c:v>12.743091095189355</c:v>
                </c:pt>
                <c:pt idx="14">
                  <c:v>14.96620534277438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97738112"/>
        <c:axId val="97764480"/>
      </c:lineChart>
      <c:catAx>
        <c:axId val="97738112"/>
        <c:scaling>
          <c:orientation val="minMax"/>
        </c:scaling>
        <c:delete val="0"/>
        <c:axPos val="b"/>
        <c:majorGridlines>
          <c:spPr>
            <a:ln>
              <a:solidFill>
                <a:schemeClr val="bg1">
                  <a:lumMod val="85000"/>
                </a:schemeClr>
              </a:solidFill>
            </a:ln>
          </c:spPr>
        </c:majorGridlines>
        <c:majorTickMark val="out"/>
        <c:minorTickMark val="none"/>
        <c:tickLblPos val="nextTo"/>
        <c:txPr>
          <a:bodyPr/>
          <a:lstStyle/>
          <a:p>
            <a:pPr>
              <a:defRPr sz="1100"/>
            </a:pPr>
            <a:endParaRPr lang="cs-CZ"/>
          </a:p>
        </c:txPr>
        <c:crossAx val="97764480"/>
        <c:crosses val="autoZero"/>
        <c:auto val="1"/>
        <c:lblAlgn val="ctr"/>
        <c:lblOffset val="100"/>
        <c:noMultiLvlLbl val="0"/>
      </c:catAx>
      <c:valAx>
        <c:axId val="97764480"/>
        <c:scaling>
          <c:orientation val="minMax"/>
        </c:scaling>
        <c:delete val="0"/>
        <c:axPos val="l"/>
        <c:majorGridlines>
          <c:spPr>
            <a:ln>
              <a:solidFill>
                <a:schemeClr val="bg1">
                  <a:lumMod val="75000"/>
                </a:schemeClr>
              </a:solidFill>
            </a:ln>
          </c:spPr>
        </c:majorGridlines>
        <c:minorGridlines>
          <c:spPr>
            <a:ln>
              <a:solidFill>
                <a:schemeClr val="bg1">
                  <a:lumMod val="95000"/>
                </a:schemeClr>
              </a:solidFill>
            </a:ln>
          </c:spPr>
        </c:minorGridlines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cs-CZ"/>
                  <a:t>PODÍL NEÚSPĚŠNÝCH Z KONAJÍCÍCH (%)</a:t>
                </a:r>
              </a:p>
            </c:rich>
          </c:tx>
          <c:layout/>
          <c:overlay val="0"/>
        </c:title>
        <c:numFmt formatCode="#,##0" sourceLinked="0"/>
        <c:majorTickMark val="out"/>
        <c:minorTickMark val="none"/>
        <c:tickLblPos val="nextTo"/>
        <c:crossAx val="97738112"/>
        <c:crosses val="autoZero"/>
        <c:crossBetween val="between"/>
      </c:valAx>
      <c:spPr>
        <a:solidFill>
          <a:sysClr val="window" lastClr="FFFFFF"/>
        </a:solidFill>
        <a:ln>
          <a:solidFill>
            <a:schemeClr val="bg1">
              <a:lumMod val="75000"/>
            </a:schemeClr>
          </a:solidFill>
        </a:ln>
      </c:spPr>
    </c:plotArea>
    <c:plotVisOnly val="1"/>
    <c:dispBlanksAs val="gap"/>
    <c:showDLblsOverMax val="0"/>
  </c:chart>
  <c:spPr>
    <a:solidFill>
      <a:schemeClr val="bg1"/>
    </a:solidFill>
    <a:ln>
      <a:solidFill>
        <a:schemeClr val="bg1">
          <a:lumMod val="75000"/>
        </a:schemeClr>
      </a:solidFill>
    </a:ln>
  </c:spPr>
  <c:externalData r:id="rId1">
    <c:autoUpdate val="0"/>
  </c:externalData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title>
      <c:tx>
        <c:rich>
          <a:bodyPr/>
          <a:lstStyle/>
          <a:p>
            <a:pPr>
              <a:defRPr sz="900"/>
            </a:pPr>
            <a:r>
              <a:rPr lang="cs-CZ" sz="1100" dirty="0"/>
              <a:t>MATEMATIKA - </a:t>
            </a:r>
            <a:r>
              <a:rPr lang="cs-CZ" sz="1100" baseline="0" dirty="0" smtClean="0"/>
              <a:t>ROZLOŽENÍ </a:t>
            </a:r>
            <a:r>
              <a:rPr lang="cs-CZ" sz="1100" baseline="0" dirty="0"/>
              <a:t>VÝSLEDKŮ</a:t>
            </a:r>
          </a:p>
          <a:p>
            <a:pPr>
              <a:defRPr sz="900"/>
            </a:pPr>
            <a:r>
              <a:rPr lang="cs-CZ" sz="900" baseline="0" dirty="0"/>
              <a:t>MZ 2013 PODZIM - OPRAVNÝ TERMÍN</a:t>
            </a:r>
            <a:endParaRPr lang="cs-CZ" sz="900" dirty="0"/>
          </a:p>
        </c:rich>
      </c:tx>
      <c:layout/>
      <c:overlay val="0"/>
    </c:title>
    <c:autoTitleDeleted val="0"/>
    <c:plotArea>
      <c:layout>
        <c:manualLayout>
          <c:layoutTarget val="inner"/>
          <c:xMode val="edge"/>
          <c:yMode val="edge"/>
          <c:x val="0.12564173228346456"/>
          <c:y val="0.17525481189851269"/>
          <c:w val="0.83979396325459321"/>
          <c:h val="0.68795457859434228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chemeClr val="accent6"/>
            </a:solidFill>
          </c:spPr>
          <c:invertIfNegative val="0"/>
          <c:dPt>
            <c:idx val="17"/>
            <c:invertIfNegative val="0"/>
            <c:bubble3D val="0"/>
            <c:spPr>
              <a:solidFill>
                <a:srgbClr val="C00000"/>
              </a:solidFill>
            </c:spPr>
          </c:dPt>
          <c:cat>
            <c:strRef>
              <c:f>histogramy!$A$4:$A$54</c:f>
              <c:strCache>
                <c:ptCount val="51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  <c:pt idx="6">
                  <c:v>6</c:v>
                </c:pt>
                <c:pt idx="7">
                  <c:v>7</c:v>
                </c:pt>
                <c:pt idx="8">
                  <c:v>8</c:v>
                </c:pt>
                <c:pt idx="9">
                  <c:v>9</c:v>
                </c:pt>
                <c:pt idx="10">
                  <c:v>10</c:v>
                </c:pt>
                <c:pt idx="11">
                  <c:v>11</c:v>
                </c:pt>
                <c:pt idx="12">
                  <c:v>12</c:v>
                </c:pt>
                <c:pt idx="13">
                  <c:v>13</c:v>
                </c:pt>
                <c:pt idx="14">
                  <c:v>14</c:v>
                </c:pt>
                <c:pt idx="15">
                  <c:v>15</c:v>
                </c:pt>
                <c:pt idx="16">
                  <c:v>16</c:v>
                </c:pt>
                <c:pt idx="17">
                  <c:v>17</c:v>
                </c:pt>
                <c:pt idx="18">
                  <c:v>18</c:v>
                </c:pt>
                <c:pt idx="19">
                  <c:v>19</c:v>
                </c:pt>
                <c:pt idx="20">
                  <c:v>20</c:v>
                </c:pt>
                <c:pt idx="21">
                  <c:v>21</c:v>
                </c:pt>
                <c:pt idx="22">
                  <c:v>22</c:v>
                </c:pt>
                <c:pt idx="23">
                  <c:v>23</c:v>
                </c:pt>
                <c:pt idx="24">
                  <c:v>24</c:v>
                </c:pt>
                <c:pt idx="25">
                  <c:v>25</c:v>
                </c:pt>
                <c:pt idx="26">
                  <c:v>26</c:v>
                </c:pt>
                <c:pt idx="27">
                  <c:v>27</c:v>
                </c:pt>
                <c:pt idx="28">
                  <c:v>28</c:v>
                </c:pt>
                <c:pt idx="29">
                  <c:v>29</c:v>
                </c:pt>
                <c:pt idx="30">
                  <c:v>30</c:v>
                </c:pt>
                <c:pt idx="31">
                  <c:v>31</c:v>
                </c:pt>
                <c:pt idx="32">
                  <c:v>32</c:v>
                </c:pt>
                <c:pt idx="33">
                  <c:v>33</c:v>
                </c:pt>
                <c:pt idx="34">
                  <c:v>34</c:v>
                </c:pt>
                <c:pt idx="35">
                  <c:v>35</c:v>
                </c:pt>
                <c:pt idx="36">
                  <c:v>36</c:v>
                </c:pt>
                <c:pt idx="37">
                  <c:v>37</c:v>
                </c:pt>
                <c:pt idx="38">
                  <c:v>38</c:v>
                </c:pt>
                <c:pt idx="39">
                  <c:v>39</c:v>
                </c:pt>
                <c:pt idx="40">
                  <c:v>40</c:v>
                </c:pt>
                <c:pt idx="41">
                  <c:v>41</c:v>
                </c:pt>
                <c:pt idx="42">
                  <c:v>42</c:v>
                </c:pt>
                <c:pt idx="43">
                  <c:v>43</c:v>
                </c:pt>
                <c:pt idx="44">
                  <c:v>44</c:v>
                </c:pt>
                <c:pt idx="45">
                  <c:v>45</c:v>
                </c:pt>
                <c:pt idx="46">
                  <c:v>46</c:v>
                </c:pt>
                <c:pt idx="47">
                  <c:v>47</c:v>
                </c:pt>
                <c:pt idx="48">
                  <c:v>48</c:v>
                </c:pt>
                <c:pt idx="49">
                  <c:v>49</c:v>
                </c:pt>
                <c:pt idx="50">
                  <c:v>50</c:v>
                </c:pt>
              </c:strCache>
            </c:strRef>
          </c:cat>
          <c:val>
            <c:numRef>
              <c:f>histogramy!$AT$4:$AT$54</c:f>
              <c:numCache>
                <c:formatCode>0.0</c:formatCode>
                <c:ptCount val="51"/>
                <c:pt idx="0">
                  <c:v>0.10390381475434168</c:v>
                </c:pt>
                <c:pt idx="1">
                  <c:v>0.28202464004749889</c:v>
                </c:pt>
                <c:pt idx="2">
                  <c:v>0.32655484637078819</c:v>
                </c:pt>
                <c:pt idx="3">
                  <c:v>0.78670031171144428</c:v>
                </c:pt>
                <c:pt idx="4">
                  <c:v>1.2320023749443374</c:v>
                </c:pt>
                <c:pt idx="5">
                  <c:v>1.5882440255306516</c:v>
                </c:pt>
                <c:pt idx="6">
                  <c:v>2.3601009351343327</c:v>
                </c:pt>
                <c:pt idx="7">
                  <c:v>2.9538370194448564</c:v>
                </c:pt>
                <c:pt idx="8">
                  <c:v>3.5921033100786701</c:v>
                </c:pt>
                <c:pt idx="9">
                  <c:v>3.8444411459106425</c:v>
                </c:pt>
                <c:pt idx="10">
                  <c:v>4.4530206323289301</c:v>
                </c:pt>
                <c:pt idx="11">
                  <c:v>5.0764435208549799</c:v>
                </c:pt>
                <c:pt idx="12">
                  <c:v>4.4975508386522192</c:v>
                </c:pt>
                <c:pt idx="13">
                  <c:v>4.8686358913462966</c:v>
                </c:pt>
                <c:pt idx="14">
                  <c:v>5.0616001187472168</c:v>
                </c:pt>
                <c:pt idx="15">
                  <c:v>5.9076740388897129</c:v>
                </c:pt>
                <c:pt idx="16">
                  <c:v>5.0764435208549799</c:v>
                </c:pt>
                <c:pt idx="17">
                  <c:v>4.7053584681609024</c:v>
                </c:pt>
                <c:pt idx="18">
                  <c:v>4.7053584681609024</c:v>
                </c:pt>
                <c:pt idx="19">
                  <c:v>4.8537924892385336</c:v>
                </c:pt>
                <c:pt idx="20">
                  <c:v>4.6905150660531394</c:v>
                </c:pt>
                <c:pt idx="21">
                  <c:v>3.6960071248330117</c:v>
                </c:pt>
                <c:pt idx="22">
                  <c:v>3.5624165058631441</c:v>
                </c:pt>
                <c:pt idx="23">
                  <c:v>3.1022710405224876</c:v>
                </c:pt>
                <c:pt idx="24">
                  <c:v>3.0428974320914355</c:v>
                </c:pt>
                <c:pt idx="25">
                  <c:v>2.582751966750779</c:v>
                </c:pt>
                <c:pt idx="26">
                  <c:v>2.4046311414576222</c:v>
                </c:pt>
                <c:pt idx="27">
                  <c:v>1.7218346445005195</c:v>
                </c:pt>
                <c:pt idx="28">
                  <c:v>1.8108950571470981</c:v>
                </c:pt>
                <c:pt idx="29">
                  <c:v>1.4546534065607837</c:v>
                </c:pt>
                <c:pt idx="30">
                  <c:v>1.2616891791598634</c:v>
                </c:pt>
                <c:pt idx="31">
                  <c:v>0.83123051803473347</c:v>
                </c:pt>
                <c:pt idx="32">
                  <c:v>0.72732670328039184</c:v>
                </c:pt>
                <c:pt idx="33">
                  <c:v>0.63826629063381324</c:v>
                </c:pt>
                <c:pt idx="34">
                  <c:v>0.31171144426302511</c:v>
                </c:pt>
                <c:pt idx="35">
                  <c:v>0.44530206323289301</c:v>
                </c:pt>
                <c:pt idx="36">
                  <c:v>0.23749443372420959</c:v>
                </c:pt>
                <c:pt idx="37">
                  <c:v>0.32655484637078819</c:v>
                </c:pt>
                <c:pt idx="38">
                  <c:v>0.19296422740092029</c:v>
                </c:pt>
                <c:pt idx="39">
                  <c:v>0.14843402107763098</c:v>
                </c:pt>
                <c:pt idx="40">
                  <c:v>0.20780762950868337</c:v>
                </c:pt>
                <c:pt idx="41">
                  <c:v>0.10390381475434168</c:v>
                </c:pt>
                <c:pt idx="42">
                  <c:v>5.9373608431052396E-2</c:v>
                </c:pt>
                <c:pt idx="43">
                  <c:v>0.10390381475434168</c:v>
                </c:pt>
                <c:pt idx="44">
                  <c:v>2.9686804215526198E-2</c:v>
                </c:pt>
                <c:pt idx="45">
                  <c:v>0</c:v>
                </c:pt>
                <c:pt idx="46">
                  <c:v>0</c:v>
                </c:pt>
                <c:pt idx="47">
                  <c:v>0</c:v>
                </c:pt>
                <c:pt idx="48">
                  <c:v>1.4843402107763099E-2</c:v>
                </c:pt>
                <c:pt idx="49">
                  <c:v>1.4843402107763099E-2</c:v>
                </c:pt>
                <c:pt idx="50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0"/>
        <c:axId val="112065152"/>
        <c:axId val="146567936"/>
      </c:barChart>
      <c:catAx>
        <c:axId val="112065152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cs-CZ" dirty="0"/>
                  <a:t>BODY DT</a:t>
                </a:r>
              </a:p>
            </c:rich>
          </c:tx>
          <c:layout/>
          <c:overlay val="0"/>
        </c:title>
        <c:majorTickMark val="out"/>
        <c:minorTickMark val="none"/>
        <c:tickLblPos val="nextTo"/>
        <c:txPr>
          <a:bodyPr/>
          <a:lstStyle/>
          <a:p>
            <a:pPr>
              <a:defRPr sz="800"/>
            </a:pPr>
            <a:endParaRPr lang="cs-CZ"/>
          </a:p>
        </c:txPr>
        <c:crossAx val="146567936"/>
        <c:crosses val="autoZero"/>
        <c:auto val="1"/>
        <c:lblAlgn val="ctr"/>
        <c:lblOffset val="100"/>
        <c:noMultiLvlLbl val="0"/>
      </c:catAx>
      <c:valAx>
        <c:axId val="146567936"/>
        <c:scaling>
          <c:orientation val="minMax"/>
        </c:scaling>
        <c:delete val="0"/>
        <c:axPos val="l"/>
        <c:majorGridlines>
          <c:spPr>
            <a:ln>
              <a:solidFill>
                <a:schemeClr val="bg1">
                  <a:lumMod val="75000"/>
                </a:schemeClr>
              </a:solidFill>
            </a:ln>
          </c:spPr>
        </c:majorGridlines>
        <c:title>
          <c:tx>
            <c:rich>
              <a:bodyPr rot="-5400000" vert="horz"/>
              <a:lstStyle/>
              <a:p>
                <a:pPr>
                  <a:defRPr sz="900"/>
                </a:pPr>
                <a:r>
                  <a:rPr lang="cs-CZ" sz="900" dirty="0"/>
                  <a:t>POČET ŽÁKŮ (%)</a:t>
                </a:r>
              </a:p>
            </c:rich>
          </c:tx>
          <c:layout/>
          <c:overlay val="0"/>
        </c:title>
        <c:numFmt formatCode="0.0" sourceLinked="1"/>
        <c:majorTickMark val="out"/>
        <c:minorTickMark val="none"/>
        <c:tickLblPos val="nextTo"/>
        <c:txPr>
          <a:bodyPr/>
          <a:lstStyle/>
          <a:p>
            <a:pPr>
              <a:defRPr sz="800"/>
            </a:pPr>
            <a:endParaRPr lang="cs-CZ"/>
          </a:p>
        </c:txPr>
        <c:crossAx val="112065152"/>
        <c:crosses val="autoZero"/>
        <c:crossBetween val="between"/>
      </c:valAx>
      <c:spPr>
        <a:ln>
          <a:solidFill>
            <a:schemeClr val="bg1">
              <a:lumMod val="75000"/>
            </a:schemeClr>
          </a:solidFill>
        </a:ln>
      </c:spPr>
    </c:plotArea>
    <c:plotVisOnly val="1"/>
    <c:dispBlanksAs val="gap"/>
    <c:showDLblsOverMax val="0"/>
  </c:chart>
  <c:spPr>
    <a:solidFill>
      <a:schemeClr val="bg1"/>
    </a:solidFill>
    <a:ln>
      <a:solidFill>
        <a:schemeClr val="bg1">
          <a:lumMod val="75000"/>
        </a:schemeClr>
      </a:solidFill>
    </a:ln>
  </c:spPr>
  <c:externalData r:id="rId1">
    <c:autoUpdate val="0"/>
  </c:externalData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title>
      <c:tx>
        <c:rich>
          <a:bodyPr/>
          <a:lstStyle/>
          <a:p>
            <a:pPr>
              <a:defRPr sz="1050"/>
            </a:pPr>
            <a:r>
              <a:rPr lang="cs-CZ" sz="1100" b="1" i="0" kern="1200" baseline="0" dirty="0" smtClean="0">
                <a:solidFill>
                  <a:srgbClr val="000000"/>
                </a:solidFill>
                <a:effectLst/>
              </a:rPr>
              <a:t>MATEMATIKA - ROZLOŽENÍ VÝSLEDKŮ</a:t>
            </a:r>
            <a:endParaRPr lang="cs-CZ" sz="1100" dirty="0" smtClean="0">
              <a:effectLst/>
            </a:endParaRPr>
          </a:p>
          <a:p>
            <a:pPr>
              <a:defRPr sz="1050"/>
            </a:pPr>
            <a:r>
              <a:rPr lang="cs-CZ" sz="900" baseline="0" dirty="0" smtClean="0"/>
              <a:t>MZ </a:t>
            </a:r>
            <a:r>
              <a:rPr lang="cs-CZ" sz="900" baseline="0" dirty="0"/>
              <a:t>2013 </a:t>
            </a:r>
            <a:r>
              <a:rPr lang="cs-CZ" sz="900" baseline="0" dirty="0" smtClean="0"/>
              <a:t>JARO - ŘÁDNÝ </a:t>
            </a:r>
            <a:r>
              <a:rPr lang="cs-CZ" sz="900" baseline="0" dirty="0"/>
              <a:t>TERMÍN, POVINNÉ ZKOUŠKY</a:t>
            </a:r>
            <a:endParaRPr lang="cs-CZ" sz="900" dirty="0"/>
          </a:p>
        </c:rich>
      </c:tx>
      <c:layout/>
      <c:overlay val="0"/>
    </c:title>
    <c:autoTitleDeleted val="0"/>
    <c:plotArea>
      <c:layout>
        <c:manualLayout>
          <c:layoutTarget val="inner"/>
          <c:xMode val="edge"/>
          <c:yMode val="edge"/>
          <c:x val="0.11266838590876993"/>
          <c:y val="0.17628767688140187"/>
          <c:w val="0.8518990623128424"/>
          <c:h val="0.675249851636061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'SEK+SZD'!$R$2</c:f>
              <c:strCache>
                <c:ptCount val="1"/>
                <c:pt idx="0">
                  <c:v>CELKEM</c:v>
                </c:pt>
              </c:strCache>
            </c:strRef>
          </c:tx>
          <c:spPr>
            <a:solidFill>
              <a:srgbClr val="92D050"/>
            </a:solidFill>
          </c:spPr>
          <c:invertIfNegative val="0"/>
          <c:dPt>
            <c:idx val="17"/>
            <c:invertIfNegative val="0"/>
            <c:bubble3D val="0"/>
            <c:spPr>
              <a:solidFill>
                <a:srgbClr val="C00000"/>
              </a:solidFill>
            </c:spPr>
          </c:dPt>
          <c:cat>
            <c:numRef>
              <c:f>'SEK+SZD'!$A$3:$A$53</c:f>
              <c:numCache>
                <c:formatCode>General</c:formatCode>
                <c:ptCount val="51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  <c:pt idx="6">
                  <c:v>6</c:v>
                </c:pt>
                <c:pt idx="7">
                  <c:v>7</c:v>
                </c:pt>
                <c:pt idx="8">
                  <c:v>8</c:v>
                </c:pt>
                <c:pt idx="9">
                  <c:v>9</c:v>
                </c:pt>
                <c:pt idx="10">
                  <c:v>10</c:v>
                </c:pt>
                <c:pt idx="11">
                  <c:v>11</c:v>
                </c:pt>
                <c:pt idx="12">
                  <c:v>12</c:v>
                </c:pt>
                <c:pt idx="13">
                  <c:v>13</c:v>
                </c:pt>
                <c:pt idx="14">
                  <c:v>14</c:v>
                </c:pt>
                <c:pt idx="15">
                  <c:v>15</c:v>
                </c:pt>
                <c:pt idx="16">
                  <c:v>16</c:v>
                </c:pt>
                <c:pt idx="17">
                  <c:v>17</c:v>
                </c:pt>
                <c:pt idx="18">
                  <c:v>18</c:v>
                </c:pt>
                <c:pt idx="19">
                  <c:v>19</c:v>
                </c:pt>
                <c:pt idx="20">
                  <c:v>20</c:v>
                </c:pt>
                <c:pt idx="21">
                  <c:v>21</c:v>
                </c:pt>
                <c:pt idx="22">
                  <c:v>22</c:v>
                </c:pt>
                <c:pt idx="23">
                  <c:v>23</c:v>
                </c:pt>
                <c:pt idx="24">
                  <c:v>24</c:v>
                </c:pt>
                <c:pt idx="25">
                  <c:v>25</c:v>
                </c:pt>
                <c:pt idx="26">
                  <c:v>26</c:v>
                </c:pt>
                <c:pt idx="27">
                  <c:v>27</c:v>
                </c:pt>
                <c:pt idx="28">
                  <c:v>28</c:v>
                </c:pt>
                <c:pt idx="29">
                  <c:v>29</c:v>
                </c:pt>
                <c:pt idx="30">
                  <c:v>30</c:v>
                </c:pt>
                <c:pt idx="31">
                  <c:v>31</c:v>
                </c:pt>
                <c:pt idx="32">
                  <c:v>32</c:v>
                </c:pt>
                <c:pt idx="33">
                  <c:v>33</c:v>
                </c:pt>
                <c:pt idx="34">
                  <c:v>34</c:v>
                </c:pt>
                <c:pt idx="35">
                  <c:v>35</c:v>
                </c:pt>
                <c:pt idx="36">
                  <c:v>36</c:v>
                </c:pt>
                <c:pt idx="37">
                  <c:v>37</c:v>
                </c:pt>
                <c:pt idx="38">
                  <c:v>38</c:v>
                </c:pt>
                <c:pt idx="39">
                  <c:v>39</c:v>
                </c:pt>
                <c:pt idx="40">
                  <c:v>40</c:v>
                </c:pt>
                <c:pt idx="41">
                  <c:v>41</c:v>
                </c:pt>
                <c:pt idx="42">
                  <c:v>42</c:v>
                </c:pt>
                <c:pt idx="43">
                  <c:v>43</c:v>
                </c:pt>
                <c:pt idx="44">
                  <c:v>44</c:v>
                </c:pt>
                <c:pt idx="45">
                  <c:v>45</c:v>
                </c:pt>
                <c:pt idx="46">
                  <c:v>46</c:v>
                </c:pt>
                <c:pt idx="47">
                  <c:v>47</c:v>
                </c:pt>
                <c:pt idx="48">
                  <c:v>48</c:v>
                </c:pt>
                <c:pt idx="49">
                  <c:v>49</c:v>
                </c:pt>
                <c:pt idx="50">
                  <c:v>50</c:v>
                </c:pt>
              </c:numCache>
            </c:numRef>
          </c:cat>
          <c:val>
            <c:numRef>
              <c:f>'SEK+SZD'!$R$3:$R$53</c:f>
              <c:numCache>
                <c:formatCode>General</c:formatCode>
                <c:ptCount val="51"/>
                <c:pt idx="0">
                  <c:v>9.6184674575184349E-3</c:v>
                </c:pt>
                <c:pt idx="1">
                  <c:v>4.4886181468419363E-2</c:v>
                </c:pt>
                <c:pt idx="2">
                  <c:v>7.3741583840974678E-2</c:v>
                </c:pt>
                <c:pt idx="3">
                  <c:v>0.19878166078871434</c:v>
                </c:pt>
                <c:pt idx="4">
                  <c:v>0.37512023084321899</c:v>
                </c:pt>
                <c:pt idx="5">
                  <c:v>0.52901571016351401</c:v>
                </c:pt>
                <c:pt idx="6">
                  <c:v>0.85604360371914079</c:v>
                </c:pt>
                <c:pt idx="7">
                  <c:v>1.1285668483488296</c:v>
                </c:pt>
                <c:pt idx="8">
                  <c:v>1.3626162231484451</c:v>
                </c:pt>
                <c:pt idx="9">
                  <c:v>1.4523885860852837</c:v>
                </c:pt>
                <c:pt idx="10">
                  <c:v>1.6479640910548252</c:v>
                </c:pt>
                <c:pt idx="11">
                  <c:v>1.9108688682269959</c:v>
                </c:pt>
                <c:pt idx="12">
                  <c:v>2.0262904777172173</c:v>
                </c:pt>
                <c:pt idx="13">
                  <c:v>2.1833921128566849</c:v>
                </c:pt>
                <c:pt idx="14">
                  <c:v>2.1609490221224754</c:v>
                </c:pt>
                <c:pt idx="15">
                  <c:v>2.1994228919525489</c:v>
                </c:pt>
                <c:pt idx="16">
                  <c:v>2.4046168643796091</c:v>
                </c:pt>
                <c:pt idx="17">
                  <c:v>2.54248156460404</c:v>
                </c:pt>
                <c:pt idx="18">
                  <c:v>2.54248156460404</c:v>
                </c:pt>
                <c:pt idx="19">
                  <c:v>2.4847707598589293</c:v>
                </c:pt>
                <c:pt idx="20">
                  <c:v>2.7188201346585443</c:v>
                </c:pt>
                <c:pt idx="21">
                  <c:v>2.8663033023404938</c:v>
                </c:pt>
                <c:pt idx="22">
                  <c:v>2.9753126001923693</c:v>
                </c:pt>
                <c:pt idx="23">
                  <c:v>2.8342417441487657</c:v>
                </c:pt>
                <c:pt idx="24">
                  <c:v>3.0811157422250721</c:v>
                </c:pt>
                <c:pt idx="25">
                  <c:v>2.9336325745431227</c:v>
                </c:pt>
                <c:pt idx="26">
                  <c:v>2.8855402372555305</c:v>
                </c:pt>
                <c:pt idx="27">
                  <c:v>2.8855402372555305</c:v>
                </c:pt>
                <c:pt idx="28">
                  <c:v>2.9176017954472586</c:v>
                </c:pt>
                <c:pt idx="29">
                  <c:v>2.6482847066367428</c:v>
                </c:pt>
                <c:pt idx="30">
                  <c:v>2.6579031740942609</c:v>
                </c:pt>
                <c:pt idx="31">
                  <c:v>2.8278294325104198</c:v>
                </c:pt>
                <c:pt idx="32">
                  <c:v>2.7380570695735811</c:v>
                </c:pt>
                <c:pt idx="33">
                  <c:v>2.7829432510420005</c:v>
                </c:pt>
                <c:pt idx="34">
                  <c:v>2.5328630971465214</c:v>
                </c:pt>
                <c:pt idx="35">
                  <c:v>2.39499839692209</c:v>
                </c:pt>
                <c:pt idx="36">
                  <c:v>2.4366784225713372</c:v>
                </c:pt>
                <c:pt idx="37">
                  <c:v>2.1545367104841295</c:v>
                </c:pt>
                <c:pt idx="38">
                  <c:v>2.2411029176017956</c:v>
                </c:pt>
                <c:pt idx="39">
                  <c:v>2.0198781660788714</c:v>
                </c:pt>
                <c:pt idx="40">
                  <c:v>2.1288874639307469</c:v>
                </c:pt>
                <c:pt idx="41">
                  <c:v>1.9044565565886504</c:v>
                </c:pt>
                <c:pt idx="42">
                  <c:v>1.8467457518435395</c:v>
                </c:pt>
                <c:pt idx="43">
                  <c:v>1.8852196216736135</c:v>
                </c:pt>
                <c:pt idx="44">
                  <c:v>1.8691888425777494</c:v>
                </c:pt>
                <c:pt idx="45">
                  <c:v>1.8114780378326387</c:v>
                </c:pt>
                <c:pt idx="46">
                  <c:v>1.6479640910548252</c:v>
                </c:pt>
                <c:pt idx="47">
                  <c:v>1.5710163513946778</c:v>
                </c:pt>
                <c:pt idx="48">
                  <c:v>1.4588008977236293</c:v>
                </c:pt>
                <c:pt idx="49">
                  <c:v>1.0868868226995831</c:v>
                </c:pt>
                <c:pt idx="50">
                  <c:v>1.1221545367104842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0"/>
        <c:axId val="146588800"/>
        <c:axId val="146590720"/>
      </c:barChart>
      <c:catAx>
        <c:axId val="146588800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cs-CZ" dirty="0"/>
                  <a:t>BODY</a:t>
                </a:r>
                <a:r>
                  <a:rPr lang="cs-CZ" baseline="0" dirty="0"/>
                  <a:t> DT</a:t>
                </a:r>
                <a:endParaRPr lang="cs-CZ" dirty="0"/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800"/>
            </a:pPr>
            <a:endParaRPr lang="cs-CZ"/>
          </a:p>
        </c:txPr>
        <c:crossAx val="146590720"/>
        <c:crosses val="autoZero"/>
        <c:auto val="1"/>
        <c:lblAlgn val="ctr"/>
        <c:lblOffset val="100"/>
        <c:noMultiLvlLbl val="0"/>
      </c:catAx>
      <c:valAx>
        <c:axId val="146590720"/>
        <c:scaling>
          <c:orientation val="minMax"/>
          <c:min val="0"/>
        </c:scaling>
        <c:delete val="0"/>
        <c:axPos val="l"/>
        <c:majorGridlines>
          <c:spPr>
            <a:ln>
              <a:solidFill>
                <a:schemeClr val="bg1">
                  <a:lumMod val="85000"/>
                </a:schemeClr>
              </a:solidFill>
            </a:ln>
          </c:spPr>
        </c:majorGridlines>
        <c:title>
          <c:tx>
            <c:rich>
              <a:bodyPr rot="-5400000" vert="horz"/>
              <a:lstStyle/>
              <a:p>
                <a:pPr>
                  <a:defRPr sz="900"/>
                </a:pPr>
                <a:r>
                  <a:rPr lang="cs-CZ" sz="900" dirty="0"/>
                  <a:t>POČET ŽÁKŮ (%)</a:t>
                </a:r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900"/>
            </a:pPr>
            <a:endParaRPr lang="cs-CZ"/>
          </a:p>
        </c:txPr>
        <c:crossAx val="146588800"/>
        <c:crosses val="autoZero"/>
        <c:crossBetween val="between"/>
      </c:valAx>
      <c:spPr>
        <a:ln>
          <a:solidFill>
            <a:schemeClr val="bg1">
              <a:lumMod val="85000"/>
            </a:schemeClr>
          </a:solidFill>
        </a:ln>
      </c:spPr>
    </c:plotArea>
    <c:plotVisOnly val="1"/>
    <c:dispBlanksAs val="gap"/>
    <c:showDLblsOverMax val="0"/>
  </c:chart>
  <c:spPr>
    <a:solidFill>
      <a:schemeClr val="bg1"/>
    </a:solidFill>
    <a:ln>
      <a:solidFill>
        <a:schemeClr val="bg1">
          <a:lumMod val="75000"/>
        </a:schemeClr>
      </a:solidFill>
    </a:ln>
  </c:spPr>
  <c:externalData r:id="rId1">
    <c:autoUpdate val="0"/>
  </c:externalData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title>
      <c:tx>
        <c:rich>
          <a:bodyPr/>
          <a:lstStyle/>
          <a:p>
            <a:pPr>
              <a:defRPr sz="900"/>
            </a:pPr>
            <a:r>
              <a:rPr lang="cs-CZ" sz="1100" dirty="0"/>
              <a:t>MATEMATIKA - DIDAKTICKÝ</a:t>
            </a:r>
            <a:r>
              <a:rPr lang="cs-CZ" sz="1100" baseline="0" dirty="0"/>
              <a:t> TEST - ROZLOŽENÍ VÝSLEDKŮ</a:t>
            </a:r>
          </a:p>
          <a:p>
            <a:pPr>
              <a:defRPr sz="900"/>
            </a:pPr>
            <a:r>
              <a:rPr lang="cs-CZ" sz="900" baseline="0" dirty="0"/>
              <a:t>MZ 2013 PODZIM - ŘÁDNÝ TERMÍN</a:t>
            </a:r>
            <a:endParaRPr lang="cs-CZ" sz="900" dirty="0"/>
          </a:p>
        </c:rich>
      </c:tx>
      <c:layout/>
      <c:overlay val="0"/>
    </c:title>
    <c:autoTitleDeleted val="0"/>
    <c:plotArea>
      <c:layout>
        <c:manualLayout>
          <c:layoutTarget val="inner"/>
          <c:xMode val="edge"/>
          <c:yMode val="edge"/>
          <c:x val="0.12564173228346456"/>
          <c:y val="0.17525481189851269"/>
          <c:w val="0.83979396325459321"/>
          <c:h val="0.68795457859434228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chemeClr val="tx2">
                <a:lumMod val="60000"/>
                <a:lumOff val="40000"/>
              </a:schemeClr>
            </a:solidFill>
          </c:spPr>
          <c:invertIfNegative val="0"/>
          <c:dPt>
            <c:idx val="17"/>
            <c:invertIfNegative val="0"/>
            <c:bubble3D val="0"/>
            <c:spPr>
              <a:solidFill>
                <a:srgbClr val="C00000"/>
              </a:solidFill>
            </c:spPr>
          </c:dPt>
          <c:cat>
            <c:strRef>
              <c:f>histogramy!$A$4:$A$54</c:f>
              <c:strCache>
                <c:ptCount val="51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  <c:pt idx="6">
                  <c:v>6</c:v>
                </c:pt>
                <c:pt idx="7">
                  <c:v>7</c:v>
                </c:pt>
                <c:pt idx="8">
                  <c:v>8</c:v>
                </c:pt>
                <c:pt idx="9">
                  <c:v>9</c:v>
                </c:pt>
                <c:pt idx="10">
                  <c:v>10</c:v>
                </c:pt>
                <c:pt idx="11">
                  <c:v>11</c:v>
                </c:pt>
                <c:pt idx="12">
                  <c:v>12</c:v>
                </c:pt>
                <c:pt idx="13">
                  <c:v>13</c:v>
                </c:pt>
                <c:pt idx="14">
                  <c:v>14</c:v>
                </c:pt>
                <c:pt idx="15">
                  <c:v>15</c:v>
                </c:pt>
                <c:pt idx="16">
                  <c:v>16</c:v>
                </c:pt>
                <c:pt idx="17">
                  <c:v>17</c:v>
                </c:pt>
                <c:pt idx="18">
                  <c:v>18</c:v>
                </c:pt>
                <c:pt idx="19">
                  <c:v>19</c:v>
                </c:pt>
                <c:pt idx="20">
                  <c:v>20</c:v>
                </c:pt>
                <c:pt idx="21">
                  <c:v>21</c:v>
                </c:pt>
                <c:pt idx="22">
                  <c:v>22</c:v>
                </c:pt>
                <c:pt idx="23">
                  <c:v>23</c:v>
                </c:pt>
                <c:pt idx="24">
                  <c:v>24</c:v>
                </c:pt>
                <c:pt idx="25">
                  <c:v>25</c:v>
                </c:pt>
                <c:pt idx="26">
                  <c:v>26</c:v>
                </c:pt>
                <c:pt idx="27">
                  <c:v>27</c:v>
                </c:pt>
                <c:pt idx="28">
                  <c:v>28</c:v>
                </c:pt>
                <c:pt idx="29">
                  <c:v>29</c:v>
                </c:pt>
                <c:pt idx="30">
                  <c:v>30</c:v>
                </c:pt>
                <c:pt idx="31">
                  <c:v>31</c:v>
                </c:pt>
                <c:pt idx="32">
                  <c:v>32</c:v>
                </c:pt>
                <c:pt idx="33">
                  <c:v>33</c:v>
                </c:pt>
                <c:pt idx="34">
                  <c:v>34</c:v>
                </c:pt>
                <c:pt idx="35">
                  <c:v>35</c:v>
                </c:pt>
                <c:pt idx="36">
                  <c:v>36</c:v>
                </c:pt>
                <c:pt idx="37">
                  <c:v>37</c:v>
                </c:pt>
                <c:pt idx="38">
                  <c:v>38</c:v>
                </c:pt>
                <c:pt idx="39">
                  <c:v>39</c:v>
                </c:pt>
                <c:pt idx="40">
                  <c:v>40</c:v>
                </c:pt>
                <c:pt idx="41">
                  <c:v>41</c:v>
                </c:pt>
                <c:pt idx="42">
                  <c:v>42</c:v>
                </c:pt>
                <c:pt idx="43">
                  <c:v>43</c:v>
                </c:pt>
                <c:pt idx="44">
                  <c:v>44</c:v>
                </c:pt>
                <c:pt idx="45">
                  <c:v>45</c:v>
                </c:pt>
                <c:pt idx="46">
                  <c:v>46</c:v>
                </c:pt>
                <c:pt idx="47">
                  <c:v>47</c:v>
                </c:pt>
                <c:pt idx="48">
                  <c:v>48</c:v>
                </c:pt>
                <c:pt idx="49">
                  <c:v>49</c:v>
                </c:pt>
                <c:pt idx="50">
                  <c:v>50</c:v>
                </c:pt>
              </c:strCache>
            </c:strRef>
          </c:cat>
          <c:val>
            <c:numRef>
              <c:f>histogramy!$AM$4:$AM$54</c:f>
              <c:numCache>
                <c:formatCode>0.0</c:formatCode>
                <c:ptCount val="51"/>
                <c:pt idx="0">
                  <c:v>0.29761904761904762</c:v>
                </c:pt>
                <c:pt idx="1">
                  <c:v>0.35714285714285715</c:v>
                </c:pt>
                <c:pt idx="2">
                  <c:v>0.59523809523809523</c:v>
                </c:pt>
                <c:pt idx="3">
                  <c:v>0.7142857142857143</c:v>
                </c:pt>
                <c:pt idx="4">
                  <c:v>1.9642857142857142</c:v>
                </c:pt>
                <c:pt idx="5">
                  <c:v>2.5</c:v>
                </c:pt>
                <c:pt idx="6">
                  <c:v>2.7976190476190479</c:v>
                </c:pt>
                <c:pt idx="7">
                  <c:v>3.6309523809523814</c:v>
                </c:pt>
                <c:pt idx="8">
                  <c:v>3.5714285714285712</c:v>
                </c:pt>
                <c:pt idx="9">
                  <c:v>4.1666666666666661</c:v>
                </c:pt>
                <c:pt idx="10">
                  <c:v>4.7619047619047619</c:v>
                </c:pt>
                <c:pt idx="11">
                  <c:v>4.4047619047619051</c:v>
                </c:pt>
                <c:pt idx="12">
                  <c:v>4.7619047619047619</c:v>
                </c:pt>
                <c:pt idx="13">
                  <c:v>4.2261904761904763</c:v>
                </c:pt>
                <c:pt idx="14">
                  <c:v>3.9285714285714284</c:v>
                </c:pt>
                <c:pt idx="15">
                  <c:v>5.1190476190476186</c:v>
                </c:pt>
                <c:pt idx="16">
                  <c:v>5.5952380952380958</c:v>
                </c:pt>
                <c:pt idx="17">
                  <c:v>3.3333333333333335</c:v>
                </c:pt>
                <c:pt idx="18">
                  <c:v>4.0476190476190474</c:v>
                </c:pt>
                <c:pt idx="19">
                  <c:v>3.6904761904761907</c:v>
                </c:pt>
                <c:pt idx="20">
                  <c:v>3.75</c:v>
                </c:pt>
                <c:pt idx="21">
                  <c:v>3.5714285714285712</c:v>
                </c:pt>
                <c:pt idx="22">
                  <c:v>2.9761904761904758</c:v>
                </c:pt>
                <c:pt idx="23">
                  <c:v>2.7380952380952381</c:v>
                </c:pt>
                <c:pt idx="24">
                  <c:v>2.7380952380952381</c:v>
                </c:pt>
                <c:pt idx="25">
                  <c:v>2.6190476190476191</c:v>
                </c:pt>
                <c:pt idx="26">
                  <c:v>2.1428571428571428</c:v>
                </c:pt>
                <c:pt idx="27">
                  <c:v>2.0238095238095237</c:v>
                </c:pt>
                <c:pt idx="28">
                  <c:v>1.4880952380952379</c:v>
                </c:pt>
                <c:pt idx="29">
                  <c:v>1.607142857142857</c:v>
                </c:pt>
                <c:pt idx="30">
                  <c:v>1.0714285714285714</c:v>
                </c:pt>
                <c:pt idx="31">
                  <c:v>0.95238095238095244</c:v>
                </c:pt>
                <c:pt idx="32">
                  <c:v>1.3095238095238095</c:v>
                </c:pt>
                <c:pt idx="33">
                  <c:v>0.83333333333333337</c:v>
                </c:pt>
                <c:pt idx="34">
                  <c:v>0.59523809523809523</c:v>
                </c:pt>
                <c:pt idx="35">
                  <c:v>0.95238095238095244</c:v>
                </c:pt>
                <c:pt idx="36">
                  <c:v>0.47619047619047622</c:v>
                </c:pt>
                <c:pt idx="37">
                  <c:v>0.95238095238095244</c:v>
                </c:pt>
                <c:pt idx="38">
                  <c:v>0.59523809523809523</c:v>
                </c:pt>
                <c:pt idx="39">
                  <c:v>0.41666666666666669</c:v>
                </c:pt>
                <c:pt idx="40">
                  <c:v>0.35714285714285715</c:v>
                </c:pt>
                <c:pt idx="41">
                  <c:v>0.23809523809523811</c:v>
                </c:pt>
                <c:pt idx="42">
                  <c:v>0.11904761904761905</c:v>
                </c:pt>
                <c:pt idx="43">
                  <c:v>0.29761904761904762</c:v>
                </c:pt>
                <c:pt idx="44">
                  <c:v>0.35714285714285715</c:v>
                </c:pt>
                <c:pt idx="45">
                  <c:v>0.17857142857142858</c:v>
                </c:pt>
                <c:pt idx="46">
                  <c:v>0.11904761904761905</c:v>
                </c:pt>
                <c:pt idx="47">
                  <c:v>5.9523809523809527E-2</c:v>
                </c:pt>
                <c:pt idx="48">
                  <c:v>0</c:v>
                </c:pt>
                <c:pt idx="49">
                  <c:v>0</c:v>
                </c:pt>
                <c:pt idx="50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0"/>
        <c:axId val="146900480"/>
        <c:axId val="146902400"/>
      </c:barChart>
      <c:catAx>
        <c:axId val="146900480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cs-CZ" dirty="0"/>
                  <a:t>BODY DT</a:t>
                </a:r>
              </a:p>
            </c:rich>
          </c:tx>
          <c:layout/>
          <c:overlay val="0"/>
        </c:title>
        <c:majorTickMark val="out"/>
        <c:minorTickMark val="none"/>
        <c:tickLblPos val="nextTo"/>
        <c:txPr>
          <a:bodyPr/>
          <a:lstStyle/>
          <a:p>
            <a:pPr>
              <a:defRPr sz="700"/>
            </a:pPr>
            <a:endParaRPr lang="cs-CZ"/>
          </a:p>
        </c:txPr>
        <c:crossAx val="146902400"/>
        <c:crosses val="autoZero"/>
        <c:auto val="1"/>
        <c:lblAlgn val="ctr"/>
        <c:lblOffset val="100"/>
        <c:noMultiLvlLbl val="0"/>
      </c:catAx>
      <c:valAx>
        <c:axId val="146902400"/>
        <c:scaling>
          <c:orientation val="minMax"/>
        </c:scaling>
        <c:delete val="0"/>
        <c:axPos val="l"/>
        <c:majorGridlines>
          <c:spPr>
            <a:ln>
              <a:solidFill>
                <a:schemeClr val="bg1">
                  <a:lumMod val="75000"/>
                </a:schemeClr>
              </a:solidFill>
            </a:ln>
          </c:spPr>
        </c:majorGridlines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cs-CZ" dirty="0"/>
                  <a:t>POČET ŽÁKŮ (%)</a:t>
                </a:r>
              </a:p>
            </c:rich>
          </c:tx>
          <c:layout/>
          <c:overlay val="0"/>
        </c:title>
        <c:numFmt formatCode="0.0" sourceLinked="1"/>
        <c:majorTickMark val="out"/>
        <c:minorTickMark val="none"/>
        <c:tickLblPos val="nextTo"/>
        <c:txPr>
          <a:bodyPr/>
          <a:lstStyle/>
          <a:p>
            <a:pPr>
              <a:defRPr sz="800"/>
            </a:pPr>
            <a:endParaRPr lang="cs-CZ"/>
          </a:p>
        </c:txPr>
        <c:crossAx val="146900480"/>
        <c:crosses val="autoZero"/>
        <c:crossBetween val="between"/>
      </c:valAx>
      <c:spPr>
        <a:ln>
          <a:solidFill>
            <a:schemeClr val="bg1">
              <a:lumMod val="75000"/>
            </a:schemeClr>
          </a:solidFill>
        </a:ln>
      </c:spPr>
    </c:plotArea>
    <c:plotVisOnly val="1"/>
    <c:dispBlanksAs val="gap"/>
    <c:showDLblsOverMax val="0"/>
  </c:chart>
  <c:spPr>
    <a:solidFill>
      <a:schemeClr val="bg1"/>
    </a:solidFill>
    <a:ln>
      <a:solidFill>
        <a:schemeClr val="bg1">
          <a:lumMod val="75000"/>
        </a:schemeClr>
      </a:solidFill>
    </a:ln>
  </c:spPr>
  <c:externalData r:id="rId1">
    <c:autoUpdate val="0"/>
  </c:externalData>
</c:chartSpace>
</file>

<file path=ppt/charts/chart2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title>
      <c:tx>
        <c:rich>
          <a:bodyPr/>
          <a:lstStyle/>
          <a:p>
            <a:pPr>
              <a:defRPr sz="900"/>
            </a:pPr>
            <a:r>
              <a:rPr lang="cs-CZ" sz="1100" dirty="0"/>
              <a:t>MATEMATIKA - DIDAKTICKÝ</a:t>
            </a:r>
            <a:r>
              <a:rPr lang="cs-CZ" sz="1100" baseline="0" dirty="0"/>
              <a:t> TEST - ROZLOŽENÍ VÝSLEDKŮ</a:t>
            </a:r>
          </a:p>
          <a:p>
            <a:pPr>
              <a:defRPr sz="900"/>
            </a:pPr>
            <a:r>
              <a:rPr lang="cs-CZ" sz="900" baseline="0" dirty="0"/>
              <a:t>MZ 2013 </a:t>
            </a:r>
            <a:r>
              <a:rPr lang="cs-CZ" sz="900" baseline="0" dirty="0" smtClean="0"/>
              <a:t>PODZIM </a:t>
            </a:r>
            <a:r>
              <a:rPr lang="cs-CZ" sz="900" baseline="0" dirty="0"/>
              <a:t>- VŠECHNY TERMÍNY</a:t>
            </a:r>
            <a:endParaRPr lang="cs-CZ" sz="900" dirty="0"/>
          </a:p>
        </c:rich>
      </c:tx>
      <c:layout/>
      <c:overlay val="0"/>
    </c:title>
    <c:autoTitleDeleted val="0"/>
    <c:plotArea>
      <c:layout>
        <c:manualLayout>
          <c:layoutTarget val="inner"/>
          <c:xMode val="edge"/>
          <c:yMode val="edge"/>
          <c:x val="0.10392738861997684"/>
          <c:y val="0.17525481189851269"/>
          <c:w val="0.86150834292240797"/>
          <c:h val="0.68795457859434228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chemeClr val="accent5"/>
            </a:solidFill>
          </c:spPr>
          <c:invertIfNegative val="0"/>
          <c:dPt>
            <c:idx val="17"/>
            <c:invertIfNegative val="0"/>
            <c:bubble3D val="0"/>
            <c:spPr>
              <a:solidFill>
                <a:srgbClr val="C00000"/>
              </a:solidFill>
            </c:spPr>
          </c:dPt>
          <c:cat>
            <c:strRef>
              <c:f>List5!$A$4:$A$54</c:f>
              <c:strCache>
                <c:ptCount val="51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  <c:pt idx="6">
                  <c:v>6</c:v>
                </c:pt>
                <c:pt idx="7">
                  <c:v>7</c:v>
                </c:pt>
                <c:pt idx="8">
                  <c:v>8</c:v>
                </c:pt>
                <c:pt idx="9">
                  <c:v>9</c:v>
                </c:pt>
                <c:pt idx="10">
                  <c:v>10</c:v>
                </c:pt>
                <c:pt idx="11">
                  <c:v>11</c:v>
                </c:pt>
                <c:pt idx="12">
                  <c:v>12</c:v>
                </c:pt>
                <c:pt idx="13">
                  <c:v>13</c:v>
                </c:pt>
                <c:pt idx="14">
                  <c:v>14</c:v>
                </c:pt>
                <c:pt idx="15">
                  <c:v>15</c:v>
                </c:pt>
                <c:pt idx="16">
                  <c:v>16</c:v>
                </c:pt>
                <c:pt idx="17">
                  <c:v>17</c:v>
                </c:pt>
                <c:pt idx="18">
                  <c:v>18</c:v>
                </c:pt>
                <c:pt idx="19">
                  <c:v>19</c:v>
                </c:pt>
                <c:pt idx="20">
                  <c:v>20</c:v>
                </c:pt>
                <c:pt idx="21">
                  <c:v>21</c:v>
                </c:pt>
                <c:pt idx="22">
                  <c:v>22</c:v>
                </c:pt>
                <c:pt idx="23">
                  <c:v>23</c:v>
                </c:pt>
                <c:pt idx="24">
                  <c:v>24</c:v>
                </c:pt>
                <c:pt idx="25">
                  <c:v>25</c:v>
                </c:pt>
                <c:pt idx="26">
                  <c:v>26</c:v>
                </c:pt>
                <c:pt idx="27">
                  <c:v>27</c:v>
                </c:pt>
                <c:pt idx="28">
                  <c:v>28</c:v>
                </c:pt>
                <c:pt idx="29">
                  <c:v>29</c:v>
                </c:pt>
                <c:pt idx="30">
                  <c:v>30</c:v>
                </c:pt>
                <c:pt idx="31">
                  <c:v>31</c:v>
                </c:pt>
                <c:pt idx="32">
                  <c:v>32</c:v>
                </c:pt>
                <c:pt idx="33">
                  <c:v>33</c:v>
                </c:pt>
                <c:pt idx="34">
                  <c:v>34</c:v>
                </c:pt>
                <c:pt idx="35">
                  <c:v>35</c:v>
                </c:pt>
                <c:pt idx="36">
                  <c:v>36</c:v>
                </c:pt>
                <c:pt idx="37">
                  <c:v>37</c:v>
                </c:pt>
                <c:pt idx="38">
                  <c:v>38</c:v>
                </c:pt>
                <c:pt idx="39">
                  <c:v>39</c:v>
                </c:pt>
                <c:pt idx="40">
                  <c:v>40</c:v>
                </c:pt>
                <c:pt idx="41">
                  <c:v>41</c:v>
                </c:pt>
                <c:pt idx="42">
                  <c:v>42</c:v>
                </c:pt>
                <c:pt idx="43">
                  <c:v>43</c:v>
                </c:pt>
                <c:pt idx="44">
                  <c:v>44</c:v>
                </c:pt>
                <c:pt idx="45">
                  <c:v>45</c:v>
                </c:pt>
                <c:pt idx="46">
                  <c:v>46</c:v>
                </c:pt>
                <c:pt idx="47">
                  <c:v>47</c:v>
                </c:pt>
                <c:pt idx="48">
                  <c:v>48</c:v>
                </c:pt>
                <c:pt idx="49">
                  <c:v>49</c:v>
                </c:pt>
                <c:pt idx="50">
                  <c:v>50</c:v>
                </c:pt>
              </c:strCache>
            </c:strRef>
          </c:cat>
          <c:val>
            <c:numRef>
              <c:f>List5!$AF$4:$AF$54</c:f>
              <c:numCache>
                <c:formatCode>0.0</c:formatCode>
                <c:ptCount val="51"/>
                <c:pt idx="0">
                  <c:v>0.14127619496114904</c:v>
                </c:pt>
                <c:pt idx="1">
                  <c:v>0.30609842241582297</c:v>
                </c:pt>
                <c:pt idx="2">
                  <c:v>0.37673651989639745</c:v>
                </c:pt>
                <c:pt idx="3">
                  <c:v>0.76524605603955731</c:v>
                </c:pt>
                <c:pt idx="4">
                  <c:v>1.3774429008712032</c:v>
                </c:pt>
                <c:pt idx="5">
                  <c:v>1.7659524370143631</c:v>
                </c:pt>
                <c:pt idx="6">
                  <c:v>2.4841064280668705</c:v>
                </c:pt>
                <c:pt idx="7">
                  <c:v>3.0727572404049917</c:v>
                </c:pt>
                <c:pt idx="8">
                  <c:v>3.5789969390157759</c:v>
                </c:pt>
                <c:pt idx="9">
                  <c:v>3.8968683776783615</c:v>
                </c:pt>
                <c:pt idx="10">
                  <c:v>4.5090652225100074</c:v>
                </c:pt>
                <c:pt idx="11">
                  <c:v>4.9328938073934543</c:v>
                </c:pt>
                <c:pt idx="12">
                  <c:v>4.5797033199905819</c:v>
                </c:pt>
                <c:pt idx="13">
                  <c:v>4.7445255474452548</c:v>
                </c:pt>
                <c:pt idx="14">
                  <c:v>4.8033906286790673</c:v>
                </c:pt>
                <c:pt idx="15">
                  <c:v>5.7216858959265364</c:v>
                </c:pt>
                <c:pt idx="16">
                  <c:v>5.1565811160819406</c:v>
                </c:pt>
                <c:pt idx="17">
                  <c:v>4.4148810925359081</c:v>
                </c:pt>
                <c:pt idx="18">
                  <c:v>4.5797033199905819</c:v>
                </c:pt>
                <c:pt idx="19">
                  <c:v>4.6150223687308687</c:v>
                </c:pt>
                <c:pt idx="20">
                  <c:v>4.4855191900164817</c:v>
                </c:pt>
                <c:pt idx="21">
                  <c:v>3.6731810689898752</c:v>
                </c:pt>
                <c:pt idx="22">
                  <c:v>3.4259477278078645</c:v>
                </c:pt>
                <c:pt idx="23">
                  <c:v>3.0138921591711796</c:v>
                </c:pt>
                <c:pt idx="24">
                  <c:v>2.9785731104308923</c:v>
                </c:pt>
                <c:pt idx="25">
                  <c:v>2.5900635742877323</c:v>
                </c:pt>
                <c:pt idx="26">
                  <c:v>2.3310572168589592</c:v>
                </c:pt>
                <c:pt idx="27">
                  <c:v>1.7777254532611257</c:v>
                </c:pt>
                <c:pt idx="28">
                  <c:v>1.7424064045208381</c:v>
                </c:pt>
                <c:pt idx="29">
                  <c:v>1.4716270308453026</c:v>
                </c:pt>
                <c:pt idx="30">
                  <c:v>1.2126206734165292</c:v>
                </c:pt>
                <c:pt idx="31">
                  <c:v>0.85943018601365662</c:v>
                </c:pt>
                <c:pt idx="32">
                  <c:v>0.85943018601365662</c:v>
                </c:pt>
                <c:pt idx="33">
                  <c:v>0.671061926065458</c:v>
                </c:pt>
                <c:pt idx="34">
                  <c:v>0.36496350364963503</c:v>
                </c:pt>
                <c:pt idx="35">
                  <c:v>0.588650812338121</c:v>
                </c:pt>
                <c:pt idx="36">
                  <c:v>0.30609842241582297</c:v>
                </c:pt>
                <c:pt idx="37">
                  <c:v>0.50623969861078411</c:v>
                </c:pt>
                <c:pt idx="38">
                  <c:v>0.28255238992229809</c:v>
                </c:pt>
                <c:pt idx="39">
                  <c:v>0.23546032493524843</c:v>
                </c:pt>
                <c:pt idx="40">
                  <c:v>0.23546032493524843</c:v>
                </c:pt>
                <c:pt idx="41">
                  <c:v>0.14127619496114904</c:v>
                </c:pt>
                <c:pt idx="42">
                  <c:v>8.2411113727336935E-2</c:v>
                </c:pt>
                <c:pt idx="43">
                  <c:v>0.14127619496114904</c:v>
                </c:pt>
                <c:pt idx="44">
                  <c:v>9.4184129974099362E-2</c:v>
                </c:pt>
                <c:pt idx="45">
                  <c:v>3.5319048740287261E-2</c:v>
                </c:pt>
                <c:pt idx="46">
                  <c:v>2.3546032493524841E-2</c:v>
                </c:pt>
                <c:pt idx="47">
                  <c:v>1.177301624676242E-2</c:v>
                </c:pt>
                <c:pt idx="48">
                  <c:v>1.177301624676242E-2</c:v>
                </c:pt>
                <c:pt idx="49">
                  <c:v>2.3546032493524841E-2</c:v>
                </c:pt>
                <c:pt idx="50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0"/>
        <c:axId val="146690048"/>
        <c:axId val="146691968"/>
      </c:barChart>
      <c:catAx>
        <c:axId val="146690048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cs-CZ" dirty="0"/>
                  <a:t>BODY DT</a:t>
                </a:r>
              </a:p>
            </c:rich>
          </c:tx>
          <c:layout/>
          <c:overlay val="0"/>
        </c:title>
        <c:majorTickMark val="out"/>
        <c:minorTickMark val="none"/>
        <c:tickLblPos val="nextTo"/>
        <c:txPr>
          <a:bodyPr/>
          <a:lstStyle/>
          <a:p>
            <a:pPr>
              <a:defRPr sz="700"/>
            </a:pPr>
            <a:endParaRPr lang="cs-CZ"/>
          </a:p>
        </c:txPr>
        <c:crossAx val="146691968"/>
        <c:crosses val="autoZero"/>
        <c:auto val="1"/>
        <c:lblAlgn val="ctr"/>
        <c:lblOffset val="100"/>
        <c:noMultiLvlLbl val="0"/>
      </c:catAx>
      <c:valAx>
        <c:axId val="146691968"/>
        <c:scaling>
          <c:orientation val="minMax"/>
        </c:scaling>
        <c:delete val="0"/>
        <c:axPos val="l"/>
        <c:majorGridlines>
          <c:spPr>
            <a:ln>
              <a:solidFill>
                <a:schemeClr val="bg1">
                  <a:lumMod val="75000"/>
                </a:schemeClr>
              </a:solidFill>
            </a:ln>
          </c:spPr>
        </c:majorGridlines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cs-CZ" dirty="0"/>
                  <a:t>POČET ŽÁKŮ (%)</a:t>
                </a:r>
              </a:p>
            </c:rich>
          </c:tx>
          <c:layout/>
          <c:overlay val="0"/>
        </c:title>
        <c:numFmt formatCode="0.0" sourceLinked="1"/>
        <c:majorTickMark val="out"/>
        <c:minorTickMark val="none"/>
        <c:tickLblPos val="nextTo"/>
        <c:txPr>
          <a:bodyPr/>
          <a:lstStyle/>
          <a:p>
            <a:pPr>
              <a:defRPr sz="800"/>
            </a:pPr>
            <a:endParaRPr lang="cs-CZ"/>
          </a:p>
        </c:txPr>
        <c:crossAx val="146690048"/>
        <c:crosses val="autoZero"/>
        <c:crossBetween val="between"/>
      </c:valAx>
      <c:spPr>
        <a:ln>
          <a:solidFill>
            <a:schemeClr val="bg1">
              <a:lumMod val="75000"/>
            </a:schemeClr>
          </a:solidFill>
        </a:ln>
      </c:spPr>
    </c:plotArea>
    <c:plotVisOnly val="1"/>
    <c:dispBlanksAs val="gap"/>
    <c:showDLblsOverMax val="0"/>
  </c:chart>
  <c:spPr>
    <a:solidFill>
      <a:schemeClr val="bg1"/>
    </a:solidFill>
    <a:ln>
      <a:solidFill>
        <a:schemeClr val="bg1">
          <a:lumMod val="75000"/>
        </a:schemeClr>
      </a:solidFill>
    </a:ln>
  </c:spPr>
  <c:externalData r:id="rId1">
    <c:autoUpdate val="0"/>
  </c:externalData>
</c:chartSpace>
</file>

<file path=ppt/charts/chart2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28"/>
    </mc:Choice>
    <mc:Fallback>
      <c:style val="28"/>
    </mc:Fallback>
  </mc:AlternateContent>
  <c:chart>
    <c:title>
      <c:tx>
        <c:rich>
          <a:bodyPr/>
          <a:lstStyle/>
          <a:p>
            <a:pPr>
              <a:defRPr sz="1200"/>
            </a:pPr>
            <a:r>
              <a:rPr lang="cs-CZ" sz="1200" dirty="0"/>
              <a:t>MATEMATIKA</a:t>
            </a:r>
            <a:br>
              <a:rPr lang="cs-CZ" sz="1200" dirty="0"/>
            </a:br>
            <a:r>
              <a:rPr lang="cs-CZ" sz="1200" dirty="0"/>
              <a:t>% SKÓR VS. PODÍL VOLBY MATEMATIKY</a:t>
            </a:r>
          </a:p>
          <a:p>
            <a:pPr>
              <a:defRPr sz="1200"/>
            </a:pPr>
            <a:r>
              <a:rPr lang="cs-CZ" sz="1000" dirty="0"/>
              <a:t>MZ 2013</a:t>
            </a:r>
            <a:r>
              <a:rPr lang="cs-CZ" sz="1000" baseline="0" dirty="0"/>
              <a:t> JARO - POVINNÉ ZK., ŘÁDNÝ TERMÍN</a:t>
            </a:r>
            <a:endParaRPr lang="en-US" sz="1000" dirty="0"/>
          </a:p>
        </c:rich>
      </c:tx>
      <c:layout/>
      <c:overlay val="0"/>
    </c:title>
    <c:autoTitleDeleted val="0"/>
    <c:plotArea>
      <c:layout>
        <c:manualLayout>
          <c:layoutTarget val="inner"/>
          <c:xMode val="edge"/>
          <c:yMode val="edge"/>
          <c:x val="0.11219251739922809"/>
          <c:y val="0.17032013108586785"/>
          <c:w val="0.84954558501207633"/>
          <c:h val="0.73061171590412777"/>
        </c:manualLayout>
      </c:layout>
      <c:scatterChart>
        <c:scatterStyle val="lineMarker"/>
        <c:varyColors val="0"/>
        <c:ser>
          <c:idx val="0"/>
          <c:order val="0"/>
          <c:tx>
            <c:strRef>
              <c:f>grafy2!$Y$257</c:f>
              <c:strCache>
                <c:ptCount val="1"/>
                <c:pt idx="0">
                  <c:v>PODÍL VOLBY - MA</c:v>
                </c:pt>
              </c:strCache>
            </c:strRef>
          </c:tx>
          <c:spPr>
            <a:ln w="66675">
              <a:noFill/>
            </a:ln>
          </c:spPr>
          <c:marker>
            <c:symbol val="circle"/>
            <c:size val="7"/>
            <c:spPr>
              <a:solidFill>
                <a:schemeClr val="tx2">
                  <a:lumMod val="75000"/>
                </a:schemeClr>
              </a:solidFill>
              <a:ln>
                <a:noFill/>
              </a:ln>
            </c:spPr>
          </c:marker>
          <c:dPt>
            <c:idx val="11"/>
            <c:bubble3D val="0"/>
          </c:dPt>
          <c:dLbls>
            <c:dLbl>
              <c:idx val="0"/>
              <c:layout>
                <c:manualLayout>
                  <c:x val="-2.3809519345796899E-2"/>
                  <c:y val="2.6590699620150808E-2"/>
                </c:manualLayout>
              </c:layout>
              <c:tx>
                <c:rich>
                  <a:bodyPr/>
                  <a:lstStyle/>
                  <a:p>
                    <a:r>
                      <a:rPr lang="cs-CZ" b="1" dirty="0"/>
                      <a:t>CELKEM</a:t>
                    </a:r>
                    <a:endParaRPr lang="cs-CZ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cs-CZ" b="1" dirty="0"/>
                      <a:t>GYM</a:t>
                    </a:r>
                    <a:endParaRPr lang="cs-CZ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cs-CZ" b="1" dirty="0"/>
                      <a:t>LYC</a:t>
                    </a:r>
                    <a:endParaRPr lang="cs-CZ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cs-CZ" b="1" dirty="0"/>
                      <a:t>NOS</a:t>
                    </a:r>
                    <a:endParaRPr lang="cs-CZ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7.2592569305387489E-2"/>
                  <c:y val="1.9159334108614673E-2"/>
                </c:manualLayout>
              </c:layout>
              <c:tx>
                <c:rich>
                  <a:bodyPr/>
                  <a:lstStyle/>
                  <a:p>
                    <a:r>
                      <a:rPr lang="cs-CZ" b="1" dirty="0"/>
                      <a:t>NTE</a:t>
                    </a:r>
                    <a:endParaRPr lang="cs-CZ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/>
              <c:tx>
                <c:rich>
                  <a:bodyPr/>
                  <a:lstStyle/>
                  <a:p>
                    <a:r>
                      <a:rPr lang="cs-CZ" b="1" dirty="0"/>
                      <a:t>SEK</a:t>
                    </a:r>
                    <a:endParaRPr lang="cs-CZ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/>
              <c:tx>
                <c:rich>
                  <a:bodyPr/>
                  <a:lstStyle/>
                  <a:p>
                    <a:r>
                      <a:rPr lang="cs-CZ" b="1" dirty="0"/>
                      <a:t>SHP</a:t>
                    </a:r>
                    <a:endParaRPr lang="cs-CZ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/>
              <c:tx>
                <c:rich>
                  <a:bodyPr/>
                  <a:lstStyle/>
                  <a:p>
                    <a:r>
                      <a:rPr lang="cs-CZ" b="1" dirty="0"/>
                      <a:t>SHU</a:t>
                    </a:r>
                    <a:endParaRPr lang="cs-CZ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8"/>
              <c:layout/>
              <c:tx>
                <c:rich>
                  <a:bodyPr/>
                  <a:lstStyle/>
                  <a:p>
                    <a:r>
                      <a:rPr lang="cs-CZ" b="1" dirty="0"/>
                      <a:t>ST1</a:t>
                    </a:r>
                    <a:endParaRPr lang="cs-CZ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9"/>
              <c:layout>
                <c:manualLayout>
                  <c:x val="-7.7777752827200902E-3"/>
                  <c:y val="2.189638183841677E-2"/>
                </c:manualLayout>
              </c:layout>
              <c:tx>
                <c:rich>
                  <a:bodyPr/>
                  <a:lstStyle/>
                  <a:p>
                    <a:r>
                      <a:rPr lang="cs-CZ" b="1" dirty="0"/>
                      <a:t>ST2</a:t>
                    </a:r>
                    <a:endParaRPr lang="cs-CZ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0"/>
              <c:layout/>
              <c:tx>
                <c:rich>
                  <a:bodyPr/>
                  <a:lstStyle/>
                  <a:p>
                    <a:r>
                      <a:rPr lang="cs-CZ" b="1" dirty="0"/>
                      <a:t>SUM</a:t>
                    </a:r>
                    <a:endParaRPr lang="cs-CZ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1"/>
              <c:layout>
                <c:manualLayout>
                  <c:x val="-1.8508024238225153E-2"/>
                  <c:y val="-2.3045274210410159E-2"/>
                </c:manualLayout>
              </c:layout>
              <c:tx>
                <c:rich>
                  <a:bodyPr/>
                  <a:lstStyle/>
                  <a:p>
                    <a:r>
                      <a:rPr lang="cs-CZ" b="1" dirty="0"/>
                      <a:t>SZD</a:t>
                    </a:r>
                    <a:endParaRPr lang="cs-CZ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2"/>
              <c:layout>
                <c:manualLayout>
                  <c:x val="-2.5925917609066967E-2"/>
                  <c:y val="-1.6422286378812528E-2"/>
                </c:manualLayout>
              </c:layout>
              <c:tx>
                <c:rich>
                  <a:bodyPr/>
                  <a:lstStyle/>
                  <a:p>
                    <a:r>
                      <a:rPr lang="cs-CZ" b="1" dirty="0"/>
                      <a:t>SZE</a:t>
                    </a:r>
                    <a:endParaRPr lang="cs-CZ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3"/>
              <c:layout/>
              <c:tx>
                <c:rich>
                  <a:bodyPr/>
                  <a:lstStyle/>
                  <a:p>
                    <a:r>
                      <a:rPr lang="cs-CZ" b="1" dirty="0"/>
                      <a:t>UOS</a:t>
                    </a:r>
                    <a:endParaRPr lang="cs-CZ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4"/>
              <c:layout/>
              <c:tx>
                <c:rich>
                  <a:bodyPr/>
                  <a:lstStyle/>
                  <a:p>
                    <a:r>
                      <a:rPr lang="cs-CZ" b="1" dirty="0"/>
                      <a:t>UTE</a:t>
                    </a:r>
                    <a:endParaRPr lang="cs-CZ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b="1"/>
                </a:pPr>
                <a:endParaRPr lang="cs-CZ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</c:dLbls>
          <c:xVal>
            <c:numRef>
              <c:f>grafy2!$X$258:$X$272</c:f>
              <c:numCache>
                <c:formatCode>###0.0</c:formatCode>
                <c:ptCount val="15"/>
                <c:pt idx="0">
                  <c:v>54.736798230145091</c:v>
                </c:pt>
                <c:pt idx="1">
                  <c:v>75.37488196411708</c:v>
                </c:pt>
                <c:pt idx="2">
                  <c:v>62.130250117980218</c:v>
                </c:pt>
                <c:pt idx="3">
                  <c:v>36.37265917603002</c:v>
                </c:pt>
                <c:pt idx="4">
                  <c:v>40.342325581395322</c:v>
                </c:pt>
                <c:pt idx="5">
                  <c:v>49.668981481481495</c:v>
                </c:pt>
                <c:pt idx="6">
                  <c:v>39.573369565217369</c:v>
                </c:pt>
                <c:pt idx="7">
                  <c:v>38.340106951871704</c:v>
                </c:pt>
                <c:pt idx="8">
                  <c:v>55.429696969697055</c:v>
                </c:pt>
                <c:pt idx="9">
                  <c:v>45.072681704260646</c:v>
                </c:pt>
                <c:pt idx="10">
                  <c:v>44.269841269841272</c:v>
                </c:pt>
                <c:pt idx="11">
                  <c:v>34.092664092664116</c:v>
                </c:pt>
                <c:pt idx="12">
                  <c:v>44.425196850393675</c:v>
                </c:pt>
                <c:pt idx="13">
                  <c:v>31.713881019830037</c:v>
                </c:pt>
                <c:pt idx="14">
                  <c:v>43.136502398604435</c:v>
                </c:pt>
              </c:numCache>
            </c:numRef>
          </c:xVal>
          <c:yVal>
            <c:numRef>
              <c:f>grafy2!$Y$258:$Y$272</c:f>
              <c:numCache>
                <c:formatCode>0.0</c:formatCode>
                <c:ptCount val="15"/>
                <c:pt idx="0">
                  <c:v>39.188754752957088</c:v>
                </c:pt>
                <c:pt idx="1">
                  <c:v>37.192877322147076</c:v>
                </c:pt>
                <c:pt idx="2">
                  <c:v>40.693662611222081</c:v>
                </c:pt>
                <c:pt idx="3">
                  <c:v>44.252873563218394</c:v>
                </c:pt>
                <c:pt idx="4">
                  <c:v>68.535353535353536</c:v>
                </c:pt>
                <c:pt idx="5">
                  <c:v>26.557740238161177</c:v>
                </c:pt>
                <c:pt idx="6">
                  <c:v>21.284902981542832</c:v>
                </c:pt>
                <c:pt idx="7">
                  <c:v>18.65776528460998</c:v>
                </c:pt>
                <c:pt idx="8">
                  <c:v>65.666318719554624</c:v>
                </c:pt>
                <c:pt idx="9">
                  <c:v>44.40789473684211</c:v>
                </c:pt>
                <c:pt idx="10">
                  <c:v>6.5476190476190483</c:v>
                </c:pt>
                <c:pt idx="11">
                  <c:v>20.351239669421485</c:v>
                </c:pt>
                <c:pt idx="12">
                  <c:v>45.301783264746227</c:v>
                </c:pt>
                <c:pt idx="13">
                  <c:v>29.606958762886599</c:v>
                </c:pt>
                <c:pt idx="14">
                  <c:v>66.785375118708458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46649472"/>
        <c:axId val="146651392"/>
      </c:scatterChart>
      <c:valAx>
        <c:axId val="146649472"/>
        <c:scaling>
          <c:orientation val="minMax"/>
          <c:min val="30"/>
        </c:scaling>
        <c:delete val="0"/>
        <c:axPos val="b"/>
        <c:majorGridlines>
          <c:spPr>
            <a:ln>
              <a:solidFill>
                <a:schemeClr val="bg1">
                  <a:lumMod val="75000"/>
                </a:schemeClr>
              </a:solidFill>
            </a:ln>
          </c:spPr>
        </c:majorGridlines>
        <c:minorGridlines>
          <c:spPr>
            <a:ln>
              <a:solidFill>
                <a:schemeClr val="bg1">
                  <a:lumMod val="95000"/>
                </a:schemeClr>
              </a:solidFill>
            </a:ln>
          </c:spPr>
        </c:minorGridlines>
        <c:title>
          <c:tx>
            <c:rich>
              <a:bodyPr/>
              <a:lstStyle/>
              <a:p>
                <a:pPr>
                  <a:defRPr/>
                </a:pPr>
                <a:r>
                  <a:rPr lang="cs-CZ" dirty="0"/>
                  <a:t>MATEMATIKA - % SKÓR</a:t>
                </a:r>
              </a:p>
            </c:rich>
          </c:tx>
          <c:layout/>
          <c:overlay val="0"/>
        </c:title>
        <c:numFmt formatCode="#,##0" sourceLinked="0"/>
        <c:majorTickMark val="out"/>
        <c:minorTickMark val="none"/>
        <c:tickLblPos val="nextTo"/>
        <c:crossAx val="146651392"/>
        <c:crosses val="autoZero"/>
        <c:crossBetween val="midCat"/>
        <c:majorUnit val="5"/>
        <c:minorUnit val="1"/>
      </c:valAx>
      <c:valAx>
        <c:axId val="146651392"/>
        <c:scaling>
          <c:orientation val="minMax"/>
          <c:min val="0"/>
        </c:scaling>
        <c:delete val="0"/>
        <c:axPos val="l"/>
        <c:majorGridlines>
          <c:spPr>
            <a:ln>
              <a:solidFill>
                <a:schemeClr val="bg1">
                  <a:lumMod val="75000"/>
                </a:schemeClr>
              </a:solidFill>
            </a:ln>
          </c:spPr>
        </c:majorGridlines>
        <c:minorGridlines>
          <c:spPr>
            <a:ln>
              <a:solidFill>
                <a:schemeClr val="bg1">
                  <a:lumMod val="95000"/>
                </a:schemeClr>
              </a:solidFill>
            </a:ln>
          </c:spPr>
        </c:minorGridlines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cs-CZ" dirty="0"/>
                  <a:t>MATEMATIKA - PODÍL VOLBY (%)</a:t>
                </a:r>
              </a:p>
            </c:rich>
          </c:tx>
          <c:layout/>
          <c:overlay val="0"/>
        </c:title>
        <c:numFmt formatCode="0" sourceLinked="0"/>
        <c:majorTickMark val="out"/>
        <c:minorTickMark val="none"/>
        <c:tickLblPos val="nextTo"/>
        <c:crossAx val="146649472"/>
        <c:crosses val="autoZero"/>
        <c:crossBetween val="midCat"/>
        <c:majorUnit val="10"/>
        <c:minorUnit val="2"/>
      </c:valAx>
      <c:spPr>
        <a:ln>
          <a:solidFill>
            <a:schemeClr val="bg1">
              <a:lumMod val="75000"/>
            </a:schemeClr>
          </a:solidFill>
        </a:ln>
      </c:spPr>
    </c:plotArea>
    <c:plotVisOnly val="1"/>
    <c:dispBlanksAs val="gap"/>
    <c:showDLblsOverMax val="0"/>
  </c:chart>
  <c:spPr>
    <a:solidFill>
      <a:schemeClr val="bg1"/>
    </a:solidFill>
    <a:ln>
      <a:solidFill>
        <a:schemeClr val="bg1">
          <a:lumMod val="75000"/>
        </a:schemeClr>
      </a:solidFill>
    </a:ln>
  </c:spPr>
  <c:externalData r:id="rId1">
    <c:autoUpdate val="0"/>
  </c:externalData>
  <c:userShapes r:id="rId2"/>
</c:chartSpace>
</file>

<file path=ppt/charts/chart2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title>
      <c:tx>
        <c:rich>
          <a:bodyPr/>
          <a:lstStyle/>
          <a:p>
            <a:pPr>
              <a:defRPr sz="1200"/>
            </a:pPr>
            <a:r>
              <a:rPr lang="cs-CZ" sz="1200" dirty="0"/>
              <a:t>MATEMATIKA - ČISTÁ NEÚSPĚŠNOST</a:t>
            </a:r>
          </a:p>
          <a:p>
            <a:pPr>
              <a:defRPr sz="1200"/>
            </a:pPr>
            <a:r>
              <a:rPr lang="cs-CZ" sz="1000" dirty="0"/>
              <a:t>MZ</a:t>
            </a:r>
            <a:r>
              <a:rPr lang="cs-CZ" sz="1000" baseline="0" dirty="0"/>
              <a:t> 2013  JARO ŘÁDNÝ TERMÍN A PODZIM OPRAVNÝ TERMÍN </a:t>
            </a:r>
            <a:endParaRPr lang="en-US" sz="1000" dirty="0"/>
          </a:p>
        </c:rich>
      </c:tx>
      <c:layout/>
      <c:overlay val="0"/>
    </c:title>
    <c:autoTitleDeleted val="0"/>
    <c:plotArea>
      <c:layout>
        <c:manualLayout>
          <c:layoutTarget val="inner"/>
          <c:xMode val="edge"/>
          <c:yMode val="edge"/>
          <c:x val="0.10532174103237095"/>
          <c:y val="0.16193539637332569"/>
          <c:w val="0.86412270341207353"/>
          <c:h val="0.52844904385862745"/>
        </c:manualLayout>
      </c:layout>
      <c:lineChart>
        <c:grouping val="standard"/>
        <c:varyColors val="0"/>
        <c:ser>
          <c:idx val="0"/>
          <c:order val="0"/>
          <c:tx>
            <c:strRef>
              <c:f>GRAFY!$AL$172</c:f>
              <c:strCache>
                <c:ptCount val="1"/>
                <c:pt idx="0">
                  <c:v>2013j - ŘÁDNÝ TERMÍN</c:v>
                </c:pt>
              </c:strCache>
            </c:strRef>
          </c:tx>
          <c:spPr>
            <a:ln w="28575">
              <a:solidFill>
                <a:srgbClr val="92D050"/>
              </a:solidFill>
              <a:prstDash val="sysDot"/>
            </a:ln>
          </c:spPr>
          <c:marker>
            <c:symbol val="circle"/>
            <c:size val="6"/>
            <c:spPr>
              <a:solidFill>
                <a:srgbClr val="92D050"/>
              </a:solidFill>
              <a:ln w="28575">
                <a:solidFill>
                  <a:srgbClr val="92D050"/>
                </a:solidFill>
                <a:prstDash val="sysDot"/>
              </a:ln>
            </c:spPr>
          </c:marker>
          <c:dPt>
            <c:idx val="0"/>
            <c:bubble3D val="0"/>
          </c:dPt>
          <c:dLbls>
            <c:dLbl>
              <c:idx val="1"/>
              <c:layout>
                <c:manualLayout>
                  <c:x val="-4.0039474972413155E-2"/>
                  <c:y val="-3.2039017041595896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4.0039474972413155E-2"/>
                  <c:y val="3.1991120482030976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900"/>
                </a:pPr>
                <a:endParaRPr lang="cs-CZ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GRAFY!$AK$173:$AK$187</c:f>
              <c:strCache>
                <c:ptCount val="15"/>
                <c:pt idx="0">
                  <c:v>CELKEM</c:v>
                </c:pt>
                <c:pt idx="1">
                  <c:v>GYMNÁZIUM</c:v>
                </c:pt>
                <c:pt idx="2">
                  <c:v>LYCEUM</c:v>
                </c:pt>
                <c:pt idx="3">
                  <c:v>SOŠ TECHNICKÉ 1</c:v>
                </c:pt>
                <c:pt idx="4">
                  <c:v>SOŠ EKONOMICKÉ</c:v>
                </c:pt>
                <c:pt idx="5">
                  <c:v>SOŠ TECHNICKÉ 2</c:v>
                </c:pt>
                <c:pt idx="6">
                  <c:v>SOU TECHNICKÉ</c:v>
                </c:pt>
                <c:pt idx="7">
                  <c:v>SOŠ ZEMĚDĚLSKÉ</c:v>
                </c:pt>
                <c:pt idx="8">
                  <c:v>SOŠ UMĚLECKÉ</c:v>
                </c:pt>
                <c:pt idx="9">
                  <c:v>NÁSTAVBY TECHNICKÉ</c:v>
                </c:pt>
                <c:pt idx="10">
                  <c:v>SOŠ HOTELOVÉ A PODNIKAT.</c:v>
                </c:pt>
                <c:pt idx="11">
                  <c:v>SOŠ PEDAG. A HUMANITNÍ</c:v>
                </c:pt>
                <c:pt idx="12">
                  <c:v>NÁSTAVBY OSTATNÍ</c:v>
                </c:pt>
                <c:pt idx="13">
                  <c:v>SOŠ ZDRAVOTNICKÉ</c:v>
                </c:pt>
                <c:pt idx="14">
                  <c:v>SOU OSTATNÍ</c:v>
                </c:pt>
              </c:strCache>
            </c:strRef>
          </c:cat>
          <c:val>
            <c:numRef>
              <c:f>GRAFY!$AL$173:$AL$187</c:f>
              <c:numCache>
                <c:formatCode>###0.0</c:formatCode>
                <c:ptCount val="15"/>
                <c:pt idx="0">
                  <c:v>20.484284797947403</c:v>
                </c:pt>
                <c:pt idx="1">
                  <c:v>1.8527259853670048</c:v>
                </c:pt>
                <c:pt idx="2">
                  <c:v>7.5979235488437951</c:v>
                </c:pt>
                <c:pt idx="3">
                  <c:v>12.549257350712336</c:v>
                </c:pt>
                <c:pt idx="4">
                  <c:v>19.733796296296298</c:v>
                </c:pt>
                <c:pt idx="5">
                  <c:v>27.819548872180448</c:v>
                </c:pt>
                <c:pt idx="6">
                  <c:v>29.095674967234604</c:v>
                </c:pt>
                <c:pt idx="7">
                  <c:v>32.283464566929133</c:v>
                </c:pt>
                <c:pt idx="8">
                  <c:v>36.507936507936506</c:v>
                </c:pt>
                <c:pt idx="9">
                  <c:v>38.166510757717489</c:v>
                </c:pt>
                <c:pt idx="10">
                  <c:v>39.268788083953957</c:v>
                </c:pt>
                <c:pt idx="11">
                  <c:v>42.550911039657016</c:v>
                </c:pt>
                <c:pt idx="12">
                  <c:v>47.659176029962545</c:v>
                </c:pt>
                <c:pt idx="13">
                  <c:v>51.750972762645922</c:v>
                </c:pt>
                <c:pt idx="14">
                  <c:v>59.180790960451979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GRAFY!$AM$172</c:f>
              <c:strCache>
                <c:ptCount val="1"/>
                <c:pt idx="0">
                  <c:v>2013p - OPRAVNÝ TERMÍN</c:v>
                </c:pt>
              </c:strCache>
            </c:strRef>
          </c:tx>
          <c:spPr>
            <a:ln w="28575">
              <a:solidFill>
                <a:srgbClr val="C00000"/>
              </a:solidFill>
              <a:prstDash val="sysDot"/>
            </a:ln>
          </c:spPr>
          <c:marker>
            <c:symbol val="circle"/>
            <c:size val="6"/>
            <c:spPr>
              <a:solidFill>
                <a:srgbClr val="C00000"/>
              </a:solidFill>
              <a:ln w="28575">
                <a:solidFill>
                  <a:srgbClr val="C00000"/>
                </a:solidFill>
                <a:prstDash val="sysDot"/>
              </a:ln>
            </c:spPr>
          </c:marker>
          <c:dLbls>
            <c:txPr>
              <a:bodyPr/>
              <a:lstStyle/>
              <a:p>
                <a:pPr>
                  <a:defRPr sz="900"/>
                </a:pPr>
                <a:endParaRPr lang="cs-CZ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GRAFY!$AK$173:$AK$187</c:f>
              <c:strCache>
                <c:ptCount val="15"/>
                <c:pt idx="0">
                  <c:v>CELKEM</c:v>
                </c:pt>
                <c:pt idx="1">
                  <c:v>GYMNÁZIUM</c:v>
                </c:pt>
                <c:pt idx="2">
                  <c:v>LYCEUM</c:v>
                </c:pt>
                <c:pt idx="3">
                  <c:v>SOŠ TECHNICKÉ 1</c:v>
                </c:pt>
                <c:pt idx="4">
                  <c:v>SOŠ EKONOMICKÉ</c:v>
                </c:pt>
                <c:pt idx="5">
                  <c:v>SOŠ TECHNICKÉ 2</c:v>
                </c:pt>
                <c:pt idx="6">
                  <c:v>SOU TECHNICKÉ</c:v>
                </c:pt>
                <c:pt idx="7">
                  <c:v>SOŠ ZEMĚDĚLSKÉ</c:v>
                </c:pt>
                <c:pt idx="8">
                  <c:v>SOŠ UMĚLECKÉ</c:v>
                </c:pt>
                <c:pt idx="9">
                  <c:v>NÁSTAVBY TECHNICKÉ</c:v>
                </c:pt>
                <c:pt idx="10">
                  <c:v>SOŠ HOTELOVÉ A PODNIKAT.</c:v>
                </c:pt>
                <c:pt idx="11">
                  <c:v>SOŠ PEDAG. A HUMANITNÍ</c:v>
                </c:pt>
                <c:pt idx="12">
                  <c:v>NÁSTAVBY OSTATNÍ</c:v>
                </c:pt>
                <c:pt idx="13">
                  <c:v>SOŠ ZDRAVOTNICKÉ</c:v>
                </c:pt>
                <c:pt idx="14">
                  <c:v>SOU OSTATNÍ</c:v>
                </c:pt>
              </c:strCache>
            </c:strRef>
          </c:cat>
          <c:val>
            <c:numRef>
              <c:f>GRAFY!$AM$173:$AM$187</c:f>
              <c:numCache>
                <c:formatCode>###0.0</c:formatCode>
                <c:ptCount val="15"/>
                <c:pt idx="0">
                  <c:v>52.011280985601907</c:v>
                </c:pt>
                <c:pt idx="1">
                  <c:v>22.077922077922079</c:v>
                </c:pt>
                <c:pt idx="2">
                  <c:v>30.538922155688624</c:v>
                </c:pt>
                <c:pt idx="3">
                  <c:v>35.039817974971562</c:v>
                </c:pt>
                <c:pt idx="4">
                  <c:v>44.354838709677416</c:v>
                </c:pt>
                <c:pt idx="5">
                  <c:v>52.244897959183675</c:v>
                </c:pt>
                <c:pt idx="6">
                  <c:v>47.916666666666671</c:v>
                </c:pt>
                <c:pt idx="7">
                  <c:v>55.949367088607595</c:v>
                </c:pt>
                <c:pt idx="8">
                  <c:v>47.058823529411761</c:v>
                </c:pt>
                <c:pt idx="9">
                  <c:v>58.173076923076927</c:v>
                </c:pt>
                <c:pt idx="10">
                  <c:v>57.07236842105263</c:v>
                </c:pt>
                <c:pt idx="11">
                  <c:v>55.319148936170215</c:v>
                </c:pt>
                <c:pt idx="12">
                  <c:v>60.077770576798443</c:v>
                </c:pt>
                <c:pt idx="13">
                  <c:v>60.273972602739725</c:v>
                </c:pt>
                <c:pt idx="14">
                  <c:v>63.983050847457626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47233024"/>
        <c:axId val="147238912"/>
      </c:lineChart>
      <c:catAx>
        <c:axId val="147233024"/>
        <c:scaling>
          <c:orientation val="minMax"/>
        </c:scaling>
        <c:delete val="0"/>
        <c:axPos val="b"/>
        <c:majorGridlines>
          <c:spPr>
            <a:ln>
              <a:solidFill>
                <a:schemeClr val="bg1">
                  <a:lumMod val="85000"/>
                </a:schemeClr>
              </a:solidFill>
            </a:ln>
          </c:spPr>
        </c:majorGridlines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900"/>
            </a:pPr>
            <a:endParaRPr lang="cs-CZ"/>
          </a:p>
        </c:txPr>
        <c:crossAx val="147238912"/>
        <c:crosses val="autoZero"/>
        <c:auto val="1"/>
        <c:lblAlgn val="ctr"/>
        <c:lblOffset val="100"/>
        <c:noMultiLvlLbl val="0"/>
      </c:catAx>
      <c:valAx>
        <c:axId val="147238912"/>
        <c:scaling>
          <c:orientation val="minMax"/>
          <c:max val="70"/>
          <c:min val="0"/>
        </c:scaling>
        <c:delete val="0"/>
        <c:axPos val="l"/>
        <c:majorGridlines>
          <c:spPr>
            <a:ln>
              <a:solidFill>
                <a:schemeClr val="bg1">
                  <a:lumMod val="75000"/>
                </a:schemeClr>
              </a:solidFill>
            </a:ln>
          </c:spPr>
        </c:majorGridlines>
        <c:title>
          <c:tx>
            <c:rich>
              <a:bodyPr rot="-5400000" vert="horz"/>
              <a:lstStyle/>
              <a:p>
                <a:pPr>
                  <a:defRPr sz="800"/>
                </a:pPr>
                <a:r>
                  <a:rPr lang="cs-CZ" sz="800" dirty="0"/>
                  <a:t>PODÍL NEÚSPĚŠNÝCH Z KONAJÍCÍCH (%)</a:t>
                </a:r>
              </a:p>
            </c:rich>
          </c:tx>
          <c:layout/>
          <c:overlay val="0"/>
        </c:title>
        <c:numFmt formatCode="#,##0" sourceLinked="0"/>
        <c:majorTickMark val="out"/>
        <c:minorTickMark val="none"/>
        <c:tickLblPos val="nextTo"/>
        <c:txPr>
          <a:bodyPr/>
          <a:lstStyle/>
          <a:p>
            <a:pPr>
              <a:defRPr sz="900"/>
            </a:pPr>
            <a:endParaRPr lang="cs-CZ"/>
          </a:p>
        </c:txPr>
        <c:crossAx val="147233024"/>
        <c:crosses val="autoZero"/>
        <c:crossBetween val="between"/>
      </c:valAx>
      <c:spPr>
        <a:ln>
          <a:solidFill>
            <a:schemeClr val="bg1">
              <a:lumMod val="75000"/>
            </a:schemeClr>
          </a:solidFill>
        </a:ln>
      </c:spPr>
    </c:plotArea>
    <c:legend>
      <c:legendPos val="l"/>
      <c:layout>
        <c:manualLayout>
          <c:xMode val="edge"/>
          <c:yMode val="edge"/>
          <c:x val="0.58466623685666963"/>
          <c:y val="0.5600655628274297"/>
          <c:w val="0.36107678461111348"/>
          <c:h val="0.1099130248895732"/>
        </c:manualLayout>
      </c:layout>
      <c:overlay val="1"/>
      <c:spPr>
        <a:solidFill>
          <a:schemeClr val="bg1">
            <a:lumMod val="95000"/>
          </a:schemeClr>
        </a:solidFill>
        <a:ln>
          <a:solidFill>
            <a:schemeClr val="bg1">
              <a:lumMod val="75000"/>
            </a:schemeClr>
          </a:solidFill>
        </a:ln>
      </c:spPr>
      <c:txPr>
        <a:bodyPr/>
        <a:lstStyle/>
        <a:p>
          <a:pPr>
            <a:defRPr sz="900"/>
          </a:pPr>
          <a:endParaRPr lang="cs-CZ"/>
        </a:p>
      </c:txPr>
    </c:legend>
    <c:plotVisOnly val="1"/>
    <c:dispBlanksAs val="gap"/>
    <c:showDLblsOverMax val="0"/>
  </c:chart>
  <c:spPr>
    <a:solidFill>
      <a:schemeClr val="bg1"/>
    </a:solidFill>
    <a:ln>
      <a:solidFill>
        <a:schemeClr val="bg1">
          <a:lumMod val="75000"/>
        </a:schemeClr>
      </a:solidFill>
    </a:ln>
  </c:spPr>
  <c:externalData r:id="rId1">
    <c:autoUpdate val="0"/>
  </c:externalData>
</c:chartSpace>
</file>

<file path=ppt/charts/chart2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title>
      <c:tx>
        <c:rich>
          <a:bodyPr/>
          <a:lstStyle/>
          <a:p>
            <a:pPr>
              <a:defRPr sz="1200"/>
            </a:pPr>
            <a:r>
              <a:rPr lang="cs-CZ" sz="1200" dirty="0"/>
              <a:t>MATEMATIKA - % SKÓR</a:t>
            </a:r>
          </a:p>
          <a:p>
            <a:pPr>
              <a:defRPr sz="1200"/>
            </a:pPr>
            <a:r>
              <a:rPr lang="cs-CZ" sz="1000" dirty="0"/>
              <a:t>MZ</a:t>
            </a:r>
            <a:r>
              <a:rPr lang="cs-CZ" sz="1000" baseline="0" dirty="0"/>
              <a:t> 2013 JARO - ŘÁDNÝ TERMÍN A 2013 PODZIM - OPRAVNÝ TERMÍN</a:t>
            </a:r>
            <a:endParaRPr lang="en-US" sz="1000" dirty="0"/>
          </a:p>
        </c:rich>
      </c:tx>
      <c:layout/>
      <c:overlay val="0"/>
    </c:title>
    <c:autoTitleDeleted val="0"/>
    <c:plotArea>
      <c:layout>
        <c:manualLayout>
          <c:layoutTarget val="inner"/>
          <c:xMode val="edge"/>
          <c:yMode val="edge"/>
          <c:x val="0.10532174103237095"/>
          <c:y val="0.14272645367318715"/>
          <c:w val="0.86412270341207353"/>
          <c:h val="0.55085959199189694"/>
        </c:manualLayout>
      </c:layout>
      <c:lineChart>
        <c:grouping val="standard"/>
        <c:varyColors val="0"/>
        <c:ser>
          <c:idx val="0"/>
          <c:order val="0"/>
          <c:tx>
            <c:strRef>
              <c:f>GRAFY!$I$208</c:f>
              <c:strCache>
                <c:ptCount val="1"/>
                <c:pt idx="0">
                  <c:v>2013j - ŘÁDNÝ TERMÍN</c:v>
                </c:pt>
              </c:strCache>
            </c:strRef>
          </c:tx>
          <c:spPr>
            <a:ln w="19050">
              <a:solidFill>
                <a:srgbClr val="92D050"/>
              </a:solidFill>
              <a:prstDash val="sysDot"/>
            </a:ln>
          </c:spPr>
          <c:marker>
            <c:symbol val="circle"/>
            <c:size val="8"/>
            <c:spPr>
              <a:solidFill>
                <a:srgbClr val="92D050"/>
              </a:solidFill>
              <a:ln w="19050">
                <a:solidFill>
                  <a:srgbClr val="92D050"/>
                </a:solidFill>
                <a:prstDash val="sysDot"/>
              </a:ln>
            </c:spPr>
          </c:marker>
          <c:dPt>
            <c:idx val="0"/>
            <c:bubble3D val="0"/>
          </c:dPt>
          <c:dLbls>
            <c:dLbl>
              <c:idx val="1"/>
              <c:layout>
                <c:manualLayout>
                  <c:x val="-4.233425540622069E-2"/>
                  <c:y val="-2.5921681051852555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900"/>
                </a:pPr>
                <a:endParaRPr lang="cs-CZ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GRAFY!$F$209:$F$223</c:f>
              <c:strCache>
                <c:ptCount val="15"/>
                <c:pt idx="0">
                  <c:v>CELKEM</c:v>
                </c:pt>
                <c:pt idx="1">
                  <c:v>GYMNÁZIUM</c:v>
                </c:pt>
                <c:pt idx="2">
                  <c:v>SOŠ TECHNICKÉ 1</c:v>
                </c:pt>
                <c:pt idx="3">
                  <c:v>LYCEUM</c:v>
                </c:pt>
                <c:pt idx="4">
                  <c:v>SOŠ EKONOMICKÉ</c:v>
                </c:pt>
                <c:pt idx="5">
                  <c:v>SOU TECHNICKÉ</c:v>
                </c:pt>
                <c:pt idx="6">
                  <c:v>SOŠ UMĚLECKÉ</c:v>
                </c:pt>
                <c:pt idx="7">
                  <c:v>SOŠ TECHNICKÉ 2</c:v>
                </c:pt>
                <c:pt idx="8">
                  <c:v>NÁSTAVBY TECHNICKÉ</c:v>
                </c:pt>
                <c:pt idx="9">
                  <c:v>SOŠ ZEMĚDĚLSKÉ</c:v>
                </c:pt>
                <c:pt idx="10">
                  <c:v>SOŠ HOTELOVÉ A PODNIKAT.</c:v>
                </c:pt>
                <c:pt idx="11">
                  <c:v>SOŠ PEDAG. A HUMANITNÍ</c:v>
                </c:pt>
                <c:pt idx="12">
                  <c:v>NÁSTAVBY OSTATNÍ</c:v>
                </c:pt>
                <c:pt idx="13">
                  <c:v>SOŠ ZDRAVOTNICKÉ</c:v>
                </c:pt>
                <c:pt idx="14">
                  <c:v>SOU OSTATNÍ</c:v>
                </c:pt>
              </c:strCache>
            </c:strRef>
          </c:cat>
          <c:val>
            <c:numRef>
              <c:f>GRAFY!$I$209:$I$223</c:f>
              <c:numCache>
                <c:formatCode>###0.0</c:formatCode>
                <c:ptCount val="15"/>
                <c:pt idx="0">
                  <c:v>54.738422065426441</c:v>
                </c:pt>
                <c:pt idx="1">
                  <c:v>75.358272362520793</c:v>
                </c:pt>
                <c:pt idx="2">
                  <c:v>55.440133373749688</c:v>
                </c:pt>
                <c:pt idx="3">
                  <c:v>62.133081642283983</c:v>
                </c:pt>
                <c:pt idx="4">
                  <c:v>49.673611111111128</c:v>
                </c:pt>
                <c:pt idx="5">
                  <c:v>43.151594582787169</c:v>
                </c:pt>
                <c:pt idx="6">
                  <c:v>44.269841269841287</c:v>
                </c:pt>
                <c:pt idx="7">
                  <c:v>45.072681704260695</c:v>
                </c:pt>
                <c:pt idx="8">
                  <c:v>40.458372310570645</c:v>
                </c:pt>
                <c:pt idx="9">
                  <c:v>44.426946631671065</c:v>
                </c:pt>
                <c:pt idx="10">
                  <c:v>39.458361543669675</c:v>
                </c:pt>
                <c:pt idx="11">
                  <c:v>38.370846730975309</c:v>
                </c:pt>
                <c:pt idx="12">
                  <c:v>36.355181023720199</c:v>
                </c:pt>
                <c:pt idx="13">
                  <c:v>34.175097276264587</c:v>
                </c:pt>
                <c:pt idx="14">
                  <c:v>31.624293785310751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GRAFY!$G$208</c:f>
              <c:strCache>
                <c:ptCount val="1"/>
                <c:pt idx="0">
                  <c:v>2013p - OPRAVNÝ TERMÍN</c:v>
                </c:pt>
              </c:strCache>
            </c:strRef>
          </c:tx>
          <c:spPr>
            <a:ln w="19050">
              <a:solidFill>
                <a:srgbClr val="C00000"/>
              </a:solidFill>
              <a:prstDash val="sysDot"/>
            </a:ln>
          </c:spPr>
          <c:marker>
            <c:symbol val="circle"/>
            <c:size val="8"/>
            <c:spPr>
              <a:solidFill>
                <a:srgbClr val="C00000"/>
              </a:solidFill>
              <a:ln w="19050">
                <a:solidFill>
                  <a:srgbClr val="C00000"/>
                </a:solidFill>
                <a:prstDash val="sysDot"/>
              </a:ln>
            </c:spPr>
          </c:marker>
          <c:dLbls>
            <c:numFmt formatCode="#,##0.0" sourceLinked="0"/>
            <c:txPr>
              <a:bodyPr/>
              <a:lstStyle/>
              <a:p>
                <a:pPr>
                  <a:defRPr sz="900"/>
                </a:pPr>
                <a:endParaRPr lang="cs-CZ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GRAFY!$F$209:$F$223</c:f>
              <c:strCache>
                <c:ptCount val="15"/>
                <c:pt idx="0">
                  <c:v>CELKEM</c:v>
                </c:pt>
                <c:pt idx="1">
                  <c:v>GYMNÁZIUM</c:v>
                </c:pt>
                <c:pt idx="2">
                  <c:v>SOŠ TECHNICKÉ 1</c:v>
                </c:pt>
                <c:pt idx="3">
                  <c:v>LYCEUM</c:v>
                </c:pt>
                <c:pt idx="4">
                  <c:v>SOŠ EKONOMICKÉ</c:v>
                </c:pt>
                <c:pt idx="5">
                  <c:v>SOU TECHNICKÉ</c:v>
                </c:pt>
                <c:pt idx="6">
                  <c:v>SOŠ UMĚLECKÉ</c:v>
                </c:pt>
                <c:pt idx="7">
                  <c:v>SOŠ TECHNICKÉ 2</c:v>
                </c:pt>
                <c:pt idx="8">
                  <c:v>NÁSTAVBY TECHNICKÉ</c:v>
                </c:pt>
                <c:pt idx="9">
                  <c:v>SOŠ ZEMĚDĚLSKÉ</c:v>
                </c:pt>
                <c:pt idx="10">
                  <c:v>SOŠ HOTELOVÉ A PODNIKAT.</c:v>
                </c:pt>
                <c:pt idx="11">
                  <c:v>SOŠ PEDAG. A HUMANITNÍ</c:v>
                </c:pt>
                <c:pt idx="12">
                  <c:v>NÁSTAVBY OSTATNÍ</c:v>
                </c:pt>
                <c:pt idx="13">
                  <c:v>SOŠ ZDRAVOTNICKÉ</c:v>
                </c:pt>
                <c:pt idx="14">
                  <c:v>SOU OSTATNÍ</c:v>
                </c:pt>
              </c:strCache>
            </c:strRef>
          </c:cat>
          <c:val>
            <c:numRef>
              <c:f>GRAFY!$G$209:$G$223</c:f>
              <c:numCache>
                <c:formatCode>###0.0</c:formatCode>
                <c:ptCount val="15"/>
                <c:pt idx="0">
                  <c:v>33.608134184355031</c:v>
                </c:pt>
                <c:pt idx="1">
                  <c:v>44.597402597402606</c:v>
                </c:pt>
                <c:pt idx="2">
                  <c:v>39.494880546075095</c:v>
                </c:pt>
                <c:pt idx="3">
                  <c:v>39.173652694610766</c:v>
                </c:pt>
                <c:pt idx="4">
                  <c:v>36.086021505376323</c:v>
                </c:pt>
                <c:pt idx="5">
                  <c:v>35.522222222222211</c:v>
                </c:pt>
                <c:pt idx="6">
                  <c:v>34.039215686274503</c:v>
                </c:pt>
                <c:pt idx="7">
                  <c:v>33.967346938775513</c:v>
                </c:pt>
                <c:pt idx="8">
                  <c:v>32.144230769230759</c:v>
                </c:pt>
                <c:pt idx="9">
                  <c:v>31.772151898734183</c:v>
                </c:pt>
                <c:pt idx="10">
                  <c:v>31.733552631578942</c:v>
                </c:pt>
                <c:pt idx="11">
                  <c:v>31.650118203309695</c:v>
                </c:pt>
                <c:pt idx="12">
                  <c:v>30.860661049902806</c:v>
                </c:pt>
                <c:pt idx="13">
                  <c:v>30.198630136986296</c:v>
                </c:pt>
                <c:pt idx="14">
                  <c:v>30.072033898305069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46959360"/>
        <c:axId val="146965248"/>
      </c:lineChart>
      <c:catAx>
        <c:axId val="146959360"/>
        <c:scaling>
          <c:orientation val="minMax"/>
        </c:scaling>
        <c:delete val="0"/>
        <c:axPos val="b"/>
        <c:majorGridlines>
          <c:spPr>
            <a:ln>
              <a:solidFill>
                <a:schemeClr val="bg1">
                  <a:lumMod val="85000"/>
                </a:schemeClr>
              </a:solidFill>
            </a:ln>
          </c:spPr>
        </c:majorGridlines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900"/>
            </a:pPr>
            <a:endParaRPr lang="cs-CZ"/>
          </a:p>
        </c:txPr>
        <c:crossAx val="146965248"/>
        <c:crosses val="autoZero"/>
        <c:auto val="1"/>
        <c:lblAlgn val="ctr"/>
        <c:lblOffset val="100"/>
        <c:noMultiLvlLbl val="0"/>
      </c:catAx>
      <c:valAx>
        <c:axId val="146965248"/>
        <c:scaling>
          <c:orientation val="minMax"/>
          <c:max val="80"/>
          <c:min val="0"/>
        </c:scaling>
        <c:delete val="0"/>
        <c:axPos val="l"/>
        <c:majorGridlines>
          <c:spPr>
            <a:ln>
              <a:solidFill>
                <a:schemeClr val="bg1">
                  <a:lumMod val="75000"/>
                </a:schemeClr>
              </a:solidFill>
            </a:ln>
          </c:spPr>
        </c:majorGridlines>
        <c:title>
          <c:tx>
            <c:rich>
              <a:bodyPr rot="-5400000" vert="horz"/>
              <a:lstStyle/>
              <a:p>
                <a:pPr>
                  <a:defRPr sz="800"/>
                </a:pPr>
                <a:r>
                  <a:rPr lang="cs-CZ" sz="800" dirty="0"/>
                  <a:t>% SKÓR</a:t>
                </a:r>
              </a:p>
            </c:rich>
          </c:tx>
          <c:layout/>
          <c:overlay val="0"/>
        </c:title>
        <c:numFmt formatCode="#,##0" sourceLinked="0"/>
        <c:majorTickMark val="out"/>
        <c:minorTickMark val="none"/>
        <c:tickLblPos val="nextTo"/>
        <c:txPr>
          <a:bodyPr/>
          <a:lstStyle/>
          <a:p>
            <a:pPr>
              <a:defRPr sz="900"/>
            </a:pPr>
            <a:endParaRPr lang="cs-CZ"/>
          </a:p>
        </c:txPr>
        <c:crossAx val="146959360"/>
        <c:crosses val="autoZero"/>
        <c:crossBetween val="between"/>
      </c:valAx>
      <c:spPr>
        <a:ln>
          <a:solidFill>
            <a:schemeClr val="bg1">
              <a:lumMod val="75000"/>
            </a:schemeClr>
          </a:solidFill>
        </a:ln>
      </c:spPr>
    </c:plotArea>
    <c:legend>
      <c:legendPos val="r"/>
      <c:layout>
        <c:manualLayout>
          <c:xMode val="edge"/>
          <c:yMode val="edge"/>
          <c:x val="0.61041329216713958"/>
          <c:y val="0.16334415795579499"/>
          <c:w val="0.33260346928048401"/>
          <c:h val="0.11578514309223213"/>
        </c:manualLayout>
      </c:layout>
      <c:overlay val="1"/>
      <c:spPr>
        <a:solidFill>
          <a:schemeClr val="bg1">
            <a:lumMod val="95000"/>
          </a:schemeClr>
        </a:solidFill>
        <a:ln>
          <a:solidFill>
            <a:schemeClr val="bg1">
              <a:lumMod val="75000"/>
            </a:schemeClr>
          </a:solidFill>
        </a:ln>
      </c:spPr>
    </c:legend>
    <c:plotVisOnly val="1"/>
    <c:dispBlanksAs val="gap"/>
    <c:showDLblsOverMax val="0"/>
  </c:chart>
  <c:spPr>
    <a:solidFill>
      <a:schemeClr val="bg1"/>
    </a:solidFill>
    <a:ln>
      <a:solidFill>
        <a:schemeClr val="bg1">
          <a:lumMod val="75000"/>
        </a:schemeClr>
      </a:solidFill>
    </a:ln>
  </c:spPr>
  <c:externalData r:id="rId1">
    <c:autoUpdate val="0"/>
  </c:externalData>
</c:chartSpace>
</file>

<file path=ppt/charts/chart2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title>
      <c:tx>
        <c:rich>
          <a:bodyPr/>
          <a:lstStyle/>
          <a:p>
            <a:pPr>
              <a:defRPr sz="1400"/>
            </a:pPr>
            <a:r>
              <a:rPr lang="cs-CZ" sz="1400" dirty="0"/>
              <a:t>MATEMATIKA </a:t>
            </a:r>
            <a:r>
              <a:rPr lang="cs-CZ" sz="1400" baseline="0" dirty="0"/>
              <a:t>-  ČISTÁ NEÚSPĚŠNOST (%)</a:t>
            </a:r>
          </a:p>
          <a:p>
            <a:pPr>
              <a:defRPr sz="1400"/>
            </a:pPr>
            <a:r>
              <a:rPr lang="cs-CZ" sz="1400" baseline="0" dirty="0"/>
              <a:t>MZ 2013 JARO VS. PODZIM</a:t>
            </a:r>
            <a:endParaRPr lang="en-US" sz="1400" dirty="0"/>
          </a:p>
        </c:rich>
      </c:tx>
      <c:layout/>
      <c:overlay val="0"/>
    </c:title>
    <c:autoTitleDeleted val="0"/>
    <c:plotArea>
      <c:layout/>
      <c:scatterChart>
        <c:scatterStyle val="lineMarker"/>
        <c:varyColors val="0"/>
        <c:ser>
          <c:idx val="0"/>
          <c:order val="0"/>
          <c:tx>
            <c:strRef>
              <c:f>GRAFY!$J$169</c:f>
              <c:strCache>
                <c:ptCount val="1"/>
                <c:pt idx="0">
                  <c:v>2013p - OPRAVNÝ TERMÍN</c:v>
                </c:pt>
              </c:strCache>
            </c:strRef>
          </c:tx>
          <c:spPr>
            <a:ln w="66675">
              <a:noFill/>
            </a:ln>
          </c:spPr>
          <c:marker>
            <c:symbol val="circle"/>
            <c:size val="7"/>
            <c:spPr>
              <a:solidFill>
                <a:schemeClr val="accent5">
                  <a:lumMod val="75000"/>
                </a:schemeClr>
              </a:solidFill>
            </c:spPr>
          </c:marker>
          <c:dLbls>
            <c:dLbl>
              <c:idx val="0"/>
              <c:layout>
                <c:manualLayout>
                  <c:x val="-9.7299870682574355E-2"/>
                  <c:y val="-7.8166064110944105E-3"/>
                </c:manualLayout>
              </c:layout>
              <c:tx>
                <c:rich>
                  <a:bodyPr/>
                  <a:lstStyle/>
                  <a:p>
                    <a:r>
                      <a:rPr lang="cs-CZ" sz="800" dirty="0"/>
                      <a:t>CELKEM</a:t>
                    </a:r>
                    <a:endParaRPr lang="cs-CZ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cs-CZ" sz="800" dirty="0"/>
                      <a:t>GYMNÁZIUM</a:t>
                    </a:r>
                    <a:endParaRPr lang="cs-CZ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cs-CZ" sz="800" dirty="0"/>
                      <a:t>LYCEUM</a:t>
                    </a:r>
                    <a:endParaRPr lang="cs-CZ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0.17871456631337485"/>
                  <c:y val="-2.3449819233283233E-2"/>
                </c:manualLayout>
              </c:layout>
              <c:tx>
                <c:rich>
                  <a:bodyPr/>
                  <a:lstStyle/>
                  <a:p>
                    <a:r>
                      <a:rPr lang="cs-CZ" sz="800" dirty="0"/>
                      <a:t>NÁSTAVBY OSTATNÍ</a:t>
                    </a:r>
                    <a:endParaRPr lang="cs-CZ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0.20365089212631843"/>
                  <c:y val="-1.3027677351824019E-2"/>
                </c:manualLayout>
              </c:layout>
              <c:tx>
                <c:rich>
                  <a:bodyPr/>
                  <a:lstStyle/>
                  <a:p>
                    <a:r>
                      <a:rPr lang="cs-CZ" sz="800" dirty="0"/>
                      <a:t>NÁSTAVBY TECHNICKÉ</a:t>
                    </a:r>
                    <a:endParaRPr lang="cs-CZ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-0.16970907677193203"/>
                  <c:y val="-2.6055354703648516E-3"/>
                </c:manualLayout>
              </c:layout>
              <c:tx>
                <c:rich>
                  <a:bodyPr/>
                  <a:lstStyle/>
                  <a:p>
                    <a:r>
                      <a:rPr lang="cs-CZ" sz="800" dirty="0"/>
                      <a:t>SOŠ EKONOMICKÉ</a:t>
                    </a:r>
                    <a:endParaRPr lang="cs-CZ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-2.4890664593216698E-2"/>
                  <c:y val="-1.0422141881459214E-2"/>
                </c:manualLayout>
              </c:layout>
              <c:tx>
                <c:rich>
                  <a:bodyPr/>
                  <a:lstStyle/>
                  <a:p>
                    <a:pPr>
                      <a:defRPr sz="700"/>
                    </a:pPr>
                    <a:r>
                      <a:rPr lang="cs-CZ" sz="700" dirty="0"/>
                      <a:t>SOŠ HOTELOVÉ A PODNIKAT.</a:t>
                    </a:r>
                  </a:p>
                </c:rich>
              </c:tx>
              <c:spPr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>
                <c:manualLayout>
                  <c:x val="-2.4521139739554124E-2"/>
                  <c:y val="2.866089017401284E-2"/>
                </c:manualLayout>
              </c:layout>
              <c:tx>
                <c:rich>
                  <a:bodyPr/>
                  <a:lstStyle/>
                  <a:p>
                    <a:r>
                      <a:rPr lang="cs-CZ" sz="800" dirty="0"/>
                      <a:t>SOŠ PEDAG. A HUMANITNÍ</a:t>
                    </a:r>
                    <a:endParaRPr lang="cs-CZ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8"/>
              <c:layout/>
              <c:tx>
                <c:rich>
                  <a:bodyPr/>
                  <a:lstStyle/>
                  <a:p>
                    <a:r>
                      <a:rPr lang="cs-CZ" sz="800" dirty="0"/>
                      <a:t>SOŠ TECHNICKÉ 1</a:t>
                    </a:r>
                    <a:endParaRPr lang="cs-CZ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9"/>
              <c:layout>
                <c:manualLayout>
                  <c:x val="-6.6652952067475825E-3"/>
                  <c:y val="-2.6055354703648035E-3"/>
                </c:manualLayout>
              </c:layout>
              <c:tx>
                <c:rich>
                  <a:bodyPr/>
                  <a:lstStyle/>
                  <a:p>
                    <a:r>
                      <a:rPr lang="cs-CZ" sz="800" dirty="0"/>
                      <a:t>SOŠ TECHNICKÉ 2</a:t>
                    </a:r>
                    <a:endParaRPr lang="cs-CZ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0"/>
              <c:layout/>
              <c:tx>
                <c:rich>
                  <a:bodyPr/>
                  <a:lstStyle/>
                  <a:p>
                    <a:r>
                      <a:rPr lang="cs-CZ" sz="800" dirty="0"/>
                      <a:t>SOŠ UMĚLECKÉ</a:t>
                    </a:r>
                    <a:endParaRPr lang="cs-CZ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1"/>
              <c:layout>
                <c:manualLayout>
                  <c:x val="-1.583951383204699E-2"/>
                  <c:y val="2.0844283762918428E-2"/>
                </c:manualLayout>
              </c:layout>
              <c:tx>
                <c:rich>
                  <a:bodyPr/>
                  <a:lstStyle/>
                  <a:p>
                    <a:r>
                      <a:rPr lang="cs-CZ" sz="800" dirty="0"/>
                      <a:t>SOŠ ZDRAVOTNICKÉ</a:t>
                    </a:r>
                    <a:endParaRPr lang="cs-CZ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2"/>
              <c:layout>
                <c:manualLayout>
                  <c:x val="-0.16292071370105474"/>
                  <c:y val="-2.6055354703648035E-3"/>
                </c:manualLayout>
              </c:layout>
              <c:tx>
                <c:rich>
                  <a:bodyPr/>
                  <a:lstStyle/>
                  <a:p>
                    <a:r>
                      <a:rPr lang="cs-CZ" sz="800" dirty="0"/>
                      <a:t>SOŠ ZEMĚDĚLSKÉ</a:t>
                    </a:r>
                    <a:endParaRPr lang="cs-CZ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3"/>
              <c:layout>
                <c:manualLayout>
                  <c:x val="-1.1313938451462136E-2"/>
                  <c:y val="5.211070940729607E-3"/>
                </c:manualLayout>
              </c:layout>
              <c:tx>
                <c:rich>
                  <a:bodyPr/>
                  <a:lstStyle/>
                  <a:p>
                    <a:r>
                      <a:rPr lang="cs-CZ" sz="800" dirty="0"/>
                      <a:t>SOU OSTATNÍ</a:t>
                    </a:r>
                    <a:endParaRPr lang="cs-CZ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4"/>
              <c:layout>
                <c:manualLayout>
                  <c:x val="-0.10388752525693738"/>
                  <c:y val="2.6055354703648084E-2"/>
                </c:manualLayout>
              </c:layout>
              <c:tx>
                <c:rich>
                  <a:bodyPr/>
                  <a:lstStyle/>
                  <a:p>
                    <a:r>
                      <a:rPr lang="cs-CZ" sz="800" dirty="0"/>
                      <a:t>SOU TECHNICKÉ</a:t>
                    </a:r>
                    <a:endParaRPr lang="cs-CZ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800"/>
                </a:pPr>
                <a:endParaRPr lang="cs-CZ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</c:dLbls>
          <c:xVal>
            <c:numRef>
              <c:f>GRAFY!$I$170:$I$184</c:f>
              <c:numCache>
                <c:formatCode>###0.0</c:formatCode>
                <c:ptCount val="15"/>
                <c:pt idx="0">
                  <c:v>20.484284797947403</c:v>
                </c:pt>
                <c:pt idx="1">
                  <c:v>1.8527259853670048</c:v>
                </c:pt>
                <c:pt idx="2">
                  <c:v>7.5979235488437951</c:v>
                </c:pt>
                <c:pt idx="3">
                  <c:v>47.659176029962545</c:v>
                </c:pt>
                <c:pt idx="4">
                  <c:v>38.166510757717489</c:v>
                </c:pt>
                <c:pt idx="5">
                  <c:v>19.733796296296298</c:v>
                </c:pt>
                <c:pt idx="6">
                  <c:v>39.268788083953957</c:v>
                </c:pt>
                <c:pt idx="7">
                  <c:v>42.550911039657016</c:v>
                </c:pt>
                <c:pt idx="8">
                  <c:v>12.549257350712336</c:v>
                </c:pt>
                <c:pt idx="9">
                  <c:v>27.819548872180448</c:v>
                </c:pt>
                <c:pt idx="10">
                  <c:v>36.507936507936506</c:v>
                </c:pt>
                <c:pt idx="11">
                  <c:v>51.750972762645922</c:v>
                </c:pt>
                <c:pt idx="12">
                  <c:v>32.283464566929133</c:v>
                </c:pt>
                <c:pt idx="13">
                  <c:v>59.180790960451979</c:v>
                </c:pt>
                <c:pt idx="14">
                  <c:v>29.095674967234604</c:v>
                </c:pt>
              </c:numCache>
            </c:numRef>
          </c:xVal>
          <c:yVal>
            <c:numRef>
              <c:f>GRAFY!$J$170:$J$184</c:f>
              <c:numCache>
                <c:formatCode>###0.0</c:formatCode>
                <c:ptCount val="15"/>
                <c:pt idx="0">
                  <c:v>52.011280985601907</c:v>
                </c:pt>
                <c:pt idx="1">
                  <c:v>22.077922077922079</c:v>
                </c:pt>
                <c:pt idx="2">
                  <c:v>30.538922155688624</c:v>
                </c:pt>
                <c:pt idx="3">
                  <c:v>60.077770576798443</c:v>
                </c:pt>
                <c:pt idx="4">
                  <c:v>58.173076923076927</c:v>
                </c:pt>
                <c:pt idx="5">
                  <c:v>44.354838709677416</c:v>
                </c:pt>
                <c:pt idx="6">
                  <c:v>57.07236842105263</c:v>
                </c:pt>
                <c:pt idx="7">
                  <c:v>55.319148936170215</c:v>
                </c:pt>
                <c:pt idx="8">
                  <c:v>35.039817974971562</c:v>
                </c:pt>
                <c:pt idx="9">
                  <c:v>52.244897959183675</c:v>
                </c:pt>
                <c:pt idx="10">
                  <c:v>47.058823529411761</c:v>
                </c:pt>
                <c:pt idx="11">
                  <c:v>60.273972602739725</c:v>
                </c:pt>
                <c:pt idx="12">
                  <c:v>55.949367088607595</c:v>
                </c:pt>
                <c:pt idx="13">
                  <c:v>63.983050847457626</c:v>
                </c:pt>
                <c:pt idx="14">
                  <c:v>47.916666666666671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47295232"/>
        <c:axId val="147297408"/>
      </c:scatterChart>
      <c:valAx>
        <c:axId val="147295232"/>
        <c:scaling>
          <c:orientation val="minMax"/>
          <c:max val="70"/>
          <c:min val="0"/>
        </c:scaling>
        <c:delete val="0"/>
        <c:axPos val="b"/>
        <c:majorGridlines>
          <c:spPr>
            <a:ln>
              <a:solidFill>
                <a:schemeClr val="bg1">
                  <a:lumMod val="75000"/>
                </a:schemeClr>
              </a:solidFill>
            </a:ln>
          </c:spPr>
        </c:majorGridlines>
        <c:minorGridlines>
          <c:spPr>
            <a:ln>
              <a:solidFill>
                <a:schemeClr val="bg1">
                  <a:lumMod val="95000"/>
                </a:schemeClr>
              </a:solidFill>
            </a:ln>
          </c:spPr>
        </c:minorGridlines>
        <c:title>
          <c:tx>
            <c:rich>
              <a:bodyPr/>
              <a:lstStyle/>
              <a:p>
                <a:pPr>
                  <a:defRPr/>
                </a:pPr>
                <a:r>
                  <a:rPr lang="cs-CZ" dirty="0"/>
                  <a:t>MZ 2013  </a:t>
                </a:r>
                <a:r>
                  <a:rPr lang="cs-CZ" dirty="0">
                    <a:solidFill>
                      <a:srgbClr val="FF0000"/>
                    </a:solidFill>
                  </a:rPr>
                  <a:t>JARO</a:t>
                </a:r>
                <a:r>
                  <a:rPr lang="cs-CZ" dirty="0"/>
                  <a:t> - ČISTÁ NEÚSPĚŠNOST (%)</a:t>
                </a:r>
              </a:p>
            </c:rich>
          </c:tx>
          <c:layout/>
          <c:overlay val="0"/>
        </c:title>
        <c:numFmt formatCode="#,##0" sourceLinked="0"/>
        <c:majorTickMark val="out"/>
        <c:minorTickMark val="none"/>
        <c:tickLblPos val="nextTo"/>
        <c:crossAx val="147297408"/>
        <c:crosses val="autoZero"/>
        <c:crossBetween val="midCat"/>
      </c:valAx>
      <c:valAx>
        <c:axId val="147297408"/>
        <c:scaling>
          <c:orientation val="minMax"/>
          <c:max val="70"/>
          <c:min val="0"/>
        </c:scaling>
        <c:delete val="0"/>
        <c:axPos val="l"/>
        <c:majorGridlines>
          <c:spPr>
            <a:ln>
              <a:solidFill>
                <a:schemeClr val="bg1">
                  <a:lumMod val="75000"/>
                </a:schemeClr>
              </a:solidFill>
            </a:ln>
          </c:spPr>
        </c:majorGridlines>
        <c:minorGridlines>
          <c:spPr>
            <a:ln>
              <a:solidFill>
                <a:schemeClr val="bg1">
                  <a:lumMod val="95000"/>
                </a:schemeClr>
              </a:solidFill>
            </a:ln>
          </c:spPr>
        </c:minorGridlines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cs-CZ" dirty="0"/>
                  <a:t>MZ 2013 </a:t>
                </a:r>
                <a:r>
                  <a:rPr lang="cs-CZ" baseline="0" dirty="0"/>
                  <a:t> </a:t>
                </a:r>
                <a:r>
                  <a:rPr lang="cs-CZ" baseline="0" dirty="0">
                    <a:solidFill>
                      <a:srgbClr val="FF0000"/>
                    </a:solidFill>
                  </a:rPr>
                  <a:t>PODZIM</a:t>
                </a:r>
                <a:r>
                  <a:rPr lang="cs-CZ" baseline="0" dirty="0"/>
                  <a:t> - ČISTÁ NEÚSPĚŠNOST (%)</a:t>
                </a:r>
                <a:endParaRPr lang="cs-CZ" dirty="0"/>
              </a:p>
            </c:rich>
          </c:tx>
          <c:layout/>
          <c:overlay val="0"/>
        </c:title>
        <c:numFmt formatCode="#,##0" sourceLinked="0"/>
        <c:majorTickMark val="out"/>
        <c:minorTickMark val="none"/>
        <c:tickLblPos val="nextTo"/>
        <c:crossAx val="147295232"/>
        <c:crosses val="autoZero"/>
        <c:crossBetween val="midCat"/>
      </c:valAx>
      <c:spPr>
        <a:ln>
          <a:solidFill>
            <a:schemeClr val="bg1">
              <a:lumMod val="75000"/>
            </a:schemeClr>
          </a:solidFill>
        </a:ln>
      </c:spPr>
    </c:plotArea>
    <c:plotVisOnly val="1"/>
    <c:dispBlanksAs val="gap"/>
    <c:showDLblsOverMax val="0"/>
  </c:chart>
  <c:spPr>
    <a:solidFill>
      <a:schemeClr val="bg1"/>
    </a:solidFill>
    <a:ln>
      <a:solidFill>
        <a:schemeClr val="bg1">
          <a:lumMod val="75000"/>
        </a:schemeClr>
      </a:solidFill>
    </a:ln>
  </c:spPr>
  <c:externalData r:id="rId1">
    <c:autoUpdate val="0"/>
  </c:externalData>
  <c:userShapes r:id="rId2"/>
</c:chartSpace>
</file>

<file path=ppt/charts/chart2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title>
      <c:tx>
        <c:rich>
          <a:bodyPr/>
          <a:lstStyle/>
          <a:p>
            <a:pPr>
              <a:defRPr sz="1400"/>
            </a:pPr>
            <a:r>
              <a:rPr lang="cs-CZ" sz="1600" dirty="0"/>
              <a:t>MATEMATIKA</a:t>
            </a:r>
            <a:r>
              <a:rPr lang="cs-CZ" sz="1600" baseline="0" dirty="0"/>
              <a:t> - ČISTÁ NEÚSPĚŠNOST</a:t>
            </a:r>
          </a:p>
          <a:p>
            <a:pPr>
              <a:defRPr sz="1400"/>
            </a:pPr>
            <a:r>
              <a:rPr lang="cs-CZ" sz="1200" baseline="0" dirty="0"/>
              <a:t>MZ 2013, 2012 a 2011 </a:t>
            </a:r>
            <a:r>
              <a:rPr lang="cs-CZ" sz="1200" baseline="0" dirty="0" smtClean="0"/>
              <a:t>JARO - </a:t>
            </a:r>
            <a:r>
              <a:rPr lang="cs-CZ" sz="1200" baseline="0" dirty="0"/>
              <a:t>ŘÁDNÝ TERMÍN, POVINNÉ ZKOUŠKY</a:t>
            </a:r>
            <a:endParaRPr lang="cs-CZ" sz="1200" dirty="0"/>
          </a:p>
        </c:rich>
      </c:tx>
      <c:layout/>
      <c:overlay val="0"/>
    </c:title>
    <c:autoTitleDeleted val="0"/>
    <c:plotArea>
      <c:layout>
        <c:manualLayout>
          <c:layoutTarget val="inner"/>
          <c:xMode val="edge"/>
          <c:yMode val="edge"/>
          <c:x val="8.7125508820534797E-2"/>
          <c:y val="0.17628767688140187"/>
          <c:w val="0.87744193478972665"/>
          <c:h val="0.55611467434950801"/>
        </c:manualLayout>
      </c:layout>
      <c:lineChart>
        <c:grouping val="standard"/>
        <c:varyColors val="0"/>
        <c:ser>
          <c:idx val="0"/>
          <c:order val="0"/>
          <c:tx>
            <c:strRef>
              <c:f>'SEK+SZD'!$B$79</c:f>
              <c:strCache>
                <c:ptCount val="1"/>
                <c:pt idx="0">
                  <c:v>MA-Z - 2013 JARO</c:v>
                </c:pt>
              </c:strCache>
            </c:strRef>
          </c:tx>
          <c:spPr>
            <a:ln w="28575">
              <a:solidFill>
                <a:srgbClr val="C00000"/>
              </a:solidFill>
              <a:prstDash val="sysDot"/>
            </a:ln>
          </c:spPr>
          <c:marker>
            <c:symbol val="diamond"/>
            <c:size val="5"/>
            <c:spPr>
              <a:solidFill>
                <a:srgbClr val="C00000"/>
              </a:solidFill>
              <a:ln w="28575">
                <a:solidFill>
                  <a:srgbClr val="C00000"/>
                </a:solidFill>
                <a:prstDash val="sysDot"/>
              </a:ln>
            </c:spPr>
          </c:marker>
          <c:cat>
            <c:strRef>
              <c:f>'SEK+SZD'!$A$81:$A$98</c:f>
              <c:strCache>
                <c:ptCount val="18"/>
                <c:pt idx="0">
                  <c:v>CELKEM</c:v>
                </c:pt>
                <c:pt idx="1">
                  <c:v>GYMNÁZIUM</c:v>
                </c:pt>
                <c:pt idx="2">
                  <c:v>GYMNÁZIUM 8LETÉ</c:v>
                </c:pt>
                <c:pt idx="3">
                  <c:v>GYMNÁZIUM 6LETÉ</c:v>
                </c:pt>
                <c:pt idx="4">
                  <c:v>GYMNÁZIUM 4LETÉ</c:v>
                </c:pt>
                <c:pt idx="5">
                  <c:v>LYCEUM</c:v>
                </c:pt>
                <c:pt idx="6">
                  <c:v>SOŠ TECHNICKÉ 1</c:v>
                </c:pt>
                <c:pt idx="7">
                  <c:v>SOŠ EKONOMICKÉ</c:v>
                </c:pt>
                <c:pt idx="8">
                  <c:v>SOŠ TECHNICKÉ 2</c:v>
                </c:pt>
                <c:pt idx="9">
                  <c:v>SOU TECHNICKÉ</c:v>
                </c:pt>
                <c:pt idx="10">
                  <c:v>SOŠ ZEMĚDĚLSKÉ</c:v>
                </c:pt>
                <c:pt idx="11">
                  <c:v>SOŠ UMĚLECKÉ</c:v>
                </c:pt>
                <c:pt idx="12">
                  <c:v>NÁSTAVBY TECHNICKÉ</c:v>
                </c:pt>
                <c:pt idx="13">
                  <c:v>SOŠ HOTELOVÉ A PODNIKAT.</c:v>
                </c:pt>
                <c:pt idx="14">
                  <c:v>SOŠ PEDAG. A HUMANITNÍ</c:v>
                </c:pt>
                <c:pt idx="15">
                  <c:v>NÁSTAVBY OSTATNÍ</c:v>
                </c:pt>
                <c:pt idx="16">
                  <c:v>SOŠ ZDRAVOTNICKÉ</c:v>
                </c:pt>
                <c:pt idx="17">
                  <c:v>SOU OSTATNÍ</c:v>
                </c:pt>
              </c:strCache>
            </c:strRef>
          </c:cat>
          <c:val>
            <c:numRef>
              <c:f>'SEK+SZD'!$B$81:$B$98</c:f>
              <c:numCache>
                <c:formatCode>###0.0</c:formatCode>
                <c:ptCount val="18"/>
                <c:pt idx="0">
                  <c:v>20.559848654888256</c:v>
                </c:pt>
                <c:pt idx="1">
                  <c:v>1.8295561850802646</c:v>
                </c:pt>
                <c:pt idx="2">
                  <c:v>1.0372178157413057</c:v>
                </c:pt>
                <c:pt idx="3">
                  <c:v>1.639344262295082</c:v>
                </c:pt>
                <c:pt idx="4">
                  <c:v>2.4320141499005086</c:v>
                </c:pt>
                <c:pt idx="5">
                  <c:v>7.7394997640396408</c:v>
                </c:pt>
                <c:pt idx="6">
                  <c:v>12.636363636363637</c:v>
                </c:pt>
                <c:pt idx="7">
                  <c:v>19.849537037037038</c:v>
                </c:pt>
                <c:pt idx="8">
                  <c:v>27.819548872180448</c:v>
                </c:pt>
                <c:pt idx="9">
                  <c:v>29.262974269515919</c:v>
                </c:pt>
                <c:pt idx="10">
                  <c:v>32.283464566929133</c:v>
                </c:pt>
                <c:pt idx="11">
                  <c:v>36.507936507936506</c:v>
                </c:pt>
                <c:pt idx="12">
                  <c:v>38.511627906976742</c:v>
                </c:pt>
                <c:pt idx="13">
                  <c:v>39.239646978954511</c:v>
                </c:pt>
                <c:pt idx="14">
                  <c:v>42.765273311897104</c:v>
                </c:pt>
                <c:pt idx="15">
                  <c:v>47.705276303465496</c:v>
                </c:pt>
                <c:pt idx="16">
                  <c:v>52.509652509652504</c:v>
                </c:pt>
                <c:pt idx="17">
                  <c:v>59.065155807365443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'SEK+SZD'!$C$79</c:f>
              <c:strCache>
                <c:ptCount val="1"/>
                <c:pt idx="0">
                  <c:v>MA-Z - 2012 JARO</c:v>
                </c:pt>
              </c:strCache>
            </c:strRef>
          </c:tx>
          <c:spPr>
            <a:ln w="28575">
              <a:solidFill>
                <a:schemeClr val="accent6">
                  <a:lumMod val="75000"/>
                </a:schemeClr>
              </a:solidFill>
              <a:prstDash val="sysDot"/>
            </a:ln>
          </c:spPr>
          <c:marker>
            <c:symbol val="circle"/>
            <c:size val="5"/>
            <c:spPr>
              <a:solidFill>
                <a:schemeClr val="accent6">
                  <a:lumMod val="75000"/>
                </a:schemeClr>
              </a:solidFill>
              <a:ln w="28575">
                <a:solidFill>
                  <a:schemeClr val="accent6">
                    <a:lumMod val="75000"/>
                  </a:schemeClr>
                </a:solidFill>
                <a:prstDash val="sysDot"/>
              </a:ln>
            </c:spPr>
          </c:marker>
          <c:cat>
            <c:strRef>
              <c:f>'SEK+SZD'!$A$81:$A$98</c:f>
              <c:strCache>
                <c:ptCount val="18"/>
                <c:pt idx="0">
                  <c:v>CELKEM</c:v>
                </c:pt>
                <c:pt idx="1">
                  <c:v>GYMNÁZIUM</c:v>
                </c:pt>
                <c:pt idx="2">
                  <c:v>GYMNÁZIUM 8LETÉ</c:v>
                </c:pt>
                <c:pt idx="3">
                  <c:v>GYMNÁZIUM 6LETÉ</c:v>
                </c:pt>
                <c:pt idx="4">
                  <c:v>GYMNÁZIUM 4LETÉ</c:v>
                </c:pt>
                <c:pt idx="5">
                  <c:v>LYCEUM</c:v>
                </c:pt>
                <c:pt idx="6">
                  <c:v>SOŠ TECHNICKÉ 1</c:v>
                </c:pt>
                <c:pt idx="7">
                  <c:v>SOŠ EKONOMICKÉ</c:v>
                </c:pt>
                <c:pt idx="8">
                  <c:v>SOŠ TECHNICKÉ 2</c:v>
                </c:pt>
                <c:pt idx="9">
                  <c:v>SOU TECHNICKÉ</c:v>
                </c:pt>
                <c:pt idx="10">
                  <c:v>SOŠ ZEMĚDĚLSKÉ</c:v>
                </c:pt>
                <c:pt idx="11">
                  <c:v>SOŠ UMĚLECKÉ</c:v>
                </c:pt>
                <c:pt idx="12">
                  <c:v>NÁSTAVBY TECHNICKÉ</c:v>
                </c:pt>
                <c:pt idx="13">
                  <c:v>SOŠ HOTELOVÉ A PODNIKAT.</c:v>
                </c:pt>
                <c:pt idx="14">
                  <c:v>SOŠ PEDAG. A HUMANITNÍ</c:v>
                </c:pt>
                <c:pt idx="15">
                  <c:v>NÁSTAVBY OSTATNÍ</c:v>
                </c:pt>
                <c:pt idx="16">
                  <c:v>SOŠ ZDRAVOTNICKÉ</c:v>
                </c:pt>
                <c:pt idx="17">
                  <c:v>SOU OSTATNÍ</c:v>
                </c:pt>
              </c:strCache>
            </c:strRef>
          </c:cat>
          <c:val>
            <c:numRef>
              <c:f>'SEK+SZD'!$C$81:$C$98</c:f>
              <c:numCache>
                <c:formatCode>###0.0</c:formatCode>
                <c:ptCount val="18"/>
                <c:pt idx="0">
                  <c:v>16.25841488940431</c:v>
                </c:pt>
                <c:pt idx="1">
                  <c:v>1.5466015466015466</c:v>
                </c:pt>
                <c:pt idx="2">
                  <c:v>0.54393305439330542</c:v>
                </c:pt>
                <c:pt idx="3">
                  <c:v>1.0060362173038229</c:v>
                </c:pt>
                <c:pt idx="4">
                  <c:v>2.140945584299732</c:v>
                </c:pt>
                <c:pt idx="5">
                  <c:v>4.9558202074529394</c:v>
                </c:pt>
                <c:pt idx="6">
                  <c:v>6.7104902766365377</c:v>
                </c:pt>
                <c:pt idx="7">
                  <c:v>18.272138228941685</c:v>
                </c:pt>
                <c:pt idx="8">
                  <c:v>20.454545454545457</c:v>
                </c:pt>
                <c:pt idx="9">
                  <c:v>17.688591601635078</c:v>
                </c:pt>
                <c:pt idx="10">
                  <c:v>25.523661753297127</c:v>
                </c:pt>
                <c:pt idx="11">
                  <c:v>33.009708737864081</c:v>
                </c:pt>
                <c:pt idx="12">
                  <c:v>19.334277620396602</c:v>
                </c:pt>
                <c:pt idx="13">
                  <c:v>24.745186862967159</c:v>
                </c:pt>
                <c:pt idx="14">
                  <c:v>34.495084897229674</c:v>
                </c:pt>
                <c:pt idx="15">
                  <c:v>35.909683022145025</c:v>
                </c:pt>
                <c:pt idx="16">
                  <c:v>46.585735963581179</c:v>
                </c:pt>
                <c:pt idx="17">
                  <c:v>46.267190569744599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'SEK+SZD'!$D$79</c:f>
              <c:strCache>
                <c:ptCount val="1"/>
                <c:pt idx="0">
                  <c:v>MA-Z - 2011 JARO</c:v>
                </c:pt>
              </c:strCache>
            </c:strRef>
          </c:tx>
          <c:spPr>
            <a:ln w="28575">
              <a:solidFill>
                <a:srgbClr val="FFC000"/>
              </a:solidFill>
              <a:prstDash val="sysDot"/>
            </a:ln>
          </c:spPr>
          <c:marker>
            <c:symbol val="triangle"/>
            <c:size val="4"/>
            <c:spPr>
              <a:solidFill>
                <a:srgbClr val="FFC000"/>
              </a:solidFill>
              <a:ln w="28575">
                <a:solidFill>
                  <a:srgbClr val="FFC000"/>
                </a:solidFill>
                <a:prstDash val="sysDot"/>
              </a:ln>
            </c:spPr>
          </c:marker>
          <c:cat>
            <c:strRef>
              <c:f>'SEK+SZD'!$A$81:$A$98</c:f>
              <c:strCache>
                <c:ptCount val="18"/>
                <c:pt idx="0">
                  <c:v>CELKEM</c:v>
                </c:pt>
                <c:pt idx="1">
                  <c:v>GYMNÁZIUM</c:v>
                </c:pt>
                <c:pt idx="2">
                  <c:v>GYMNÁZIUM 8LETÉ</c:v>
                </c:pt>
                <c:pt idx="3">
                  <c:v>GYMNÁZIUM 6LETÉ</c:v>
                </c:pt>
                <c:pt idx="4">
                  <c:v>GYMNÁZIUM 4LETÉ</c:v>
                </c:pt>
                <c:pt idx="5">
                  <c:v>LYCEUM</c:v>
                </c:pt>
                <c:pt idx="6">
                  <c:v>SOŠ TECHNICKÉ 1</c:v>
                </c:pt>
                <c:pt idx="7">
                  <c:v>SOŠ EKONOMICKÉ</c:v>
                </c:pt>
                <c:pt idx="8">
                  <c:v>SOŠ TECHNICKÉ 2</c:v>
                </c:pt>
                <c:pt idx="9">
                  <c:v>SOU TECHNICKÉ</c:v>
                </c:pt>
                <c:pt idx="10">
                  <c:v>SOŠ ZEMĚDĚLSKÉ</c:v>
                </c:pt>
                <c:pt idx="11">
                  <c:v>SOŠ UMĚLECKÉ</c:v>
                </c:pt>
                <c:pt idx="12">
                  <c:v>NÁSTAVBY TECHNICKÉ</c:v>
                </c:pt>
                <c:pt idx="13">
                  <c:v>SOŠ HOTELOVÉ A PODNIKAT.</c:v>
                </c:pt>
                <c:pt idx="14">
                  <c:v>SOŠ PEDAG. A HUMANITNÍ</c:v>
                </c:pt>
                <c:pt idx="15">
                  <c:v>NÁSTAVBY OSTATNÍ</c:v>
                </c:pt>
                <c:pt idx="16">
                  <c:v>SOŠ ZDRAVOTNICKÉ</c:v>
                </c:pt>
                <c:pt idx="17">
                  <c:v>SOU OSTATNÍ</c:v>
                </c:pt>
              </c:strCache>
            </c:strRef>
          </c:cat>
          <c:val>
            <c:numRef>
              <c:f>'SEK+SZD'!$D$81:$D$98</c:f>
              <c:numCache>
                <c:formatCode>###0.0</c:formatCode>
                <c:ptCount val="18"/>
                <c:pt idx="0">
                  <c:v>15.444142340673459</c:v>
                </c:pt>
                <c:pt idx="1">
                  <c:v>0.84203960704818337</c:v>
                </c:pt>
                <c:pt idx="2">
                  <c:v>0.48522276135862369</c:v>
                </c:pt>
                <c:pt idx="3">
                  <c:v>0</c:v>
                </c:pt>
                <c:pt idx="4">
                  <c:v>1.1512717536813921</c:v>
                </c:pt>
                <c:pt idx="5">
                  <c:v>4.4489795918367347</c:v>
                </c:pt>
                <c:pt idx="6">
                  <c:v>5.2287581699346406</c:v>
                </c:pt>
                <c:pt idx="7">
                  <c:v>7.6624636275460718</c:v>
                </c:pt>
                <c:pt idx="8">
                  <c:v>11.811652035115722</c:v>
                </c:pt>
                <c:pt idx="9">
                  <c:v>16.498693542366556</c:v>
                </c:pt>
                <c:pt idx="10">
                  <c:v>24.919871794871796</c:v>
                </c:pt>
                <c:pt idx="11">
                  <c:v>43.037974683544306</c:v>
                </c:pt>
                <c:pt idx="12">
                  <c:v>17.874396135265698</c:v>
                </c:pt>
                <c:pt idx="13">
                  <c:v>26.572327044025158</c:v>
                </c:pt>
                <c:pt idx="14">
                  <c:v>37.967401725790992</c:v>
                </c:pt>
                <c:pt idx="15">
                  <c:v>35.033211913434755</c:v>
                </c:pt>
                <c:pt idx="16">
                  <c:v>48.717948717948715</c:v>
                </c:pt>
                <c:pt idx="17">
                  <c:v>51.855779427359494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47046400"/>
        <c:axId val="147048320"/>
      </c:lineChart>
      <c:catAx>
        <c:axId val="147046400"/>
        <c:scaling>
          <c:orientation val="minMax"/>
        </c:scaling>
        <c:delete val="0"/>
        <c:axPos val="b"/>
        <c:majorGridlines>
          <c:spPr>
            <a:ln>
              <a:solidFill>
                <a:schemeClr val="bg1">
                  <a:lumMod val="75000"/>
                </a:schemeClr>
              </a:solidFill>
            </a:ln>
          </c:spPr>
        </c:majorGridlines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900"/>
            </a:pPr>
            <a:endParaRPr lang="cs-CZ"/>
          </a:p>
        </c:txPr>
        <c:crossAx val="147048320"/>
        <c:crosses val="autoZero"/>
        <c:auto val="1"/>
        <c:lblAlgn val="ctr"/>
        <c:lblOffset val="100"/>
        <c:noMultiLvlLbl val="0"/>
      </c:catAx>
      <c:valAx>
        <c:axId val="147048320"/>
        <c:scaling>
          <c:orientation val="minMax"/>
          <c:max val="60"/>
          <c:min val="0"/>
        </c:scaling>
        <c:delete val="0"/>
        <c:axPos val="l"/>
        <c:majorGridlines>
          <c:spPr>
            <a:ln>
              <a:solidFill>
                <a:schemeClr val="bg1">
                  <a:lumMod val="65000"/>
                </a:schemeClr>
              </a:solidFill>
            </a:ln>
          </c:spPr>
        </c:majorGridlines>
        <c:minorGridlines>
          <c:spPr>
            <a:ln>
              <a:solidFill>
                <a:schemeClr val="bg1">
                  <a:lumMod val="95000"/>
                </a:schemeClr>
              </a:solidFill>
            </a:ln>
          </c:spPr>
        </c:minorGridlines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cs-CZ" dirty="0" smtClean="0"/>
                  <a:t>PODÍL NEÚSPĚŠNÝCH Z KONAJÍCÍCH (%)</a:t>
                </a:r>
                <a:endParaRPr lang="cs-CZ" dirty="0"/>
              </a:p>
            </c:rich>
          </c:tx>
          <c:layout/>
          <c:overlay val="0"/>
        </c:title>
        <c:numFmt formatCode="#,##0" sourceLinked="0"/>
        <c:majorTickMark val="out"/>
        <c:minorTickMark val="none"/>
        <c:tickLblPos val="nextTo"/>
        <c:txPr>
          <a:bodyPr/>
          <a:lstStyle/>
          <a:p>
            <a:pPr>
              <a:defRPr sz="900"/>
            </a:pPr>
            <a:endParaRPr lang="cs-CZ"/>
          </a:p>
        </c:txPr>
        <c:crossAx val="147046400"/>
        <c:crosses val="autoZero"/>
        <c:crossBetween val="between"/>
        <c:majorUnit val="5"/>
        <c:minorUnit val="1"/>
      </c:valAx>
      <c:spPr>
        <a:ln>
          <a:solidFill>
            <a:schemeClr val="bg1">
              <a:lumMod val="50000"/>
            </a:schemeClr>
          </a:solidFill>
        </a:ln>
      </c:spPr>
    </c:plotArea>
    <c:legend>
      <c:legendPos val="r"/>
      <c:layout>
        <c:manualLayout>
          <c:xMode val="edge"/>
          <c:yMode val="edge"/>
          <c:x val="0.12727279658445667"/>
          <c:y val="0.20919559249774827"/>
          <c:w val="0.28264127593190053"/>
          <c:h val="0.16693987655890516"/>
        </c:manualLayout>
      </c:layout>
      <c:overlay val="0"/>
      <c:spPr>
        <a:solidFill>
          <a:schemeClr val="bg1"/>
        </a:solidFill>
        <a:ln>
          <a:solidFill>
            <a:schemeClr val="bg1">
              <a:lumMod val="85000"/>
            </a:schemeClr>
          </a:solidFill>
        </a:ln>
      </c:spPr>
      <c:txPr>
        <a:bodyPr/>
        <a:lstStyle/>
        <a:p>
          <a:pPr>
            <a:defRPr sz="1050"/>
          </a:pPr>
          <a:endParaRPr lang="cs-CZ"/>
        </a:p>
      </c:txPr>
    </c:legend>
    <c:plotVisOnly val="1"/>
    <c:dispBlanksAs val="gap"/>
    <c:showDLblsOverMax val="0"/>
  </c:chart>
  <c:spPr>
    <a:ln>
      <a:solidFill>
        <a:schemeClr val="bg1">
          <a:lumMod val="75000"/>
        </a:schemeClr>
      </a:solidFill>
    </a:ln>
  </c:spPr>
  <c:externalData r:id="rId1">
    <c:autoUpdate val="0"/>
  </c:externalData>
</c:chartSpace>
</file>

<file path=ppt/charts/chart2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title>
      <c:tx>
        <c:rich>
          <a:bodyPr/>
          <a:lstStyle/>
          <a:p>
            <a:pPr>
              <a:defRPr sz="1400"/>
            </a:pPr>
            <a:r>
              <a:rPr lang="cs-CZ" sz="1600" dirty="0"/>
              <a:t>MATEMATIKA</a:t>
            </a:r>
            <a:r>
              <a:rPr lang="cs-CZ" sz="1600" baseline="0" dirty="0"/>
              <a:t> - % SKÓR</a:t>
            </a:r>
          </a:p>
          <a:p>
            <a:pPr>
              <a:defRPr sz="1400"/>
            </a:pPr>
            <a:r>
              <a:rPr lang="cs-CZ" sz="1200" baseline="0" dirty="0"/>
              <a:t>MZ 2013, 2012 a 2011 </a:t>
            </a:r>
            <a:r>
              <a:rPr lang="cs-CZ" sz="1200" baseline="0" dirty="0" smtClean="0"/>
              <a:t>JARO - </a:t>
            </a:r>
            <a:r>
              <a:rPr lang="cs-CZ" sz="1200" baseline="0" dirty="0"/>
              <a:t>ŘÁDNÝ TERMÍN, POVINNÉ ZKOUŠKY</a:t>
            </a:r>
            <a:endParaRPr lang="cs-CZ" sz="1200" dirty="0"/>
          </a:p>
        </c:rich>
      </c:tx>
      <c:layout/>
      <c:overlay val="0"/>
    </c:title>
    <c:autoTitleDeleted val="0"/>
    <c:plotArea>
      <c:layout>
        <c:manualLayout>
          <c:layoutTarget val="inner"/>
          <c:xMode val="edge"/>
          <c:yMode val="edge"/>
          <c:x val="8.7125508820534797E-2"/>
          <c:y val="0.14496447374528049"/>
          <c:w val="0.87744193478972665"/>
          <c:h val="0.58743804009963363"/>
        </c:manualLayout>
      </c:layout>
      <c:lineChart>
        <c:grouping val="standard"/>
        <c:varyColors val="0"/>
        <c:ser>
          <c:idx val="0"/>
          <c:order val="0"/>
          <c:tx>
            <c:strRef>
              <c:f>'SEK+SZD'!$E$79</c:f>
              <c:strCache>
                <c:ptCount val="1"/>
                <c:pt idx="0">
                  <c:v>MA-Z - 2013 JARO</c:v>
                </c:pt>
              </c:strCache>
            </c:strRef>
          </c:tx>
          <c:spPr>
            <a:ln w="28575">
              <a:solidFill>
                <a:srgbClr val="C00000"/>
              </a:solidFill>
              <a:prstDash val="sysDot"/>
            </a:ln>
          </c:spPr>
          <c:marker>
            <c:symbol val="diamond"/>
            <c:size val="5"/>
            <c:spPr>
              <a:solidFill>
                <a:srgbClr val="C00000"/>
              </a:solidFill>
              <a:ln w="28575">
                <a:solidFill>
                  <a:srgbClr val="C00000"/>
                </a:solidFill>
                <a:prstDash val="sysDot"/>
              </a:ln>
            </c:spPr>
          </c:marker>
          <c:cat>
            <c:strRef>
              <c:f>'SEK+SZD'!$A$81:$A$98</c:f>
              <c:strCache>
                <c:ptCount val="18"/>
                <c:pt idx="0">
                  <c:v>CELKEM</c:v>
                </c:pt>
                <c:pt idx="1">
                  <c:v>GYMNÁZIUM</c:v>
                </c:pt>
                <c:pt idx="2">
                  <c:v>GYMNÁZIUM 8LETÉ</c:v>
                </c:pt>
                <c:pt idx="3">
                  <c:v>GYMNÁZIUM 6LETÉ</c:v>
                </c:pt>
                <c:pt idx="4">
                  <c:v>GYMNÁZIUM 4LETÉ</c:v>
                </c:pt>
                <c:pt idx="5">
                  <c:v>LYCEUM</c:v>
                </c:pt>
                <c:pt idx="6">
                  <c:v>SOŠ TECHNICKÉ 1</c:v>
                </c:pt>
                <c:pt idx="7">
                  <c:v>SOŠ EKONOMICKÉ</c:v>
                </c:pt>
                <c:pt idx="8">
                  <c:v>SOŠ TECHNICKÉ 2</c:v>
                </c:pt>
                <c:pt idx="9">
                  <c:v>SOU TECHNICKÉ</c:v>
                </c:pt>
                <c:pt idx="10">
                  <c:v>SOŠ ZEMĚDĚLSKÉ</c:v>
                </c:pt>
                <c:pt idx="11">
                  <c:v>SOŠ UMĚLECKÉ</c:v>
                </c:pt>
                <c:pt idx="12">
                  <c:v>NÁSTAVBY TECHNICKÉ</c:v>
                </c:pt>
                <c:pt idx="13">
                  <c:v>SOŠ HOTELOVÉ A PODNIKAT.</c:v>
                </c:pt>
                <c:pt idx="14">
                  <c:v>SOŠ PEDAG. A HUMANITNÍ</c:v>
                </c:pt>
                <c:pt idx="15">
                  <c:v>NÁSTAVBY OSTATNÍ</c:v>
                </c:pt>
                <c:pt idx="16">
                  <c:v>SOŠ ZDRAVOTNICKÉ</c:v>
                </c:pt>
                <c:pt idx="17">
                  <c:v>SOU OSTATNÍ</c:v>
                </c:pt>
              </c:strCache>
            </c:strRef>
          </c:cat>
          <c:val>
            <c:numRef>
              <c:f>'SEK+SZD'!$E$81:$E$98</c:f>
              <c:numCache>
                <c:formatCode>###0.0</c:formatCode>
                <c:ptCount val="18"/>
                <c:pt idx="0">
                  <c:v>54.737999807612539</c:v>
                </c:pt>
                <c:pt idx="1">
                  <c:v>75.375826251180087</c:v>
                </c:pt>
                <c:pt idx="2">
                  <c:v>80.799877974374454</c:v>
                </c:pt>
                <c:pt idx="3">
                  <c:v>76.667660208643795</c:v>
                </c:pt>
                <c:pt idx="4">
                  <c:v>71.253150563785141</c:v>
                </c:pt>
                <c:pt idx="5">
                  <c:v>62.130250117980154</c:v>
                </c:pt>
                <c:pt idx="6">
                  <c:v>55.430909090909083</c:v>
                </c:pt>
                <c:pt idx="7">
                  <c:v>49.668981481481588</c:v>
                </c:pt>
                <c:pt idx="8">
                  <c:v>45.072681704260674</c:v>
                </c:pt>
                <c:pt idx="9">
                  <c:v>43.136502398604449</c:v>
                </c:pt>
                <c:pt idx="10">
                  <c:v>44.425196850393696</c:v>
                </c:pt>
                <c:pt idx="11">
                  <c:v>44.269841269841251</c:v>
                </c:pt>
                <c:pt idx="12">
                  <c:v>40.34232558139535</c:v>
                </c:pt>
                <c:pt idx="13">
                  <c:v>39.562797012898827</c:v>
                </c:pt>
                <c:pt idx="14">
                  <c:v>38.366559485530566</c:v>
                </c:pt>
                <c:pt idx="15">
                  <c:v>36.365282547611734</c:v>
                </c:pt>
                <c:pt idx="16">
                  <c:v>34.092664092664116</c:v>
                </c:pt>
                <c:pt idx="17">
                  <c:v>31.713881019830055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'SEK+SZD'!$F$79</c:f>
              <c:strCache>
                <c:ptCount val="1"/>
                <c:pt idx="0">
                  <c:v>MA-Z - 2012 JARO</c:v>
                </c:pt>
              </c:strCache>
            </c:strRef>
          </c:tx>
          <c:spPr>
            <a:ln w="28575">
              <a:solidFill>
                <a:schemeClr val="accent6">
                  <a:lumMod val="75000"/>
                </a:schemeClr>
              </a:solidFill>
              <a:prstDash val="sysDot"/>
            </a:ln>
          </c:spPr>
          <c:marker>
            <c:symbol val="circle"/>
            <c:size val="5"/>
            <c:spPr>
              <a:solidFill>
                <a:schemeClr val="accent6">
                  <a:lumMod val="75000"/>
                </a:schemeClr>
              </a:solidFill>
              <a:ln w="28575">
                <a:solidFill>
                  <a:schemeClr val="accent6">
                    <a:lumMod val="75000"/>
                  </a:schemeClr>
                </a:solidFill>
                <a:prstDash val="sysDot"/>
              </a:ln>
            </c:spPr>
          </c:marker>
          <c:cat>
            <c:strRef>
              <c:f>'SEK+SZD'!$A$81:$A$98</c:f>
              <c:strCache>
                <c:ptCount val="18"/>
                <c:pt idx="0">
                  <c:v>CELKEM</c:v>
                </c:pt>
                <c:pt idx="1">
                  <c:v>GYMNÁZIUM</c:v>
                </c:pt>
                <c:pt idx="2">
                  <c:v>GYMNÁZIUM 8LETÉ</c:v>
                </c:pt>
                <c:pt idx="3">
                  <c:v>GYMNÁZIUM 6LETÉ</c:v>
                </c:pt>
                <c:pt idx="4">
                  <c:v>GYMNÁZIUM 4LETÉ</c:v>
                </c:pt>
                <c:pt idx="5">
                  <c:v>LYCEUM</c:v>
                </c:pt>
                <c:pt idx="6">
                  <c:v>SOŠ TECHNICKÉ 1</c:v>
                </c:pt>
                <c:pt idx="7">
                  <c:v>SOŠ EKONOMICKÉ</c:v>
                </c:pt>
                <c:pt idx="8">
                  <c:v>SOŠ TECHNICKÉ 2</c:v>
                </c:pt>
                <c:pt idx="9">
                  <c:v>SOU TECHNICKÉ</c:v>
                </c:pt>
                <c:pt idx="10">
                  <c:v>SOŠ ZEMĚDĚLSKÉ</c:v>
                </c:pt>
                <c:pt idx="11">
                  <c:v>SOŠ UMĚLECKÉ</c:v>
                </c:pt>
                <c:pt idx="12">
                  <c:v>NÁSTAVBY TECHNICKÉ</c:v>
                </c:pt>
                <c:pt idx="13">
                  <c:v>SOŠ HOTELOVÉ A PODNIKAT.</c:v>
                </c:pt>
                <c:pt idx="14">
                  <c:v>SOŠ PEDAG. A HUMANITNÍ</c:v>
                </c:pt>
                <c:pt idx="15">
                  <c:v>NÁSTAVBY OSTATNÍ</c:v>
                </c:pt>
                <c:pt idx="16">
                  <c:v>SOŠ ZDRAVOTNICKÉ</c:v>
                </c:pt>
                <c:pt idx="17">
                  <c:v>SOU OSTATNÍ</c:v>
                </c:pt>
              </c:strCache>
            </c:strRef>
          </c:cat>
          <c:val>
            <c:numRef>
              <c:f>'SEK+SZD'!$F$81:$F$98</c:f>
              <c:numCache>
                <c:formatCode>###0.0</c:formatCode>
                <c:ptCount val="18"/>
                <c:pt idx="0">
                  <c:v>56.29208649382975</c:v>
                </c:pt>
                <c:pt idx="1">
                  <c:v>73.824399511466993</c:v>
                </c:pt>
                <c:pt idx="2">
                  <c:v>78.405857740585603</c:v>
                </c:pt>
                <c:pt idx="3">
                  <c:v>76.104838709677395</c:v>
                </c:pt>
                <c:pt idx="4">
                  <c:v>71.129600713807505</c:v>
                </c:pt>
                <c:pt idx="5">
                  <c:v>63.850172877449133</c:v>
                </c:pt>
                <c:pt idx="6">
                  <c:v>60.58958904109587</c:v>
                </c:pt>
                <c:pt idx="7">
                  <c:v>52.177105831533474</c:v>
                </c:pt>
                <c:pt idx="8">
                  <c:v>50.373066424021765</c:v>
                </c:pt>
                <c:pt idx="9">
                  <c:v>49.535143175901801</c:v>
                </c:pt>
                <c:pt idx="10">
                  <c:v>49.202482544608202</c:v>
                </c:pt>
                <c:pt idx="11">
                  <c:v>39.300970873786397</c:v>
                </c:pt>
                <c:pt idx="12">
                  <c:v>49.64564138908576</c:v>
                </c:pt>
                <c:pt idx="13">
                  <c:v>46.408163265306143</c:v>
                </c:pt>
                <c:pt idx="14">
                  <c:v>43.364937388193212</c:v>
                </c:pt>
                <c:pt idx="15">
                  <c:v>43.074646354733396</c:v>
                </c:pt>
                <c:pt idx="16">
                  <c:v>35.802731411229146</c:v>
                </c:pt>
                <c:pt idx="17">
                  <c:v>36.990176817288777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'SEK+SZD'!$G$79</c:f>
              <c:strCache>
                <c:ptCount val="1"/>
                <c:pt idx="0">
                  <c:v>MA-Z - 2011 JARO</c:v>
                </c:pt>
              </c:strCache>
            </c:strRef>
          </c:tx>
          <c:spPr>
            <a:ln w="28575">
              <a:solidFill>
                <a:srgbClr val="FFC000"/>
              </a:solidFill>
              <a:prstDash val="sysDot"/>
            </a:ln>
          </c:spPr>
          <c:marker>
            <c:symbol val="triangle"/>
            <c:size val="4"/>
            <c:spPr>
              <a:solidFill>
                <a:srgbClr val="FFC000"/>
              </a:solidFill>
              <a:ln w="28575">
                <a:solidFill>
                  <a:srgbClr val="FFC000"/>
                </a:solidFill>
                <a:prstDash val="sysDot"/>
              </a:ln>
            </c:spPr>
          </c:marker>
          <c:cat>
            <c:strRef>
              <c:f>'SEK+SZD'!$A$81:$A$98</c:f>
              <c:strCache>
                <c:ptCount val="18"/>
                <c:pt idx="0">
                  <c:v>CELKEM</c:v>
                </c:pt>
                <c:pt idx="1">
                  <c:v>GYMNÁZIUM</c:v>
                </c:pt>
                <c:pt idx="2">
                  <c:v>GYMNÁZIUM 8LETÉ</c:v>
                </c:pt>
                <c:pt idx="3">
                  <c:v>GYMNÁZIUM 6LETÉ</c:v>
                </c:pt>
                <c:pt idx="4">
                  <c:v>GYMNÁZIUM 4LETÉ</c:v>
                </c:pt>
                <c:pt idx="5">
                  <c:v>LYCEUM</c:v>
                </c:pt>
                <c:pt idx="6">
                  <c:v>SOŠ TECHNICKÉ 1</c:v>
                </c:pt>
                <c:pt idx="7">
                  <c:v>SOŠ EKONOMICKÉ</c:v>
                </c:pt>
                <c:pt idx="8">
                  <c:v>SOŠ TECHNICKÉ 2</c:v>
                </c:pt>
                <c:pt idx="9">
                  <c:v>SOU TECHNICKÉ</c:v>
                </c:pt>
                <c:pt idx="10">
                  <c:v>SOŠ ZEMĚDĚLSKÉ</c:v>
                </c:pt>
                <c:pt idx="11">
                  <c:v>SOŠ UMĚLECKÉ</c:v>
                </c:pt>
                <c:pt idx="12">
                  <c:v>NÁSTAVBY TECHNICKÉ</c:v>
                </c:pt>
                <c:pt idx="13">
                  <c:v>SOŠ HOTELOVÉ A PODNIKAT.</c:v>
                </c:pt>
                <c:pt idx="14">
                  <c:v>SOŠ PEDAG. A HUMANITNÍ</c:v>
                </c:pt>
                <c:pt idx="15">
                  <c:v>NÁSTAVBY OSTATNÍ</c:v>
                </c:pt>
                <c:pt idx="16">
                  <c:v>SOŠ ZDRAVOTNICKÉ</c:v>
                </c:pt>
                <c:pt idx="17">
                  <c:v>SOU OSTATNÍ</c:v>
                </c:pt>
              </c:strCache>
            </c:strRef>
          </c:cat>
          <c:val>
            <c:numRef>
              <c:f>'SEK+SZD'!$G$81:$G$98</c:f>
              <c:numCache>
                <c:formatCode>###0.0</c:formatCode>
                <c:ptCount val="18"/>
                <c:pt idx="0">
                  <c:v>58.765398875732593</c:v>
                </c:pt>
                <c:pt idx="1">
                  <c:v>79.725826575171823</c:v>
                </c:pt>
                <c:pt idx="2">
                  <c:v>82.913101014556673</c:v>
                </c:pt>
                <c:pt idx="3">
                  <c:v>82.06812652068129</c:v>
                </c:pt>
                <c:pt idx="4">
                  <c:v>77.53294054633119</c:v>
                </c:pt>
                <c:pt idx="5">
                  <c:v>69.062474479379304</c:v>
                </c:pt>
                <c:pt idx="6">
                  <c:v>64.832316187154618</c:v>
                </c:pt>
                <c:pt idx="7">
                  <c:v>59.359844810863244</c:v>
                </c:pt>
                <c:pt idx="8">
                  <c:v>57.210862619808296</c:v>
                </c:pt>
                <c:pt idx="9">
                  <c:v>51.075887850467169</c:v>
                </c:pt>
                <c:pt idx="10">
                  <c:v>49.225340817963122</c:v>
                </c:pt>
                <c:pt idx="11">
                  <c:v>37.974683544303808</c:v>
                </c:pt>
                <c:pt idx="12">
                  <c:v>50.771929824561354</c:v>
                </c:pt>
                <c:pt idx="13">
                  <c:v>47.085759244689164</c:v>
                </c:pt>
                <c:pt idx="14">
                  <c:v>40.194044188280508</c:v>
                </c:pt>
                <c:pt idx="15">
                  <c:v>42.030042918454981</c:v>
                </c:pt>
                <c:pt idx="16">
                  <c:v>36.871794871794876</c:v>
                </c:pt>
                <c:pt idx="17">
                  <c:v>34.104033970276006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47092608"/>
        <c:axId val="147094528"/>
      </c:lineChart>
      <c:catAx>
        <c:axId val="147092608"/>
        <c:scaling>
          <c:orientation val="minMax"/>
        </c:scaling>
        <c:delete val="0"/>
        <c:axPos val="b"/>
        <c:majorGridlines>
          <c:spPr>
            <a:ln>
              <a:solidFill>
                <a:schemeClr val="bg1">
                  <a:lumMod val="75000"/>
                </a:schemeClr>
              </a:solidFill>
            </a:ln>
          </c:spPr>
        </c:majorGridlines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900"/>
            </a:pPr>
            <a:endParaRPr lang="cs-CZ"/>
          </a:p>
        </c:txPr>
        <c:crossAx val="147094528"/>
        <c:crosses val="autoZero"/>
        <c:auto val="1"/>
        <c:lblAlgn val="ctr"/>
        <c:lblOffset val="100"/>
        <c:noMultiLvlLbl val="0"/>
      </c:catAx>
      <c:valAx>
        <c:axId val="147094528"/>
        <c:scaling>
          <c:orientation val="minMax"/>
          <c:max val="85"/>
          <c:min val="30"/>
        </c:scaling>
        <c:delete val="0"/>
        <c:axPos val="l"/>
        <c:majorGridlines>
          <c:spPr>
            <a:ln>
              <a:solidFill>
                <a:schemeClr val="bg1">
                  <a:lumMod val="65000"/>
                </a:schemeClr>
              </a:solidFill>
            </a:ln>
          </c:spPr>
        </c:majorGridlines>
        <c:minorGridlines>
          <c:spPr>
            <a:ln>
              <a:solidFill>
                <a:schemeClr val="bg1">
                  <a:lumMod val="95000"/>
                </a:schemeClr>
              </a:solidFill>
            </a:ln>
          </c:spPr>
        </c:minorGridlines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cs-CZ" dirty="0" smtClean="0"/>
                  <a:t>% SKÓR</a:t>
                </a:r>
                <a:endParaRPr lang="cs-CZ" dirty="0"/>
              </a:p>
            </c:rich>
          </c:tx>
          <c:layout/>
          <c:overlay val="0"/>
        </c:title>
        <c:numFmt formatCode="#,##0" sourceLinked="0"/>
        <c:majorTickMark val="out"/>
        <c:minorTickMark val="none"/>
        <c:tickLblPos val="nextTo"/>
        <c:crossAx val="147092608"/>
        <c:crosses val="autoZero"/>
        <c:crossBetween val="between"/>
        <c:majorUnit val="5"/>
        <c:minorUnit val="1"/>
      </c:valAx>
      <c:spPr>
        <a:ln>
          <a:solidFill>
            <a:schemeClr val="bg1">
              <a:lumMod val="50000"/>
            </a:schemeClr>
          </a:solidFill>
        </a:ln>
      </c:spPr>
    </c:plotArea>
    <c:legend>
      <c:legendPos val="r"/>
      <c:layout>
        <c:manualLayout>
          <c:xMode val="edge"/>
          <c:yMode val="edge"/>
          <c:x val="0.65820376816292081"/>
          <c:y val="0.21204316379970045"/>
          <c:w val="0.27038906854573147"/>
          <c:h val="0.14415930614328754"/>
        </c:manualLayout>
      </c:layout>
      <c:overlay val="0"/>
      <c:spPr>
        <a:solidFill>
          <a:schemeClr val="bg1"/>
        </a:solidFill>
        <a:ln>
          <a:solidFill>
            <a:schemeClr val="bg1">
              <a:lumMod val="85000"/>
            </a:schemeClr>
          </a:solidFill>
        </a:ln>
      </c:spPr>
      <c:txPr>
        <a:bodyPr/>
        <a:lstStyle/>
        <a:p>
          <a:pPr>
            <a:defRPr sz="1050"/>
          </a:pPr>
          <a:endParaRPr lang="cs-CZ"/>
        </a:p>
      </c:txPr>
    </c:legend>
    <c:plotVisOnly val="1"/>
    <c:dispBlanksAs val="gap"/>
    <c:showDLblsOverMax val="0"/>
  </c:chart>
  <c:spPr>
    <a:ln>
      <a:solidFill>
        <a:schemeClr val="bg1">
          <a:lumMod val="75000"/>
        </a:schemeClr>
      </a:solidFill>
    </a:ln>
  </c:sp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title>
      <c:tx>
        <c:rich>
          <a:bodyPr/>
          <a:lstStyle/>
          <a:p>
            <a:pPr>
              <a:defRPr sz="1400"/>
            </a:pPr>
            <a:r>
              <a:rPr lang="cs-CZ" sz="1400"/>
              <a:t>ČISTÁ NEÚSPĚŠNOST U MATURITNÍ ZKOUŠKY</a:t>
            </a:r>
            <a:r>
              <a:rPr lang="cs-CZ" sz="1400" baseline="0"/>
              <a:t> CELKEM</a:t>
            </a:r>
          </a:p>
          <a:p>
            <a:pPr>
              <a:defRPr sz="1400"/>
            </a:pPr>
            <a:r>
              <a:rPr lang="cs-CZ" sz="1200" baseline="0"/>
              <a:t>(100% = KONAJÍCÍ SPOLEČNOU I PROFILOVOU ČÁST)</a:t>
            </a:r>
          </a:p>
          <a:p>
            <a:pPr>
              <a:defRPr sz="1400"/>
            </a:pPr>
            <a:r>
              <a:rPr lang="cs-CZ" sz="1200" baseline="0"/>
              <a:t>STAV PO PODZIMNÍM TERMÍNU 2013 - PODLE OBOROVÝCH SKUPIN</a:t>
            </a:r>
            <a:endParaRPr lang="cs-CZ" sz="1200"/>
          </a:p>
        </c:rich>
      </c:tx>
      <c:layout/>
      <c:overlay val="0"/>
    </c:title>
    <c:autoTitleDeleted val="0"/>
    <c:plotArea>
      <c:layout>
        <c:manualLayout>
          <c:layoutTarget val="inner"/>
          <c:xMode val="edge"/>
          <c:yMode val="edge"/>
          <c:x val="9.6235179619919009E-2"/>
          <c:y val="0.16035997092552839"/>
          <c:w val="0.88129946559150296"/>
          <c:h val="0.54250778046091797"/>
        </c:manualLayout>
      </c:layout>
      <c:lineChart>
        <c:grouping val="standard"/>
        <c:varyColors val="0"/>
        <c:ser>
          <c:idx val="0"/>
          <c:order val="0"/>
          <c:spPr>
            <a:ln w="19050">
              <a:solidFill>
                <a:srgbClr val="C00000"/>
              </a:solidFill>
              <a:prstDash val="sysDot"/>
            </a:ln>
          </c:spPr>
          <c:marker>
            <c:symbol val="circle"/>
            <c:size val="8"/>
            <c:spPr>
              <a:solidFill>
                <a:srgbClr val="C00000"/>
              </a:solidFill>
              <a:ln w="19050">
                <a:solidFill>
                  <a:srgbClr val="C00000"/>
                </a:solidFill>
                <a:prstDash val="sysDot"/>
              </a:ln>
            </c:spPr>
          </c:marker>
          <c:dLbls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'ČÁSTI MZ'!$L$3:$L$20</c:f>
              <c:strCache>
                <c:ptCount val="18"/>
                <c:pt idx="0">
                  <c:v>CELKEM</c:v>
                </c:pt>
                <c:pt idx="1">
                  <c:v>GYMNÁZIUM</c:v>
                </c:pt>
                <c:pt idx="2">
                  <c:v>GYMNÁZIUM 8LETÉ</c:v>
                </c:pt>
                <c:pt idx="3">
                  <c:v>GYMNÁZIUM 6LETÉ</c:v>
                </c:pt>
                <c:pt idx="4">
                  <c:v>GYMNÁZIUM 4LETÉ</c:v>
                </c:pt>
                <c:pt idx="5">
                  <c:v>LYCEUM</c:v>
                </c:pt>
                <c:pt idx="6">
                  <c:v>SOŠ EKONOMICKÉ</c:v>
                </c:pt>
                <c:pt idx="7">
                  <c:v>SOŠ TECHNICKÉ 1</c:v>
                </c:pt>
                <c:pt idx="8">
                  <c:v>SOŠ UMĚLECKÉ</c:v>
                </c:pt>
                <c:pt idx="9">
                  <c:v>SOŠ PEDAG. A HUMANITNÍ</c:v>
                </c:pt>
                <c:pt idx="10">
                  <c:v>SOŠ HOTELOVÉ A PODNIKAT.</c:v>
                </c:pt>
                <c:pt idx="11">
                  <c:v>SOŠ ZDRAVOTNICKÉ</c:v>
                </c:pt>
                <c:pt idx="12">
                  <c:v>SOŠ TECHNICKÉ 2</c:v>
                </c:pt>
                <c:pt idx="13">
                  <c:v>SOŠ ZEMĚDĚLSKÉ</c:v>
                </c:pt>
                <c:pt idx="14">
                  <c:v>SOU TECHNICKÉ</c:v>
                </c:pt>
                <c:pt idx="15">
                  <c:v>SOU OSTATNÍ</c:v>
                </c:pt>
                <c:pt idx="16">
                  <c:v>NÁSTAVBY OSTATNÍ</c:v>
                </c:pt>
                <c:pt idx="17">
                  <c:v>NÁSTAVBY TECHNICKÉ</c:v>
                </c:pt>
              </c:strCache>
            </c:strRef>
          </c:cat>
          <c:val>
            <c:numRef>
              <c:f>'ČÁSTI MZ'!$R$3:$R$20</c:f>
              <c:numCache>
                <c:formatCode>0.0</c:formatCode>
                <c:ptCount val="18"/>
                <c:pt idx="0">
                  <c:v>9.3000958772770854</c:v>
                </c:pt>
                <c:pt idx="1">
                  <c:v>1.0116229014205769</c:v>
                </c:pt>
                <c:pt idx="2">
                  <c:v>0.60364602197271522</c:v>
                </c:pt>
                <c:pt idx="3">
                  <c:v>0.75187969924812026</c:v>
                </c:pt>
                <c:pt idx="4">
                  <c:v>1.3125386040765905</c:v>
                </c:pt>
                <c:pt idx="5">
                  <c:v>2.6809148856392953</c:v>
                </c:pt>
                <c:pt idx="6">
                  <c:v>6.4992614475627768</c:v>
                </c:pt>
                <c:pt idx="7">
                  <c:v>8.2358446420215259</c:v>
                </c:pt>
                <c:pt idx="8">
                  <c:v>8.3984375</c:v>
                </c:pt>
                <c:pt idx="9">
                  <c:v>10.32750279121697</c:v>
                </c:pt>
                <c:pt idx="10">
                  <c:v>11.05424769703173</c:v>
                </c:pt>
                <c:pt idx="11">
                  <c:v>13.537117903930133</c:v>
                </c:pt>
                <c:pt idx="12">
                  <c:v>14.161996943453897</c:v>
                </c:pt>
                <c:pt idx="13">
                  <c:v>16.025401568920433</c:v>
                </c:pt>
                <c:pt idx="14">
                  <c:v>17.345597897503286</c:v>
                </c:pt>
                <c:pt idx="15">
                  <c:v>22.406938923021322</c:v>
                </c:pt>
                <c:pt idx="16">
                  <c:v>23.706045041485581</c:v>
                </c:pt>
                <c:pt idx="17">
                  <c:v>24.447101016138674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99715712"/>
        <c:axId val="99717504"/>
      </c:lineChart>
      <c:catAx>
        <c:axId val="99715712"/>
        <c:scaling>
          <c:orientation val="minMax"/>
        </c:scaling>
        <c:delete val="0"/>
        <c:axPos val="b"/>
        <c:majorGridlines>
          <c:spPr>
            <a:ln>
              <a:solidFill>
                <a:schemeClr val="bg1">
                  <a:lumMod val="85000"/>
                </a:schemeClr>
              </a:solidFill>
            </a:ln>
          </c:spPr>
        </c:majorGridlines>
        <c:majorTickMark val="out"/>
        <c:minorTickMark val="none"/>
        <c:tickLblPos val="nextTo"/>
        <c:crossAx val="99717504"/>
        <c:crosses val="autoZero"/>
        <c:auto val="1"/>
        <c:lblAlgn val="ctr"/>
        <c:lblOffset val="100"/>
        <c:noMultiLvlLbl val="0"/>
      </c:catAx>
      <c:valAx>
        <c:axId val="99717504"/>
        <c:scaling>
          <c:orientation val="minMax"/>
        </c:scaling>
        <c:delete val="0"/>
        <c:axPos val="l"/>
        <c:majorGridlines>
          <c:spPr>
            <a:ln>
              <a:solidFill>
                <a:schemeClr val="bg1">
                  <a:lumMod val="75000"/>
                </a:schemeClr>
              </a:solidFill>
            </a:ln>
          </c:spPr>
        </c:majorGridlines>
        <c:minorGridlines>
          <c:spPr>
            <a:ln>
              <a:solidFill>
                <a:schemeClr val="bg1">
                  <a:lumMod val="95000"/>
                </a:schemeClr>
              </a:solidFill>
            </a:ln>
          </c:spPr>
        </c:minorGridlines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cs-CZ"/>
                  <a:t>PODÍL NEÚSPĚŠNÝCH Z KONAJÍCÍCH (%)</a:t>
                </a:r>
              </a:p>
            </c:rich>
          </c:tx>
          <c:layout/>
          <c:overlay val="0"/>
        </c:title>
        <c:numFmt formatCode="#,##0" sourceLinked="0"/>
        <c:majorTickMark val="out"/>
        <c:minorTickMark val="none"/>
        <c:tickLblPos val="nextTo"/>
        <c:crossAx val="99715712"/>
        <c:crosses val="autoZero"/>
        <c:crossBetween val="between"/>
      </c:valAx>
      <c:spPr>
        <a:solidFill>
          <a:sysClr val="window" lastClr="FFFFFF"/>
        </a:solidFill>
        <a:ln>
          <a:solidFill>
            <a:schemeClr val="bg1">
              <a:lumMod val="75000"/>
            </a:schemeClr>
          </a:solidFill>
        </a:ln>
      </c:spPr>
    </c:plotArea>
    <c:plotVisOnly val="1"/>
    <c:dispBlanksAs val="gap"/>
    <c:showDLblsOverMax val="0"/>
  </c:chart>
  <c:spPr>
    <a:solidFill>
      <a:schemeClr val="bg1"/>
    </a:solidFill>
    <a:ln>
      <a:solidFill>
        <a:schemeClr val="bg1">
          <a:lumMod val="75000"/>
        </a:schemeClr>
      </a:solidFill>
    </a:ln>
  </c:spPr>
  <c:externalData r:id="rId1">
    <c:autoUpdate val="0"/>
  </c:externalData>
  <c:userShapes r:id="rId2"/>
</c:chartSpace>
</file>

<file path=ppt/charts/chart3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title>
      <c:tx>
        <c:rich>
          <a:bodyPr/>
          <a:lstStyle/>
          <a:p>
            <a:pPr>
              <a:defRPr sz="1200"/>
            </a:pPr>
            <a:r>
              <a:rPr lang="cs-CZ" sz="1200" dirty="0"/>
              <a:t>MATEMATIKA </a:t>
            </a:r>
            <a:r>
              <a:rPr lang="cs-CZ" sz="1200" dirty="0" smtClean="0"/>
              <a:t>a </a:t>
            </a:r>
            <a:r>
              <a:rPr lang="cs-CZ" sz="1200" dirty="0"/>
              <a:t>ČEŠTINA</a:t>
            </a:r>
            <a:r>
              <a:rPr lang="cs-CZ" sz="1200" baseline="0" dirty="0"/>
              <a:t> </a:t>
            </a:r>
            <a:r>
              <a:rPr lang="cs-CZ" sz="1200" dirty="0"/>
              <a:t>- ČISTÁ NEÚSPĚŠNOST</a:t>
            </a:r>
          </a:p>
          <a:p>
            <a:pPr>
              <a:defRPr sz="1200"/>
            </a:pPr>
            <a:r>
              <a:rPr lang="cs-CZ" sz="1000" dirty="0"/>
              <a:t>MZ</a:t>
            </a:r>
            <a:r>
              <a:rPr lang="cs-CZ" sz="1000" baseline="0" dirty="0"/>
              <a:t> 2013  JARO ŘÁDNÝ TERMÍN</a:t>
            </a:r>
            <a:endParaRPr lang="en-US" sz="1000" dirty="0"/>
          </a:p>
        </c:rich>
      </c:tx>
      <c:layout/>
      <c:overlay val="0"/>
    </c:title>
    <c:autoTitleDeleted val="0"/>
    <c:plotArea>
      <c:layout>
        <c:manualLayout>
          <c:layoutTarget val="inner"/>
          <c:xMode val="edge"/>
          <c:yMode val="edge"/>
          <c:x val="0.10532174103237095"/>
          <c:y val="0.16193539637332569"/>
          <c:w val="0.86412270341207353"/>
          <c:h val="0.48362795076147397"/>
        </c:manualLayout>
      </c:layout>
      <c:lineChart>
        <c:grouping val="standard"/>
        <c:varyColors val="0"/>
        <c:ser>
          <c:idx val="0"/>
          <c:order val="0"/>
          <c:tx>
            <c:strRef>
              <c:f>GRAFY!$D$230</c:f>
              <c:strCache>
                <c:ptCount val="1"/>
                <c:pt idx="0">
                  <c:v>ČJ</c:v>
                </c:pt>
              </c:strCache>
            </c:strRef>
          </c:tx>
          <c:spPr>
            <a:ln w="28575">
              <a:solidFill>
                <a:schemeClr val="accent6">
                  <a:lumMod val="75000"/>
                </a:schemeClr>
              </a:solidFill>
              <a:prstDash val="sysDot"/>
            </a:ln>
          </c:spPr>
          <c:marker>
            <c:symbol val="circle"/>
            <c:size val="8"/>
            <c:spPr>
              <a:solidFill>
                <a:schemeClr val="accent6">
                  <a:lumMod val="75000"/>
                </a:schemeClr>
              </a:solidFill>
              <a:ln w="28575">
                <a:solidFill>
                  <a:schemeClr val="accent6">
                    <a:lumMod val="75000"/>
                  </a:schemeClr>
                </a:solidFill>
                <a:prstDash val="sysDot"/>
              </a:ln>
            </c:spPr>
          </c:marker>
          <c:dPt>
            <c:idx val="0"/>
            <c:bubble3D val="0"/>
          </c:dPt>
          <c:dLbls>
            <c:dLbl>
              <c:idx val="1"/>
              <c:layout>
                <c:manualLayout>
                  <c:x val="-4.0357684896060238E-2"/>
                  <c:y val="1.5537696658326307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4.0357684896060238E-2"/>
                  <c:y val="1.2434799456333318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4.0357684896060238E-2"/>
                  <c:y val="2.4846388264305273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900"/>
                </a:pPr>
                <a:endParaRPr lang="cs-CZ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GRAFY!$B$231:$B$245</c:f>
              <c:strCache>
                <c:ptCount val="15"/>
                <c:pt idx="0">
                  <c:v>CELKEM</c:v>
                </c:pt>
                <c:pt idx="1">
                  <c:v>GYMNÁZIUM</c:v>
                </c:pt>
                <c:pt idx="2">
                  <c:v>LYCEUM</c:v>
                </c:pt>
                <c:pt idx="3">
                  <c:v>SOŠ TECHNICKÉ 1</c:v>
                </c:pt>
                <c:pt idx="4">
                  <c:v>SOŠ EKONOMICKÉ</c:v>
                </c:pt>
                <c:pt idx="5">
                  <c:v>SOŠ TECHNICKÉ 2</c:v>
                </c:pt>
                <c:pt idx="6">
                  <c:v>SOU TECHNICKÉ</c:v>
                </c:pt>
                <c:pt idx="7">
                  <c:v>SOŠ ZEMĚDĚLSKÉ</c:v>
                </c:pt>
                <c:pt idx="8">
                  <c:v>SOŠ UMĚLECKÉ</c:v>
                </c:pt>
                <c:pt idx="9">
                  <c:v>NÁSTAVBY TECHNICKÉ</c:v>
                </c:pt>
                <c:pt idx="10">
                  <c:v>SOŠ HOTELOVÉ A PODNIKAT.</c:v>
                </c:pt>
                <c:pt idx="11">
                  <c:v>SOŠ PEDAG. A HUMANITNÍ</c:v>
                </c:pt>
                <c:pt idx="12">
                  <c:v>NÁSTAVBY OSTATNÍ</c:v>
                </c:pt>
                <c:pt idx="13">
                  <c:v>SOŠ ZDRAVOTNICKÉ</c:v>
                </c:pt>
                <c:pt idx="14">
                  <c:v>SOU OSTATNÍ</c:v>
                </c:pt>
              </c:strCache>
            </c:strRef>
          </c:cat>
          <c:val>
            <c:numRef>
              <c:f>GRAFY!$D$231:$D$245</c:f>
              <c:numCache>
                <c:formatCode>###0.0</c:formatCode>
                <c:ptCount val="15"/>
                <c:pt idx="0">
                  <c:v>6.3270245113248524</c:v>
                </c:pt>
                <c:pt idx="1">
                  <c:v>1.3949623928633899</c:v>
                </c:pt>
                <c:pt idx="2">
                  <c:v>2.258373205741627</c:v>
                </c:pt>
                <c:pt idx="3">
                  <c:v>5.9677580855111643</c:v>
                </c:pt>
                <c:pt idx="4">
                  <c:v>5.5762081784386615</c:v>
                </c:pt>
                <c:pt idx="5">
                  <c:v>8.3194675540765388</c:v>
                </c:pt>
                <c:pt idx="6">
                  <c:v>9.0618646529189668</c:v>
                </c:pt>
                <c:pt idx="7">
                  <c:v>8.4193804606830813</c:v>
                </c:pt>
                <c:pt idx="8">
                  <c:v>5.7702215352910873</c:v>
                </c:pt>
                <c:pt idx="9">
                  <c:v>11.474358974358974</c:v>
                </c:pt>
                <c:pt idx="10">
                  <c:v>9.6209114547693986</c:v>
                </c:pt>
                <c:pt idx="11">
                  <c:v>8.1803982819211249</c:v>
                </c:pt>
                <c:pt idx="12">
                  <c:v>14.095634095634097</c:v>
                </c:pt>
                <c:pt idx="13">
                  <c:v>9.7031963470319624</c:v>
                </c:pt>
                <c:pt idx="14">
                  <c:v>13.828936850519586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GRAFY!$C$230</c:f>
              <c:strCache>
                <c:ptCount val="1"/>
                <c:pt idx="0">
                  <c:v>MA</c:v>
                </c:pt>
              </c:strCache>
            </c:strRef>
          </c:tx>
          <c:spPr>
            <a:ln w="28575">
              <a:solidFill>
                <a:schemeClr val="tx2">
                  <a:lumMod val="60000"/>
                  <a:lumOff val="40000"/>
                </a:schemeClr>
              </a:solidFill>
              <a:prstDash val="sysDot"/>
            </a:ln>
          </c:spPr>
          <c:marker>
            <c:symbol val="circle"/>
            <c:size val="8"/>
            <c:spPr>
              <a:solidFill>
                <a:schemeClr val="tx2">
                  <a:lumMod val="60000"/>
                  <a:lumOff val="40000"/>
                </a:schemeClr>
              </a:solidFill>
              <a:ln w="28575">
                <a:solidFill>
                  <a:schemeClr val="tx2">
                    <a:lumMod val="60000"/>
                    <a:lumOff val="40000"/>
                  </a:schemeClr>
                </a:solidFill>
                <a:prstDash val="sysDot"/>
              </a:ln>
            </c:spPr>
          </c:marker>
          <c:dLbls>
            <c:dLbl>
              <c:idx val="1"/>
              <c:layout>
                <c:manualLayout>
                  <c:x val="-4.0357684896060238E-2"/>
                  <c:y val="-3.1005761371568519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900"/>
                </a:pPr>
                <a:endParaRPr lang="cs-CZ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GRAFY!$B$231:$B$245</c:f>
              <c:strCache>
                <c:ptCount val="15"/>
                <c:pt idx="0">
                  <c:v>CELKEM</c:v>
                </c:pt>
                <c:pt idx="1">
                  <c:v>GYMNÁZIUM</c:v>
                </c:pt>
                <c:pt idx="2">
                  <c:v>LYCEUM</c:v>
                </c:pt>
                <c:pt idx="3">
                  <c:v>SOŠ TECHNICKÉ 1</c:v>
                </c:pt>
                <c:pt idx="4">
                  <c:v>SOŠ EKONOMICKÉ</c:v>
                </c:pt>
                <c:pt idx="5">
                  <c:v>SOŠ TECHNICKÉ 2</c:v>
                </c:pt>
                <c:pt idx="6">
                  <c:v>SOU TECHNICKÉ</c:v>
                </c:pt>
                <c:pt idx="7">
                  <c:v>SOŠ ZEMĚDĚLSKÉ</c:v>
                </c:pt>
                <c:pt idx="8">
                  <c:v>SOŠ UMĚLECKÉ</c:v>
                </c:pt>
                <c:pt idx="9">
                  <c:v>NÁSTAVBY TECHNICKÉ</c:v>
                </c:pt>
                <c:pt idx="10">
                  <c:v>SOŠ HOTELOVÉ A PODNIKAT.</c:v>
                </c:pt>
                <c:pt idx="11">
                  <c:v>SOŠ PEDAG. A HUMANITNÍ</c:v>
                </c:pt>
                <c:pt idx="12">
                  <c:v>NÁSTAVBY OSTATNÍ</c:v>
                </c:pt>
                <c:pt idx="13">
                  <c:v>SOŠ ZDRAVOTNICKÉ</c:v>
                </c:pt>
                <c:pt idx="14">
                  <c:v>SOU OSTATNÍ</c:v>
                </c:pt>
              </c:strCache>
            </c:strRef>
          </c:cat>
          <c:val>
            <c:numRef>
              <c:f>GRAFY!$C$231:$C$245</c:f>
              <c:numCache>
                <c:formatCode>###0.0</c:formatCode>
                <c:ptCount val="15"/>
                <c:pt idx="0">
                  <c:v>20.484284797947403</c:v>
                </c:pt>
                <c:pt idx="1">
                  <c:v>1.8527259853670048</c:v>
                </c:pt>
                <c:pt idx="2">
                  <c:v>7.5979235488437951</c:v>
                </c:pt>
                <c:pt idx="3">
                  <c:v>12.549257350712336</c:v>
                </c:pt>
                <c:pt idx="4">
                  <c:v>19.733796296296298</c:v>
                </c:pt>
                <c:pt idx="5">
                  <c:v>27.819548872180448</c:v>
                </c:pt>
                <c:pt idx="6">
                  <c:v>29.095674967234604</c:v>
                </c:pt>
                <c:pt idx="7">
                  <c:v>32.283464566929133</c:v>
                </c:pt>
                <c:pt idx="8">
                  <c:v>36.507936507936506</c:v>
                </c:pt>
                <c:pt idx="9">
                  <c:v>38.166510757717489</c:v>
                </c:pt>
                <c:pt idx="10">
                  <c:v>39.268788083953957</c:v>
                </c:pt>
                <c:pt idx="11">
                  <c:v>42.550911039657016</c:v>
                </c:pt>
                <c:pt idx="12">
                  <c:v>47.659176029962545</c:v>
                </c:pt>
                <c:pt idx="13">
                  <c:v>51.750972762645922</c:v>
                </c:pt>
                <c:pt idx="14">
                  <c:v>59.180790960451979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47351808"/>
        <c:axId val="147378176"/>
      </c:lineChart>
      <c:catAx>
        <c:axId val="147351808"/>
        <c:scaling>
          <c:orientation val="minMax"/>
        </c:scaling>
        <c:delete val="0"/>
        <c:axPos val="b"/>
        <c:majorGridlines>
          <c:spPr>
            <a:ln>
              <a:solidFill>
                <a:schemeClr val="bg1">
                  <a:lumMod val="85000"/>
                </a:schemeClr>
              </a:solidFill>
            </a:ln>
          </c:spPr>
        </c:majorGridlines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900"/>
            </a:pPr>
            <a:endParaRPr lang="cs-CZ"/>
          </a:p>
        </c:txPr>
        <c:crossAx val="147378176"/>
        <c:crosses val="autoZero"/>
        <c:auto val="1"/>
        <c:lblAlgn val="ctr"/>
        <c:lblOffset val="100"/>
        <c:noMultiLvlLbl val="0"/>
      </c:catAx>
      <c:valAx>
        <c:axId val="147378176"/>
        <c:scaling>
          <c:orientation val="minMax"/>
          <c:max val="70"/>
          <c:min val="0"/>
        </c:scaling>
        <c:delete val="0"/>
        <c:axPos val="l"/>
        <c:majorGridlines>
          <c:spPr>
            <a:ln>
              <a:solidFill>
                <a:schemeClr val="bg1">
                  <a:lumMod val="75000"/>
                </a:schemeClr>
              </a:solidFill>
            </a:ln>
          </c:spPr>
        </c:majorGridlines>
        <c:title>
          <c:tx>
            <c:rich>
              <a:bodyPr rot="-5400000" vert="horz"/>
              <a:lstStyle/>
              <a:p>
                <a:pPr>
                  <a:defRPr sz="800"/>
                </a:pPr>
                <a:r>
                  <a:rPr lang="cs-CZ" sz="800" dirty="0"/>
                  <a:t>PODÍL NEÚSPĚŠNÝCH Z KONAJÍCÍCH (%)</a:t>
                </a:r>
              </a:p>
            </c:rich>
          </c:tx>
          <c:layout/>
          <c:overlay val="0"/>
        </c:title>
        <c:numFmt formatCode="#,##0" sourceLinked="0"/>
        <c:majorTickMark val="out"/>
        <c:minorTickMark val="none"/>
        <c:tickLblPos val="nextTo"/>
        <c:txPr>
          <a:bodyPr/>
          <a:lstStyle/>
          <a:p>
            <a:pPr>
              <a:defRPr sz="900"/>
            </a:pPr>
            <a:endParaRPr lang="cs-CZ"/>
          </a:p>
        </c:txPr>
        <c:crossAx val="147351808"/>
        <c:crosses val="autoZero"/>
        <c:crossBetween val="between"/>
      </c:valAx>
      <c:spPr>
        <a:ln>
          <a:solidFill>
            <a:schemeClr val="bg1">
              <a:lumMod val="75000"/>
            </a:schemeClr>
          </a:solidFill>
        </a:ln>
      </c:spPr>
    </c:plotArea>
    <c:legend>
      <c:legendPos val="l"/>
      <c:layout>
        <c:manualLayout>
          <c:xMode val="edge"/>
          <c:yMode val="edge"/>
          <c:x val="0.13284370839724666"/>
          <c:y val="0.17908624456184982"/>
          <c:w val="0.16675508148820584"/>
          <c:h val="0.1099130248895732"/>
        </c:manualLayout>
      </c:layout>
      <c:overlay val="1"/>
      <c:spPr>
        <a:solidFill>
          <a:schemeClr val="bg1">
            <a:lumMod val="95000"/>
          </a:schemeClr>
        </a:solidFill>
        <a:ln>
          <a:solidFill>
            <a:schemeClr val="bg1">
              <a:lumMod val="75000"/>
            </a:schemeClr>
          </a:solidFill>
        </a:ln>
      </c:spPr>
    </c:legend>
    <c:plotVisOnly val="1"/>
    <c:dispBlanksAs val="gap"/>
    <c:showDLblsOverMax val="0"/>
  </c:chart>
  <c:spPr>
    <a:solidFill>
      <a:schemeClr val="bg1"/>
    </a:solidFill>
    <a:ln>
      <a:solidFill>
        <a:schemeClr val="bg1">
          <a:lumMod val="75000"/>
        </a:schemeClr>
      </a:solidFill>
    </a:ln>
  </c:spPr>
  <c:externalData r:id="rId1">
    <c:autoUpdate val="0"/>
  </c:externalData>
</c:chartSpace>
</file>

<file path=ppt/charts/chart3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title>
      <c:tx>
        <c:rich>
          <a:bodyPr/>
          <a:lstStyle/>
          <a:p>
            <a:pPr>
              <a:defRPr sz="1100"/>
            </a:pPr>
            <a:r>
              <a:rPr lang="cs-CZ" sz="1200" dirty="0"/>
              <a:t>MATEMATIKA </a:t>
            </a:r>
            <a:r>
              <a:rPr lang="cs-CZ" sz="1200" baseline="0" dirty="0"/>
              <a:t>VS. ČEŠTINA -  ČISTÁ NEÚSPĚŠNOST (%)</a:t>
            </a:r>
          </a:p>
          <a:p>
            <a:pPr>
              <a:defRPr sz="1100"/>
            </a:pPr>
            <a:r>
              <a:rPr lang="cs-CZ" sz="1100" baseline="0" dirty="0"/>
              <a:t>MZ 2013 JARO, ŘÁDNÝ TERMÍN</a:t>
            </a:r>
            <a:endParaRPr lang="en-US" sz="1100" dirty="0"/>
          </a:p>
        </c:rich>
      </c:tx>
      <c:layout/>
      <c:overlay val="0"/>
    </c:title>
    <c:autoTitleDeleted val="0"/>
    <c:plotArea>
      <c:layout/>
      <c:scatterChart>
        <c:scatterStyle val="lineMarker"/>
        <c:varyColors val="0"/>
        <c:ser>
          <c:idx val="0"/>
          <c:order val="0"/>
          <c:tx>
            <c:strRef>
              <c:f>GRAFY!$S$169</c:f>
              <c:strCache>
                <c:ptCount val="1"/>
                <c:pt idx="0">
                  <c:v>ČJ</c:v>
                </c:pt>
              </c:strCache>
            </c:strRef>
          </c:tx>
          <c:spPr>
            <a:ln w="66675">
              <a:noFill/>
            </a:ln>
          </c:spPr>
          <c:marker>
            <c:symbol val="circle"/>
            <c:size val="7"/>
            <c:spPr>
              <a:solidFill>
                <a:schemeClr val="accent4"/>
              </a:solidFill>
              <a:ln>
                <a:noFill/>
              </a:ln>
            </c:spPr>
          </c:marker>
          <c:dLbls>
            <c:dLbl>
              <c:idx val="0"/>
              <c:layout>
                <c:manualLayout>
                  <c:x val="-9.729992687379678E-2"/>
                  <c:y val="-1.3428023039414082E-2"/>
                </c:manualLayout>
              </c:layout>
              <c:tx>
                <c:rich>
                  <a:bodyPr/>
                  <a:lstStyle/>
                  <a:p>
                    <a:r>
                      <a:rPr lang="cs-CZ" sz="800" dirty="0"/>
                      <a:t>CELKEM</a:t>
                    </a:r>
                    <a:endParaRPr lang="cs-CZ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9.5589504046653707E-3"/>
                  <c:y val="5.0491396584078111E-3"/>
                </c:manualLayout>
              </c:layout>
              <c:tx>
                <c:rich>
                  <a:bodyPr/>
                  <a:lstStyle/>
                  <a:p>
                    <a:r>
                      <a:rPr lang="cs-CZ" sz="800" dirty="0"/>
                      <a:t>GYMNÁZIUM</a:t>
                    </a:r>
                    <a:endParaRPr lang="cs-CZ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7.1692128034990272E-3"/>
                  <c:y val="-2.5245698292039056E-3"/>
                </c:manualLayout>
              </c:layout>
              <c:tx>
                <c:rich>
                  <a:bodyPr/>
                  <a:lstStyle/>
                  <a:p>
                    <a:r>
                      <a:rPr lang="cs-CZ" sz="800" dirty="0"/>
                      <a:t>LYCEUM</a:t>
                    </a:r>
                    <a:endParaRPr lang="cs-CZ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0.19790038030698157"/>
                  <c:y val="4.4014980439553916E-3"/>
                </c:manualLayout>
              </c:layout>
              <c:tx>
                <c:rich>
                  <a:bodyPr/>
                  <a:lstStyle/>
                  <a:p>
                    <a:r>
                      <a:rPr lang="cs-CZ" sz="800" dirty="0"/>
                      <a:t>NÁSTAVBY OSTATNÍ</a:t>
                    </a:r>
                    <a:endParaRPr lang="cs-CZ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0.13520906466445684"/>
                  <c:y val="-1.8639108680783226E-2"/>
                </c:manualLayout>
              </c:layout>
              <c:tx>
                <c:rich>
                  <a:bodyPr/>
                  <a:lstStyle/>
                  <a:p>
                    <a:r>
                      <a:rPr lang="cs-CZ" sz="800" dirty="0"/>
                      <a:t>NÁSTAVBY TECHNICKÉ</a:t>
                    </a:r>
                    <a:endParaRPr lang="cs-CZ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-2.0607163051534903E-3"/>
                  <c:y val="1.0028489978137654E-2"/>
                </c:manualLayout>
              </c:layout>
              <c:tx>
                <c:rich>
                  <a:bodyPr/>
                  <a:lstStyle/>
                  <a:p>
                    <a:r>
                      <a:rPr lang="cs-CZ" sz="800" dirty="0"/>
                      <a:t>SOŠ EKONOMICKÉ</a:t>
                    </a:r>
                    <a:endParaRPr lang="cs-CZ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-2.4890664593216698E-2"/>
                  <c:y val="-1.0422141881459214E-2"/>
                </c:manualLayout>
              </c:layout>
              <c:tx>
                <c:rich>
                  <a:bodyPr/>
                  <a:lstStyle/>
                  <a:p>
                    <a:r>
                      <a:rPr lang="cs-CZ" sz="800" dirty="0"/>
                      <a:t>SOŠ HOTELOVÉ A PODNIKAT.</a:t>
                    </a:r>
                    <a:endParaRPr lang="cs-CZ" sz="700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>
                <c:manualLayout>
                  <c:x val="-3.167902766409398E-2"/>
                  <c:y val="3.6477496585107252E-2"/>
                </c:manualLayout>
              </c:layout>
              <c:tx>
                <c:rich>
                  <a:bodyPr/>
                  <a:lstStyle/>
                  <a:p>
                    <a:r>
                      <a:rPr lang="cs-CZ" sz="800" dirty="0"/>
                      <a:t>SOŠ PEDAG. A HUMANITNÍ</a:t>
                    </a:r>
                    <a:endParaRPr lang="cs-CZ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8"/>
              <c:layout>
                <c:manualLayout>
                  <c:x val="-0.16975870840221732"/>
                  <c:y val="2.6364717671739604E-2"/>
                </c:manualLayout>
              </c:layout>
              <c:tx>
                <c:rich>
                  <a:bodyPr/>
                  <a:lstStyle/>
                  <a:p>
                    <a:r>
                      <a:rPr lang="cs-CZ" sz="800" dirty="0"/>
                      <a:t>SOŠ TECHNICKÉ 1</a:t>
                    </a:r>
                    <a:endParaRPr lang="cs-CZ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9"/>
              <c:layout>
                <c:manualLayout>
                  <c:x val="-0.17706075775991717"/>
                  <c:y val="7.7357713590886033E-3"/>
                </c:manualLayout>
              </c:layout>
              <c:tx>
                <c:rich>
                  <a:bodyPr/>
                  <a:lstStyle/>
                  <a:p>
                    <a:r>
                      <a:rPr lang="cs-CZ" sz="800" dirty="0"/>
                      <a:t>SOŠ TECHNICKÉ 2</a:t>
                    </a:r>
                    <a:endParaRPr lang="cs-CZ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0"/>
              <c:layout>
                <c:manualLayout>
                  <c:x val="-2.1059019976221546E-2"/>
                  <c:y val="1.122278915472073E-2"/>
                </c:manualLayout>
              </c:layout>
              <c:tx>
                <c:rich>
                  <a:bodyPr/>
                  <a:lstStyle/>
                  <a:p>
                    <a:r>
                      <a:rPr lang="cs-CZ" sz="800" dirty="0"/>
                      <a:t>SOŠ UMĚLECKÉ</a:t>
                    </a:r>
                    <a:endParaRPr lang="cs-CZ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1"/>
              <c:layout>
                <c:manualLayout>
                  <c:x val="-1.583951383204699E-2"/>
                  <c:y val="2.0844283762918428E-2"/>
                </c:manualLayout>
              </c:layout>
              <c:tx>
                <c:rich>
                  <a:bodyPr/>
                  <a:lstStyle/>
                  <a:p>
                    <a:r>
                      <a:rPr lang="cs-CZ" sz="800" dirty="0"/>
                      <a:t>SOŠ ZDRAVOTNICKÉ</a:t>
                    </a:r>
                    <a:endParaRPr lang="cs-CZ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2"/>
              <c:layout>
                <c:manualLayout>
                  <c:x val="-2.4315862344340113E-2"/>
                  <c:y val="-1.2703754651569607E-2"/>
                </c:manualLayout>
              </c:layout>
              <c:tx>
                <c:rich>
                  <a:bodyPr/>
                  <a:lstStyle/>
                  <a:p>
                    <a:r>
                      <a:rPr lang="cs-CZ" sz="800" dirty="0"/>
                      <a:t>SOŠ ZEMĚDĚLSKÉ</a:t>
                    </a:r>
                    <a:endParaRPr lang="cs-CZ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3"/>
              <c:layout>
                <c:manualLayout>
                  <c:x val="-4.2380585094322187E-2"/>
                  <c:y val="-2.5083688495912981E-2"/>
                </c:manualLayout>
              </c:layout>
              <c:tx>
                <c:rich>
                  <a:bodyPr/>
                  <a:lstStyle/>
                  <a:p>
                    <a:r>
                      <a:rPr lang="cs-CZ" sz="800" dirty="0"/>
                      <a:t>SOU OSTATNÍ</a:t>
                    </a:r>
                    <a:endParaRPr lang="cs-CZ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4"/>
              <c:layout>
                <c:manualLayout>
                  <c:x val="-0.14443762229764426"/>
                  <c:y val="-2.7689362615692884E-2"/>
                </c:manualLayout>
              </c:layout>
              <c:tx>
                <c:rich>
                  <a:bodyPr/>
                  <a:lstStyle/>
                  <a:p>
                    <a:r>
                      <a:rPr lang="cs-CZ" sz="800" dirty="0"/>
                      <a:t>SOU TECHNICKÉ</a:t>
                    </a:r>
                    <a:endParaRPr lang="cs-CZ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800"/>
                </a:pPr>
                <a:endParaRPr lang="cs-CZ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</c:dLbls>
          <c:trendline>
            <c:spPr>
              <a:ln>
                <a:solidFill>
                  <a:schemeClr val="accent4">
                    <a:lumMod val="75000"/>
                  </a:schemeClr>
                </a:solidFill>
                <a:prstDash val="sysDash"/>
              </a:ln>
            </c:spPr>
            <c:trendlineType val="linear"/>
            <c:dispRSqr val="0"/>
            <c:dispEq val="0"/>
          </c:trendline>
          <c:xVal>
            <c:numRef>
              <c:f>GRAFY!$R$170:$R$184</c:f>
              <c:numCache>
                <c:formatCode>###0.0</c:formatCode>
                <c:ptCount val="15"/>
                <c:pt idx="0">
                  <c:v>20.484284797947403</c:v>
                </c:pt>
                <c:pt idx="1">
                  <c:v>1.8527259853670048</c:v>
                </c:pt>
                <c:pt idx="2">
                  <c:v>7.5979235488437951</c:v>
                </c:pt>
                <c:pt idx="3">
                  <c:v>47.659176029962545</c:v>
                </c:pt>
                <c:pt idx="4">
                  <c:v>38.166510757717489</c:v>
                </c:pt>
                <c:pt idx="5">
                  <c:v>19.733796296296298</c:v>
                </c:pt>
                <c:pt idx="6">
                  <c:v>39.268788083953957</c:v>
                </c:pt>
                <c:pt idx="7">
                  <c:v>42.550911039657016</c:v>
                </c:pt>
                <c:pt idx="8">
                  <c:v>12.549257350712336</c:v>
                </c:pt>
                <c:pt idx="9">
                  <c:v>27.819548872180448</c:v>
                </c:pt>
                <c:pt idx="10">
                  <c:v>36.507936507936506</c:v>
                </c:pt>
                <c:pt idx="11">
                  <c:v>51.750972762645922</c:v>
                </c:pt>
                <c:pt idx="12">
                  <c:v>32.283464566929133</c:v>
                </c:pt>
                <c:pt idx="13">
                  <c:v>59.180790960451979</c:v>
                </c:pt>
                <c:pt idx="14">
                  <c:v>29.095674967234604</c:v>
                </c:pt>
              </c:numCache>
            </c:numRef>
          </c:xVal>
          <c:yVal>
            <c:numRef>
              <c:f>GRAFY!$S$170:$S$184</c:f>
              <c:numCache>
                <c:formatCode>###0.0</c:formatCode>
                <c:ptCount val="15"/>
                <c:pt idx="0">
                  <c:v>6.3270245113248524</c:v>
                </c:pt>
                <c:pt idx="1">
                  <c:v>1.3949623928633899</c:v>
                </c:pt>
                <c:pt idx="2">
                  <c:v>2.258373205741627</c:v>
                </c:pt>
                <c:pt idx="3">
                  <c:v>14.095634095634097</c:v>
                </c:pt>
                <c:pt idx="4">
                  <c:v>11.474358974358974</c:v>
                </c:pt>
                <c:pt idx="5">
                  <c:v>5.5762081784386615</c:v>
                </c:pt>
                <c:pt idx="6">
                  <c:v>9.6209114547693986</c:v>
                </c:pt>
                <c:pt idx="7">
                  <c:v>8.1803982819211249</c:v>
                </c:pt>
                <c:pt idx="8">
                  <c:v>5.9677580855111643</c:v>
                </c:pt>
                <c:pt idx="9">
                  <c:v>8.3194675540765388</c:v>
                </c:pt>
                <c:pt idx="10">
                  <c:v>5.7702215352910873</c:v>
                </c:pt>
                <c:pt idx="11">
                  <c:v>9.7031963470319624</c:v>
                </c:pt>
                <c:pt idx="12">
                  <c:v>8.4193804606830813</c:v>
                </c:pt>
                <c:pt idx="13">
                  <c:v>13.828936850519586</c:v>
                </c:pt>
                <c:pt idx="14">
                  <c:v>9.0618646529189668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47155968"/>
        <c:axId val="147158144"/>
      </c:scatterChart>
      <c:valAx>
        <c:axId val="147155968"/>
        <c:scaling>
          <c:orientation val="minMax"/>
          <c:max val="60"/>
          <c:min val="0"/>
        </c:scaling>
        <c:delete val="0"/>
        <c:axPos val="b"/>
        <c:majorGridlines>
          <c:spPr>
            <a:ln>
              <a:solidFill>
                <a:schemeClr val="bg1">
                  <a:lumMod val="75000"/>
                </a:schemeClr>
              </a:solidFill>
            </a:ln>
          </c:spPr>
        </c:majorGridlines>
        <c:minorGridlines>
          <c:spPr>
            <a:ln>
              <a:solidFill>
                <a:schemeClr val="bg1">
                  <a:lumMod val="95000"/>
                </a:schemeClr>
              </a:solidFill>
            </a:ln>
          </c:spPr>
        </c:minorGridlines>
        <c:title>
          <c:tx>
            <c:rich>
              <a:bodyPr/>
              <a:lstStyle/>
              <a:p>
                <a:pPr>
                  <a:defRPr/>
                </a:pPr>
                <a:r>
                  <a:rPr lang="cs-CZ" dirty="0">
                    <a:solidFill>
                      <a:srgbClr val="FF0000"/>
                    </a:solidFill>
                  </a:rPr>
                  <a:t>MATEMATIKA</a:t>
                </a:r>
                <a:r>
                  <a:rPr lang="cs-CZ" baseline="0" dirty="0">
                    <a:solidFill>
                      <a:srgbClr val="FF0000"/>
                    </a:solidFill>
                  </a:rPr>
                  <a:t> </a:t>
                </a:r>
                <a:r>
                  <a:rPr lang="cs-CZ" baseline="0" dirty="0"/>
                  <a:t>- </a:t>
                </a:r>
                <a:r>
                  <a:rPr lang="cs-CZ" dirty="0"/>
                  <a:t>ČISTÁ NEÚSPĚŠNOST (%)</a:t>
                </a:r>
              </a:p>
            </c:rich>
          </c:tx>
          <c:layout/>
          <c:overlay val="0"/>
        </c:title>
        <c:numFmt formatCode="#,##0" sourceLinked="0"/>
        <c:majorTickMark val="out"/>
        <c:minorTickMark val="none"/>
        <c:tickLblPos val="nextTo"/>
        <c:crossAx val="147158144"/>
        <c:crosses val="autoZero"/>
        <c:crossBetween val="midCat"/>
      </c:valAx>
      <c:valAx>
        <c:axId val="147158144"/>
        <c:scaling>
          <c:orientation val="minMax"/>
          <c:max val="20"/>
          <c:min val="0"/>
        </c:scaling>
        <c:delete val="0"/>
        <c:axPos val="l"/>
        <c:majorGridlines>
          <c:spPr>
            <a:ln>
              <a:solidFill>
                <a:schemeClr val="bg1">
                  <a:lumMod val="75000"/>
                </a:schemeClr>
              </a:solidFill>
            </a:ln>
          </c:spPr>
        </c:majorGridlines>
        <c:minorGridlines>
          <c:spPr>
            <a:ln>
              <a:solidFill>
                <a:schemeClr val="bg1">
                  <a:lumMod val="95000"/>
                </a:schemeClr>
              </a:solidFill>
            </a:ln>
          </c:spPr>
        </c:minorGridlines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cs-CZ" dirty="0">
                    <a:solidFill>
                      <a:srgbClr val="FF0000"/>
                    </a:solidFill>
                  </a:rPr>
                  <a:t>ČEŠTINA</a:t>
                </a:r>
                <a:r>
                  <a:rPr lang="cs-CZ" dirty="0"/>
                  <a:t> </a:t>
                </a:r>
                <a:r>
                  <a:rPr lang="cs-CZ" baseline="0" dirty="0"/>
                  <a:t>- ČISTÁ NEÚSPĚŠNOST (%)</a:t>
                </a:r>
                <a:endParaRPr lang="cs-CZ" dirty="0"/>
              </a:p>
            </c:rich>
          </c:tx>
          <c:layout/>
          <c:overlay val="0"/>
        </c:title>
        <c:numFmt formatCode="#,##0" sourceLinked="0"/>
        <c:majorTickMark val="out"/>
        <c:minorTickMark val="none"/>
        <c:tickLblPos val="nextTo"/>
        <c:crossAx val="147155968"/>
        <c:crosses val="autoZero"/>
        <c:crossBetween val="midCat"/>
      </c:valAx>
      <c:spPr>
        <a:ln>
          <a:solidFill>
            <a:schemeClr val="bg1">
              <a:lumMod val="75000"/>
            </a:schemeClr>
          </a:solidFill>
        </a:ln>
      </c:spPr>
    </c:plotArea>
    <c:plotVisOnly val="1"/>
    <c:dispBlanksAs val="gap"/>
    <c:showDLblsOverMax val="0"/>
  </c:chart>
  <c:spPr>
    <a:solidFill>
      <a:schemeClr val="bg1"/>
    </a:solidFill>
    <a:ln>
      <a:solidFill>
        <a:schemeClr val="bg1">
          <a:lumMod val="75000"/>
        </a:schemeClr>
      </a:solidFill>
    </a:ln>
  </c:spPr>
  <c:externalData r:id="rId1">
    <c:autoUpdate val="0"/>
  </c:externalData>
  <c:userShapes r:id="rId2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title>
      <c:tx>
        <c:rich>
          <a:bodyPr/>
          <a:lstStyle/>
          <a:p>
            <a:pPr>
              <a:defRPr sz="1400"/>
            </a:pPr>
            <a:r>
              <a:rPr lang="cs-CZ" sz="1400"/>
              <a:t>ČISTÁ NEÚSPĚŠNOST U MATURITNÍ ZKOUŠKY</a:t>
            </a:r>
            <a:r>
              <a:rPr lang="cs-CZ" sz="1400" baseline="0"/>
              <a:t> CELKEM</a:t>
            </a:r>
          </a:p>
          <a:p>
            <a:pPr>
              <a:defRPr sz="1400"/>
            </a:pPr>
            <a:r>
              <a:rPr lang="cs-CZ" sz="1200" baseline="0"/>
              <a:t>(100% = KONAJÍCÍ SPOLEČNOU I PROFILOVOU ČÁST)</a:t>
            </a:r>
          </a:p>
          <a:p>
            <a:pPr>
              <a:defRPr sz="1400"/>
            </a:pPr>
            <a:r>
              <a:rPr lang="cs-CZ" sz="1200" baseline="0"/>
              <a:t>STAV PO PODZIMNÍM TERMÍNU 2013 - PODLE KRAJE</a:t>
            </a:r>
            <a:endParaRPr lang="cs-CZ" sz="1200"/>
          </a:p>
        </c:rich>
      </c:tx>
      <c:layout/>
      <c:overlay val="0"/>
    </c:title>
    <c:autoTitleDeleted val="0"/>
    <c:plotArea>
      <c:layout>
        <c:manualLayout>
          <c:layoutTarget val="inner"/>
          <c:xMode val="edge"/>
          <c:yMode val="edge"/>
          <c:x val="9.6235179619919009E-2"/>
          <c:y val="0.15752136553459209"/>
          <c:w val="0.88129946559150296"/>
          <c:h val="0.59927988827964418"/>
        </c:manualLayout>
      </c:layout>
      <c:lineChart>
        <c:grouping val="standard"/>
        <c:varyColors val="0"/>
        <c:ser>
          <c:idx val="0"/>
          <c:order val="0"/>
          <c:spPr>
            <a:ln w="19050">
              <a:solidFill>
                <a:schemeClr val="accent5">
                  <a:lumMod val="75000"/>
                </a:schemeClr>
              </a:solidFill>
              <a:prstDash val="sysDot"/>
            </a:ln>
          </c:spPr>
          <c:marker>
            <c:symbol val="circle"/>
            <c:size val="8"/>
            <c:spPr>
              <a:solidFill>
                <a:schemeClr val="accent5">
                  <a:lumMod val="75000"/>
                </a:schemeClr>
              </a:solidFill>
              <a:ln w="19050">
                <a:solidFill>
                  <a:schemeClr val="accent5">
                    <a:lumMod val="75000"/>
                  </a:schemeClr>
                </a:solidFill>
                <a:prstDash val="sysDot"/>
              </a:ln>
            </c:spPr>
          </c:marker>
          <c:dLbls>
            <c:dLbl>
              <c:idx val="14"/>
              <c:layout>
                <c:manualLayout>
                  <c:x val="-2.6469668608722987E-2"/>
                  <c:y val="-3.0096369535461111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'ČÁSTI MZ'!$L$23:$L$37</c:f>
              <c:strCache>
                <c:ptCount val="15"/>
                <c:pt idx="0">
                  <c:v>CELKEM</c:v>
                </c:pt>
                <c:pt idx="1">
                  <c:v>Zlínský</c:v>
                </c:pt>
                <c:pt idx="2">
                  <c:v>Královéhradecký</c:v>
                </c:pt>
                <c:pt idx="3">
                  <c:v>Hlavní město Praha</c:v>
                </c:pt>
                <c:pt idx="4">
                  <c:v>Jihočeský</c:v>
                </c:pt>
                <c:pt idx="5">
                  <c:v>Kraj Vysočina</c:v>
                </c:pt>
                <c:pt idx="6">
                  <c:v>Pardubický</c:v>
                </c:pt>
                <c:pt idx="7">
                  <c:v>Jihomoravský</c:v>
                </c:pt>
                <c:pt idx="8">
                  <c:v>Olomoucký</c:v>
                </c:pt>
                <c:pt idx="9">
                  <c:v>Moravskoslezský</c:v>
                </c:pt>
                <c:pt idx="10">
                  <c:v>Plzeňský</c:v>
                </c:pt>
                <c:pt idx="11">
                  <c:v>Středočeský</c:v>
                </c:pt>
                <c:pt idx="12">
                  <c:v>Liberecký</c:v>
                </c:pt>
                <c:pt idx="13">
                  <c:v>Karlovarský</c:v>
                </c:pt>
                <c:pt idx="14">
                  <c:v>Ústecký</c:v>
                </c:pt>
              </c:strCache>
            </c:strRef>
          </c:cat>
          <c:val>
            <c:numRef>
              <c:f>'ČÁSTI MZ'!$R$23:$R$37</c:f>
              <c:numCache>
                <c:formatCode>0.0</c:formatCode>
                <c:ptCount val="15"/>
                <c:pt idx="0">
                  <c:v>9.3000958772770854</c:v>
                </c:pt>
                <c:pt idx="1">
                  <c:v>7.4586628324946087</c:v>
                </c:pt>
                <c:pt idx="2">
                  <c:v>7.5036075036075038</c:v>
                </c:pt>
                <c:pt idx="3">
                  <c:v>7.5925448767499777</c:v>
                </c:pt>
                <c:pt idx="4">
                  <c:v>7.6288281679809273</c:v>
                </c:pt>
                <c:pt idx="5">
                  <c:v>7.7694235588972429</c:v>
                </c:pt>
                <c:pt idx="6">
                  <c:v>8.0038572806171651</c:v>
                </c:pt>
                <c:pt idx="7">
                  <c:v>8.1047891936144083</c:v>
                </c:pt>
                <c:pt idx="8">
                  <c:v>9.0075215556778563</c:v>
                </c:pt>
                <c:pt idx="9">
                  <c:v>9.952117172096516</c:v>
                </c:pt>
                <c:pt idx="10">
                  <c:v>10.516297882464906</c:v>
                </c:pt>
                <c:pt idx="11">
                  <c:v>11.0717690317309</c:v>
                </c:pt>
                <c:pt idx="12">
                  <c:v>11.458333333333332</c:v>
                </c:pt>
                <c:pt idx="13">
                  <c:v>12.744090441932169</c:v>
                </c:pt>
                <c:pt idx="14">
                  <c:v>15.010502504443368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00812672"/>
        <c:axId val="100814208"/>
      </c:lineChart>
      <c:catAx>
        <c:axId val="100812672"/>
        <c:scaling>
          <c:orientation val="minMax"/>
        </c:scaling>
        <c:delete val="0"/>
        <c:axPos val="b"/>
        <c:majorGridlines>
          <c:spPr>
            <a:ln>
              <a:solidFill>
                <a:schemeClr val="bg1">
                  <a:lumMod val="85000"/>
                </a:schemeClr>
              </a:solidFill>
            </a:ln>
          </c:spPr>
        </c:majorGridlines>
        <c:majorTickMark val="out"/>
        <c:minorTickMark val="none"/>
        <c:tickLblPos val="nextTo"/>
        <c:txPr>
          <a:bodyPr/>
          <a:lstStyle/>
          <a:p>
            <a:pPr>
              <a:defRPr sz="1100"/>
            </a:pPr>
            <a:endParaRPr lang="cs-CZ"/>
          </a:p>
        </c:txPr>
        <c:crossAx val="100814208"/>
        <c:crosses val="autoZero"/>
        <c:auto val="1"/>
        <c:lblAlgn val="ctr"/>
        <c:lblOffset val="100"/>
        <c:noMultiLvlLbl val="0"/>
      </c:catAx>
      <c:valAx>
        <c:axId val="100814208"/>
        <c:scaling>
          <c:orientation val="minMax"/>
        </c:scaling>
        <c:delete val="0"/>
        <c:axPos val="l"/>
        <c:majorGridlines>
          <c:spPr>
            <a:ln>
              <a:solidFill>
                <a:schemeClr val="bg1">
                  <a:lumMod val="75000"/>
                </a:schemeClr>
              </a:solidFill>
            </a:ln>
          </c:spPr>
        </c:majorGridlines>
        <c:minorGridlines>
          <c:spPr>
            <a:ln>
              <a:solidFill>
                <a:schemeClr val="bg1">
                  <a:lumMod val="95000"/>
                </a:schemeClr>
              </a:solidFill>
            </a:ln>
          </c:spPr>
        </c:minorGridlines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cs-CZ"/>
                  <a:t>PODÍL NEÚSPĚŠNÝCH Z KONAJÍCÍCH (%)</a:t>
                </a:r>
              </a:p>
            </c:rich>
          </c:tx>
          <c:layout/>
          <c:overlay val="0"/>
        </c:title>
        <c:numFmt formatCode="#,##0" sourceLinked="0"/>
        <c:majorTickMark val="out"/>
        <c:minorTickMark val="none"/>
        <c:tickLblPos val="nextTo"/>
        <c:crossAx val="100812672"/>
        <c:crosses val="autoZero"/>
        <c:crossBetween val="between"/>
      </c:valAx>
      <c:spPr>
        <a:solidFill>
          <a:sysClr val="window" lastClr="FFFFFF"/>
        </a:solidFill>
        <a:ln>
          <a:solidFill>
            <a:schemeClr val="bg1">
              <a:lumMod val="75000"/>
            </a:schemeClr>
          </a:solidFill>
        </a:ln>
      </c:spPr>
    </c:plotArea>
    <c:plotVisOnly val="1"/>
    <c:dispBlanksAs val="gap"/>
    <c:showDLblsOverMax val="0"/>
  </c:chart>
  <c:spPr>
    <a:solidFill>
      <a:schemeClr val="bg1"/>
    </a:solidFill>
    <a:ln>
      <a:solidFill>
        <a:schemeClr val="bg1">
          <a:lumMod val="75000"/>
        </a:schemeClr>
      </a:solidFill>
    </a:ln>
  </c:spPr>
  <c:externalData r:id="rId1">
    <c:autoUpdate val="0"/>
  </c:externalData>
  <c:userShapes r:id="rId2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title>
      <c:tx>
        <c:rich>
          <a:bodyPr/>
          <a:lstStyle/>
          <a:p>
            <a:pPr>
              <a:defRPr sz="1400"/>
            </a:pPr>
            <a:r>
              <a:rPr lang="cs-CZ" sz="1400"/>
              <a:t>ČISTÁ NEÚSPĚŠNOST U SPOLEČNÉ</a:t>
            </a:r>
            <a:r>
              <a:rPr lang="cs-CZ" sz="1400" baseline="0"/>
              <a:t> ČÁSTI </a:t>
            </a:r>
            <a:r>
              <a:rPr lang="cs-CZ" sz="1400"/>
              <a:t>MATURITNÍ ZKOUŠKY</a:t>
            </a:r>
            <a:endParaRPr lang="cs-CZ" sz="1400" baseline="0"/>
          </a:p>
          <a:p>
            <a:pPr>
              <a:defRPr sz="1400"/>
            </a:pPr>
            <a:r>
              <a:rPr lang="cs-CZ" sz="1200" baseline="0"/>
              <a:t>STAV PO PODZIMNÍM TERMÍNU 2013 - PODLE OBOROVÝCH SKUPIN</a:t>
            </a:r>
            <a:endParaRPr lang="cs-CZ" sz="1200"/>
          </a:p>
        </c:rich>
      </c:tx>
      <c:layout/>
      <c:overlay val="0"/>
    </c:title>
    <c:autoTitleDeleted val="0"/>
    <c:plotArea>
      <c:layout>
        <c:manualLayout>
          <c:layoutTarget val="inner"/>
          <c:xMode val="edge"/>
          <c:yMode val="edge"/>
          <c:x val="9.6235179619919009E-2"/>
          <c:y val="0.15752136553459209"/>
          <c:w val="0.88129946559150296"/>
          <c:h val="0.54534638585185435"/>
        </c:manualLayout>
      </c:layout>
      <c:lineChart>
        <c:grouping val="standard"/>
        <c:varyColors val="0"/>
        <c:ser>
          <c:idx val="0"/>
          <c:order val="0"/>
          <c:spPr>
            <a:ln w="19050">
              <a:solidFill>
                <a:schemeClr val="tx2">
                  <a:lumMod val="60000"/>
                  <a:lumOff val="40000"/>
                </a:schemeClr>
              </a:solidFill>
              <a:prstDash val="sysDot"/>
            </a:ln>
          </c:spPr>
          <c:marker>
            <c:symbol val="circle"/>
            <c:size val="8"/>
            <c:spPr>
              <a:solidFill>
                <a:schemeClr val="tx2">
                  <a:lumMod val="60000"/>
                  <a:lumOff val="40000"/>
                </a:schemeClr>
              </a:solidFill>
              <a:ln w="19050">
                <a:solidFill>
                  <a:schemeClr val="tx2">
                    <a:lumMod val="60000"/>
                    <a:lumOff val="40000"/>
                  </a:schemeClr>
                </a:solidFill>
                <a:prstDash val="sysDot"/>
              </a:ln>
            </c:spPr>
          </c:marker>
          <c:dLbls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'ČÁSTI MZ'!$V$3:$V$20</c:f>
              <c:strCache>
                <c:ptCount val="18"/>
                <c:pt idx="0">
                  <c:v>CELKEM</c:v>
                </c:pt>
                <c:pt idx="1">
                  <c:v>GYMNÁZIUM</c:v>
                </c:pt>
                <c:pt idx="2">
                  <c:v>GYMNÁZIUM 8LETÉ</c:v>
                </c:pt>
                <c:pt idx="3">
                  <c:v>GYMNÁZIUM 6LETÉ</c:v>
                </c:pt>
                <c:pt idx="4">
                  <c:v>GYMNÁZIUM 4LETÉ</c:v>
                </c:pt>
                <c:pt idx="5">
                  <c:v>LYCEUM</c:v>
                </c:pt>
                <c:pt idx="6">
                  <c:v>SOŠ EKONOMICKÉ</c:v>
                </c:pt>
                <c:pt idx="7">
                  <c:v>SOŠ TECHNICKÉ 1</c:v>
                </c:pt>
                <c:pt idx="8">
                  <c:v>SOŠ UMĚLECKÉ</c:v>
                </c:pt>
                <c:pt idx="9">
                  <c:v>SOŠ PEDAG. A HUMANITNÍ</c:v>
                </c:pt>
                <c:pt idx="10">
                  <c:v>SOŠ HOTELOVÉ A PODNIKAT.</c:v>
                </c:pt>
                <c:pt idx="11">
                  <c:v>SOŠ TECHNICKÉ 2</c:v>
                </c:pt>
                <c:pt idx="12">
                  <c:v>SOŠ ZDRAVOTNICKÉ</c:v>
                </c:pt>
                <c:pt idx="13">
                  <c:v>SOŠ ZEMĚDĚLSKÉ</c:v>
                </c:pt>
                <c:pt idx="14">
                  <c:v>SOU TECHNICKÉ</c:v>
                </c:pt>
                <c:pt idx="15">
                  <c:v>SOU OSTATNÍ</c:v>
                </c:pt>
                <c:pt idx="16">
                  <c:v>NÁSTAVBY OSTATNÍ</c:v>
                </c:pt>
                <c:pt idx="17">
                  <c:v>NÁSTAVBY TECHNICKÉ</c:v>
                </c:pt>
              </c:strCache>
            </c:strRef>
          </c:cat>
          <c:val>
            <c:numRef>
              <c:f>'ČÁSTI MZ'!$AB$3:$AB$20</c:f>
              <c:numCache>
                <c:formatCode>0.0</c:formatCode>
                <c:ptCount val="18"/>
                <c:pt idx="0">
                  <c:v>8.2868092354277056</c:v>
                </c:pt>
                <c:pt idx="1">
                  <c:v>0.57669134102255115</c:v>
                </c:pt>
                <c:pt idx="2">
                  <c:v>0.38624019312009655</c:v>
                </c:pt>
                <c:pt idx="3">
                  <c:v>0.40100250626566414</c:v>
                </c:pt>
                <c:pt idx="4">
                  <c:v>0.72553257178141406</c:v>
                </c:pt>
                <c:pt idx="5">
                  <c:v>2.0236087689713322</c:v>
                </c:pt>
                <c:pt idx="6">
                  <c:v>5.3742802303262955</c:v>
                </c:pt>
                <c:pt idx="7">
                  <c:v>6.2196034418256643</c:v>
                </c:pt>
                <c:pt idx="8">
                  <c:v>7.3694485114690096</c:v>
                </c:pt>
                <c:pt idx="9">
                  <c:v>9.4476473870187849</c:v>
                </c:pt>
                <c:pt idx="10">
                  <c:v>9.7610834291554873</c:v>
                </c:pt>
                <c:pt idx="11">
                  <c:v>12.582781456953644</c:v>
                </c:pt>
                <c:pt idx="12">
                  <c:v>12.686295892402763</c:v>
                </c:pt>
                <c:pt idx="13">
                  <c:v>14.919806042521447</c:v>
                </c:pt>
                <c:pt idx="14">
                  <c:v>15.669291338582678</c:v>
                </c:pt>
                <c:pt idx="15">
                  <c:v>21.242774566473987</c:v>
                </c:pt>
                <c:pt idx="16">
                  <c:v>22.88570301196896</c:v>
                </c:pt>
                <c:pt idx="17">
                  <c:v>23.315444245676805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00856960"/>
        <c:axId val="100858496"/>
      </c:lineChart>
      <c:catAx>
        <c:axId val="100856960"/>
        <c:scaling>
          <c:orientation val="minMax"/>
        </c:scaling>
        <c:delete val="0"/>
        <c:axPos val="b"/>
        <c:majorGridlines>
          <c:spPr>
            <a:ln>
              <a:solidFill>
                <a:schemeClr val="bg1">
                  <a:lumMod val="85000"/>
                </a:schemeClr>
              </a:solidFill>
            </a:ln>
          </c:spPr>
        </c:majorGridlines>
        <c:majorTickMark val="out"/>
        <c:minorTickMark val="none"/>
        <c:tickLblPos val="nextTo"/>
        <c:crossAx val="100858496"/>
        <c:crosses val="autoZero"/>
        <c:auto val="1"/>
        <c:lblAlgn val="ctr"/>
        <c:lblOffset val="100"/>
        <c:noMultiLvlLbl val="0"/>
      </c:catAx>
      <c:valAx>
        <c:axId val="100858496"/>
        <c:scaling>
          <c:orientation val="minMax"/>
          <c:max val="30"/>
          <c:min val="0"/>
        </c:scaling>
        <c:delete val="0"/>
        <c:axPos val="l"/>
        <c:majorGridlines>
          <c:spPr>
            <a:ln>
              <a:solidFill>
                <a:schemeClr val="bg1">
                  <a:lumMod val="75000"/>
                </a:schemeClr>
              </a:solidFill>
            </a:ln>
          </c:spPr>
        </c:majorGridlines>
        <c:minorGridlines>
          <c:spPr>
            <a:ln>
              <a:solidFill>
                <a:schemeClr val="bg1">
                  <a:lumMod val="95000"/>
                </a:schemeClr>
              </a:solidFill>
            </a:ln>
          </c:spPr>
        </c:minorGridlines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cs-CZ"/>
                  <a:t>PODÍL NEÚSPĚŠNÝCH Z KONAJÍCÍCH (%)</a:t>
                </a:r>
              </a:p>
            </c:rich>
          </c:tx>
          <c:layout/>
          <c:overlay val="0"/>
        </c:title>
        <c:numFmt formatCode="#,##0" sourceLinked="0"/>
        <c:majorTickMark val="out"/>
        <c:minorTickMark val="none"/>
        <c:tickLblPos val="nextTo"/>
        <c:crossAx val="100856960"/>
        <c:crosses val="autoZero"/>
        <c:crossBetween val="between"/>
      </c:valAx>
      <c:spPr>
        <a:solidFill>
          <a:sysClr val="window" lastClr="FFFFFF"/>
        </a:solidFill>
        <a:ln>
          <a:solidFill>
            <a:schemeClr val="bg1">
              <a:lumMod val="75000"/>
            </a:schemeClr>
          </a:solidFill>
        </a:ln>
      </c:spPr>
    </c:plotArea>
    <c:plotVisOnly val="1"/>
    <c:dispBlanksAs val="gap"/>
    <c:showDLblsOverMax val="0"/>
  </c:chart>
  <c:spPr>
    <a:solidFill>
      <a:schemeClr val="bg1"/>
    </a:solidFill>
    <a:ln>
      <a:solidFill>
        <a:schemeClr val="bg1">
          <a:lumMod val="75000"/>
        </a:schemeClr>
      </a:solidFill>
    </a:ln>
  </c:spPr>
  <c:externalData r:id="rId1">
    <c:autoUpdate val="0"/>
  </c:externalData>
  <c:userShapes r:id="rId2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title>
      <c:tx>
        <c:rich>
          <a:bodyPr/>
          <a:lstStyle/>
          <a:p>
            <a:pPr>
              <a:defRPr sz="1400"/>
            </a:pPr>
            <a:r>
              <a:rPr lang="cs-CZ" sz="1400"/>
              <a:t>ČISTÁ NEÚSPĚŠNOST U SPOLEČNÉ ČÁSTI MATURITNÍ ZKOUŠKY</a:t>
            </a:r>
          </a:p>
          <a:p>
            <a:pPr>
              <a:defRPr sz="1400"/>
            </a:pPr>
            <a:r>
              <a:rPr lang="cs-CZ" sz="1200"/>
              <a:t>STAV PO PODZIMNÍM TERMÍNU 2013 - PODLE KRAJE</a:t>
            </a:r>
          </a:p>
        </c:rich>
      </c:tx>
      <c:layout/>
      <c:overlay val="0"/>
    </c:title>
    <c:autoTitleDeleted val="0"/>
    <c:plotArea>
      <c:layout>
        <c:manualLayout>
          <c:layoutTarget val="inner"/>
          <c:xMode val="edge"/>
          <c:yMode val="edge"/>
          <c:x val="9.6235179619919009E-2"/>
          <c:y val="0.15752136553459209"/>
          <c:w val="0.88129946559150296"/>
          <c:h val="0.59927988827964418"/>
        </c:manualLayout>
      </c:layout>
      <c:lineChart>
        <c:grouping val="standard"/>
        <c:varyColors val="0"/>
        <c:ser>
          <c:idx val="0"/>
          <c:order val="0"/>
          <c:spPr>
            <a:ln w="19050">
              <a:solidFill>
                <a:schemeClr val="accent6">
                  <a:lumMod val="75000"/>
                </a:schemeClr>
              </a:solidFill>
              <a:prstDash val="sysDot"/>
            </a:ln>
          </c:spPr>
          <c:marker>
            <c:symbol val="circle"/>
            <c:size val="8"/>
            <c:spPr>
              <a:solidFill>
                <a:schemeClr val="accent6">
                  <a:lumMod val="75000"/>
                </a:schemeClr>
              </a:solidFill>
              <a:ln w="19050">
                <a:solidFill>
                  <a:schemeClr val="accent6">
                    <a:lumMod val="75000"/>
                  </a:schemeClr>
                </a:solidFill>
                <a:prstDash val="sysDot"/>
              </a:ln>
            </c:spPr>
          </c:marker>
          <c:dLbls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'ČÁSTI MZ'!$V$23:$V$37</c:f>
              <c:strCache>
                <c:ptCount val="15"/>
                <c:pt idx="0">
                  <c:v>CELKEM</c:v>
                </c:pt>
                <c:pt idx="1">
                  <c:v>Hlavní město Praha</c:v>
                </c:pt>
                <c:pt idx="2">
                  <c:v>Královéhradecký</c:v>
                </c:pt>
                <c:pt idx="3">
                  <c:v>Zlínský</c:v>
                </c:pt>
                <c:pt idx="4">
                  <c:v>Jihočeský</c:v>
                </c:pt>
                <c:pt idx="5">
                  <c:v>Kraj Vysočina</c:v>
                </c:pt>
                <c:pt idx="6">
                  <c:v>Jihomoravský</c:v>
                </c:pt>
                <c:pt idx="7">
                  <c:v>Pardubický</c:v>
                </c:pt>
                <c:pt idx="8">
                  <c:v>Olomoucký</c:v>
                </c:pt>
                <c:pt idx="9">
                  <c:v>Moravskoslezský</c:v>
                </c:pt>
                <c:pt idx="10">
                  <c:v>Plzeňský</c:v>
                </c:pt>
                <c:pt idx="11">
                  <c:v>Liberecký</c:v>
                </c:pt>
                <c:pt idx="12">
                  <c:v>Středočeský</c:v>
                </c:pt>
                <c:pt idx="13">
                  <c:v>Karlovarský</c:v>
                </c:pt>
                <c:pt idx="14">
                  <c:v>Ústecký</c:v>
                </c:pt>
              </c:strCache>
            </c:strRef>
          </c:cat>
          <c:val>
            <c:numRef>
              <c:f>'ČÁSTI MZ'!$AB$23:$AB$37</c:f>
              <c:numCache>
                <c:formatCode>0.0</c:formatCode>
                <c:ptCount val="15"/>
                <c:pt idx="0">
                  <c:v>8.2868092354277056</c:v>
                </c:pt>
                <c:pt idx="1">
                  <c:v>6.2971859986273166</c:v>
                </c:pt>
                <c:pt idx="2">
                  <c:v>6.5127782357790593</c:v>
                </c:pt>
                <c:pt idx="3">
                  <c:v>6.6475026949335252</c:v>
                </c:pt>
                <c:pt idx="4">
                  <c:v>7.0210815765352885</c:v>
                </c:pt>
                <c:pt idx="5">
                  <c:v>7.0355191256830594</c:v>
                </c:pt>
                <c:pt idx="6">
                  <c:v>7.0866141732283463</c:v>
                </c:pt>
                <c:pt idx="7">
                  <c:v>7.2030835943146228</c:v>
                </c:pt>
                <c:pt idx="8">
                  <c:v>8.1224789145581227</c:v>
                </c:pt>
                <c:pt idx="9">
                  <c:v>9.101998686309468</c:v>
                </c:pt>
                <c:pt idx="10">
                  <c:v>9.3868821292775664</c:v>
                </c:pt>
                <c:pt idx="11">
                  <c:v>9.854267869535045</c:v>
                </c:pt>
                <c:pt idx="12">
                  <c:v>10.083004490406857</c:v>
                </c:pt>
                <c:pt idx="13">
                  <c:v>11.601642710472278</c:v>
                </c:pt>
                <c:pt idx="14">
                  <c:v>13.607748184019369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00938112"/>
        <c:axId val="100939648"/>
      </c:lineChart>
      <c:catAx>
        <c:axId val="100938112"/>
        <c:scaling>
          <c:orientation val="minMax"/>
        </c:scaling>
        <c:delete val="0"/>
        <c:axPos val="b"/>
        <c:majorGridlines>
          <c:spPr>
            <a:ln>
              <a:solidFill>
                <a:schemeClr val="bg1">
                  <a:lumMod val="85000"/>
                </a:schemeClr>
              </a:solidFill>
            </a:ln>
          </c:spPr>
        </c:majorGridlines>
        <c:majorTickMark val="out"/>
        <c:minorTickMark val="none"/>
        <c:tickLblPos val="nextTo"/>
        <c:txPr>
          <a:bodyPr/>
          <a:lstStyle/>
          <a:p>
            <a:pPr>
              <a:defRPr sz="1100"/>
            </a:pPr>
            <a:endParaRPr lang="cs-CZ"/>
          </a:p>
        </c:txPr>
        <c:crossAx val="100939648"/>
        <c:crosses val="autoZero"/>
        <c:auto val="1"/>
        <c:lblAlgn val="ctr"/>
        <c:lblOffset val="100"/>
        <c:noMultiLvlLbl val="0"/>
      </c:catAx>
      <c:valAx>
        <c:axId val="100939648"/>
        <c:scaling>
          <c:orientation val="minMax"/>
          <c:max val="16"/>
          <c:min val="0"/>
        </c:scaling>
        <c:delete val="0"/>
        <c:axPos val="l"/>
        <c:majorGridlines>
          <c:spPr>
            <a:ln>
              <a:solidFill>
                <a:schemeClr val="bg1">
                  <a:lumMod val="75000"/>
                </a:schemeClr>
              </a:solidFill>
            </a:ln>
          </c:spPr>
        </c:majorGridlines>
        <c:minorGridlines>
          <c:spPr>
            <a:ln>
              <a:solidFill>
                <a:schemeClr val="bg1">
                  <a:lumMod val="95000"/>
                </a:schemeClr>
              </a:solidFill>
            </a:ln>
          </c:spPr>
        </c:minorGridlines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cs-CZ"/>
                  <a:t>PODÍL NEÚSPĚŠNÝCH Z KONAJÍCÍCH (%)</a:t>
                </a:r>
              </a:p>
            </c:rich>
          </c:tx>
          <c:layout/>
          <c:overlay val="0"/>
        </c:title>
        <c:numFmt formatCode="#,##0" sourceLinked="0"/>
        <c:majorTickMark val="out"/>
        <c:minorTickMark val="none"/>
        <c:tickLblPos val="nextTo"/>
        <c:crossAx val="100938112"/>
        <c:crosses val="autoZero"/>
        <c:crossBetween val="between"/>
      </c:valAx>
      <c:spPr>
        <a:solidFill>
          <a:sysClr val="window" lastClr="FFFFFF"/>
        </a:solidFill>
        <a:ln>
          <a:solidFill>
            <a:schemeClr val="bg1">
              <a:lumMod val="75000"/>
            </a:schemeClr>
          </a:solidFill>
        </a:ln>
      </c:spPr>
    </c:plotArea>
    <c:plotVisOnly val="1"/>
    <c:dispBlanksAs val="gap"/>
    <c:showDLblsOverMax val="0"/>
  </c:chart>
  <c:spPr>
    <a:solidFill>
      <a:schemeClr val="bg1"/>
    </a:solidFill>
    <a:ln>
      <a:solidFill>
        <a:schemeClr val="bg1">
          <a:lumMod val="75000"/>
        </a:schemeClr>
      </a:solidFill>
    </a:ln>
  </c:spPr>
  <c:externalData r:id="rId1">
    <c:autoUpdate val="0"/>
  </c:externalData>
  <c:userShapes r:id="rId2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title>
      <c:tx>
        <c:rich>
          <a:bodyPr/>
          <a:lstStyle/>
          <a:p>
            <a:pPr>
              <a:defRPr sz="1400"/>
            </a:pPr>
            <a:r>
              <a:rPr lang="cs-CZ" sz="1400"/>
              <a:t>ČISTÁ NEÚSPĚŠNOST U PROFILOVÉ </a:t>
            </a:r>
            <a:r>
              <a:rPr lang="cs-CZ" sz="1400" baseline="0"/>
              <a:t>ČÁSTI </a:t>
            </a:r>
            <a:r>
              <a:rPr lang="cs-CZ" sz="1400"/>
              <a:t>MATURITNÍ ZKOUŠKY</a:t>
            </a:r>
            <a:endParaRPr lang="cs-CZ" sz="1400" baseline="0"/>
          </a:p>
          <a:p>
            <a:pPr>
              <a:defRPr sz="1400"/>
            </a:pPr>
            <a:r>
              <a:rPr lang="cs-CZ" sz="1200" baseline="0"/>
              <a:t>STAV PO PODZIMNÍM TERMÍNU 2013 - PODLE OBOROVÝCH SKUPIN</a:t>
            </a:r>
            <a:endParaRPr lang="cs-CZ" sz="1200"/>
          </a:p>
        </c:rich>
      </c:tx>
      <c:layout/>
      <c:overlay val="0"/>
    </c:title>
    <c:autoTitleDeleted val="0"/>
    <c:plotArea>
      <c:layout>
        <c:manualLayout>
          <c:layoutTarget val="inner"/>
          <c:xMode val="edge"/>
          <c:yMode val="edge"/>
          <c:x val="9.6235179619919009E-2"/>
          <c:y val="0.15752136553459209"/>
          <c:w val="0.88129946559150296"/>
          <c:h val="0.54534638585185435"/>
        </c:manualLayout>
      </c:layout>
      <c:lineChart>
        <c:grouping val="standard"/>
        <c:varyColors val="0"/>
        <c:ser>
          <c:idx val="0"/>
          <c:order val="0"/>
          <c:spPr>
            <a:ln w="19050">
              <a:solidFill>
                <a:srgbClr val="92D050"/>
              </a:solidFill>
              <a:prstDash val="sysDot"/>
            </a:ln>
          </c:spPr>
          <c:marker>
            <c:symbol val="circle"/>
            <c:size val="8"/>
            <c:spPr>
              <a:solidFill>
                <a:srgbClr val="92D050"/>
              </a:solidFill>
              <a:ln w="19050">
                <a:solidFill>
                  <a:srgbClr val="92D050"/>
                </a:solidFill>
                <a:prstDash val="sysDot"/>
              </a:ln>
            </c:spPr>
          </c:marker>
          <c:dLbls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'ČÁSTI MZ'!$AF$3:$AF$20</c:f>
              <c:strCache>
                <c:ptCount val="18"/>
                <c:pt idx="0">
                  <c:v>CELKEM</c:v>
                </c:pt>
                <c:pt idx="1">
                  <c:v>GYMNÁZIUM</c:v>
                </c:pt>
                <c:pt idx="2">
                  <c:v>GYMNÁZIUM 8LETÉ</c:v>
                </c:pt>
                <c:pt idx="3">
                  <c:v>GYMNÁZIUM 6LETÉ</c:v>
                </c:pt>
                <c:pt idx="4">
                  <c:v>GYMNÁZIUM 4LETÉ</c:v>
                </c:pt>
                <c:pt idx="5">
                  <c:v>LYCEUM</c:v>
                </c:pt>
                <c:pt idx="6">
                  <c:v>SOŠ PEDAG. A HUMANITNÍ</c:v>
                </c:pt>
                <c:pt idx="7">
                  <c:v>SOŠ EKONOMICKÉ</c:v>
                </c:pt>
                <c:pt idx="8">
                  <c:v>SOŠ ZEMĚDĚLSKÉ</c:v>
                </c:pt>
                <c:pt idx="9">
                  <c:v>SOŠ ZDRAVOTNICKÉ</c:v>
                </c:pt>
                <c:pt idx="10">
                  <c:v>SOŠ UMĚLECKÉ</c:v>
                </c:pt>
                <c:pt idx="11">
                  <c:v>SOŠ HOTELOVÉ A PODNIKAT.</c:v>
                </c:pt>
                <c:pt idx="12">
                  <c:v>SOŠ TECHNICKÉ 2</c:v>
                </c:pt>
                <c:pt idx="13">
                  <c:v>SOŠ TECHNICKÉ 1</c:v>
                </c:pt>
                <c:pt idx="14">
                  <c:v>NÁSTAVBY OSTATNÍ</c:v>
                </c:pt>
                <c:pt idx="15">
                  <c:v>SOU OSTATNÍ</c:v>
                </c:pt>
                <c:pt idx="16">
                  <c:v>SOU TECHNICKÉ</c:v>
                </c:pt>
                <c:pt idx="17">
                  <c:v>NÁSTAVBY TECHNICKÉ</c:v>
                </c:pt>
              </c:strCache>
            </c:strRef>
          </c:cat>
          <c:val>
            <c:numRef>
              <c:f>'ČÁSTI MZ'!$AL$3:$AL$20</c:f>
              <c:numCache>
                <c:formatCode>0.0</c:formatCode>
                <c:ptCount val="18"/>
                <c:pt idx="0">
                  <c:v>2.5084373649729654</c:v>
                </c:pt>
                <c:pt idx="1">
                  <c:v>0.63675084971819473</c:v>
                </c:pt>
                <c:pt idx="2">
                  <c:v>0.32581151200675756</c:v>
                </c:pt>
                <c:pt idx="3">
                  <c:v>0.50075112669003508</c:v>
                </c:pt>
                <c:pt idx="4">
                  <c:v>0.85654757311520946</c:v>
                </c:pt>
                <c:pt idx="5">
                  <c:v>1.27316981838607</c:v>
                </c:pt>
                <c:pt idx="6">
                  <c:v>2.2822299651567941</c:v>
                </c:pt>
                <c:pt idx="7">
                  <c:v>2.4907885040530582</c:v>
                </c:pt>
                <c:pt idx="8">
                  <c:v>2.5964391691394662</c:v>
                </c:pt>
                <c:pt idx="9">
                  <c:v>2.9443447037701973</c:v>
                </c:pt>
                <c:pt idx="10">
                  <c:v>3.0221019395579614</c:v>
                </c:pt>
                <c:pt idx="11">
                  <c:v>3.3515297702170876</c:v>
                </c:pt>
                <c:pt idx="12">
                  <c:v>3.3964095099466274</c:v>
                </c:pt>
                <c:pt idx="13">
                  <c:v>3.7143653078280248</c:v>
                </c:pt>
                <c:pt idx="14">
                  <c:v>4.0808444902162719</c:v>
                </c:pt>
                <c:pt idx="15">
                  <c:v>4.0852575488454708</c:v>
                </c:pt>
                <c:pt idx="16">
                  <c:v>4.1884816753926701</c:v>
                </c:pt>
                <c:pt idx="17">
                  <c:v>5.0758459743290549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00982144"/>
        <c:axId val="100983936"/>
      </c:lineChart>
      <c:catAx>
        <c:axId val="100982144"/>
        <c:scaling>
          <c:orientation val="minMax"/>
        </c:scaling>
        <c:delete val="0"/>
        <c:axPos val="b"/>
        <c:majorGridlines>
          <c:spPr>
            <a:ln>
              <a:solidFill>
                <a:schemeClr val="bg1">
                  <a:lumMod val="85000"/>
                </a:schemeClr>
              </a:solidFill>
            </a:ln>
          </c:spPr>
        </c:majorGridlines>
        <c:majorTickMark val="out"/>
        <c:minorTickMark val="none"/>
        <c:tickLblPos val="nextTo"/>
        <c:crossAx val="100983936"/>
        <c:crosses val="autoZero"/>
        <c:auto val="1"/>
        <c:lblAlgn val="ctr"/>
        <c:lblOffset val="100"/>
        <c:noMultiLvlLbl val="0"/>
      </c:catAx>
      <c:valAx>
        <c:axId val="100983936"/>
        <c:scaling>
          <c:orientation val="minMax"/>
          <c:max val="10"/>
          <c:min val="0"/>
        </c:scaling>
        <c:delete val="0"/>
        <c:axPos val="l"/>
        <c:majorGridlines>
          <c:spPr>
            <a:ln>
              <a:solidFill>
                <a:schemeClr val="bg1">
                  <a:lumMod val="75000"/>
                </a:schemeClr>
              </a:solidFill>
            </a:ln>
          </c:spPr>
        </c:majorGridlines>
        <c:minorGridlines>
          <c:spPr>
            <a:ln>
              <a:solidFill>
                <a:schemeClr val="bg1">
                  <a:lumMod val="95000"/>
                </a:schemeClr>
              </a:solidFill>
            </a:ln>
          </c:spPr>
        </c:minorGridlines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cs-CZ"/>
                  <a:t>PODÍL NEÚSPĚŠNÝCH Z KONAJÍCÍCH (%)</a:t>
                </a:r>
              </a:p>
            </c:rich>
          </c:tx>
          <c:layout/>
          <c:overlay val="0"/>
        </c:title>
        <c:numFmt formatCode="#,##0" sourceLinked="0"/>
        <c:majorTickMark val="out"/>
        <c:minorTickMark val="none"/>
        <c:tickLblPos val="nextTo"/>
        <c:crossAx val="100982144"/>
        <c:crosses val="autoZero"/>
        <c:crossBetween val="between"/>
      </c:valAx>
      <c:spPr>
        <a:solidFill>
          <a:sysClr val="window" lastClr="FFFFFF"/>
        </a:solidFill>
        <a:ln>
          <a:solidFill>
            <a:schemeClr val="bg1">
              <a:lumMod val="75000"/>
            </a:schemeClr>
          </a:solidFill>
        </a:ln>
      </c:spPr>
    </c:plotArea>
    <c:plotVisOnly val="1"/>
    <c:dispBlanksAs val="gap"/>
    <c:showDLblsOverMax val="0"/>
  </c:chart>
  <c:spPr>
    <a:solidFill>
      <a:schemeClr val="bg1"/>
    </a:solidFill>
    <a:ln>
      <a:solidFill>
        <a:schemeClr val="bg1">
          <a:lumMod val="75000"/>
        </a:schemeClr>
      </a:solidFill>
    </a:ln>
  </c:spPr>
  <c:externalData r:id="rId1">
    <c:autoUpdate val="0"/>
  </c:externalData>
  <c:userShapes r:id="rId2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title>
      <c:tx>
        <c:rich>
          <a:bodyPr/>
          <a:lstStyle/>
          <a:p>
            <a:pPr>
              <a:defRPr sz="1400"/>
            </a:pPr>
            <a:r>
              <a:rPr lang="cs-CZ" sz="1400"/>
              <a:t>ČISTÁ NEÚSPĚŠNOST U PROFILOVÉ ČÁSTI MATURITNÍ ZKOUŠKY</a:t>
            </a:r>
          </a:p>
          <a:p>
            <a:pPr>
              <a:defRPr sz="1400"/>
            </a:pPr>
            <a:r>
              <a:rPr lang="cs-CZ" sz="1200"/>
              <a:t>STAV PO PODZIMNÍM TERMÍNU 2013 - PODLE KRAJE</a:t>
            </a:r>
          </a:p>
        </c:rich>
      </c:tx>
      <c:layout/>
      <c:overlay val="0"/>
    </c:title>
    <c:autoTitleDeleted val="0"/>
    <c:plotArea>
      <c:layout>
        <c:manualLayout>
          <c:layoutTarget val="inner"/>
          <c:xMode val="edge"/>
          <c:yMode val="edge"/>
          <c:x val="9.6235179619919009E-2"/>
          <c:y val="0.15752136553459209"/>
          <c:w val="0.88129946559150296"/>
          <c:h val="0.59927988827964418"/>
        </c:manualLayout>
      </c:layout>
      <c:lineChart>
        <c:grouping val="standard"/>
        <c:varyColors val="0"/>
        <c:ser>
          <c:idx val="0"/>
          <c:order val="0"/>
          <c:spPr>
            <a:ln w="19050">
              <a:solidFill>
                <a:schemeClr val="accent5">
                  <a:lumMod val="75000"/>
                </a:schemeClr>
              </a:solidFill>
              <a:prstDash val="sysDot"/>
            </a:ln>
          </c:spPr>
          <c:marker>
            <c:symbol val="circle"/>
            <c:size val="8"/>
            <c:spPr>
              <a:solidFill>
                <a:schemeClr val="accent5">
                  <a:lumMod val="75000"/>
                </a:schemeClr>
              </a:solidFill>
              <a:ln w="19050">
                <a:solidFill>
                  <a:schemeClr val="accent5">
                    <a:lumMod val="75000"/>
                  </a:schemeClr>
                </a:solidFill>
                <a:prstDash val="sysDot"/>
              </a:ln>
            </c:spPr>
          </c:marker>
          <c:dLbls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'ČÁSTI MZ'!$AF$23:$AF$37</c:f>
              <c:strCache>
                <c:ptCount val="15"/>
                <c:pt idx="0">
                  <c:v>CELKEM</c:v>
                </c:pt>
                <c:pt idx="1">
                  <c:v>Zlínský</c:v>
                </c:pt>
                <c:pt idx="2">
                  <c:v>Jihočeský</c:v>
                </c:pt>
                <c:pt idx="3">
                  <c:v>Kraj Vysočina</c:v>
                </c:pt>
                <c:pt idx="4">
                  <c:v>Královéhradecký</c:v>
                </c:pt>
                <c:pt idx="5">
                  <c:v>Moravskoslezský</c:v>
                </c:pt>
                <c:pt idx="6">
                  <c:v>Pardubický</c:v>
                </c:pt>
                <c:pt idx="7">
                  <c:v>Jihomoravský</c:v>
                </c:pt>
                <c:pt idx="8">
                  <c:v>Olomoucký</c:v>
                </c:pt>
                <c:pt idx="9">
                  <c:v>Středočeský</c:v>
                </c:pt>
                <c:pt idx="10">
                  <c:v>Hlavní město Praha</c:v>
                </c:pt>
                <c:pt idx="11">
                  <c:v>Plzeňský</c:v>
                </c:pt>
                <c:pt idx="12">
                  <c:v>Karlovarský</c:v>
                </c:pt>
                <c:pt idx="13">
                  <c:v>Ústecký</c:v>
                </c:pt>
                <c:pt idx="14">
                  <c:v>Liberecký</c:v>
                </c:pt>
              </c:strCache>
            </c:strRef>
          </c:cat>
          <c:val>
            <c:numRef>
              <c:f>'ČÁSTI MZ'!$AL$23:$AL$37</c:f>
              <c:numCache>
                <c:formatCode>0.0</c:formatCode>
                <c:ptCount val="15"/>
                <c:pt idx="0">
                  <c:v>2.5084373649729654</c:v>
                </c:pt>
                <c:pt idx="1">
                  <c:v>1.6180654338549076</c:v>
                </c:pt>
                <c:pt idx="2">
                  <c:v>1.6915241906147689</c:v>
                </c:pt>
                <c:pt idx="3">
                  <c:v>1.7017465293327361</c:v>
                </c:pt>
                <c:pt idx="4">
                  <c:v>2.0511779041429734</c:v>
                </c:pt>
                <c:pt idx="5">
                  <c:v>2.1504375349097002</c:v>
                </c:pt>
                <c:pt idx="6">
                  <c:v>2.1551724137931036</c:v>
                </c:pt>
                <c:pt idx="7">
                  <c:v>2.381437003867291</c:v>
                </c:pt>
                <c:pt idx="8">
                  <c:v>2.4249004705030766</c:v>
                </c:pt>
                <c:pt idx="9">
                  <c:v>2.6970135508485726</c:v>
                </c:pt>
                <c:pt idx="10">
                  <c:v>2.735920532031316</c:v>
                </c:pt>
                <c:pt idx="11">
                  <c:v>3.0954631379962194</c:v>
                </c:pt>
                <c:pt idx="12">
                  <c:v>3.7639877924720246</c:v>
                </c:pt>
                <c:pt idx="13">
                  <c:v>3.8486106675183644</c:v>
                </c:pt>
                <c:pt idx="14">
                  <c:v>4.193881058783087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09742720"/>
        <c:axId val="109760896"/>
      </c:lineChart>
      <c:catAx>
        <c:axId val="109742720"/>
        <c:scaling>
          <c:orientation val="minMax"/>
        </c:scaling>
        <c:delete val="0"/>
        <c:axPos val="b"/>
        <c:majorGridlines>
          <c:spPr>
            <a:ln>
              <a:solidFill>
                <a:schemeClr val="bg1">
                  <a:lumMod val="85000"/>
                </a:schemeClr>
              </a:solidFill>
            </a:ln>
          </c:spPr>
        </c:majorGridlines>
        <c:majorTickMark val="out"/>
        <c:minorTickMark val="none"/>
        <c:tickLblPos val="nextTo"/>
        <c:txPr>
          <a:bodyPr/>
          <a:lstStyle/>
          <a:p>
            <a:pPr>
              <a:defRPr sz="1100"/>
            </a:pPr>
            <a:endParaRPr lang="cs-CZ"/>
          </a:p>
        </c:txPr>
        <c:crossAx val="109760896"/>
        <c:crosses val="autoZero"/>
        <c:auto val="1"/>
        <c:lblAlgn val="ctr"/>
        <c:lblOffset val="100"/>
        <c:noMultiLvlLbl val="0"/>
      </c:catAx>
      <c:valAx>
        <c:axId val="109760896"/>
        <c:scaling>
          <c:orientation val="minMax"/>
          <c:max val="10"/>
          <c:min val="0"/>
        </c:scaling>
        <c:delete val="0"/>
        <c:axPos val="l"/>
        <c:majorGridlines>
          <c:spPr>
            <a:ln>
              <a:solidFill>
                <a:schemeClr val="bg1">
                  <a:lumMod val="75000"/>
                </a:schemeClr>
              </a:solidFill>
            </a:ln>
          </c:spPr>
        </c:majorGridlines>
        <c:minorGridlines>
          <c:spPr>
            <a:ln>
              <a:solidFill>
                <a:schemeClr val="bg1">
                  <a:lumMod val="95000"/>
                </a:schemeClr>
              </a:solidFill>
            </a:ln>
          </c:spPr>
        </c:minorGridlines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cs-CZ"/>
                  <a:t>PODÍL NEÚSPĚŠNÝCH Z KONAJÍCÍCH (%)</a:t>
                </a:r>
              </a:p>
            </c:rich>
          </c:tx>
          <c:layout/>
          <c:overlay val="0"/>
        </c:title>
        <c:numFmt formatCode="#,##0" sourceLinked="0"/>
        <c:majorTickMark val="out"/>
        <c:minorTickMark val="none"/>
        <c:tickLblPos val="nextTo"/>
        <c:crossAx val="109742720"/>
        <c:crosses val="autoZero"/>
        <c:crossBetween val="between"/>
      </c:valAx>
      <c:spPr>
        <a:solidFill>
          <a:sysClr val="window" lastClr="FFFFFF"/>
        </a:solidFill>
        <a:ln>
          <a:solidFill>
            <a:schemeClr val="bg1">
              <a:lumMod val="75000"/>
            </a:schemeClr>
          </a:solidFill>
        </a:ln>
      </c:spPr>
    </c:plotArea>
    <c:plotVisOnly val="1"/>
    <c:dispBlanksAs val="gap"/>
    <c:showDLblsOverMax val="0"/>
  </c:chart>
  <c:spPr>
    <a:solidFill>
      <a:schemeClr val="bg1"/>
    </a:solidFill>
    <a:ln>
      <a:solidFill>
        <a:schemeClr val="bg1">
          <a:lumMod val="75000"/>
        </a:schemeClr>
      </a:solidFill>
    </a:ln>
  </c:spPr>
  <c:externalData r:id="rId1">
    <c:autoUpdate val="0"/>
  </c:externalData>
  <c:userShapes r:id="rId2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title>
      <c:tx>
        <c:rich>
          <a:bodyPr/>
          <a:lstStyle/>
          <a:p>
            <a:pPr>
              <a:defRPr sz="1200"/>
            </a:pPr>
            <a:r>
              <a:rPr lang="cs-CZ" sz="1200" dirty="0"/>
              <a:t>ČESKÝ JAZYK VS. MATEMATIKA - % SKÓR</a:t>
            </a:r>
          </a:p>
          <a:p>
            <a:pPr>
              <a:defRPr sz="1200"/>
            </a:pPr>
            <a:r>
              <a:rPr lang="cs-CZ" sz="1050" dirty="0"/>
              <a:t>MZ</a:t>
            </a:r>
            <a:r>
              <a:rPr lang="cs-CZ" sz="1050" baseline="0" dirty="0"/>
              <a:t> 2013 JARO - ŘÁDNÝ TERMÍN</a:t>
            </a:r>
            <a:endParaRPr lang="en-US" sz="1050" dirty="0"/>
          </a:p>
        </c:rich>
      </c:tx>
      <c:layout/>
      <c:overlay val="0"/>
    </c:title>
    <c:autoTitleDeleted val="0"/>
    <c:plotArea>
      <c:layout>
        <c:manualLayout>
          <c:layoutTarget val="inner"/>
          <c:xMode val="edge"/>
          <c:yMode val="edge"/>
          <c:x val="0.11197377383905448"/>
          <c:y val="0.13015257554188125"/>
          <c:w val="0.83524249211695745"/>
          <c:h val="0.7396112002030526"/>
        </c:manualLayout>
      </c:layout>
      <c:scatterChart>
        <c:scatterStyle val="lineMarker"/>
        <c:varyColors val="0"/>
        <c:ser>
          <c:idx val="0"/>
          <c:order val="0"/>
          <c:tx>
            <c:strRef>
              <c:f>kraje!$W$21</c:f>
              <c:strCache>
                <c:ptCount val="1"/>
                <c:pt idx="0">
                  <c:v>MA - % SKÓR</c:v>
                </c:pt>
              </c:strCache>
            </c:strRef>
          </c:tx>
          <c:spPr>
            <a:ln w="66675">
              <a:noFill/>
            </a:ln>
          </c:spPr>
          <c:marker>
            <c:symbol val="circle"/>
            <c:size val="7"/>
            <c:spPr>
              <a:solidFill>
                <a:srgbClr val="C00000"/>
              </a:solidFill>
              <a:ln>
                <a:noFill/>
              </a:ln>
            </c:spPr>
          </c:marker>
          <c:dLbls>
            <c:dLbl>
              <c:idx val="0"/>
              <c:layout>
                <c:manualLayout>
                  <c:x val="-0.10569764285506981"/>
                  <c:y val="2.9304198345581336E-3"/>
                </c:manualLayout>
              </c:layout>
              <c:tx>
                <c:rich>
                  <a:bodyPr/>
                  <a:lstStyle/>
                  <a:p>
                    <a:r>
                      <a:rPr lang="cs-CZ" sz="800" dirty="0"/>
                      <a:t>CELKEM</a:t>
                    </a:r>
                    <a:endParaRPr lang="cs-CZ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2.4646607964757292E-2"/>
                  <c:y val="-3.2971877844030953E-2"/>
                </c:manualLayout>
              </c:layout>
              <c:tx>
                <c:rich>
                  <a:bodyPr/>
                  <a:lstStyle/>
                  <a:p>
                    <a:r>
                      <a:rPr lang="cs-CZ" sz="800" dirty="0"/>
                      <a:t>HLAVNÍ MĚSTO PRAHA</a:t>
                    </a:r>
                    <a:endParaRPr lang="cs-CZ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8.1305879119284476E-3"/>
                  <c:y val="2.9304198345581874E-3"/>
                </c:manualLayout>
              </c:layout>
              <c:tx>
                <c:rich>
                  <a:bodyPr/>
                  <a:lstStyle/>
                  <a:p>
                    <a:r>
                      <a:rPr lang="cs-CZ" sz="800" dirty="0"/>
                      <a:t>JIHOČESKÝ</a:t>
                    </a:r>
                    <a:endParaRPr lang="cs-CZ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2.1681567765142528E-2"/>
                  <c:y val="1.465209917279099E-2"/>
                </c:manualLayout>
              </c:layout>
              <c:tx>
                <c:rich>
                  <a:bodyPr/>
                  <a:lstStyle/>
                  <a:p>
                    <a:r>
                      <a:rPr lang="cs-CZ" sz="800" dirty="0"/>
                      <a:t>JIHOMORAVSKÝ</a:t>
                    </a:r>
                    <a:endParaRPr lang="cs-CZ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/>
              <c:tx>
                <c:rich>
                  <a:bodyPr/>
                  <a:lstStyle/>
                  <a:p>
                    <a:r>
                      <a:rPr lang="cs-CZ" sz="800" dirty="0"/>
                      <a:t>KARLOVARSKÝ</a:t>
                    </a:r>
                    <a:endParaRPr lang="cs-CZ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-1.0840783882571264E-2"/>
                  <c:y val="-1.4652099172790936E-2"/>
                </c:manualLayout>
              </c:layout>
              <c:tx>
                <c:rich>
                  <a:bodyPr/>
                  <a:lstStyle/>
                  <a:p>
                    <a:r>
                      <a:rPr lang="cs-CZ" sz="800" dirty="0"/>
                      <a:t>KRAJ VYSOČINA</a:t>
                    </a:r>
                    <a:endParaRPr lang="cs-CZ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-3.252235164771379E-2"/>
                  <c:y val="-3.8095457849256435E-2"/>
                </c:manualLayout>
              </c:layout>
              <c:tx>
                <c:rich>
                  <a:bodyPr/>
                  <a:lstStyle/>
                  <a:p>
                    <a:pPr>
                      <a:defRPr sz="700"/>
                    </a:pPr>
                    <a:r>
                      <a:rPr lang="cs-CZ" sz="700" dirty="0"/>
                      <a:t>KRÁLOVÉHRADECKÝ</a:t>
                    </a:r>
                  </a:p>
                </c:rich>
              </c:tx>
              <c:spPr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/>
              <c:tx>
                <c:rich>
                  <a:bodyPr/>
                  <a:lstStyle/>
                  <a:p>
                    <a:r>
                      <a:rPr lang="cs-CZ" sz="800" dirty="0"/>
                      <a:t>LIBERECKÝ</a:t>
                    </a:r>
                    <a:endParaRPr lang="cs-CZ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8"/>
              <c:layout>
                <c:manualLayout>
                  <c:x val="-0.21952587362206807"/>
                  <c:y val="0"/>
                </c:manualLayout>
              </c:layout>
              <c:tx>
                <c:rich>
                  <a:bodyPr/>
                  <a:lstStyle/>
                  <a:p>
                    <a:pPr>
                      <a:defRPr sz="700"/>
                    </a:pPr>
                    <a:r>
                      <a:rPr lang="cs-CZ" sz="700" dirty="0"/>
                      <a:t>MORAVSKOSLEZSKÝ</a:t>
                    </a:r>
                  </a:p>
                </c:rich>
              </c:tx>
              <c:spPr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9"/>
              <c:layout>
                <c:manualLayout>
                  <c:x val="-0.13821999450278361"/>
                  <c:y val="-2.6373778511023738E-2"/>
                </c:manualLayout>
              </c:layout>
              <c:tx>
                <c:rich>
                  <a:bodyPr/>
                  <a:lstStyle/>
                  <a:p>
                    <a:r>
                      <a:rPr lang="cs-CZ" sz="800" dirty="0"/>
                      <a:t>OLOMOUCKÝ</a:t>
                    </a:r>
                    <a:endParaRPr lang="cs-CZ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0"/>
              <c:layout>
                <c:manualLayout>
                  <c:x val="-0.15177097435599768"/>
                  <c:y val="-8.7914902453938189E-3"/>
                </c:manualLayout>
              </c:layout>
              <c:tx>
                <c:rich>
                  <a:bodyPr/>
                  <a:lstStyle/>
                  <a:p>
                    <a:r>
                      <a:rPr lang="cs-CZ" sz="800" dirty="0"/>
                      <a:t>PARDUBICKÝ</a:t>
                    </a:r>
                    <a:endParaRPr lang="cs-CZ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1"/>
              <c:layout>
                <c:manualLayout>
                  <c:x val="-0.12195881867892672"/>
                  <c:y val="-2.9304198345581874E-3"/>
                </c:manualLayout>
              </c:layout>
              <c:tx>
                <c:rich>
                  <a:bodyPr/>
                  <a:lstStyle/>
                  <a:p>
                    <a:r>
                      <a:rPr lang="cs-CZ" sz="800" dirty="0"/>
                      <a:t>PLZEŇSKÝ</a:t>
                    </a:r>
                    <a:endParaRPr lang="cs-CZ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2"/>
              <c:layout>
                <c:manualLayout>
                  <c:x val="-1.897137179449971E-2"/>
                  <c:y val="1.4652099172790936E-2"/>
                </c:manualLayout>
              </c:layout>
              <c:tx>
                <c:rich>
                  <a:bodyPr/>
                  <a:lstStyle/>
                  <a:p>
                    <a:r>
                      <a:rPr lang="cs-CZ" sz="800" dirty="0"/>
                      <a:t>STŘEDOČESKÝ</a:t>
                    </a:r>
                    <a:endParaRPr lang="cs-CZ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3"/>
              <c:layout/>
              <c:tx>
                <c:rich>
                  <a:bodyPr/>
                  <a:lstStyle/>
                  <a:p>
                    <a:r>
                      <a:rPr lang="cs-CZ" sz="800" dirty="0"/>
                      <a:t>ÚSTECKÝ</a:t>
                    </a:r>
                    <a:endParaRPr lang="cs-CZ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4"/>
              <c:layout>
                <c:manualLayout>
                  <c:x val="-3.252235164771379E-2"/>
                  <c:y val="2.3443358676465499E-2"/>
                </c:manualLayout>
              </c:layout>
              <c:tx>
                <c:rich>
                  <a:bodyPr/>
                  <a:lstStyle/>
                  <a:p>
                    <a:r>
                      <a:rPr lang="cs-CZ" sz="800" dirty="0"/>
                      <a:t>ZLÍNSKÝ</a:t>
                    </a:r>
                    <a:endParaRPr lang="cs-CZ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800"/>
                </a:pPr>
                <a:endParaRPr lang="cs-CZ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</c:dLbls>
          <c:xVal>
            <c:numRef>
              <c:f>kraje!$V$22:$V$36</c:f>
              <c:numCache>
                <c:formatCode>###0.0</c:formatCode>
                <c:ptCount val="15"/>
                <c:pt idx="0">
                  <c:v>70.167576966931975</c:v>
                </c:pt>
                <c:pt idx="1">
                  <c:v>72.622691084249752</c:v>
                </c:pt>
                <c:pt idx="2">
                  <c:v>70.86207511017426</c:v>
                </c:pt>
                <c:pt idx="3">
                  <c:v>70.655798122065718</c:v>
                </c:pt>
                <c:pt idx="4">
                  <c:v>68.925464540956582</c:v>
                </c:pt>
                <c:pt idx="5">
                  <c:v>70.57124881516549</c:v>
                </c:pt>
                <c:pt idx="6">
                  <c:v>70.862060269288051</c:v>
                </c:pt>
                <c:pt idx="7">
                  <c:v>69.594544789762395</c:v>
                </c:pt>
                <c:pt idx="8">
                  <c:v>69.141422099664965</c:v>
                </c:pt>
                <c:pt idx="9">
                  <c:v>70.24192418150497</c:v>
                </c:pt>
                <c:pt idx="10">
                  <c:v>69.941170000000071</c:v>
                </c:pt>
                <c:pt idx="11">
                  <c:v>69.530659670164781</c:v>
                </c:pt>
                <c:pt idx="12">
                  <c:v>69.303229284903708</c:v>
                </c:pt>
                <c:pt idx="13">
                  <c:v>67.115254470426535</c:v>
                </c:pt>
                <c:pt idx="14">
                  <c:v>70.351097515758369</c:v>
                </c:pt>
              </c:numCache>
            </c:numRef>
          </c:xVal>
          <c:yVal>
            <c:numRef>
              <c:f>kraje!$W$22:$W$36</c:f>
              <c:numCache>
                <c:formatCode>###0.0</c:formatCode>
                <c:ptCount val="15"/>
                <c:pt idx="0">
                  <c:v>54.736798230145091</c:v>
                </c:pt>
                <c:pt idx="1">
                  <c:v>61.042105263157936</c:v>
                </c:pt>
                <c:pt idx="2">
                  <c:v>56.051607062018959</c:v>
                </c:pt>
                <c:pt idx="3">
                  <c:v>55.411632481033955</c:v>
                </c:pt>
                <c:pt idx="4">
                  <c:v>49.103789126853371</c:v>
                </c:pt>
                <c:pt idx="5">
                  <c:v>58.441325098259405</c:v>
                </c:pt>
                <c:pt idx="6">
                  <c:v>55.709994821336124</c:v>
                </c:pt>
                <c:pt idx="7">
                  <c:v>48.293650793650812</c:v>
                </c:pt>
                <c:pt idx="8">
                  <c:v>52.863822607857173</c:v>
                </c:pt>
                <c:pt idx="9">
                  <c:v>55.883051621745153</c:v>
                </c:pt>
                <c:pt idx="10">
                  <c:v>55.570435881238168</c:v>
                </c:pt>
                <c:pt idx="11">
                  <c:v>53.50029744199886</c:v>
                </c:pt>
                <c:pt idx="12">
                  <c:v>52.639517345399845</c:v>
                </c:pt>
                <c:pt idx="13">
                  <c:v>48.171889838556467</c:v>
                </c:pt>
                <c:pt idx="14">
                  <c:v>54.726015557476117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11459328"/>
        <c:axId val="111465600"/>
      </c:scatterChart>
      <c:valAx>
        <c:axId val="111459328"/>
        <c:scaling>
          <c:orientation val="minMax"/>
          <c:max val="74"/>
          <c:min val="66"/>
        </c:scaling>
        <c:delete val="0"/>
        <c:axPos val="b"/>
        <c:majorGridlines>
          <c:spPr>
            <a:ln>
              <a:solidFill>
                <a:schemeClr val="bg1">
                  <a:lumMod val="75000"/>
                </a:schemeClr>
              </a:solidFill>
            </a:ln>
          </c:spPr>
        </c:majorGridlines>
        <c:title>
          <c:tx>
            <c:rich>
              <a:bodyPr/>
              <a:lstStyle/>
              <a:p>
                <a:pPr>
                  <a:defRPr/>
                </a:pPr>
                <a:r>
                  <a:rPr lang="cs-CZ" dirty="0"/>
                  <a:t>ČESKÝ JAZYK - %</a:t>
                </a:r>
                <a:r>
                  <a:rPr lang="cs-CZ" baseline="0" dirty="0"/>
                  <a:t> SKÓR</a:t>
                </a:r>
                <a:endParaRPr lang="cs-CZ" dirty="0"/>
              </a:p>
            </c:rich>
          </c:tx>
          <c:layout/>
          <c:overlay val="0"/>
        </c:title>
        <c:numFmt formatCode="#,##0" sourceLinked="0"/>
        <c:majorTickMark val="out"/>
        <c:minorTickMark val="none"/>
        <c:tickLblPos val="nextTo"/>
        <c:crossAx val="111465600"/>
        <c:crosses val="autoZero"/>
        <c:crossBetween val="midCat"/>
        <c:majorUnit val="1"/>
        <c:minorUnit val="0.4"/>
      </c:valAx>
      <c:valAx>
        <c:axId val="111465600"/>
        <c:scaling>
          <c:orientation val="minMax"/>
          <c:max val="65"/>
          <c:min val="45"/>
        </c:scaling>
        <c:delete val="0"/>
        <c:axPos val="l"/>
        <c:majorGridlines>
          <c:spPr>
            <a:ln>
              <a:solidFill>
                <a:schemeClr val="bg1">
                  <a:lumMod val="75000"/>
                </a:schemeClr>
              </a:solidFill>
            </a:ln>
          </c:spPr>
        </c:majorGridlines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cs-CZ" dirty="0"/>
                  <a:t>MATEMATIKA - % SKÓR</a:t>
                </a:r>
              </a:p>
            </c:rich>
          </c:tx>
          <c:layout/>
          <c:overlay val="0"/>
        </c:title>
        <c:numFmt formatCode="#,##0" sourceLinked="0"/>
        <c:majorTickMark val="out"/>
        <c:minorTickMark val="none"/>
        <c:tickLblPos val="nextTo"/>
        <c:crossAx val="111459328"/>
        <c:crosses val="autoZero"/>
        <c:crossBetween val="midCat"/>
      </c:valAx>
      <c:spPr>
        <a:ln>
          <a:solidFill>
            <a:schemeClr val="bg1">
              <a:lumMod val="75000"/>
            </a:schemeClr>
          </a:solidFill>
        </a:ln>
      </c:spPr>
    </c:plotArea>
    <c:plotVisOnly val="1"/>
    <c:dispBlanksAs val="gap"/>
    <c:showDLblsOverMax val="0"/>
  </c:chart>
  <c:spPr>
    <a:ln>
      <a:solidFill>
        <a:schemeClr val="bg1">
          <a:lumMod val="75000"/>
        </a:schemeClr>
      </a:solidFill>
    </a:ln>
  </c:spPr>
  <c:externalData r:id="rId1">
    <c:autoUpdate val="0"/>
  </c:externalData>
  <c:userShapes r:id="rId2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0.0971</cdr:x>
      <cdr:y>0.16095</cdr:y>
    </cdr:from>
    <cdr:to>
      <cdr:x>0.14565</cdr:x>
      <cdr:y>0.70269</cdr:y>
    </cdr:to>
    <cdr:sp macro="" textlink="">
      <cdr:nvSpPr>
        <cdr:cNvPr id="2" name="Obdélník 1"/>
        <cdr:cNvSpPr/>
      </cdr:nvSpPr>
      <cdr:spPr>
        <a:xfrm xmlns:a="http://schemas.openxmlformats.org/drawingml/2006/main">
          <a:off x="576064" y="720080"/>
          <a:ext cx="288032" cy="2423776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>
            <a:lumMod val="75000"/>
            <a:alpha val="20000"/>
          </a:schemeClr>
        </a:solidFill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ot="0" spcFirstLastPara="0" vert="horz" wrap="square" lIns="91440" tIns="45720" rIns="91440" bIns="45720" numCol="1" spcCol="0" rtlCol="0" fromWordArt="0" anchor="ctr" anchorCtr="0" forceAA="0" compatLnSpc="1">
          <a:prstTxWarp prst="textNoShape">
            <a:avLst/>
          </a:prstTxWarp>
          <a:noAutofit/>
        </a:bodyPr>
        <a:lstStyle xmlns:a="http://schemas.openxmlformats.org/drawingml/2006/main">
          <a:defPPr>
            <a:defRPr lang="cs-CZ"/>
          </a:defPPr>
          <a:lvl1pPr marL="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endParaRPr lang="cs-CZ"/>
        </a:p>
      </cdr:txBody>
    </cdr:sp>
  </cdr:relSizeAnchor>
</c:userShapes>
</file>

<file path=ppt/drawings/drawing10.xml><?xml version="1.0" encoding="utf-8"?>
<c:userShapes xmlns:c="http://schemas.openxmlformats.org/drawingml/2006/chart">
  <cdr:relSizeAnchor xmlns:cdr="http://schemas.openxmlformats.org/drawingml/2006/chartDrawing">
    <cdr:from>
      <cdr:x>0.40913</cdr:x>
      <cdr:y>0.13372</cdr:y>
    </cdr:from>
    <cdr:to>
      <cdr:x>0.41072</cdr:x>
      <cdr:y>0.87046</cdr:y>
    </cdr:to>
    <cdr:cxnSp macro="">
      <cdr:nvCxnSpPr>
        <cdr:cNvPr id="2" name="Přímá spojnice 1"/>
        <cdr:cNvCxnSpPr/>
      </cdr:nvCxnSpPr>
      <cdr:spPr>
        <a:xfrm xmlns:a="http://schemas.openxmlformats.org/drawingml/2006/main" flipH="1">
          <a:off x="1973843" y="605273"/>
          <a:ext cx="7684" cy="3334871"/>
        </a:xfrm>
        <a:prstGeom xmlns:a="http://schemas.openxmlformats.org/drawingml/2006/main" prst="line">
          <a:avLst/>
        </a:prstGeom>
        <a:ln xmlns:a="http://schemas.openxmlformats.org/drawingml/2006/main" w="19050">
          <a:solidFill>
            <a:srgbClr val="FF0000"/>
          </a:solidFill>
          <a:prstDash val="sysDash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0.12563</cdr:x>
      <cdr:y>0.6362</cdr:y>
    </cdr:from>
    <cdr:to>
      <cdr:x>0.9602</cdr:x>
      <cdr:y>0.63789</cdr:y>
    </cdr:to>
    <cdr:cxnSp macro="">
      <cdr:nvCxnSpPr>
        <cdr:cNvPr id="5" name="Přímá spojnice 4"/>
        <cdr:cNvCxnSpPr/>
      </cdr:nvCxnSpPr>
      <cdr:spPr>
        <a:xfrm xmlns:a="http://schemas.openxmlformats.org/drawingml/2006/main" flipH="1">
          <a:off x="606086" y="2879747"/>
          <a:ext cx="4026432" cy="7684"/>
        </a:xfrm>
        <a:prstGeom xmlns:a="http://schemas.openxmlformats.org/drawingml/2006/main" prst="line">
          <a:avLst/>
        </a:prstGeom>
        <a:ln xmlns:a="http://schemas.openxmlformats.org/drawingml/2006/main" w="19050">
          <a:solidFill>
            <a:srgbClr val="FF0000"/>
          </a:solidFill>
          <a:prstDash val="sysDash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0.0971</cdr:x>
      <cdr:y>0.16095</cdr:y>
    </cdr:from>
    <cdr:to>
      <cdr:x>0.15779</cdr:x>
      <cdr:y>0.75645</cdr:y>
    </cdr:to>
    <cdr:sp macro="" textlink="">
      <cdr:nvSpPr>
        <cdr:cNvPr id="2" name="Obdélník 1"/>
        <cdr:cNvSpPr/>
      </cdr:nvSpPr>
      <cdr:spPr>
        <a:xfrm xmlns:a="http://schemas.openxmlformats.org/drawingml/2006/main">
          <a:off x="576064" y="720080"/>
          <a:ext cx="360040" cy="2664296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>
            <a:lumMod val="75000"/>
            <a:alpha val="20000"/>
          </a:schemeClr>
        </a:solidFill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ot="0" spcFirstLastPara="0" vert="horz" wrap="square" lIns="91440" tIns="45720" rIns="91440" bIns="45720" numCol="1" spcCol="0" rtlCol="0" fromWordArt="0" anchor="ctr" anchorCtr="0" forceAA="0" compatLnSpc="1">
          <a:prstTxWarp prst="textNoShape">
            <a:avLst/>
          </a:prstTxWarp>
          <a:noAutofit/>
        </a:bodyPr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endParaRPr lang="cs-CZ"/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0.09817</cdr:x>
      <cdr:y>0.15923</cdr:y>
    </cdr:from>
    <cdr:to>
      <cdr:x>0.14672</cdr:x>
      <cdr:y>0.70097</cdr:y>
    </cdr:to>
    <cdr:sp macro="" textlink="">
      <cdr:nvSpPr>
        <cdr:cNvPr id="2" name="Obdélník 1"/>
        <cdr:cNvSpPr/>
      </cdr:nvSpPr>
      <cdr:spPr>
        <a:xfrm xmlns:a="http://schemas.openxmlformats.org/drawingml/2006/main">
          <a:off x="582410" y="712396"/>
          <a:ext cx="288032" cy="2423776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>
            <a:lumMod val="75000"/>
            <a:alpha val="20000"/>
          </a:schemeClr>
        </a:solidFill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ot="0" spcFirstLastPara="0" vert="horz" wrap="square" lIns="91440" tIns="45720" rIns="91440" bIns="45720" numCol="1" spcCol="0" rtlCol="0" fromWordArt="0" anchor="ctr" anchorCtr="0" forceAA="0" compatLnSpc="1">
          <a:prstTxWarp prst="textNoShape">
            <a:avLst/>
          </a:prstTxWarp>
          <a:noAutofit/>
        </a:bodyPr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endParaRPr lang="cs-CZ"/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0.0946</cdr:x>
      <cdr:y>0.15751</cdr:y>
    </cdr:from>
    <cdr:to>
      <cdr:x>0.15238</cdr:x>
      <cdr:y>0.75301</cdr:y>
    </cdr:to>
    <cdr:sp macro="" textlink="">
      <cdr:nvSpPr>
        <cdr:cNvPr id="2" name="Obdélník 1"/>
        <cdr:cNvSpPr/>
      </cdr:nvSpPr>
      <cdr:spPr>
        <a:xfrm xmlns:a="http://schemas.openxmlformats.org/drawingml/2006/main">
          <a:off x="561254" y="704711"/>
          <a:ext cx="342775" cy="2664296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>
            <a:lumMod val="75000"/>
            <a:alpha val="20000"/>
          </a:schemeClr>
        </a:solidFill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ot="0" spcFirstLastPara="0" vert="horz" wrap="square" lIns="91440" tIns="45720" rIns="91440" bIns="45720" numCol="1" spcCol="0" rtlCol="0" fromWordArt="0" anchor="ctr" anchorCtr="0" forceAA="0" compatLnSpc="1">
          <a:prstTxWarp prst="textNoShape">
            <a:avLst/>
          </a:prstTxWarp>
          <a:noAutofit/>
        </a:bodyPr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endParaRPr lang="cs-CZ"/>
        </a:p>
      </cdr:txBody>
    </cdr:sp>
  </cdr:relSizeAnchor>
</c:userShapes>
</file>

<file path=ppt/drawings/drawing5.xml><?xml version="1.0" encoding="utf-8"?>
<c:userShapes xmlns:c="http://schemas.openxmlformats.org/drawingml/2006/chart">
  <cdr:relSizeAnchor xmlns:cdr="http://schemas.openxmlformats.org/drawingml/2006/chartDrawing">
    <cdr:from>
      <cdr:x>0.09817</cdr:x>
      <cdr:y>0.15923</cdr:y>
    </cdr:from>
    <cdr:to>
      <cdr:x>0.14672</cdr:x>
      <cdr:y>0.70097</cdr:y>
    </cdr:to>
    <cdr:sp macro="" textlink="">
      <cdr:nvSpPr>
        <cdr:cNvPr id="2" name="Obdélník 1"/>
        <cdr:cNvSpPr/>
      </cdr:nvSpPr>
      <cdr:spPr>
        <a:xfrm xmlns:a="http://schemas.openxmlformats.org/drawingml/2006/main">
          <a:off x="582410" y="712396"/>
          <a:ext cx="288032" cy="2423776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>
            <a:lumMod val="75000"/>
            <a:alpha val="20000"/>
          </a:schemeClr>
        </a:solidFill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ot="0" spcFirstLastPara="0" vert="horz" wrap="square" lIns="91440" tIns="45720" rIns="91440" bIns="45720" numCol="1" spcCol="0" rtlCol="0" fromWordArt="0" anchor="ctr" anchorCtr="0" forceAA="0" compatLnSpc="1">
          <a:prstTxWarp prst="textNoShape">
            <a:avLst/>
          </a:prstTxWarp>
          <a:noAutofit/>
        </a:bodyPr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endParaRPr lang="cs-CZ"/>
        </a:p>
      </cdr:txBody>
    </cdr:sp>
  </cdr:relSizeAnchor>
</c:userShapes>
</file>

<file path=ppt/drawings/drawing6.xml><?xml version="1.0" encoding="utf-8"?>
<c:userShapes xmlns:c="http://schemas.openxmlformats.org/drawingml/2006/chart">
  <cdr:relSizeAnchor xmlns:cdr="http://schemas.openxmlformats.org/drawingml/2006/chartDrawing">
    <cdr:from>
      <cdr:x>0.09558</cdr:x>
      <cdr:y>0.16095</cdr:y>
    </cdr:from>
    <cdr:to>
      <cdr:x>0.15336</cdr:x>
      <cdr:y>0.75645</cdr:y>
    </cdr:to>
    <cdr:sp macro="" textlink="">
      <cdr:nvSpPr>
        <cdr:cNvPr id="2" name="Obdélník 1"/>
        <cdr:cNvSpPr/>
      </cdr:nvSpPr>
      <cdr:spPr>
        <a:xfrm xmlns:a="http://schemas.openxmlformats.org/drawingml/2006/main">
          <a:off x="567042" y="720080"/>
          <a:ext cx="342775" cy="2664296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>
            <a:lumMod val="75000"/>
            <a:alpha val="20000"/>
          </a:schemeClr>
        </a:solidFill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ot="0" spcFirstLastPara="0" vert="horz" wrap="square" lIns="91440" tIns="45720" rIns="91440" bIns="45720" numCol="1" spcCol="0" rtlCol="0" fromWordArt="0" anchor="ctr" anchorCtr="0" forceAA="0" compatLnSpc="1">
          <a:prstTxWarp prst="textNoShape">
            <a:avLst/>
          </a:prstTxWarp>
          <a:noAutofit/>
        </a:bodyPr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endParaRPr lang="cs-CZ"/>
        </a:p>
      </cdr:txBody>
    </cdr:sp>
  </cdr:relSizeAnchor>
</c:userShapes>
</file>

<file path=ppt/drawings/drawing7.xml><?xml version="1.0" encoding="utf-8"?>
<c:userShapes xmlns:c="http://schemas.openxmlformats.org/drawingml/2006/chart">
  <cdr:relSizeAnchor xmlns:cdr="http://schemas.openxmlformats.org/drawingml/2006/chartDrawing">
    <cdr:from>
      <cdr:x>0.54561</cdr:x>
      <cdr:y>0.13092</cdr:y>
    </cdr:from>
    <cdr:to>
      <cdr:x>0.54561</cdr:x>
      <cdr:y>0.87054</cdr:y>
    </cdr:to>
    <cdr:cxnSp macro="">
      <cdr:nvCxnSpPr>
        <cdr:cNvPr id="2" name="Přímá spojnice 1"/>
        <cdr:cNvCxnSpPr/>
      </cdr:nvCxnSpPr>
      <cdr:spPr>
        <a:xfrm xmlns:a="http://schemas.openxmlformats.org/drawingml/2006/main">
          <a:off x="2530289" y="554691"/>
          <a:ext cx="0" cy="3133725"/>
        </a:xfrm>
        <a:prstGeom xmlns:a="http://schemas.openxmlformats.org/drawingml/2006/main" prst="line">
          <a:avLst/>
        </a:prstGeom>
        <a:ln xmlns:a="http://schemas.openxmlformats.org/drawingml/2006/main" w="19050">
          <a:solidFill>
            <a:srgbClr val="C00000"/>
          </a:solidFill>
          <a:prstDash val="sysDash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0.11111</cdr:x>
      <cdr:y>0.5086</cdr:y>
    </cdr:from>
    <cdr:to>
      <cdr:x>0.94512</cdr:x>
      <cdr:y>0.50882</cdr:y>
    </cdr:to>
    <cdr:cxnSp macro="">
      <cdr:nvCxnSpPr>
        <cdr:cNvPr id="5" name="Přímá spojnice 4"/>
        <cdr:cNvCxnSpPr/>
      </cdr:nvCxnSpPr>
      <cdr:spPr>
        <a:xfrm xmlns:a="http://schemas.openxmlformats.org/drawingml/2006/main" flipV="1">
          <a:off x="488950" y="2154891"/>
          <a:ext cx="3670113" cy="935"/>
        </a:xfrm>
        <a:prstGeom xmlns:a="http://schemas.openxmlformats.org/drawingml/2006/main" prst="line">
          <a:avLst/>
        </a:prstGeom>
        <a:ln xmlns:a="http://schemas.openxmlformats.org/drawingml/2006/main" w="19050">
          <a:solidFill>
            <a:srgbClr val="C00000"/>
          </a:solidFill>
          <a:prstDash val="sysDash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</c:userShapes>
</file>

<file path=ppt/drawings/drawing8.xml><?xml version="1.0" encoding="utf-8"?>
<c:userShapes xmlns:c="http://schemas.openxmlformats.org/drawingml/2006/chart">
  <cdr:relSizeAnchor xmlns:cdr="http://schemas.openxmlformats.org/drawingml/2006/chartDrawing">
    <cdr:from>
      <cdr:x>0.11225</cdr:x>
      <cdr:y>0.54416</cdr:y>
    </cdr:from>
    <cdr:to>
      <cdr:x>0.96684</cdr:x>
      <cdr:y>0.54416</cdr:y>
    </cdr:to>
    <cdr:cxnSp macro="">
      <cdr:nvCxnSpPr>
        <cdr:cNvPr id="2" name="Přímá spojnice 1"/>
        <cdr:cNvCxnSpPr/>
      </cdr:nvCxnSpPr>
      <cdr:spPr>
        <a:xfrm xmlns:a="http://schemas.openxmlformats.org/drawingml/2006/main">
          <a:off x="598715" y="2598963"/>
          <a:ext cx="4558393" cy="0"/>
        </a:xfrm>
        <a:prstGeom xmlns:a="http://schemas.openxmlformats.org/drawingml/2006/main" prst="line">
          <a:avLst/>
        </a:prstGeom>
        <a:ln xmlns:a="http://schemas.openxmlformats.org/drawingml/2006/main" w="19050">
          <a:solidFill>
            <a:srgbClr val="C00000"/>
          </a:solidFill>
          <a:prstDash val="dash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0.53316</cdr:x>
      <cdr:y>0.16524</cdr:y>
    </cdr:from>
    <cdr:to>
      <cdr:x>0.53316</cdr:x>
      <cdr:y>0.90028</cdr:y>
    </cdr:to>
    <cdr:cxnSp macro="">
      <cdr:nvCxnSpPr>
        <cdr:cNvPr id="4" name="Přímá spojnice 3"/>
        <cdr:cNvCxnSpPr/>
      </cdr:nvCxnSpPr>
      <cdr:spPr>
        <a:xfrm xmlns:a="http://schemas.openxmlformats.org/drawingml/2006/main" flipV="1">
          <a:off x="2843894" y="789216"/>
          <a:ext cx="0" cy="3510640"/>
        </a:xfrm>
        <a:prstGeom xmlns:a="http://schemas.openxmlformats.org/drawingml/2006/main" prst="line">
          <a:avLst/>
        </a:prstGeom>
        <a:ln xmlns:a="http://schemas.openxmlformats.org/drawingml/2006/main" w="19050">
          <a:solidFill>
            <a:srgbClr val="C00000"/>
          </a:solidFill>
          <a:prstDash val="dash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0.53932</cdr:x>
      <cdr:y>0.23685</cdr:y>
    </cdr:from>
    <cdr:to>
      <cdr:x>0.69725</cdr:x>
      <cdr:y>0.58783</cdr:y>
    </cdr:to>
    <cdr:sp macro="" textlink="">
      <cdr:nvSpPr>
        <cdr:cNvPr id="5" name="Ovál 4"/>
        <cdr:cNvSpPr/>
      </cdr:nvSpPr>
      <cdr:spPr>
        <a:xfrm xmlns:a="http://schemas.openxmlformats.org/drawingml/2006/main" rot="19476324">
          <a:off x="2590516" y="1044218"/>
          <a:ext cx="758603" cy="1547334"/>
        </a:xfrm>
        <a:prstGeom xmlns:a="http://schemas.openxmlformats.org/drawingml/2006/main" prst="ellipse">
          <a:avLst/>
        </a:prstGeom>
        <a:solidFill xmlns:a="http://schemas.openxmlformats.org/drawingml/2006/main">
          <a:srgbClr val="FFC000">
            <a:alpha val="30000"/>
          </a:srgbClr>
        </a:solidFill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ot="0" spcFirstLastPara="0" vert="horz" wrap="square" lIns="91440" tIns="45720" rIns="91440" bIns="45720" numCol="1" spcCol="0" rtlCol="0" fromWordArt="0" anchor="ctr" anchorCtr="0" forceAA="0" compatLnSpc="1">
          <a:prstTxWarp prst="textNoShape">
            <a:avLst/>
          </a:prstTxWarp>
          <a:noAutofit/>
        </a:bodyPr>
        <a:lstStyle xmlns:a="http://schemas.openxmlformats.org/drawingml/2006/main">
          <a:defPPr>
            <a:defRPr lang="cs-CZ"/>
          </a:defPPr>
          <a:lvl1pPr marL="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endParaRPr lang="cs-CZ" dirty="0"/>
        </a:p>
      </cdr:txBody>
    </cdr:sp>
  </cdr:relSizeAnchor>
  <cdr:relSizeAnchor xmlns:cdr="http://schemas.openxmlformats.org/drawingml/2006/chartDrawing">
    <cdr:from>
      <cdr:x>0.15867</cdr:x>
      <cdr:y>0.26141</cdr:y>
    </cdr:from>
    <cdr:to>
      <cdr:x>0.48081</cdr:x>
      <cdr:y>0.57228</cdr:y>
    </cdr:to>
    <cdr:sp macro="" textlink="">
      <cdr:nvSpPr>
        <cdr:cNvPr id="6" name="Ovál 5"/>
        <cdr:cNvSpPr/>
      </cdr:nvSpPr>
      <cdr:spPr>
        <a:xfrm xmlns:a="http://schemas.openxmlformats.org/drawingml/2006/main" rot="5736651">
          <a:off x="850557" y="1064081"/>
          <a:ext cx="1370537" cy="1547334"/>
        </a:xfrm>
        <a:prstGeom xmlns:a="http://schemas.openxmlformats.org/drawingml/2006/main" prst="ellipse">
          <a:avLst/>
        </a:prstGeom>
        <a:solidFill xmlns:a="http://schemas.openxmlformats.org/drawingml/2006/main">
          <a:schemeClr val="accent6">
            <a:alpha val="30000"/>
          </a:schemeClr>
        </a:solidFill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ot="0" spcFirstLastPara="0" vert="horz" wrap="square" lIns="91440" tIns="45720" rIns="91440" bIns="45720" numCol="1" spcCol="0" rtlCol="0" fromWordArt="0" anchor="ctr" anchorCtr="0" forceAA="0" compatLnSpc="1">
          <a:prstTxWarp prst="textNoShape">
            <a:avLst/>
          </a:prstTxWarp>
          <a:noAutofit/>
        </a:bodyPr>
        <a:lstStyle xmlns:a="http://schemas.openxmlformats.org/drawingml/2006/main">
          <a:defPPr>
            <a:defRPr lang="cs-CZ"/>
          </a:defPPr>
          <a:lvl1pPr marL="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endParaRPr lang="cs-CZ" dirty="0"/>
        </a:p>
      </cdr:txBody>
    </cdr:sp>
  </cdr:relSizeAnchor>
  <cdr:relSizeAnchor xmlns:cdr="http://schemas.openxmlformats.org/drawingml/2006/chartDrawing">
    <cdr:from>
      <cdr:x>0.8351</cdr:x>
      <cdr:y>0.50633</cdr:y>
    </cdr:from>
    <cdr:to>
      <cdr:x>0.98501</cdr:x>
      <cdr:y>0.61807</cdr:y>
    </cdr:to>
    <cdr:sp macro="" textlink="">
      <cdr:nvSpPr>
        <cdr:cNvPr id="7" name="Ovál 6"/>
        <cdr:cNvSpPr/>
      </cdr:nvSpPr>
      <cdr:spPr>
        <a:xfrm xmlns:a="http://schemas.openxmlformats.org/drawingml/2006/main" rot="16200000">
          <a:off x="4124949" y="2118533"/>
          <a:ext cx="492650" cy="720080"/>
        </a:xfrm>
        <a:prstGeom xmlns:a="http://schemas.openxmlformats.org/drawingml/2006/main" prst="ellipse">
          <a:avLst/>
        </a:prstGeom>
        <a:solidFill xmlns:a="http://schemas.openxmlformats.org/drawingml/2006/main">
          <a:srgbClr val="92D050">
            <a:alpha val="30000"/>
          </a:srgbClr>
        </a:solidFill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ot="0" spcFirstLastPara="0" vert="horz" wrap="square" lIns="91440" tIns="45720" rIns="91440" bIns="45720" numCol="1" spcCol="0" rtlCol="0" fromWordArt="0" anchor="ctr" anchorCtr="0" forceAA="0" compatLnSpc="1">
          <a:prstTxWarp prst="textNoShape">
            <a:avLst/>
          </a:prstTxWarp>
          <a:noAutofit/>
        </a:bodyPr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endParaRPr lang="cs-CZ" dirty="0"/>
        </a:p>
      </cdr:txBody>
    </cdr:sp>
  </cdr:relSizeAnchor>
  <cdr:relSizeAnchor xmlns:cdr="http://schemas.openxmlformats.org/drawingml/2006/chartDrawing">
    <cdr:from>
      <cdr:x>0.07797</cdr:x>
      <cdr:y>0.64357</cdr:y>
    </cdr:from>
    <cdr:to>
      <cdr:x>0.47884</cdr:x>
      <cdr:y>0.82794</cdr:y>
    </cdr:to>
    <cdr:sp macro="" textlink="">
      <cdr:nvSpPr>
        <cdr:cNvPr id="8" name="Ovál 7"/>
        <cdr:cNvSpPr/>
      </cdr:nvSpPr>
      <cdr:spPr>
        <a:xfrm xmlns:a="http://schemas.openxmlformats.org/drawingml/2006/main" rot="18668517">
          <a:off x="930848" y="2280988"/>
          <a:ext cx="812834" cy="1925508"/>
        </a:xfrm>
        <a:prstGeom xmlns:a="http://schemas.openxmlformats.org/drawingml/2006/main" prst="ellipse">
          <a:avLst/>
        </a:prstGeom>
        <a:solidFill xmlns:a="http://schemas.openxmlformats.org/drawingml/2006/main">
          <a:schemeClr val="accent2">
            <a:lumMod val="60000"/>
            <a:lumOff val="40000"/>
            <a:alpha val="30000"/>
          </a:schemeClr>
        </a:solidFill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ot="0" spcFirstLastPara="0" vert="horz" wrap="square" lIns="91440" tIns="45720" rIns="91440" bIns="45720" numCol="1" spcCol="0" rtlCol="0" fromWordArt="0" anchor="ctr" anchorCtr="0" forceAA="0" compatLnSpc="1">
          <a:prstTxWarp prst="textNoShape">
            <a:avLst/>
          </a:prstTxWarp>
          <a:noAutofit/>
        </a:bodyPr>
        <a:lstStyle xmlns:a="http://schemas.openxmlformats.org/drawingml/2006/main">
          <a:defPPr>
            <a:defRPr lang="cs-CZ"/>
          </a:defPPr>
          <a:lvl1pPr marL="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endParaRPr lang="cs-CZ" dirty="0"/>
        </a:p>
      </cdr:txBody>
    </cdr:sp>
  </cdr:relSizeAnchor>
</c:userShapes>
</file>

<file path=ppt/drawings/drawing9.xml><?xml version="1.0" encoding="utf-8"?>
<c:userShapes xmlns:c="http://schemas.openxmlformats.org/drawingml/2006/chart">
  <cdr:relSizeAnchor xmlns:cdr="http://schemas.openxmlformats.org/drawingml/2006/chartDrawing">
    <cdr:from>
      <cdr:x>0.36327</cdr:x>
      <cdr:y>0.13914</cdr:y>
    </cdr:from>
    <cdr:to>
      <cdr:x>0.36327</cdr:x>
      <cdr:y>0.8778</cdr:y>
    </cdr:to>
    <cdr:cxnSp macro="">
      <cdr:nvCxnSpPr>
        <cdr:cNvPr id="2" name="Přímá spojnice 1"/>
        <cdr:cNvCxnSpPr/>
      </cdr:nvCxnSpPr>
      <cdr:spPr>
        <a:xfrm xmlns:a="http://schemas.openxmlformats.org/drawingml/2006/main">
          <a:off x="1933634" y="678191"/>
          <a:ext cx="0" cy="3600400"/>
        </a:xfrm>
        <a:prstGeom xmlns:a="http://schemas.openxmlformats.org/drawingml/2006/main" prst="line">
          <a:avLst/>
        </a:prstGeom>
        <a:ln xmlns:a="http://schemas.openxmlformats.org/drawingml/2006/main" w="19050">
          <a:solidFill>
            <a:srgbClr val="C00000"/>
          </a:solidFill>
          <a:prstDash val="sysDash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0.11311</cdr:x>
      <cdr:y>0.3325</cdr:y>
    </cdr:from>
    <cdr:to>
      <cdr:x>0.96429</cdr:x>
      <cdr:y>0.33277</cdr:y>
    </cdr:to>
    <cdr:cxnSp macro="">
      <cdr:nvCxnSpPr>
        <cdr:cNvPr id="4" name="Přímá spojnice 3"/>
        <cdr:cNvCxnSpPr/>
      </cdr:nvCxnSpPr>
      <cdr:spPr>
        <a:xfrm xmlns:a="http://schemas.openxmlformats.org/drawingml/2006/main" flipH="1" flipV="1">
          <a:off x="602077" y="1620690"/>
          <a:ext cx="4530646" cy="1289"/>
        </a:xfrm>
        <a:prstGeom xmlns:a="http://schemas.openxmlformats.org/drawingml/2006/main" prst="line">
          <a:avLst/>
        </a:prstGeom>
        <a:ln xmlns:a="http://schemas.openxmlformats.org/drawingml/2006/main" w="19050">
          <a:solidFill>
            <a:srgbClr val="C00000"/>
          </a:solidFill>
          <a:prstDash val="sysDash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 dirty="0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B790CC1-92DB-4DB4-BB1F-34CCA35D52C6}" type="datetimeFigureOut">
              <a:rPr lang="cs-CZ" smtClean="0"/>
              <a:t>9.10.2013</a:t>
            </a:fld>
            <a:endParaRPr lang="cs-CZ" dirty="0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 dirty="0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 dirty="0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357C5C2-FD3A-4971-9D51-28B610DE85F1}" type="slidenum">
              <a:rPr lang="cs-CZ" smtClean="0"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5671030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Klepnutím lze upravit styl předlohy podnadpisů.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123A6E-4792-44EA-BD4B-B706E2D76C0A}" type="datetime1">
              <a:rPr lang="cs-CZ" smtClean="0">
                <a:solidFill>
                  <a:prstClr val="black">
                    <a:tint val="75000"/>
                  </a:prstClr>
                </a:solidFill>
              </a:rPr>
              <a:t>9.10.2013</a:t>
            </a:fld>
            <a:endParaRPr lang="cs-CZ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F7983B-439E-476B-96A6-5CF24C820BBE}" type="slidenum">
              <a:rPr lang="cs-CZ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cs-CZ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82915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3" descr="cermat-CMYK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7625" y="404813"/>
            <a:ext cx="1020763" cy="992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08E24A-3615-48FD-BC5F-85C8FCF049DA}" type="datetime1">
              <a:rPr lang="cs-CZ" smtClean="0">
                <a:solidFill>
                  <a:prstClr val="black">
                    <a:tint val="75000"/>
                  </a:prstClr>
                </a:solidFill>
              </a:rPr>
              <a:t>9.10.2013</a:t>
            </a:fld>
            <a:endParaRPr lang="cs-CZ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B46416-0C80-4F41-B76C-B4744E200427}" type="slidenum">
              <a:rPr lang="cs-CZ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cs-CZ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39175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3" descr="cermat-CMYK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7625" y="404813"/>
            <a:ext cx="1020763" cy="992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1CCA67-FAC9-4600-AFC6-BF0B23C7B558}" type="datetime1">
              <a:rPr lang="cs-CZ" smtClean="0">
                <a:solidFill>
                  <a:prstClr val="black">
                    <a:tint val="75000"/>
                  </a:prstClr>
                </a:solidFill>
              </a:rPr>
              <a:t>9.10.2013</a:t>
            </a:fld>
            <a:endParaRPr lang="cs-CZ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3F8641-CD16-4B3F-A019-9B400E43BC08}" type="slidenum">
              <a:rPr lang="cs-CZ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cs-CZ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086762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ačát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3" descr="cermat-CMYK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7625" y="404813"/>
            <a:ext cx="1020763" cy="992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Nadpis 1"/>
          <p:cNvSpPr>
            <a:spLocks noGrp="1"/>
          </p:cNvSpPr>
          <p:nvPr>
            <p:ph type="title"/>
          </p:nvPr>
        </p:nvSpPr>
        <p:spPr>
          <a:xfrm>
            <a:off x="457200" y="2643182"/>
            <a:ext cx="8229600" cy="1143000"/>
          </a:xfrm>
        </p:spPr>
        <p:txBody>
          <a:bodyPr/>
          <a:lstStyle/>
          <a:p>
            <a:r>
              <a:rPr lang="cs-CZ" dirty="0" smtClean="0"/>
              <a:t>Klepnutím lze upravit styl předlohy nadpisů.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8084941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one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ovéPole 2"/>
          <p:cNvSpPr txBox="1"/>
          <p:nvPr userDrawn="1"/>
        </p:nvSpPr>
        <p:spPr>
          <a:xfrm>
            <a:off x="1285875" y="6288088"/>
            <a:ext cx="5724525" cy="43021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cs-CZ" sz="1100" b="1" dirty="0">
                <a:solidFill>
                  <a:srgbClr val="666666"/>
                </a:solidFill>
                <a:cs typeface="Arial" charset="0"/>
              </a:rPr>
              <a:t>Centrum pro zjišťování výsledků vzdělávání – CERMAT, </a:t>
            </a:r>
            <a:r>
              <a:rPr lang="cs-CZ" sz="1100" b="1" dirty="0">
                <a:solidFill>
                  <a:srgbClr val="005CAB"/>
                </a:solidFill>
                <a:cs typeface="Arial" charset="0"/>
              </a:rPr>
              <a:t>www.cermat.cz, www.novamaturita.cz</a:t>
            </a:r>
          </a:p>
          <a:p>
            <a:pPr fontAlgn="base">
              <a:spcBef>
                <a:spcPct val="0"/>
              </a:spcBef>
              <a:defRPr/>
            </a:pPr>
            <a:r>
              <a:rPr lang="cs-CZ" sz="1100" dirty="0">
                <a:solidFill>
                  <a:srgbClr val="595959"/>
                </a:solidFill>
                <a:latin typeface="Tahoma"/>
                <a:ea typeface="Calibri"/>
                <a:cs typeface="Times New Roman"/>
              </a:rPr>
              <a:t>Jankovcova 933/63, 170 00 Praha 7, tel.: +420 224 507 507</a:t>
            </a:r>
            <a:endParaRPr lang="cs-CZ" sz="1600" dirty="0">
              <a:solidFill>
                <a:prstClr val="black"/>
              </a:solidFill>
              <a:latin typeface="Consolas"/>
              <a:ea typeface="Calibri"/>
              <a:cs typeface="Times New Roman"/>
            </a:endParaRPr>
          </a:p>
        </p:txBody>
      </p:sp>
      <p:pic>
        <p:nvPicPr>
          <p:cNvPr id="4" name="Zástupný symbol pro obsah 12" descr="cermat.wmf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250" y="6215063"/>
            <a:ext cx="428625" cy="41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643182"/>
            <a:ext cx="8229600" cy="1143000"/>
          </a:xfrm>
        </p:spPr>
        <p:txBody>
          <a:bodyPr/>
          <a:lstStyle/>
          <a:p>
            <a:r>
              <a:rPr lang="cs-CZ" dirty="0" smtClean="0"/>
              <a:t>Klepnutím lze upravit styl předlohy nadpisů.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2214204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4D30E9-D9B6-47C8-8325-6C44104367D5}" type="datetime1">
              <a:rPr lang="cs-CZ" smtClean="0">
                <a:solidFill>
                  <a:prstClr val="black">
                    <a:tint val="75000"/>
                  </a:prstClr>
                </a:solidFill>
              </a:rPr>
              <a:t>9.10.2013</a:t>
            </a:fld>
            <a:endParaRPr lang="cs-CZ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1ECB02-9BF1-492D-BE86-7C40357968C5}" type="slidenum">
              <a:rPr lang="cs-CZ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cs-CZ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17588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C8A539-FBE7-433B-A4B6-138E10A01A4C}" type="datetime1">
              <a:rPr lang="cs-CZ" smtClean="0">
                <a:solidFill>
                  <a:prstClr val="black">
                    <a:tint val="75000"/>
                  </a:prstClr>
                </a:solidFill>
              </a:rPr>
              <a:t>9.10.2013</a:t>
            </a:fld>
            <a:endParaRPr lang="cs-CZ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DF08C4-3AEB-47AE-BD5A-7F8C53414D11}" type="slidenum">
              <a:rPr lang="cs-CZ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cs-CZ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70488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C08A51-2977-4E08-907A-C694DB11FB04}" type="datetime1">
              <a:rPr lang="cs-CZ" smtClean="0">
                <a:solidFill>
                  <a:prstClr val="black">
                    <a:tint val="75000"/>
                  </a:prstClr>
                </a:solidFill>
              </a:rPr>
              <a:t>9.10.2013</a:t>
            </a:fld>
            <a:endParaRPr lang="cs-CZ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D83E34-ACD8-41C8-BE07-0268CD5632F3}" type="slidenum">
              <a:rPr lang="cs-CZ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cs-CZ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50481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8342E2-E637-4919-9264-DDF56C6CB322}" type="datetime1">
              <a:rPr lang="cs-CZ" smtClean="0">
                <a:solidFill>
                  <a:prstClr val="black">
                    <a:tint val="75000"/>
                  </a:prstClr>
                </a:solidFill>
              </a:rPr>
              <a:t>9.10.2013</a:t>
            </a:fld>
            <a:endParaRPr lang="cs-CZ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3A8C93-A027-4114-B9AE-1583FB57DD21}" type="slidenum">
              <a:rPr lang="cs-CZ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cs-CZ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52583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67D9AD-2EAC-43A0-B0AB-A712BB905CF8}" type="datetime1">
              <a:rPr lang="cs-CZ" smtClean="0">
                <a:solidFill>
                  <a:prstClr val="black">
                    <a:tint val="75000"/>
                  </a:prstClr>
                </a:solidFill>
              </a:rPr>
              <a:t>9.10.2013</a:t>
            </a:fld>
            <a:endParaRPr lang="cs-CZ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136B23-1E81-4504-9372-B49CC88371DC}" type="slidenum">
              <a:rPr lang="cs-CZ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cs-CZ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30073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FFCE46-028E-4E58-9629-93A8DE392C86}" type="datetime1">
              <a:rPr lang="cs-CZ" smtClean="0">
                <a:solidFill>
                  <a:prstClr val="black">
                    <a:tint val="75000"/>
                  </a:prstClr>
                </a:solidFill>
              </a:rPr>
              <a:t>9.10.2013</a:t>
            </a:fld>
            <a:endParaRPr lang="cs-CZ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88508D-7738-4A58-B910-83BF47AB7EE8}" type="slidenum">
              <a:rPr lang="cs-CZ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cs-CZ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80273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0C1A9B-407E-4423-BB6B-BD0C632182D2}" type="datetime1">
              <a:rPr lang="cs-CZ" smtClean="0">
                <a:solidFill>
                  <a:prstClr val="black">
                    <a:tint val="75000"/>
                  </a:prstClr>
                </a:solidFill>
              </a:rPr>
              <a:t>9.10.2013</a:t>
            </a:fld>
            <a:endParaRPr lang="cs-CZ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766345-C443-4563-BF9D-3E63D6CB8A6D}" type="slidenum">
              <a:rPr lang="cs-CZ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cs-CZ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38820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cs-CZ" noProof="0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E12AA7-0BBE-4EB3-85BF-27215AF9CD6A}" type="datetime1">
              <a:rPr lang="cs-CZ" smtClean="0">
                <a:solidFill>
                  <a:prstClr val="black">
                    <a:tint val="75000"/>
                  </a:prstClr>
                </a:solidFill>
              </a:rPr>
              <a:t>9.10.2013</a:t>
            </a:fld>
            <a:endParaRPr lang="cs-CZ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7CD659-7C21-4DB7-BDDE-07EB0A367BC3}" type="slidenum">
              <a:rPr lang="cs-CZ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cs-CZ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7231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Zástupný symbol pro nadpis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Klepnutím lze upravit styl předlohy nadpisů.</a:t>
            </a:r>
          </a:p>
        </p:txBody>
      </p:sp>
      <p:sp>
        <p:nvSpPr>
          <p:cNvPr id="1027" name="Zástupný symbol pro text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0FDD930-8AFD-4502-B249-E80584F6BD0E}" type="datetime1">
              <a:rPr lang="cs-CZ" smtClean="0">
                <a:solidFill>
                  <a:prstClr val="black">
                    <a:tint val="75000"/>
                  </a:prstClr>
                </a:solidFill>
              </a:rPr>
              <a:t>9.10.2013</a:t>
            </a:fld>
            <a:endParaRPr lang="cs-CZ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cs-CZ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EEE4C28-89AC-4E7B-BB1C-2156D475342D}" type="slidenum">
              <a:rPr lang="cs-CZ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cs-CZ" dirty="0">
              <a:solidFill>
                <a:prstClr val="black">
                  <a:tint val="75000"/>
                </a:prstClr>
              </a:solidFill>
            </a:endParaRPr>
          </a:p>
        </p:txBody>
      </p:sp>
      <p:cxnSp>
        <p:nvCxnSpPr>
          <p:cNvPr id="7" name="Přímá spojovací čára 6"/>
          <p:cNvCxnSpPr/>
          <p:nvPr userDrawn="1"/>
        </p:nvCxnSpPr>
        <p:spPr>
          <a:xfrm>
            <a:off x="428625" y="6072188"/>
            <a:ext cx="828675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187865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52.xml"/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52.xml"/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7.xml"/><Relationship Id="rId4" Type="http://schemas.openxmlformats.org/officeDocument/2006/relationships/slide" Target="slide5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emf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5.xml"/><Relationship Id="rId2" Type="http://schemas.openxmlformats.org/officeDocument/2006/relationships/chart" Target="../charts/chart14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17.xml"/><Relationship Id="rId4" Type="http://schemas.openxmlformats.org/officeDocument/2006/relationships/chart" Target="../charts/chart1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8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9.xml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1.xml"/><Relationship Id="rId2" Type="http://schemas.openxmlformats.org/officeDocument/2006/relationships/chart" Target="../charts/chart20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3.xml"/><Relationship Id="rId2" Type="http://schemas.openxmlformats.org/officeDocument/2006/relationships/chart" Target="../charts/chart22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4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chart" Target="../charts/chart25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6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7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" Target="slide52.xml"/><Relationship Id="rId2" Type="http://schemas.openxmlformats.org/officeDocument/2006/relationships/chart" Target="../charts/chart28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9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0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1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emf"/><Relationship Id="rId2" Type="http://schemas.openxmlformats.org/officeDocument/2006/relationships/image" Target="../media/image25.em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" Target="slide22.xml"/><Relationship Id="rId1" Type="http://schemas.openxmlformats.org/officeDocument/2006/relationships/slideLayout" Target="../slideLayouts/slideLayout7.xml"/><Relationship Id="rId4" Type="http://schemas.openxmlformats.org/officeDocument/2006/relationships/slide" Target="slide45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1196752"/>
            <a:ext cx="8229600" cy="1656184"/>
          </a:xfrm>
        </p:spPr>
        <p:txBody>
          <a:bodyPr/>
          <a:lstStyle/>
          <a:p>
            <a:r>
              <a:rPr lang="cs-CZ" b="1" dirty="0" smtClean="0">
                <a:solidFill>
                  <a:srgbClr val="0070C0"/>
                </a:solidFill>
              </a:rPr>
              <a:t>ASOCIACE STŘEDNÍCH PRŮMYSLOVÝCH ŠKOL</a:t>
            </a:r>
            <a:endParaRPr lang="cs-CZ" dirty="0">
              <a:solidFill>
                <a:srgbClr val="0070C0"/>
              </a:solidFill>
            </a:endParaRPr>
          </a:p>
        </p:txBody>
      </p:sp>
      <p:sp>
        <p:nvSpPr>
          <p:cNvPr id="3" name="Obdélník 2"/>
          <p:cNvSpPr/>
          <p:nvPr/>
        </p:nvSpPr>
        <p:spPr>
          <a:xfrm>
            <a:off x="1413370" y="4057908"/>
            <a:ext cx="62970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cs-CZ" sz="2800" b="1" dirty="0" smtClean="0">
                <a:solidFill>
                  <a:srgbClr val="0070C0"/>
                </a:solidFill>
              </a:rPr>
              <a:t>Maturita 2013 – výsledky, maturita 2014 </a:t>
            </a:r>
            <a:endParaRPr lang="cs-CZ" sz="2800" dirty="0">
              <a:solidFill>
                <a:srgbClr val="0070C0"/>
              </a:solidFill>
            </a:endParaRPr>
          </a:p>
        </p:txBody>
      </p:sp>
      <p:sp>
        <p:nvSpPr>
          <p:cNvPr id="4" name="Obdélník 3"/>
          <p:cNvSpPr/>
          <p:nvPr/>
        </p:nvSpPr>
        <p:spPr>
          <a:xfrm>
            <a:off x="2286000" y="3105835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cs-CZ" b="1" dirty="0" smtClean="0">
                <a:solidFill>
                  <a:srgbClr val="0070C0"/>
                </a:solidFill>
              </a:rPr>
              <a:t>Rožnov pod Radhoštěm</a:t>
            </a:r>
            <a:endParaRPr lang="cs-CZ" dirty="0">
              <a:solidFill>
                <a:srgbClr val="0070C0"/>
              </a:solidFill>
            </a:endParaRPr>
          </a:p>
          <a:p>
            <a:pPr algn="ctr"/>
            <a:r>
              <a:rPr lang="cs-CZ" b="1" dirty="0" smtClean="0">
                <a:solidFill>
                  <a:srgbClr val="0070C0"/>
                </a:solidFill>
              </a:rPr>
              <a:t>9. října </a:t>
            </a:r>
            <a:r>
              <a:rPr lang="cs-CZ" b="1" dirty="0">
                <a:solidFill>
                  <a:srgbClr val="0070C0"/>
                </a:solidFill>
              </a:rPr>
              <a:t>2013</a:t>
            </a:r>
            <a:endParaRPr lang="cs-CZ" dirty="0">
              <a:solidFill>
                <a:srgbClr val="0070C0"/>
              </a:solidFill>
            </a:endParaRPr>
          </a:p>
        </p:txBody>
      </p:sp>
      <p:sp>
        <p:nvSpPr>
          <p:cNvPr id="5" name="Nadpis 3"/>
          <p:cNvSpPr txBox="1">
            <a:spLocks/>
          </p:cNvSpPr>
          <p:nvPr/>
        </p:nvSpPr>
        <p:spPr bwMode="auto">
          <a:xfrm>
            <a:off x="457200" y="4878288"/>
            <a:ext cx="6196284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 eaLnBrk="1" hangingPunct="1"/>
            <a:r>
              <a:rPr lang="cs-CZ" sz="1800" dirty="0" smtClean="0">
                <a:solidFill>
                  <a:srgbClr val="1F497D">
                    <a:lumMod val="50000"/>
                  </a:srgbClr>
                </a:solidFill>
              </a:rPr>
              <a:t>Zpracoval: </a:t>
            </a:r>
            <a:r>
              <a:rPr lang="cs-CZ" sz="1800" i="1" dirty="0" smtClean="0">
                <a:solidFill>
                  <a:srgbClr val="1F497D">
                    <a:lumMod val="50000"/>
                  </a:srgbClr>
                </a:solidFill>
              </a:rPr>
              <a:t>Centrum pro zjišťování výsledků vzdělávání - CERMAT</a:t>
            </a:r>
          </a:p>
          <a:p>
            <a:pPr algn="l" eaLnBrk="1" hangingPunct="1"/>
            <a:endParaRPr lang="cs-CZ" sz="1800" dirty="0">
              <a:solidFill>
                <a:srgbClr val="1F497D">
                  <a:lumMod val="50000"/>
                </a:srgbClr>
              </a:solidFill>
            </a:endParaRPr>
          </a:p>
          <a:p>
            <a:pPr algn="l" eaLnBrk="1" hangingPunct="1"/>
            <a:r>
              <a:rPr lang="cs-CZ" sz="1800" dirty="0" smtClean="0">
                <a:solidFill>
                  <a:srgbClr val="1F497D">
                    <a:lumMod val="50000"/>
                  </a:srgbClr>
                </a:solidFill>
              </a:rPr>
              <a:t>ŘÍJEN 2013</a:t>
            </a:r>
          </a:p>
        </p:txBody>
      </p:sp>
    </p:spTree>
    <p:extLst>
      <p:ext uri="{BB962C8B-B14F-4D97-AF65-F5344CB8AC3E}">
        <p14:creationId xmlns:p14="http://schemas.microsoft.com/office/powerpoint/2010/main" val="3176082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r>
              <a:rPr lang="cs-CZ" sz="2800" dirty="0" smtClean="0">
                <a:solidFill>
                  <a:schemeClr val="tx2"/>
                </a:solidFill>
              </a:rPr>
              <a:t>ČISTÁ NEÚSPĚŠNOST - MATURITNÍ ZKOUŠKA CELKEM</a:t>
            </a:r>
            <a:br>
              <a:rPr lang="cs-CZ" sz="2800" dirty="0" smtClean="0">
                <a:solidFill>
                  <a:schemeClr val="tx2"/>
                </a:solidFill>
              </a:rPr>
            </a:br>
            <a:r>
              <a:rPr lang="cs-CZ" sz="2000" dirty="0" smtClean="0">
                <a:solidFill>
                  <a:schemeClr val="tx2"/>
                </a:solidFill>
              </a:rPr>
              <a:t>STAV PO PODZIMNÍM TERMÍNU 2013, PODLE OBOROVÝCH SKUPIN</a:t>
            </a:r>
            <a:endParaRPr lang="cs-CZ" sz="2000" dirty="0">
              <a:solidFill>
                <a:schemeClr val="tx2"/>
              </a:solidFill>
            </a:endParaRPr>
          </a:p>
        </p:txBody>
      </p:sp>
      <p:graphicFrame>
        <p:nvGraphicFramePr>
          <p:cNvPr id="4" name="Graf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91177383"/>
              </p:ext>
            </p:extLst>
          </p:nvPr>
        </p:nvGraphicFramePr>
        <p:xfrm>
          <a:off x="1547664" y="1484784"/>
          <a:ext cx="5932715" cy="44740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ovéPole 4"/>
          <p:cNvSpPr txBox="1"/>
          <p:nvPr/>
        </p:nvSpPr>
        <p:spPr>
          <a:xfrm>
            <a:off x="323528" y="6093296"/>
            <a:ext cx="84249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cs-CZ" sz="1000" i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POZN.: výsledku zahrnují i ty žáky, kteří se nehlásili ke společné části MZ</a:t>
            </a:r>
          </a:p>
        </p:txBody>
      </p:sp>
    </p:spTree>
    <p:extLst>
      <p:ext uri="{BB962C8B-B14F-4D97-AF65-F5344CB8AC3E}">
        <p14:creationId xmlns:p14="http://schemas.microsoft.com/office/powerpoint/2010/main" val="2001253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Nadpis 1"/>
          <p:cNvSpPr txBox="1">
            <a:spLocks/>
          </p:cNvSpPr>
          <p:nvPr/>
        </p:nvSpPr>
        <p:spPr bwMode="auto">
          <a:xfrm>
            <a:off x="457200" y="274638"/>
            <a:ext cx="8229600" cy="8501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cs-CZ" sz="2800" dirty="0" smtClean="0">
                <a:solidFill>
                  <a:schemeClr val="tx2"/>
                </a:solidFill>
              </a:rPr>
              <a:t>ČISTÁ NEÚSPĚŠNOST - MATURITNÍ ZKOUŠKA CELKEM</a:t>
            </a:r>
            <a:br>
              <a:rPr lang="cs-CZ" sz="2800" dirty="0" smtClean="0">
                <a:solidFill>
                  <a:schemeClr val="tx2"/>
                </a:solidFill>
              </a:rPr>
            </a:br>
            <a:r>
              <a:rPr lang="cs-CZ" sz="2000" dirty="0" smtClean="0">
                <a:solidFill>
                  <a:schemeClr val="tx2"/>
                </a:solidFill>
              </a:rPr>
              <a:t>STAV PO PODZIMNÍM TERMÍNU 2013, PODLE KRAJE</a:t>
            </a:r>
            <a:endParaRPr lang="cs-CZ" sz="2000" dirty="0">
              <a:solidFill>
                <a:schemeClr val="tx2"/>
              </a:solidFill>
            </a:endParaRPr>
          </a:p>
        </p:txBody>
      </p:sp>
      <p:graphicFrame>
        <p:nvGraphicFramePr>
          <p:cNvPr id="6" name="Graf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54482990"/>
              </p:ext>
            </p:extLst>
          </p:nvPr>
        </p:nvGraphicFramePr>
        <p:xfrm>
          <a:off x="1605642" y="1412776"/>
          <a:ext cx="5932715" cy="44740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TextovéPole 6"/>
          <p:cNvSpPr txBox="1"/>
          <p:nvPr/>
        </p:nvSpPr>
        <p:spPr>
          <a:xfrm>
            <a:off x="323528" y="6093296"/>
            <a:ext cx="84249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cs-CZ" sz="1000" i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POZN.: výsledku zahrnují i ty žáky, kteří se nehlásili ke společné části MZ</a:t>
            </a:r>
          </a:p>
        </p:txBody>
      </p:sp>
    </p:spTree>
    <p:extLst>
      <p:ext uri="{BB962C8B-B14F-4D97-AF65-F5344CB8AC3E}">
        <p14:creationId xmlns:p14="http://schemas.microsoft.com/office/powerpoint/2010/main" val="1739800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r>
              <a:rPr lang="cs-CZ" sz="2800" dirty="0" smtClean="0">
                <a:solidFill>
                  <a:schemeClr val="tx2"/>
                </a:solidFill>
              </a:rPr>
              <a:t>ČISTÁ NEÚSPĚŠNOST - MATURITNÍ ZKOUŠKA CELKEM</a:t>
            </a:r>
            <a:br>
              <a:rPr lang="cs-CZ" sz="2800" dirty="0" smtClean="0">
                <a:solidFill>
                  <a:schemeClr val="tx2"/>
                </a:solidFill>
              </a:rPr>
            </a:br>
            <a:r>
              <a:rPr lang="cs-CZ" sz="2000" dirty="0" smtClean="0">
                <a:solidFill>
                  <a:schemeClr val="tx2"/>
                </a:solidFill>
              </a:rPr>
              <a:t>STAV PO PODZIMNÍM TERMÍNU 2013, PODLE OBOROVÝCH SKUPIN</a:t>
            </a:r>
            <a:endParaRPr lang="cs-CZ" sz="2000" dirty="0">
              <a:solidFill>
                <a:schemeClr val="tx2"/>
              </a:solidFill>
            </a:endParaRPr>
          </a:p>
        </p:txBody>
      </p:sp>
      <p:graphicFrame>
        <p:nvGraphicFramePr>
          <p:cNvPr id="7" name="Graf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13586460"/>
              </p:ext>
            </p:extLst>
          </p:nvPr>
        </p:nvGraphicFramePr>
        <p:xfrm>
          <a:off x="1691680" y="1412776"/>
          <a:ext cx="5932715" cy="44740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634339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Graf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7145621"/>
              </p:ext>
            </p:extLst>
          </p:nvPr>
        </p:nvGraphicFramePr>
        <p:xfrm>
          <a:off x="1619672" y="1484784"/>
          <a:ext cx="5932715" cy="44740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Nadpis 1"/>
          <p:cNvSpPr txBox="1">
            <a:spLocks/>
          </p:cNvSpPr>
          <p:nvPr/>
        </p:nvSpPr>
        <p:spPr bwMode="auto">
          <a:xfrm>
            <a:off x="457200" y="274638"/>
            <a:ext cx="8229600" cy="8501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cs-CZ" sz="2800" dirty="0" smtClean="0">
                <a:solidFill>
                  <a:schemeClr val="tx2"/>
                </a:solidFill>
              </a:rPr>
              <a:t>ČISTÁ NEÚSPĚŠNOST - MATURITNÍ ZKOUŠKA CELKEM</a:t>
            </a:r>
            <a:br>
              <a:rPr lang="cs-CZ" sz="2800" dirty="0" smtClean="0">
                <a:solidFill>
                  <a:schemeClr val="tx2"/>
                </a:solidFill>
              </a:rPr>
            </a:br>
            <a:r>
              <a:rPr lang="cs-CZ" sz="2000" dirty="0" smtClean="0">
                <a:solidFill>
                  <a:schemeClr val="tx2"/>
                </a:solidFill>
              </a:rPr>
              <a:t>STAV PO PODZIMNÍM TERMÍNU 2013, PODLE KRAJE</a:t>
            </a:r>
            <a:endParaRPr lang="cs-CZ" sz="20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2354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Graf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29635802"/>
              </p:ext>
            </p:extLst>
          </p:nvPr>
        </p:nvGraphicFramePr>
        <p:xfrm>
          <a:off x="1605642" y="1484784"/>
          <a:ext cx="5932715" cy="44740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Nadpis 1"/>
          <p:cNvSpPr txBox="1">
            <a:spLocks/>
          </p:cNvSpPr>
          <p:nvPr/>
        </p:nvSpPr>
        <p:spPr bwMode="auto">
          <a:xfrm>
            <a:off x="899592" y="274638"/>
            <a:ext cx="7344816" cy="8501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cs-CZ" sz="2800" dirty="0" smtClean="0">
                <a:solidFill>
                  <a:schemeClr val="tx2"/>
                </a:solidFill>
              </a:rPr>
              <a:t>ČISTÁ NEÚSPĚŠNOST – SPOLEČNÁ ČÁST MATURITNÍ ZKOUŠKY</a:t>
            </a:r>
            <a:br>
              <a:rPr lang="cs-CZ" sz="2800" dirty="0" smtClean="0">
                <a:solidFill>
                  <a:schemeClr val="tx2"/>
                </a:solidFill>
              </a:rPr>
            </a:br>
            <a:r>
              <a:rPr lang="cs-CZ" sz="2000" dirty="0" smtClean="0">
                <a:solidFill>
                  <a:schemeClr val="tx2"/>
                </a:solidFill>
              </a:rPr>
              <a:t>STAV PO PODZIMNÍM TERMÍNU 2013, PODLE OBOROVÝCH SKUPIN</a:t>
            </a:r>
            <a:endParaRPr lang="cs-CZ" sz="20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6514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Nadpis 1"/>
          <p:cNvSpPr txBox="1">
            <a:spLocks/>
          </p:cNvSpPr>
          <p:nvPr/>
        </p:nvSpPr>
        <p:spPr bwMode="auto">
          <a:xfrm>
            <a:off x="899592" y="274638"/>
            <a:ext cx="7344816" cy="8501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cs-CZ" sz="2800" dirty="0" smtClean="0">
                <a:solidFill>
                  <a:schemeClr val="tx2"/>
                </a:solidFill>
              </a:rPr>
              <a:t>ČISTÁ NEÚSPĚŠNOST – SPOLEČNÁ ČÁST MATURITNÍ ZKOUŠKY</a:t>
            </a:r>
            <a:br>
              <a:rPr lang="cs-CZ" sz="2800" dirty="0" smtClean="0">
                <a:solidFill>
                  <a:schemeClr val="tx2"/>
                </a:solidFill>
              </a:rPr>
            </a:br>
            <a:r>
              <a:rPr lang="cs-CZ" sz="2000" dirty="0" smtClean="0">
                <a:solidFill>
                  <a:schemeClr val="tx2"/>
                </a:solidFill>
              </a:rPr>
              <a:t>STAV PO PODZIMNÍM TERMÍNU 2013, PODLE KRAJE</a:t>
            </a:r>
            <a:endParaRPr lang="cs-CZ" sz="2000" dirty="0">
              <a:solidFill>
                <a:schemeClr val="tx2"/>
              </a:solidFill>
            </a:endParaRPr>
          </a:p>
        </p:txBody>
      </p:sp>
      <p:graphicFrame>
        <p:nvGraphicFramePr>
          <p:cNvPr id="6" name="Graf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2263161"/>
              </p:ext>
            </p:extLst>
          </p:nvPr>
        </p:nvGraphicFramePr>
        <p:xfrm>
          <a:off x="1605642" y="1484784"/>
          <a:ext cx="5932715" cy="44740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678716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Nadpis 1"/>
          <p:cNvSpPr txBox="1">
            <a:spLocks/>
          </p:cNvSpPr>
          <p:nvPr/>
        </p:nvSpPr>
        <p:spPr bwMode="auto">
          <a:xfrm>
            <a:off x="899592" y="274638"/>
            <a:ext cx="7344816" cy="8501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cs-CZ" sz="2800" dirty="0" smtClean="0">
                <a:solidFill>
                  <a:schemeClr val="tx2"/>
                </a:solidFill>
              </a:rPr>
              <a:t>ČISTÁ NEÚSPĚŠNOST – PROFILOVÁ ČÁST MATURITNÍ ZKOUŠKY</a:t>
            </a:r>
            <a:br>
              <a:rPr lang="cs-CZ" sz="2800" dirty="0" smtClean="0">
                <a:solidFill>
                  <a:schemeClr val="tx2"/>
                </a:solidFill>
              </a:rPr>
            </a:br>
            <a:r>
              <a:rPr lang="cs-CZ" sz="2000" dirty="0" smtClean="0">
                <a:solidFill>
                  <a:schemeClr val="tx2"/>
                </a:solidFill>
              </a:rPr>
              <a:t>STAV PO PODZIMNÍM TERMÍNU 2013, PODLE OBOROVÝCH SKUPIN</a:t>
            </a:r>
            <a:endParaRPr lang="cs-CZ" sz="2000" dirty="0">
              <a:solidFill>
                <a:schemeClr val="tx2"/>
              </a:solidFill>
            </a:endParaRPr>
          </a:p>
        </p:txBody>
      </p:sp>
      <p:graphicFrame>
        <p:nvGraphicFramePr>
          <p:cNvPr id="5" name="Graf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75796961"/>
              </p:ext>
            </p:extLst>
          </p:nvPr>
        </p:nvGraphicFramePr>
        <p:xfrm>
          <a:off x="1605642" y="1484784"/>
          <a:ext cx="5932715" cy="44740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285401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Nadpis 1"/>
          <p:cNvSpPr txBox="1">
            <a:spLocks/>
          </p:cNvSpPr>
          <p:nvPr/>
        </p:nvSpPr>
        <p:spPr bwMode="auto">
          <a:xfrm>
            <a:off x="899592" y="274638"/>
            <a:ext cx="7344816" cy="8501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cs-CZ" sz="2800" dirty="0" smtClean="0">
                <a:solidFill>
                  <a:schemeClr val="tx2"/>
                </a:solidFill>
              </a:rPr>
              <a:t>ČISTÁ NEÚSPĚŠNOST – PROFILOVÁ ČÁST MATURITNÍ ZKOUŠKY</a:t>
            </a:r>
            <a:br>
              <a:rPr lang="cs-CZ" sz="2800" dirty="0" smtClean="0">
                <a:solidFill>
                  <a:schemeClr val="tx2"/>
                </a:solidFill>
              </a:rPr>
            </a:br>
            <a:r>
              <a:rPr lang="cs-CZ" sz="2000" dirty="0" smtClean="0">
                <a:solidFill>
                  <a:schemeClr val="tx2"/>
                </a:solidFill>
              </a:rPr>
              <a:t>STAV PO PODZIMNÍM TERMÍNU 2013, PODLE KRAJE</a:t>
            </a:r>
            <a:endParaRPr lang="cs-CZ" sz="2000" dirty="0">
              <a:solidFill>
                <a:schemeClr val="tx2"/>
              </a:solidFill>
            </a:endParaRPr>
          </a:p>
        </p:txBody>
      </p:sp>
      <p:graphicFrame>
        <p:nvGraphicFramePr>
          <p:cNvPr id="4" name="Graf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7664124"/>
              </p:ext>
            </p:extLst>
          </p:nvPr>
        </p:nvGraphicFramePr>
        <p:xfrm>
          <a:off x="1605642" y="1484784"/>
          <a:ext cx="5932715" cy="44740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51236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číslo snímk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C88508D-7738-4A58-B910-83BF47AB7EE8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</a:t>
            </a:fld>
            <a:endParaRPr lang="cs-CZ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772816"/>
            <a:ext cx="8772968" cy="40945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Nadpis 1"/>
          <p:cNvSpPr txBox="1">
            <a:spLocks/>
          </p:cNvSpPr>
          <p:nvPr/>
        </p:nvSpPr>
        <p:spPr bwMode="auto">
          <a:xfrm>
            <a:off x="457200" y="260648"/>
            <a:ext cx="8229600" cy="8640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cs-CZ" sz="2400" dirty="0" smtClean="0">
                <a:solidFill>
                  <a:schemeClr val="tx2"/>
                </a:solidFill>
              </a:rPr>
              <a:t>BILANCE POŘADÍ PRŮMĚRNÝCH ÚSPĚŠNOSTÍ  KRAJŮ V RÁMCI OBORŮ VZDĚLÁNÍ</a:t>
            </a:r>
          </a:p>
          <a:p>
            <a:r>
              <a:rPr lang="cs-CZ" sz="2000" dirty="0" smtClean="0">
                <a:solidFill>
                  <a:schemeClr val="tx2"/>
                </a:solidFill>
              </a:rPr>
              <a:t>MATEMATIKA – MZ 2013 – JARNÍ OBDOBÍ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3" name="TextovéPole 2"/>
          <p:cNvSpPr txBox="1"/>
          <p:nvPr/>
        </p:nvSpPr>
        <p:spPr>
          <a:xfrm>
            <a:off x="827584" y="1393031"/>
            <a:ext cx="58326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dirty="0" smtClean="0"/>
              <a:t>ŘÁDNÝ TERMÍN, POVINNÁ ZKOUŠKA, KONAJÍCÍ</a:t>
            </a:r>
            <a:endParaRPr lang="cs-CZ" sz="1400" dirty="0"/>
          </a:p>
        </p:txBody>
      </p:sp>
      <p:sp>
        <p:nvSpPr>
          <p:cNvPr id="5" name="TextovéPole 4"/>
          <p:cNvSpPr txBox="1"/>
          <p:nvPr/>
        </p:nvSpPr>
        <p:spPr>
          <a:xfrm>
            <a:off x="8038728" y="5805264"/>
            <a:ext cx="6480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dirty="0" smtClean="0">
                <a:hlinkClick r:id="rId3" action="ppaction://hlinksldjump"/>
              </a:rPr>
              <a:t>zpět</a:t>
            </a:r>
            <a:endParaRPr lang="cs-CZ" sz="1400" dirty="0"/>
          </a:p>
        </p:txBody>
      </p:sp>
    </p:spTree>
    <p:extLst>
      <p:ext uri="{BB962C8B-B14F-4D97-AF65-F5344CB8AC3E}">
        <p14:creationId xmlns:p14="http://schemas.microsoft.com/office/powerpoint/2010/main" val="3039172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číslo snímk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C88508D-7738-4A58-B910-83BF47AB7EE8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19</a:t>
            </a:fld>
            <a:endParaRPr lang="cs-CZ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3" name="Obrázek 2"/>
          <p:cNvPicPr/>
          <p:nvPr/>
        </p:nvPicPr>
        <p:blipFill rotWithShape="1">
          <a:blip r:embed="rId2"/>
          <a:srcRect l="15166" t="19053" r="50237" b="12161"/>
          <a:stretch/>
        </p:blipFill>
        <p:spPr bwMode="auto">
          <a:xfrm>
            <a:off x="1043608" y="1196752"/>
            <a:ext cx="7272807" cy="482453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Nadpis 1"/>
          <p:cNvSpPr txBox="1">
            <a:spLocks/>
          </p:cNvSpPr>
          <p:nvPr/>
        </p:nvSpPr>
        <p:spPr bwMode="auto">
          <a:xfrm>
            <a:off x="323528" y="386662"/>
            <a:ext cx="8496943" cy="3960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cs-CZ" sz="2800" dirty="0" smtClean="0">
                <a:solidFill>
                  <a:srgbClr val="1F497D"/>
                </a:solidFill>
              </a:rPr>
              <a:t>POROVNÁNÍ VÝSLEDKŮ V MATEMATICE – MZ2013 - JARO</a:t>
            </a:r>
            <a:endParaRPr lang="cs-CZ" sz="1400" dirty="0">
              <a:solidFill>
                <a:srgbClr val="1F497D"/>
              </a:solidFill>
            </a:endParaRPr>
          </a:p>
        </p:txBody>
      </p:sp>
      <p:cxnSp>
        <p:nvCxnSpPr>
          <p:cNvPr id="6" name="Přímá spojnice 5"/>
          <p:cNvCxnSpPr/>
          <p:nvPr/>
        </p:nvCxnSpPr>
        <p:spPr>
          <a:xfrm flipV="1">
            <a:off x="5292080" y="3140968"/>
            <a:ext cx="0" cy="19442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5927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Nadpis 3"/>
          <p:cNvSpPr>
            <a:spLocks noGrp="1"/>
          </p:cNvSpPr>
          <p:nvPr>
            <p:ph type="title"/>
          </p:nvPr>
        </p:nvSpPr>
        <p:spPr>
          <a:xfrm>
            <a:off x="457200" y="2064272"/>
            <a:ext cx="8229600" cy="2300832"/>
          </a:xfrm>
        </p:spPr>
        <p:txBody>
          <a:bodyPr/>
          <a:lstStyle/>
          <a:p>
            <a:r>
              <a:rPr lang="cs-CZ" b="1" dirty="0" smtClean="0">
                <a:solidFill>
                  <a:schemeClr val="tx2"/>
                </a:solidFill>
              </a:rPr>
              <a:t>INTELEKTOVÉ PŘEDPOKLADY KE STUDIU</a:t>
            </a:r>
            <a:br>
              <a:rPr lang="cs-CZ" b="1" dirty="0" smtClean="0">
                <a:solidFill>
                  <a:schemeClr val="tx2"/>
                </a:solidFill>
              </a:rPr>
            </a:br>
            <a:r>
              <a:rPr lang="cs-CZ" b="1" dirty="0" smtClean="0">
                <a:solidFill>
                  <a:schemeClr val="tx2"/>
                </a:solidFill>
              </a:rPr>
              <a:t>ŠETŘENÍ IST 2012</a:t>
            </a:r>
            <a:endParaRPr lang="cs-CZ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9007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Nadpis 3"/>
          <p:cNvSpPr>
            <a:spLocks noGrp="1"/>
          </p:cNvSpPr>
          <p:nvPr>
            <p:ph type="title"/>
          </p:nvPr>
        </p:nvSpPr>
        <p:spPr>
          <a:xfrm>
            <a:off x="457200" y="2064272"/>
            <a:ext cx="8229600" cy="2300832"/>
          </a:xfrm>
        </p:spPr>
        <p:txBody>
          <a:bodyPr/>
          <a:lstStyle/>
          <a:p>
            <a:r>
              <a:rPr lang="cs-CZ" b="1" dirty="0" smtClean="0">
                <a:solidFill>
                  <a:schemeClr val="tx2"/>
                </a:solidFill>
              </a:rPr>
              <a:t>VÝSLEDKY MZ 2013 - PODZIM</a:t>
            </a:r>
            <a:endParaRPr lang="cs-CZ" sz="28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0173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číslo snímk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C88508D-7738-4A58-B910-83BF47AB7EE8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</a:t>
            </a:fld>
            <a:endParaRPr lang="cs-CZ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100" y="1124744"/>
            <a:ext cx="8826130" cy="4116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Nadpis 1"/>
          <p:cNvSpPr txBox="1">
            <a:spLocks/>
          </p:cNvSpPr>
          <p:nvPr/>
        </p:nvSpPr>
        <p:spPr bwMode="auto">
          <a:xfrm>
            <a:off x="457200" y="188640"/>
            <a:ext cx="8229600" cy="3960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cs-CZ" sz="2800" dirty="0" smtClean="0">
                <a:solidFill>
                  <a:srgbClr val="1F497D"/>
                </a:solidFill>
              </a:rPr>
              <a:t>SOUHRNNÉ VÝSLEDKY MZ 2013 - PODZIM</a:t>
            </a:r>
            <a:endParaRPr lang="cs-CZ" sz="1400" dirty="0">
              <a:solidFill>
                <a:srgbClr val="1F497D"/>
              </a:solidFill>
            </a:endParaRPr>
          </a:p>
        </p:txBody>
      </p:sp>
      <p:sp>
        <p:nvSpPr>
          <p:cNvPr id="3" name="Pěticípá hvězda 2"/>
          <p:cNvSpPr/>
          <p:nvPr/>
        </p:nvSpPr>
        <p:spPr>
          <a:xfrm>
            <a:off x="3043955" y="1880828"/>
            <a:ext cx="72008" cy="72008"/>
          </a:xfrm>
          <a:prstGeom prst="star5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" name="Pěticípá hvězda 5"/>
          <p:cNvSpPr/>
          <p:nvPr/>
        </p:nvSpPr>
        <p:spPr>
          <a:xfrm>
            <a:off x="3043955" y="2662009"/>
            <a:ext cx="72008" cy="72008"/>
          </a:xfrm>
          <a:prstGeom prst="star5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" name="Pěticípá hvězda 6"/>
          <p:cNvSpPr/>
          <p:nvPr/>
        </p:nvSpPr>
        <p:spPr>
          <a:xfrm>
            <a:off x="3043955" y="3068960"/>
            <a:ext cx="72008" cy="72008"/>
          </a:xfrm>
          <a:prstGeom prst="star5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" name="Pěticípá hvězda 7"/>
          <p:cNvSpPr/>
          <p:nvPr/>
        </p:nvSpPr>
        <p:spPr>
          <a:xfrm>
            <a:off x="3043955" y="3429000"/>
            <a:ext cx="72008" cy="72008"/>
          </a:xfrm>
          <a:prstGeom prst="star5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98640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číslo snímk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C88508D-7738-4A58-B910-83BF47AB7EE8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22</a:t>
            </a:fld>
            <a:endParaRPr lang="cs-CZ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Nadpis 1"/>
          <p:cNvSpPr txBox="1">
            <a:spLocks/>
          </p:cNvSpPr>
          <p:nvPr/>
        </p:nvSpPr>
        <p:spPr bwMode="auto">
          <a:xfrm>
            <a:off x="457200" y="188640"/>
            <a:ext cx="8229600" cy="8640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cs-CZ" sz="2400" dirty="0" smtClean="0">
                <a:solidFill>
                  <a:schemeClr val="tx2"/>
                </a:solidFill>
              </a:rPr>
              <a:t>VÝSLEDKY DIDAKTICKÉHO TESTU</a:t>
            </a:r>
          </a:p>
          <a:p>
            <a:r>
              <a:rPr lang="cs-CZ" sz="2000" dirty="0" smtClean="0">
                <a:solidFill>
                  <a:schemeClr val="tx2"/>
                </a:solidFill>
              </a:rPr>
              <a:t>ČESKÝ JAZYK VS. MATEMATIKA</a:t>
            </a:r>
            <a:endParaRPr lang="cs-CZ" sz="2000" dirty="0">
              <a:solidFill>
                <a:schemeClr val="tx2"/>
              </a:solidFill>
            </a:endParaRPr>
          </a:p>
        </p:txBody>
      </p:sp>
      <p:graphicFrame>
        <p:nvGraphicFramePr>
          <p:cNvPr id="4" name="Graf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41429838"/>
              </p:ext>
            </p:extLst>
          </p:nvPr>
        </p:nvGraphicFramePr>
        <p:xfrm>
          <a:off x="1619672" y="1340768"/>
          <a:ext cx="5688632" cy="45365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ovéPole 4"/>
          <p:cNvSpPr txBox="1"/>
          <p:nvPr/>
        </p:nvSpPr>
        <p:spPr>
          <a:xfrm>
            <a:off x="8316416" y="5877272"/>
            <a:ext cx="43204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100" dirty="0" smtClean="0">
                <a:hlinkClick r:id="rId3" action="ppaction://hlinksldjump"/>
              </a:rPr>
              <a:t>zpět</a:t>
            </a:r>
            <a:endParaRPr lang="cs-CZ" sz="1100" dirty="0"/>
          </a:p>
        </p:txBody>
      </p:sp>
    </p:spTree>
    <p:extLst>
      <p:ext uri="{BB962C8B-B14F-4D97-AF65-F5344CB8AC3E}">
        <p14:creationId xmlns:p14="http://schemas.microsoft.com/office/powerpoint/2010/main" val="1803195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číslo snímk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C88508D-7738-4A58-B910-83BF47AB7EE8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23</a:t>
            </a:fld>
            <a:endParaRPr lang="cs-CZ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Nadpis 1"/>
          <p:cNvSpPr txBox="1">
            <a:spLocks/>
          </p:cNvSpPr>
          <p:nvPr/>
        </p:nvSpPr>
        <p:spPr bwMode="auto">
          <a:xfrm>
            <a:off x="416224" y="404664"/>
            <a:ext cx="8476256" cy="792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r>
              <a:rPr lang="cs-CZ" sz="2400" dirty="0" smtClean="0">
                <a:solidFill>
                  <a:srgbClr val="002060"/>
                </a:solidFill>
              </a:rPr>
              <a:t>MATEMATIKA – ČISTÁ NEÚSPĚŠNOST</a:t>
            </a:r>
          </a:p>
          <a:p>
            <a:pPr eaLnBrk="1" hangingPunct="1"/>
            <a:r>
              <a:rPr lang="cs-CZ" sz="2000" dirty="0" smtClean="0">
                <a:solidFill>
                  <a:srgbClr val="002060"/>
                </a:solidFill>
              </a:rPr>
              <a:t>DIDAKTICKÝ TEST - PODLE KRAJÚ – MZ 2013P</a:t>
            </a:r>
          </a:p>
        </p:txBody>
      </p:sp>
      <p:graphicFrame>
        <p:nvGraphicFramePr>
          <p:cNvPr id="4" name="Graf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38586417"/>
              </p:ext>
            </p:extLst>
          </p:nvPr>
        </p:nvGraphicFramePr>
        <p:xfrm>
          <a:off x="873932" y="3645024"/>
          <a:ext cx="7226460" cy="22322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Graf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87538586"/>
              </p:ext>
            </p:extLst>
          </p:nvPr>
        </p:nvGraphicFramePr>
        <p:xfrm>
          <a:off x="899592" y="1196752"/>
          <a:ext cx="7200800" cy="23762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ovéPole 4"/>
          <p:cNvSpPr txBox="1"/>
          <p:nvPr/>
        </p:nvSpPr>
        <p:spPr>
          <a:xfrm>
            <a:off x="8316416" y="5877272"/>
            <a:ext cx="43204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100" dirty="0" smtClean="0">
                <a:hlinkClick r:id="rId4" action="ppaction://hlinksldjump"/>
              </a:rPr>
              <a:t>zpět</a:t>
            </a:r>
            <a:endParaRPr lang="cs-CZ" sz="1100" dirty="0"/>
          </a:p>
        </p:txBody>
      </p:sp>
    </p:spTree>
    <p:extLst>
      <p:ext uri="{BB962C8B-B14F-4D97-AF65-F5344CB8AC3E}">
        <p14:creationId xmlns:p14="http://schemas.microsoft.com/office/powerpoint/2010/main" val="1015172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Nadpis 3"/>
          <p:cNvSpPr>
            <a:spLocks noGrp="1"/>
          </p:cNvSpPr>
          <p:nvPr>
            <p:ph type="title"/>
          </p:nvPr>
        </p:nvSpPr>
        <p:spPr>
          <a:xfrm>
            <a:off x="457200" y="2064272"/>
            <a:ext cx="8229600" cy="2300832"/>
          </a:xfrm>
        </p:spPr>
        <p:txBody>
          <a:bodyPr/>
          <a:lstStyle/>
          <a:p>
            <a:r>
              <a:rPr lang="cs-CZ" b="1" dirty="0" smtClean="0">
                <a:solidFill>
                  <a:schemeClr val="tx2"/>
                </a:solidFill>
              </a:rPr>
              <a:t>PUBLIKACE VÝSLEDKŮ</a:t>
            </a:r>
            <a:endParaRPr lang="cs-CZ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1707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číslo snímk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C88508D-7738-4A58-B910-83BF47AB7EE8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</a:t>
            </a:fld>
            <a:endParaRPr lang="cs-CZ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737350"/>
            <a:ext cx="8345190" cy="16813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465542"/>
            <a:ext cx="8352928" cy="19035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421062"/>
            <a:ext cx="8352928" cy="16002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Nadpis 1"/>
          <p:cNvSpPr txBox="1">
            <a:spLocks/>
          </p:cNvSpPr>
          <p:nvPr/>
        </p:nvSpPr>
        <p:spPr bwMode="auto">
          <a:xfrm>
            <a:off x="457200" y="188640"/>
            <a:ext cx="8229600" cy="3960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cs-CZ" sz="2800" dirty="0" smtClean="0">
                <a:solidFill>
                  <a:srgbClr val="1F497D"/>
                </a:solidFill>
              </a:rPr>
              <a:t>VZOR ZPRÁVY PRO KRAJE</a:t>
            </a:r>
            <a:endParaRPr lang="cs-CZ" sz="1400" dirty="0">
              <a:solidFill>
                <a:srgbClr val="1F497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3902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číslo snímk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C88508D-7738-4A58-B910-83BF47AB7EE8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26</a:t>
            </a:fld>
            <a:endParaRPr lang="cs-CZ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4878" y="1685111"/>
            <a:ext cx="7523546" cy="43896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Nadpis 1"/>
          <p:cNvSpPr txBox="1">
            <a:spLocks/>
          </p:cNvSpPr>
          <p:nvPr/>
        </p:nvSpPr>
        <p:spPr bwMode="auto">
          <a:xfrm>
            <a:off x="457200" y="188640"/>
            <a:ext cx="8229600" cy="3960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cs-CZ" sz="2800" dirty="0" smtClean="0">
                <a:solidFill>
                  <a:srgbClr val="1F497D"/>
                </a:solidFill>
              </a:rPr>
              <a:t>VZOR ZPRÁVY PRO ŠKOLY</a:t>
            </a:r>
            <a:endParaRPr lang="cs-CZ" sz="1400" dirty="0">
              <a:solidFill>
                <a:srgbClr val="1F497D"/>
              </a:solidFill>
            </a:endParaRPr>
          </a:p>
        </p:txBody>
      </p:sp>
      <p:sp>
        <p:nvSpPr>
          <p:cNvPr id="3" name="Obdélník 2"/>
          <p:cNvSpPr/>
          <p:nvPr/>
        </p:nvSpPr>
        <p:spPr>
          <a:xfrm>
            <a:off x="864878" y="584686"/>
            <a:ext cx="7523546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1400" dirty="0"/>
              <a:t>Tabulka A:	VOLBA PŘEDMĚTŮ POVINNÝCH ZKOUŠEK SPOLEČNÉ ČÁSTI MZ </a:t>
            </a:r>
          </a:p>
          <a:p>
            <a:r>
              <a:rPr lang="cs-CZ" sz="1400" dirty="0"/>
              <a:t>Tabulka B:	SOUHRNNÉ VÝSLEDKY MATURITNÍ ZKOUŠKY A SPOLEČNÉ ČÁSTI MATURITNÍ ZKOUŠKY</a:t>
            </a:r>
            <a:r>
              <a:rPr lang="cs-CZ" sz="1400" u="sng" dirty="0"/>
              <a:t> </a:t>
            </a:r>
            <a:endParaRPr lang="cs-CZ" sz="1400" dirty="0"/>
          </a:p>
          <a:p>
            <a:r>
              <a:rPr lang="cs-CZ" sz="1400" dirty="0"/>
              <a:t>Tabulka C1:	SOUBORNÉ VÝSLEDKY ZKOUŠEK A DÍLČÍCH ZKOUŠEK Z JEDNOTLIVÝCH PŘEDMĚTŮ  </a:t>
            </a:r>
          </a:p>
          <a:p>
            <a:r>
              <a:rPr lang="cs-CZ" sz="1400" dirty="0"/>
              <a:t>Tabulka C2:	PODROBNÝ ROZBOR VÝSLEDKŮ PÍSEMNÝCH ZKOUŠEK Z JEDNOTLIVÝCH PŘEDMĚTŮ  </a:t>
            </a:r>
          </a:p>
          <a:p>
            <a:r>
              <a:rPr lang="cs-CZ" sz="1400" dirty="0"/>
              <a:t>Sestavy C1 a C2 pro matematiku jsou spojeny do jedné sestavy C. </a:t>
            </a:r>
          </a:p>
        </p:txBody>
      </p:sp>
    </p:spTree>
    <p:extLst>
      <p:ext uri="{BB962C8B-B14F-4D97-AF65-F5344CB8AC3E}">
        <p14:creationId xmlns:p14="http://schemas.microsoft.com/office/powerpoint/2010/main" val="2752095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číslo snímk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C88508D-7738-4A58-B910-83BF47AB7EE8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</a:t>
            </a:fld>
            <a:endParaRPr lang="cs-CZ" dirty="0">
              <a:solidFill>
                <a:prstClr val="black">
                  <a:tint val="75000"/>
                </a:prstClr>
              </a:solidFill>
            </a:endParaRPr>
          </a:p>
        </p:txBody>
      </p:sp>
      <p:graphicFrame>
        <p:nvGraphicFramePr>
          <p:cNvPr id="4" name="Tabulk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159969"/>
              </p:ext>
            </p:extLst>
          </p:nvPr>
        </p:nvGraphicFramePr>
        <p:xfrm>
          <a:off x="539552" y="908720"/>
          <a:ext cx="8229600" cy="125349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61618"/>
                <a:gridCol w="1081369"/>
                <a:gridCol w="1008949"/>
                <a:gridCol w="755477"/>
                <a:gridCol w="1106058"/>
                <a:gridCol w="1140623"/>
                <a:gridCol w="934883"/>
                <a:gridCol w="1140623"/>
              </a:tblGrid>
              <a:tr h="67818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100" dirty="0">
                          <a:effectLst/>
                        </a:rPr>
                        <a:t>Entita</a:t>
                      </a:r>
                      <a:endParaRPr lang="cs-CZ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100" dirty="0">
                          <a:effectLst/>
                        </a:rPr>
                        <a:t>Název</a:t>
                      </a:r>
                      <a:endParaRPr lang="cs-CZ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100" dirty="0">
                          <a:effectLst/>
                        </a:rPr>
                        <a:t>Průměrná úspěšnost</a:t>
                      </a:r>
                      <a:endParaRPr lang="cs-CZ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100" dirty="0">
                          <a:effectLst/>
                        </a:rPr>
                        <a:t>Medián</a:t>
                      </a:r>
                      <a:endParaRPr lang="cs-CZ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100" dirty="0">
                          <a:effectLst/>
                        </a:rPr>
                        <a:t>Směrodatná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100" dirty="0">
                          <a:effectLst/>
                        </a:rPr>
                        <a:t>odchylka</a:t>
                      </a:r>
                      <a:endParaRPr lang="cs-CZ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100" dirty="0">
                          <a:effectLst/>
                        </a:rPr>
                        <a:t>Počet přihlášených</a:t>
                      </a:r>
                      <a:endParaRPr lang="cs-CZ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100" dirty="0">
                          <a:effectLst/>
                        </a:rPr>
                        <a:t>Počet konajících</a:t>
                      </a:r>
                      <a:endParaRPr lang="cs-CZ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100" dirty="0">
                          <a:effectLst/>
                        </a:rPr>
                        <a:t>Podíl volby předmětu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100" dirty="0">
                          <a:effectLst/>
                        </a:rPr>
                        <a:t>= % přihlášených</a:t>
                      </a:r>
                      <a:endParaRPr lang="cs-CZ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</a:tr>
              <a:tr h="32258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800" dirty="0">
                          <a:effectLst/>
                        </a:rPr>
                        <a:t>ŠKOLA</a:t>
                      </a:r>
                      <a:endParaRPr lang="cs-CZ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100" dirty="0">
                          <a:effectLst/>
                        </a:rPr>
                        <a:t>Gymnázium A</a:t>
                      </a:r>
                      <a:endParaRPr lang="cs-CZ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100" dirty="0">
                          <a:effectLst/>
                        </a:rPr>
                        <a:t>87,4</a:t>
                      </a:r>
                      <a:endParaRPr lang="cs-CZ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100" dirty="0">
                          <a:effectLst/>
                        </a:rPr>
                        <a:t>91</a:t>
                      </a:r>
                      <a:endParaRPr lang="cs-CZ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100" dirty="0">
                          <a:effectLst/>
                        </a:rPr>
                        <a:t>12</a:t>
                      </a:r>
                      <a:endParaRPr lang="cs-CZ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100" dirty="0">
                          <a:effectLst/>
                        </a:rPr>
                        <a:t>44</a:t>
                      </a:r>
                      <a:endParaRPr lang="cs-CZ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100" dirty="0">
                          <a:effectLst/>
                        </a:rPr>
                        <a:t>42</a:t>
                      </a:r>
                      <a:endParaRPr lang="cs-CZ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100" dirty="0">
                          <a:effectLst/>
                        </a:rPr>
                        <a:t>67 %</a:t>
                      </a:r>
                      <a:endParaRPr lang="cs-CZ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</a:tr>
              <a:tr h="25273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800" dirty="0">
                          <a:effectLst/>
                        </a:rPr>
                        <a:t>ŠKOLA</a:t>
                      </a:r>
                      <a:endParaRPr lang="cs-CZ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100" dirty="0">
                          <a:effectLst/>
                        </a:rPr>
                        <a:t>Gymnázium B</a:t>
                      </a:r>
                      <a:endParaRPr lang="cs-CZ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100" dirty="0">
                          <a:effectLst/>
                        </a:rPr>
                        <a:t>92,9</a:t>
                      </a:r>
                      <a:endParaRPr lang="cs-CZ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100" dirty="0">
                          <a:effectLst/>
                        </a:rPr>
                        <a:t>94</a:t>
                      </a:r>
                      <a:endParaRPr lang="cs-CZ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100" dirty="0">
                          <a:effectLst/>
                        </a:rPr>
                        <a:t>6</a:t>
                      </a:r>
                      <a:endParaRPr lang="cs-CZ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100" dirty="0">
                          <a:effectLst/>
                        </a:rPr>
                        <a:t>9</a:t>
                      </a:r>
                      <a:endParaRPr lang="cs-CZ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100" dirty="0">
                          <a:effectLst/>
                        </a:rPr>
                        <a:t>9</a:t>
                      </a:r>
                      <a:endParaRPr lang="cs-CZ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100" dirty="0">
                          <a:effectLst/>
                        </a:rPr>
                        <a:t>39 %</a:t>
                      </a:r>
                      <a:endParaRPr lang="cs-CZ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</a:tr>
            </a:tbl>
          </a:graphicData>
        </a:graphic>
      </p:graphicFrame>
      <p:graphicFrame>
        <p:nvGraphicFramePr>
          <p:cNvPr id="5" name="Graf 4"/>
          <p:cNvGraphicFramePr/>
          <p:nvPr>
            <p:extLst>
              <p:ext uri="{D42A27DB-BD31-4B8C-83A1-F6EECF244321}">
                <p14:modId xmlns:p14="http://schemas.microsoft.com/office/powerpoint/2010/main" val="2735116405"/>
              </p:ext>
            </p:extLst>
          </p:nvPr>
        </p:nvGraphicFramePr>
        <p:xfrm>
          <a:off x="3923928" y="2276872"/>
          <a:ext cx="4824536" cy="34563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Obdélník 5"/>
          <p:cNvSpPr/>
          <p:nvPr/>
        </p:nvSpPr>
        <p:spPr>
          <a:xfrm>
            <a:off x="539552" y="2348880"/>
            <a:ext cx="3240360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cs-CZ" sz="1400" dirty="0" smtClean="0">
                <a:solidFill>
                  <a:srgbClr val="002060"/>
                </a:solidFill>
              </a:rPr>
              <a:t>Průměrná </a:t>
            </a:r>
            <a:r>
              <a:rPr lang="cs-CZ" sz="1400" dirty="0">
                <a:solidFill>
                  <a:srgbClr val="002060"/>
                </a:solidFill>
              </a:rPr>
              <a:t>úspěšnost </a:t>
            </a:r>
            <a:r>
              <a:rPr lang="cs-CZ" sz="1400" dirty="0" smtClean="0">
                <a:solidFill>
                  <a:srgbClr val="002060"/>
                </a:solidFill>
              </a:rPr>
              <a:t>- </a:t>
            </a:r>
            <a:r>
              <a:rPr lang="cs-CZ" sz="1400" dirty="0">
                <a:solidFill>
                  <a:srgbClr val="002060"/>
                </a:solidFill>
              </a:rPr>
              <a:t>nejběžnější údaj, který se používá při </a:t>
            </a:r>
            <a:r>
              <a:rPr lang="cs-CZ" sz="1400" dirty="0" smtClean="0">
                <a:solidFill>
                  <a:srgbClr val="002060"/>
                </a:solidFill>
              </a:rPr>
              <a:t>porovnávání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cs-CZ" sz="1400" dirty="0" smtClean="0">
                <a:solidFill>
                  <a:srgbClr val="002060"/>
                </a:solidFill>
              </a:rPr>
              <a:t>Lepší výsledek dosáhlo </a:t>
            </a:r>
            <a:r>
              <a:rPr lang="cs-CZ" sz="1400" dirty="0">
                <a:solidFill>
                  <a:srgbClr val="002060"/>
                </a:solidFill>
              </a:rPr>
              <a:t>gymnáziu </a:t>
            </a:r>
            <a:r>
              <a:rPr lang="cs-CZ" sz="1400" dirty="0" smtClean="0">
                <a:solidFill>
                  <a:srgbClr val="002060"/>
                </a:solidFill>
              </a:rPr>
              <a:t>B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cs-CZ" sz="1400" dirty="0" smtClean="0">
                <a:solidFill>
                  <a:srgbClr val="002060"/>
                </a:solidFill>
              </a:rPr>
              <a:t>Co ale říká graf zobrazující průměrnou úspěšnost v závislosti  na </a:t>
            </a:r>
            <a:r>
              <a:rPr lang="cs-CZ" sz="1400" dirty="0">
                <a:solidFill>
                  <a:srgbClr val="002060"/>
                </a:solidFill>
              </a:rPr>
              <a:t>transformovaném percentilovém </a:t>
            </a:r>
            <a:r>
              <a:rPr lang="cs-CZ" sz="1400" dirty="0" smtClean="0">
                <a:solidFill>
                  <a:srgbClr val="002060"/>
                </a:solidFill>
              </a:rPr>
              <a:t>umístění?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cs-CZ" sz="1400" dirty="0" smtClean="0">
                <a:solidFill>
                  <a:srgbClr val="002060"/>
                </a:solidFill>
              </a:rPr>
              <a:t>Žáci </a:t>
            </a:r>
            <a:r>
              <a:rPr lang="cs-CZ" sz="1400" dirty="0">
                <a:solidFill>
                  <a:srgbClr val="002060"/>
                </a:solidFill>
              </a:rPr>
              <a:t>gymnázia A (červená křivka) dosahují ve srovnatelném rozsahu vymezeném křivkou úspěšností žáků gymnázia B (zelená křivka) v celém průběhu lepších výsledků. </a:t>
            </a:r>
          </a:p>
        </p:txBody>
      </p:sp>
      <p:sp>
        <p:nvSpPr>
          <p:cNvPr id="7" name="Nadpis 1"/>
          <p:cNvSpPr txBox="1">
            <a:spLocks/>
          </p:cNvSpPr>
          <p:nvPr/>
        </p:nvSpPr>
        <p:spPr bwMode="auto">
          <a:xfrm>
            <a:off x="251520" y="208231"/>
            <a:ext cx="8640959" cy="6480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cs-CZ" sz="2400" dirty="0" smtClean="0">
                <a:solidFill>
                  <a:schemeClr val="tx2"/>
                </a:solidFill>
              </a:rPr>
              <a:t>INTERPRETACE DAT - GRAFICKÁ</a:t>
            </a:r>
            <a:endParaRPr lang="cs-CZ" sz="20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4395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číslo snímk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C88508D-7738-4A58-B910-83BF47AB7EE8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</a:t>
            </a:fld>
            <a:endParaRPr lang="cs-CZ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4" name="Obrázek 3"/>
          <p:cNvPicPr/>
          <p:nvPr/>
        </p:nvPicPr>
        <p:blipFill rotWithShape="1">
          <a:blip r:embed="rId2"/>
          <a:srcRect l="15345" t="9062" r="50512"/>
          <a:stretch/>
        </p:blipFill>
        <p:spPr bwMode="auto">
          <a:xfrm>
            <a:off x="407814" y="1844824"/>
            <a:ext cx="5160019" cy="4073731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3861394"/>
            <a:ext cx="3154313" cy="20571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3382222"/>
            <a:ext cx="2663912" cy="4916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Obrázek 6"/>
          <p:cNvPicPr/>
          <p:nvPr/>
        </p:nvPicPr>
        <p:blipFill rotWithShape="1">
          <a:blip r:embed="rId5"/>
          <a:srcRect l="15042" t="6870" r="66611" b="58075"/>
          <a:stretch/>
        </p:blipFill>
        <p:spPr bwMode="auto">
          <a:xfrm>
            <a:off x="5652119" y="798586"/>
            <a:ext cx="3154313" cy="261774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6" name="Šipka doleva 5"/>
          <p:cNvSpPr/>
          <p:nvPr/>
        </p:nvSpPr>
        <p:spPr>
          <a:xfrm>
            <a:off x="8172400" y="3501008"/>
            <a:ext cx="490401" cy="144016"/>
          </a:xfrm>
          <a:prstGeom prst="leftArrow">
            <a:avLst/>
          </a:prstGeom>
          <a:solidFill>
            <a:srgbClr val="FFFF00"/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11" name="Šipka doleva 10"/>
          <p:cNvSpPr/>
          <p:nvPr/>
        </p:nvSpPr>
        <p:spPr>
          <a:xfrm>
            <a:off x="7452320" y="4221088"/>
            <a:ext cx="490401" cy="144016"/>
          </a:xfrm>
          <a:prstGeom prst="left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12" name="Nadpis 1"/>
          <p:cNvSpPr txBox="1">
            <a:spLocks/>
          </p:cNvSpPr>
          <p:nvPr/>
        </p:nvSpPr>
        <p:spPr bwMode="auto">
          <a:xfrm>
            <a:off x="274778" y="183634"/>
            <a:ext cx="8640959" cy="6480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cs-CZ" sz="2400" dirty="0" smtClean="0">
                <a:solidFill>
                  <a:schemeClr val="tx2"/>
                </a:solidFill>
              </a:rPr>
              <a:t>PŘÍKLADY INTERPRETACE DAT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8" name="TextovéPole 7"/>
          <p:cNvSpPr txBox="1"/>
          <p:nvPr/>
        </p:nvSpPr>
        <p:spPr>
          <a:xfrm>
            <a:off x="467544" y="798586"/>
            <a:ext cx="504056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dirty="0" smtClean="0"/>
              <a:t>IHNED.cz : pouze průměrná úspěšnost žáků, včetně žáků s PUP MZ</a:t>
            </a:r>
          </a:p>
          <a:p>
            <a:endParaRPr lang="cs-CZ" sz="1200" dirty="0"/>
          </a:p>
          <a:p>
            <a:r>
              <a:rPr lang="cs-CZ" sz="1200" dirty="0" smtClean="0"/>
              <a:t>CERMAT: průměrná úspěšnost, medián, směrodatná odchylka, počet přihlášených a konajících, % přihlášených ke zkoušce (v rámci povinně volitelné zkoušky), grafická interpretace; bez žáků s PUP MZ</a:t>
            </a:r>
            <a:endParaRPr lang="cs-CZ" sz="1200" dirty="0"/>
          </a:p>
        </p:txBody>
      </p:sp>
      <p:sp>
        <p:nvSpPr>
          <p:cNvPr id="10" name="Veselý obličej 9"/>
          <p:cNvSpPr/>
          <p:nvPr/>
        </p:nvSpPr>
        <p:spPr>
          <a:xfrm>
            <a:off x="4992544" y="5157192"/>
            <a:ext cx="443552" cy="432048"/>
          </a:xfrm>
          <a:prstGeom prst="smileyFace">
            <a:avLst/>
          </a:prstGeom>
          <a:solidFill>
            <a:srgbClr val="FFFF00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14" name="Tlačítko akce: Nápověda 13">
            <a:hlinkClick r:id="" action="ppaction://noaction" highlightClick="1"/>
          </p:cNvPr>
          <p:cNvSpPr/>
          <p:nvPr/>
        </p:nvSpPr>
        <p:spPr>
          <a:xfrm>
            <a:off x="8459662" y="4581128"/>
            <a:ext cx="346769" cy="504056"/>
          </a:xfrm>
          <a:prstGeom prst="actionButtonHel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360729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číslo snímk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C88508D-7738-4A58-B910-83BF47AB7EE8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</a:t>
            </a:fld>
            <a:endParaRPr lang="cs-CZ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3" name="Obrázek 2"/>
          <p:cNvPicPr/>
          <p:nvPr/>
        </p:nvPicPr>
        <p:blipFill rotWithShape="1">
          <a:blip r:embed="rId2"/>
          <a:srcRect l="15424" r="49383"/>
          <a:stretch/>
        </p:blipFill>
        <p:spPr bwMode="auto">
          <a:xfrm>
            <a:off x="1475656" y="1268760"/>
            <a:ext cx="6480720" cy="468052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Nadpis 1"/>
          <p:cNvSpPr txBox="1">
            <a:spLocks/>
          </p:cNvSpPr>
          <p:nvPr/>
        </p:nvSpPr>
        <p:spPr bwMode="auto">
          <a:xfrm>
            <a:off x="251520" y="208231"/>
            <a:ext cx="8640959" cy="6480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cs-CZ" sz="2400" dirty="0" smtClean="0">
                <a:solidFill>
                  <a:schemeClr val="tx2"/>
                </a:solidFill>
              </a:rPr>
              <a:t>INTERPRETACE DAT – AGRAGOVANÁ DATA</a:t>
            </a:r>
            <a:endParaRPr lang="cs-CZ" sz="20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4889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2303463"/>
            <a:ext cx="6984776" cy="3645817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Obdélník 2"/>
          <p:cNvSpPr/>
          <p:nvPr/>
        </p:nvSpPr>
        <p:spPr>
          <a:xfrm>
            <a:off x="971600" y="548680"/>
            <a:ext cx="756084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1200" dirty="0"/>
              <a:t>Počet přihlášených k maturitní zkoušce dosáhl v roce 2012 celkem 77,5 % příslušného věkového ročníku. Podíl chlapců, kteří podali přihlášku k maturitní zkoušce, činil 69,6 % věkového ročníku chlapců, v případě dívek byl tento podíl 85,8 </a:t>
            </a:r>
            <a:r>
              <a:rPr lang="cs-CZ" sz="1200" dirty="0" smtClean="0"/>
              <a:t>%.</a:t>
            </a:r>
          </a:p>
          <a:p>
            <a:r>
              <a:rPr lang="cs-CZ" sz="1200" dirty="0" smtClean="0"/>
              <a:t>Soudě podle rozdělení četnosti intelektových předpokladů o maturitní </a:t>
            </a:r>
            <a:r>
              <a:rPr lang="cs-CZ" sz="1200" dirty="0"/>
              <a:t>zkoušku usilují chlapci s intelektovými předpoklady od 93 standardizovaného IQ skóru výše a dívky s intelektovými předpoklady od 86 standardizovaného IQ skóru výše. Mezi maturantkami, resp. maturanty je tak s největší pravděpodobností nejméně 9–12 %, resp. 5–8 % těch, jejichž předpoklady jsou prakticky neslučitelné s požadavky na složení maturitní zkoušky a dalších 5–10 % těch, kteří mohou požadavkům maturitní zkoušky dostát </a:t>
            </a:r>
            <a:r>
              <a:rPr lang="cs-CZ" sz="1200" dirty="0" smtClean="0"/>
              <a:t>jen velmi obtížně.</a:t>
            </a:r>
            <a:endParaRPr lang="cs-CZ" sz="1200" dirty="0"/>
          </a:p>
        </p:txBody>
      </p:sp>
    </p:spTree>
    <p:extLst>
      <p:ext uri="{BB962C8B-B14F-4D97-AF65-F5344CB8AC3E}">
        <p14:creationId xmlns:p14="http://schemas.microsoft.com/office/powerpoint/2010/main" val="4076362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Nadpis 3"/>
          <p:cNvSpPr>
            <a:spLocks noGrp="1"/>
          </p:cNvSpPr>
          <p:nvPr>
            <p:ph type="title"/>
          </p:nvPr>
        </p:nvSpPr>
        <p:spPr>
          <a:xfrm>
            <a:off x="457200" y="2064272"/>
            <a:ext cx="8229600" cy="2300832"/>
          </a:xfrm>
        </p:spPr>
        <p:txBody>
          <a:bodyPr/>
          <a:lstStyle/>
          <a:p>
            <a:r>
              <a:rPr lang="cs-CZ" b="1" dirty="0" smtClean="0">
                <a:solidFill>
                  <a:schemeClr val="tx2"/>
                </a:solidFill>
              </a:rPr>
              <a:t>ČESKÝ JAZYK – PÍSEMNÉ PRÁCE</a:t>
            </a:r>
            <a:br>
              <a:rPr lang="cs-CZ" b="1" dirty="0" smtClean="0">
                <a:solidFill>
                  <a:schemeClr val="tx2"/>
                </a:solidFill>
              </a:rPr>
            </a:br>
            <a:r>
              <a:rPr lang="cs-CZ" b="1" dirty="0" smtClean="0">
                <a:solidFill>
                  <a:schemeClr val="tx2"/>
                </a:solidFill>
              </a:rPr>
              <a:t>PŘEHODNOCENÍ</a:t>
            </a:r>
            <a:endParaRPr lang="cs-CZ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4088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41ECB02-9BF1-492D-BE86-7C40357968C5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31</a:t>
            </a:fld>
            <a:endParaRPr lang="cs-CZ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Nadpis 1"/>
          <p:cNvSpPr txBox="1">
            <a:spLocks/>
          </p:cNvSpPr>
          <p:nvPr/>
        </p:nvSpPr>
        <p:spPr bwMode="auto">
          <a:xfrm>
            <a:off x="457200" y="188640"/>
            <a:ext cx="8229600" cy="792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cs-CZ" sz="2800" dirty="0" smtClean="0">
                <a:solidFill>
                  <a:srgbClr val="1F497D"/>
                </a:solidFill>
              </a:rPr>
              <a:t>HISTOGRAM VÝSLEDKŮ PÍSEMNÝCH PRACÍ Z ČJ</a:t>
            </a:r>
          </a:p>
          <a:p>
            <a:r>
              <a:rPr lang="cs-CZ" sz="2800" dirty="0" smtClean="0">
                <a:solidFill>
                  <a:srgbClr val="1F497D"/>
                </a:solidFill>
              </a:rPr>
              <a:t>OSTRÉ HODNOCENÍ VS. PŘEHODNOCENO</a:t>
            </a:r>
            <a:endParaRPr lang="cs-CZ" sz="1400" dirty="0">
              <a:solidFill>
                <a:srgbClr val="1F497D"/>
              </a:solidFill>
            </a:endParaRPr>
          </a:p>
        </p:txBody>
      </p:sp>
      <p:graphicFrame>
        <p:nvGraphicFramePr>
          <p:cNvPr id="5" name="Graf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24644419"/>
              </p:ext>
            </p:extLst>
          </p:nvPr>
        </p:nvGraphicFramePr>
        <p:xfrm>
          <a:off x="1065680" y="1484784"/>
          <a:ext cx="7012640" cy="44442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583870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41ECB02-9BF1-492D-BE86-7C40357968C5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32</a:t>
            </a:fld>
            <a:endParaRPr lang="cs-CZ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Nadpis 1"/>
          <p:cNvSpPr txBox="1">
            <a:spLocks/>
          </p:cNvSpPr>
          <p:nvPr/>
        </p:nvSpPr>
        <p:spPr bwMode="auto">
          <a:xfrm>
            <a:off x="457200" y="188640"/>
            <a:ext cx="8229600" cy="3960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cs-CZ" sz="2800" dirty="0" smtClean="0">
                <a:solidFill>
                  <a:srgbClr val="1F497D"/>
                </a:solidFill>
              </a:rPr>
              <a:t>HISTOGRAM VÝSLEDKŮ PÍSEMNÝCH PRACÍ Z ČJ</a:t>
            </a:r>
            <a:endParaRPr lang="cs-CZ" sz="1400" dirty="0">
              <a:solidFill>
                <a:srgbClr val="1F497D"/>
              </a:solidFill>
            </a:endParaRPr>
          </a:p>
        </p:txBody>
      </p:sp>
      <p:graphicFrame>
        <p:nvGraphicFramePr>
          <p:cNvPr id="11" name="Graf 1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14617351"/>
              </p:ext>
            </p:extLst>
          </p:nvPr>
        </p:nvGraphicFramePr>
        <p:xfrm>
          <a:off x="149679" y="692696"/>
          <a:ext cx="4422321" cy="29840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2" name="Graf 1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83507262"/>
              </p:ext>
            </p:extLst>
          </p:nvPr>
        </p:nvGraphicFramePr>
        <p:xfrm>
          <a:off x="149679" y="3717032"/>
          <a:ext cx="4422321" cy="29840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3" name="Graf 1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21047692"/>
              </p:ext>
            </p:extLst>
          </p:nvPr>
        </p:nvGraphicFramePr>
        <p:xfrm>
          <a:off x="4644008" y="692696"/>
          <a:ext cx="4422321" cy="29840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4" name="Graf 1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1919204"/>
              </p:ext>
            </p:extLst>
          </p:nvPr>
        </p:nvGraphicFramePr>
        <p:xfrm>
          <a:off x="4644008" y="3717032"/>
          <a:ext cx="4422321" cy="29840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2182953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41ECB02-9BF1-492D-BE86-7C40357968C5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33</a:t>
            </a:fld>
            <a:endParaRPr lang="cs-CZ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Nadpis 1"/>
          <p:cNvSpPr txBox="1">
            <a:spLocks/>
          </p:cNvSpPr>
          <p:nvPr/>
        </p:nvSpPr>
        <p:spPr bwMode="auto">
          <a:xfrm>
            <a:off x="457200" y="188640"/>
            <a:ext cx="8229600" cy="11521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cs-CZ" sz="3200" dirty="0" smtClean="0">
                <a:solidFill>
                  <a:srgbClr val="1F497D"/>
                </a:solidFill>
              </a:rPr>
              <a:t>ČISTÁ NEÚSPĚŠNOST – PODLE </a:t>
            </a:r>
            <a:r>
              <a:rPr lang="cs-CZ" sz="3200" dirty="0">
                <a:solidFill>
                  <a:srgbClr val="1F497D"/>
                </a:solidFill>
              </a:rPr>
              <a:t>O</a:t>
            </a:r>
            <a:r>
              <a:rPr lang="cs-CZ" sz="3200" dirty="0" smtClean="0">
                <a:solidFill>
                  <a:srgbClr val="1F497D"/>
                </a:solidFill>
              </a:rPr>
              <a:t>BORŮ</a:t>
            </a:r>
          </a:p>
          <a:p>
            <a:r>
              <a:rPr lang="cs-CZ" sz="2400" dirty="0" smtClean="0">
                <a:solidFill>
                  <a:srgbClr val="1F497D"/>
                </a:solidFill>
              </a:rPr>
              <a:t>PÍSEMNÁ PRÁCE A DIDAKTICKÝ TEST</a:t>
            </a:r>
            <a:endParaRPr lang="cs-CZ" sz="1200" dirty="0">
              <a:solidFill>
                <a:srgbClr val="1F497D"/>
              </a:solidFill>
            </a:endParaRPr>
          </a:p>
        </p:txBody>
      </p:sp>
      <p:graphicFrame>
        <p:nvGraphicFramePr>
          <p:cNvPr id="6" name="Graf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24031384"/>
              </p:ext>
            </p:extLst>
          </p:nvPr>
        </p:nvGraphicFramePr>
        <p:xfrm>
          <a:off x="1835696" y="1556792"/>
          <a:ext cx="5562600" cy="43719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2" name="Tabulk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2607991"/>
              </p:ext>
            </p:extLst>
          </p:nvPr>
        </p:nvGraphicFramePr>
        <p:xfrm>
          <a:off x="1907707" y="5661248"/>
          <a:ext cx="5328592" cy="21602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60496"/>
                <a:gridCol w="608512"/>
                <a:gridCol w="608512"/>
                <a:gridCol w="608512"/>
                <a:gridCol w="608512"/>
                <a:gridCol w="608512"/>
                <a:gridCol w="608512"/>
                <a:gridCol w="608512"/>
                <a:gridCol w="608512"/>
              </a:tblGrid>
              <a:tr h="216024">
                <a:tc>
                  <a:txBody>
                    <a:bodyPr/>
                    <a:lstStyle/>
                    <a:p>
                      <a:pPr algn="ctr" fontAlgn="b"/>
                      <a:r>
                        <a:rPr lang="cs-CZ" sz="900" i="1" u="none" strike="noStrike" dirty="0">
                          <a:effectLst/>
                        </a:rPr>
                        <a:t>VZOREK:</a:t>
                      </a:r>
                      <a:endParaRPr lang="cs-CZ" sz="900" b="0" i="1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900" i="1" u="none" strike="noStrike" dirty="0">
                          <a:effectLst/>
                        </a:rPr>
                        <a:t>856</a:t>
                      </a:r>
                      <a:endParaRPr lang="cs-CZ" sz="900" b="0" i="1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900" i="1" u="none" strike="noStrike" dirty="0">
                          <a:effectLst/>
                        </a:rPr>
                        <a:t>281</a:t>
                      </a:r>
                      <a:endParaRPr lang="cs-CZ" sz="900" b="0" i="1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900" i="1" u="none" strike="noStrike" dirty="0">
                          <a:effectLst/>
                        </a:rPr>
                        <a:t>110</a:t>
                      </a:r>
                      <a:endParaRPr lang="cs-CZ" sz="900" b="0" i="1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900" i="1" u="none" strike="noStrike" dirty="0">
                          <a:effectLst/>
                        </a:rPr>
                        <a:t>69</a:t>
                      </a:r>
                      <a:endParaRPr lang="cs-CZ" sz="900" b="0" i="1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900" i="1" u="none" strike="noStrike" dirty="0">
                          <a:effectLst/>
                        </a:rPr>
                        <a:t>52</a:t>
                      </a:r>
                      <a:endParaRPr lang="cs-CZ" sz="900" b="0" i="1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900" i="1" u="none" strike="noStrike" dirty="0">
                          <a:effectLst/>
                        </a:rPr>
                        <a:t>182</a:t>
                      </a:r>
                      <a:endParaRPr lang="cs-CZ" sz="900" b="0" i="1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900" i="1" u="none" strike="noStrike" dirty="0">
                          <a:effectLst/>
                        </a:rPr>
                        <a:t>53</a:t>
                      </a:r>
                      <a:endParaRPr lang="cs-CZ" sz="900" b="0" i="1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900" i="1" u="none" strike="noStrike" dirty="0">
                          <a:effectLst/>
                        </a:rPr>
                        <a:t>109</a:t>
                      </a:r>
                      <a:endParaRPr lang="cs-CZ" sz="900" b="0" i="1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27586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Nadpis 3"/>
          <p:cNvSpPr>
            <a:spLocks noGrp="1"/>
          </p:cNvSpPr>
          <p:nvPr>
            <p:ph type="title"/>
          </p:nvPr>
        </p:nvSpPr>
        <p:spPr>
          <a:xfrm>
            <a:off x="457200" y="2064272"/>
            <a:ext cx="8229600" cy="2300832"/>
          </a:xfrm>
        </p:spPr>
        <p:txBody>
          <a:bodyPr/>
          <a:lstStyle/>
          <a:p>
            <a:r>
              <a:rPr lang="cs-CZ" b="1" dirty="0" smtClean="0">
                <a:solidFill>
                  <a:schemeClr val="tx2"/>
                </a:solidFill>
              </a:rPr>
              <a:t>HODNOCENÍ PP - PODZIM</a:t>
            </a:r>
            <a:endParaRPr lang="cs-CZ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2351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číslo snímk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C88508D-7738-4A58-B910-83BF47AB7EE8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35</a:t>
            </a:fld>
            <a:endParaRPr lang="cs-CZ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805044"/>
            <a:ext cx="7992888" cy="51442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Nadpis 1"/>
          <p:cNvSpPr txBox="1">
            <a:spLocks/>
          </p:cNvSpPr>
          <p:nvPr/>
        </p:nvSpPr>
        <p:spPr bwMode="auto">
          <a:xfrm>
            <a:off x="248891" y="208231"/>
            <a:ext cx="8640959" cy="6480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cs-CZ" sz="2000" dirty="0" smtClean="0">
                <a:solidFill>
                  <a:schemeClr val="tx2"/>
                </a:solidFill>
              </a:rPr>
              <a:t>HODNOCENÍ PP AJ – MZ 2013 - PODZIM</a:t>
            </a:r>
            <a:endParaRPr lang="cs-CZ" sz="20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8774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číslo snímk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C88508D-7738-4A58-B910-83BF47AB7EE8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36</a:t>
            </a:fld>
            <a:endParaRPr lang="cs-CZ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810026"/>
            <a:ext cx="8208912" cy="52832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Nadpis 1"/>
          <p:cNvSpPr txBox="1">
            <a:spLocks/>
          </p:cNvSpPr>
          <p:nvPr/>
        </p:nvSpPr>
        <p:spPr bwMode="auto">
          <a:xfrm>
            <a:off x="248891" y="208231"/>
            <a:ext cx="8640959" cy="6480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cs-CZ" sz="2000" dirty="0" smtClean="0">
                <a:solidFill>
                  <a:schemeClr val="tx2"/>
                </a:solidFill>
              </a:rPr>
              <a:t>HODNOCENÍ PP ČJL – MZ 2013 - PODZIM</a:t>
            </a:r>
            <a:endParaRPr lang="cs-CZ" sz="20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5921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Nadpis 3"/>
          <p:cNvSpPr>
            <a:spLocks noGrp="1"/>
          </p:cNvSpPr>
          <p:nvPr>
            <p:ph type="title"/>
          </p:nvPr>
        </p:nvSpPr>
        <p:spPr>
          <a:xfrm>
            <a:off x="457200" y="2064272"/>
            <a:ext cx="8229600" cy="2300832"/>
          </a:xfrm>
        </p:spPr>
        <p:txBody>
          <a:bodyPr/>
          <a:lstStyle/>
          <a:p>
            <a:r>
              <a:rPr lang="cs-CZ" b="1" dirty="0" smtClean="0">
                <a:solidFill>
                  <a:schemeClr val="tx2"/>
                </a:solidFill>
              </a:rPr>
              <a:t>VÝSLEDKY DIDAKTICKÝCH TESTŮ</a:t>
            </a:r>
            <a:br>
              <a:rPr lang="cs-CZ" b="1" dirty="0" smtClean="0">
                <a:solidFill>
                  <a:schemeClr val="tx2"/>
                </a:solidFill>
              </a:rPr>
            </a:br>
            <a:r>
              <a:rPr lang="cs-CZ" b="1" dirty="0" smtClean="0">
                <a:solidFill>
                  <a:schemeClr val="tx2"/>
                </a:solidFill>
              </a:rPr>
              <a:t>Z MATEMATIKY</a:t>
            </a:r>
            <a:br>
              <a:rPr lang="cs-CZ" b="1" dirty="0" smtClean="0">
                <a:solidFill>
                  <a:schemeClr val="tx2"/>
                </a:solidFill>
              </a:rPr>
            </a:br>
            <a:r>
              <a:rPr lang="cs-CZ" b="1" dirty="0" smtClean="0">
                <a:solidFill>
                  <a:schemeClr val="tx2"/>
                </a:solidFill>
              </a:rPr>
              <a:t>MZ 2013</a:t>
            </a:r>
            <a:endParaRPr lang="cs-CZ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953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Nadpis 1"/>
          <p:cNvSpPr txBox="1">
            <a:spLocks/>
          </p:cNvSpPr>
          <p:nvPr/>
        </p:nvSpPr>
        <p:spPr bwMode="auto">
          <a:xfrm>
            <a:off x="251520" y="208231"/>
            <a:ext cx="8640959" cy="6480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cs-CZ" sz="2400" dirty="0">
                <a:solidFill>
                  <a:schemeClr val="tx2"/>
                </a:solidFill>
              </a:rPr>
              <a:t>STRUKTURA PŘIHLÁŠENÝCH </a:t>
            </a:r>
            <a:r>
              <a:rPr lang="cs-CZ" sz="2400" dirty="0" smtClean="0">
                <a:solidFill>
                  <a:schemeClr val="tx2"/>
                </a:solidFill>
              </a:rPr>
              <a:t>K MATEMATICE</a:t>
            </a:r>
          </a:p>
          <a:p>
            <a:r>
              <a:rPr lang="cs-CZ" sz="2000" dirty="0" smtClean="0">
                <a:solidFill>
                  <a:schemeClr val="tx2"/>
                </a:solidFill>
              </a:rPr>
              <a:t>V ČASE</a:t>
            </a:r>
            <a:endParaRPr lang="cs-CZ" sz="2000" dirty="0">
              <a:solidFill>
                <a:schemeClr val="tx2"/>
              </a:solidFill>
            </a:endParaRPr>
          </a:p>
        </p:txBody>
      </p:sp>
      <p:graphicFrame>
        <p:nvGraphicFramePr>
          <p:cNvPr id="9" name="Graf 8"/>
          <p:cNvGraphicFramePr/>
          <p:nvPr>
            <p:extLst>
              <p:ext uri="{D42A27DB-BD31-4B8C-83A1-F6EECF244321}">
                <p14:modId xmlns:p14="http://schemas.microsoft.com/office/powerpoint/2010/main" val="726183124"/>
              </p:ext>
            </p:extLst>
          </p:nvPr>
        </p:nvGraphicFramePr>
        <p:xfrm>
          <a:off x="1523999" y="1268760"/>
          <a:ext cx="6096000" cy="45522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" name="TextovéPole 9"/>
          <p:cNvSpPr txBox="1"/>
          <p:nvPr/>
        </p:nvSpPr>
        <p:spPr>
          <a:xfrm>
            <a:off x="278606" y="6165304"/>
            <a:ext cx="717371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000" i="1" dirty="0" smtClean="0"/>
              <a:t>Pozn.: Vzorek za roky 2012 a 2011 obsahuje žáky přihlášené k základní i vyšší úrovni obtížnosti</a:t>
            </a:r>
            <a:endParaRPr lang="cs-CZ" sz="1000" i="1" dirty="0"/>
          </a:p>
        </p:txBody>
      </p:sp>
    </p:spTree>
    <p:extLst>
      <p:ext uri="{BB962C8B-B14F-4D97-AF65-F5344CB8AC3E}">
        <p14:creationId xmlns:p14="http://schemas.microsoft.com/office/powerpoint/2010/main" val="272411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číslo snímku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41ECB02-9BF1-492D-BE86-7C40357968C5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39</a:t>
            </a:fld>
            <a:endParaRPr lang="cs-CZ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Nadpis 1"/>
          <p:cNvSpPr txBox="1">
            <a:spLocks/>
          </p:cNvSpPr>
          <p:nvPr/>
        </p:nvSpPr>
        <p:spPr bwMode="auto">
          <a:xfrm>
            <a:off x="457200" y="188640"/>
            <a:ext cx="8229600" cy="6480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cs-CZ" sz="2800" dirty="0" smtClean="0">
                <a:solidFill>
                  <a:schemeClr val="tx2"/>
                </a:solidFill>
              </a:rPr>
              <a:t>ROZLOŽENÍ VÝSLEDKŮ TESTU Z MATEMATIKY</a:t>
            </a:r>
          </a:p>
          <a:p>
            <a:r>
              <a:rPr lang="cs-CZ" sz="2000" dirty="0">
                <a:solidFill>
                  <a:schemeClr val="tx2"/>
                </a:solidFill>
              </a:rPr>
              <a:t>MZ 2013 JARO A </a:t>
            </a:r>
            <a:r>
              <a:rPr lang="cs-CZ" sz="2000" dirty="0" smtClean="0">
                <a:solidFill>
                  <a:schemeClr val="tx2"/>
                </a:solidFill>
              </a:rPr>
              <a:t>PODZIM</a:t>
            </a:r>
            <a:endParaRPr lang="cs-CZ" sz="2000" dirty="0">
              <a:solidFill>
                <a:schemeClr val="tx2"/>
              </a:solidFill>
            </a:endParaRPr>
          </a:p>
        </p:txBody>
      </p:sp>
      <p:graphicFrame>
        <p:nvGraphicFramePr>
          <p:cNvPr id="7" name="Graf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55493520"/>
              </p:ext>
            </p:extLst>
          </p:nvPr>
        </p:nvGraphicFramePr>
        <p:xfrm>
          <a:off x="4499992" y="2852936"/>
          <a:ext cx="4484769" cy="295148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Graf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22049184"/>
              </p:ext>
            </p:extLst>
          </p:nvPr>
        </p:nvGraphicFramePr>
        <p:xfrm>
          <a:off x="251520" y="908720"/>
          <a:ext cx="4474840" cy="29572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TextovéPole 7"/>
          <p:cNvSpPr txBox="1"/>
          <p:nvPr/>
        </p:nvSpPr>
        <p:spPr>
          <a:xfrm>
            <a:off x="7824876" y="5775067"/>
            <a:ext cx="115212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1000" i="1" dirty="0" smtClean="0"/>
              <a:t>VZOREK: 6737</a:t>
            </a:r>
            <a:endParaRPr lang="cs-CZ" sz="1000" i="1" dirty="0"/>
          </a:p>
        </p:txBody>
      </p:sp>
      <p:sp>
        <p:nvSpPr>
          <p:cNvPr id="9" name="TextovéPole 8"/>
          <p:cNvSpPr txBox="1"/>
          <p:nvPr/>
        </p:nvSpPr>
        <p:spPr>
          <a:xfrm>
            <a:off x="251520" y="3933056"/>
            <a:ext cx="115212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1000" i="1" dirty="0" smtClean="0"/>
              <a:t>VZOREK: 31 180</a:t>
            </a:r>
            <a:endParaRPr lang="cs-CZ" sz="1000" i="1" dirty="0"/>
          </a:p>
        </p:txBody>
      </p:sp>
    </p:spTree>
    <p:extLst>
      <p:ext uri="{BB962C8B-B14F-4D97-AF65-F5344CB8AC3E}">
        <p14:creationId xmlns:p14="http://schemas.microsoft.com/office/powerpoint/2010/main" val="1583252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052736"/>
            <a:ext cx="3816424" cy="3816424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Obrázek 2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1052736"/>
            <a:ext cx="3594725" cy="3816424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Obdélník 3"/>
          <p:cNvSpPr/>
          <p:nvPr/>
        </p:nvSpPr>
        <p:spPr>
          <a:xfrm>
            <a:off x="755575" y="332656"/>
            <a:ext cx="784319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1200" dirty="0"/>
              <a:t>Šetření </a:t>
            </a:r>
            <a:r>
              <a:rPr lang="cs-CZ" sz="1200" dirty="0" smtClean="0"/>
              <a:t>IST (</a:t>
            </a:r>
            <a:r>
              <a:rPr lang="cs-CZ" sz="1200" dirty="0" err="1" smtClean="0"/>
              <a:t>Intelligence</a:t>
            </a:r>
            <a:r>
              <a:rPr lang="cs-CZ" sz="1200" dirty="0" smtClean="0"/>
              <a:t> </a:t>
            </a:r>
            <a:r>
              <a:rPr lang="cs-CZ" sz="1200" dirty="0" err="1" smtClean="0"/>
              <a:t>Structure</a:t>
            </a:r>
            <a:r>
              <a:rPr lang="cs-CZ" sz="1200" dirty="0" smtClean="0"/>
              <a:t> Test), </a:t>
            </a:r>
            <a:r>
              <a:rPr lang="cs-CZ" sz="1200" dirty="0"/>
              <a:t>které provedlo </a:t>
            </a:r>
            <a:r>
              <a:rPr lang="cs-CZ" sz="1200" dirty="0" smtClean="0"/>
              <a:t>CZVV </a:t>
            </a:r>
            <a:r>
              <a:rPr lang="cs-CZ" sz="1200" dirty="0"/>
              <a:t>na sklonku roku 2012, tuto skutečnost potvrdilo a z hlediska souhrnných intelektových předpokladů zřetelně identifikovalo skupiny oborů, kde mohou být slabé intelektové předpoklady žáků zásadní až vážnou </a:t>
            </a:r>
            <a:r>
              <a:rPr lang="cs-CZ" sz="1200" dirty="0" smtClean="0"/>
              <a:t>překážkou </a:t>
            </a:r>
            <a:r>
              <a:rPr lang="cs-CZ" sz="1200" dirty="0"/>
              <a:t>úspěšnému složení maturitní zkoušky. </a:t>
            </a:r>
          </a:p>
        </p:txBody>
      </p:sp>
      <p:sp>
        <p:nvSpPr>
          <p:cNvPr id="5" name="Obdélník 4"/>
          <p:cNvSpPr/>
          <p:nvPr/>
        </p:nvSpPr>
        <p:spPr>
          <a:xfrm>
            <a:off x="755575" y="5085184"/>
            <a:ext cx="8064896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1100" i="1" dirty="0"/>
              <a:t>gymnázia = GYM, lycea = LYC, ekonomické obory SOŠ = SEK, technické obory SOŠ = ST1, technologické obory SOŠ = ST2, hotelové a podnikatelské obory SOŠ = SHP, pedagogické sociální a humanitní obory SOŠ = SHU, zemědělské, lesnické a ekologické obory SOŠ = SZE, zdravotnické obory SOŠ = SZD, umělecké obory SOŠ = SUM, technické obory SOU = UTE, ostatní (netechnické) obory SOU = UOS, technické obory nástavbového studia = NTE, ostatní (netechnické obory nástavbového studia) = NOS.</a:t>
            </a:r>
            <a:endParaRPr lang="cs-CZ" sz="1100" dirty="0"/>
          </a:p>
        </p:txBody>
      </p:sp>
    </p:spTree>
    <p:extLst>
      <p:ext uri="{BB962C8B-B14F-4D97-AF65-F5344CB8AC3E}">
        <p14:creationId xmlns:p14="http://schemas.microsoft.com/office/powerpoint/2010/main" val="1936393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Nadpis 1"/>
          <p:cNvSpPr txBox="1">
            <a:spLocks/>
          </p:cNvSpPr>
          <p:nvPr/>
        </p:nvSpPr>
        <p:spPr bwMode="auto">
          <a:xfrm>
            <a:off x="416224" y="116632"/>
            <a:ext cx="8476256" cy="11521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r>
              <a:rPr lang="cs-CZ" sz="2800" dirty="0" smtClean="0">
                <a:solidFill>
                  <a:schemeClr val="tx2"/>
                </a:solidFill>
              </a:rPr>
              <a:t>MATEMATIKA – ROZLOŽENÍ VÝSLEDKŮ</a:t>
            </a:r>
          </a:p>
          <a:p>
            <a:pPr eaLnBrk="1" hangingPunct="1"/>
            <a:r>
              <a:rPr lang="cs-CZ" sz="2000" dirty="0" smtClean="0">
                <a:solidFill>
                  <a:schemeClr val="tx2"/>
                </a:solidFill>
              </a:rPr>
              <a:t>MZ 2013 PODZIM - VŠECHNY TERMÍNY A ŘÁDNÝ TERMÍN</a:t>
            </a:r>
          </a:p>
        </p:txBody>
      </p:sp>
      <p:sp>
        <p:nvSpPr>
          <p:cNvPr id="2" name="TextovéPole 1"/>
          <p:cNvSpPr txBox="1"/>
          <p:nvPr/>
        </p:nvSpPr>
        <p:spPr>
          <a:xfrm>
            <a:off x="107504" y="4077072"/>
            <a:ext cx="115212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1000" i="1" dirty="0" smtClean="0"/>
              <a:t>VZOREK: 8488</a:t>
            </a:r>
            <a:endParaRPr lang="cs-CZ" sz="1000" i="1" dirty="0"/>
          </a:p>
        </p:txBody>
      </p:sp>
      <p:graphicFrame>
        <p:nvGraphicFramePr>
          <p:cNvPr id="6" name="Graf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15291398"/>
              </p:ext>
            </p:extLst>
          </p:nvPr>
        </p:nvGraphicFramePr>
        <p:xfrm>
          <a:off x="4427984" y="3068960"/>
          <a:ext cx="4464496" cy="28083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TextovéPole 7"/>
          <p:cNvSpPr txBox="1"/>
          <p:nvPr/>
        </p:nvSpPr>
        <p:spPr>
          <a:xfrm>
            <a:off x="7801824" y="5847075"/>
            <a:ext cx="115212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1000" i="1" dirty="0" smtClean="0"/>
              <a:t>VZOREK: 1674</a:t>
            </a:r>
            <a:endParaRPr lang="cs-CZ" sz="1000" i="1" dirty="0"/>
          </a:p>
        </p:txBody>
      </p:sp>
      <p:graphicFrame>
        <p:nvGraphicFramePr>
          <p:cNvPr id="5" name="Graf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228234"/>
              </p:ext>
            </p:extLst>
          </p:nvPr>
        </p:nvGraphicFramePr>
        <p:xfrm>
          <a:off x="179512" y="1124745"/>
          <a:ext cx="4514541" cy="291966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656116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5764970" cy="936104"/>
          </a:xfrm>
        </p:spPr>
        <p:txBody>
          <a:bodyPr>
            <a:noAutofit/>
          </a:bodyPr>
          <a:lstStyle/>
          <a:p>
            <a:pPr algn="l"/>
            <a:r>
              <a:rPr lang="cs-CZ" sz="2800" dirty="0" smtClean="0">
                <a:solidFill>
                  <a:schemeClr val="tx2"/>
                </a:solidFill>
              </a:rPr>
              <a:t>MATEMATIKA - % SKÓR VS. PODÍL VOLBY MATEMATIKY</a:t>
            </a:r>
            <a:endParaRPr lang="cs-CZ" sz="2800" dirty="0">
              <a:solidFill>
                <a:schemeClr val="tx2"/>
              </a:solidFill>
            </a:endParaRPr>
          </a:p>
        </p:txBody>
      </p:sp>
      <p:sp>
        <p:nvSpPr>
          <p:cNvPr id="3" name="Zástupný symbol pro číslo snímku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41ECB02-9BF1-492D-BE86-7C40357968C5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41</a:t>
            </a:fld>
            <a:endParaRPr lang="cs-CZ" dirty="0">
              <a:solidFill>
                <a:prstClr val="black">
                  <a:tint val="75000"/>
                </a:prstClr>
              </a:solidFill>
            </a:endParaRPr>
          </a:p>
        </p:txBody>
      </p:sp>
      <p:graphicFrame>
        <p:nvGraphicFramePr>
          <p:cNvPr id="9" name="Tabulka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92844358"/>
              </p:ext>
            </p:extLst>
          </p:nvPr>
        </p:nvGraphicFramePr>
        <p:xfrm>
          <a:off x="7020272" y="3801616"/>
          <a:ext cx="1947862" cy="2200275"/>
        </p:xfrm>
        <a:graphic>
          <a:graphicData uri="http://schemas.openxmlformats.org/drawingml/2006/table">
            <a:tbl>
              <a:tblPr firstRow="1" bandRow="1">
                <a:tableStyleId>{5FD0F851-EC5A-4D38-B0AD-8093EC10F338}</a:tableStyleId>
              </a:tblPr>
              <a:tblGrid>
                <a:gridCol w="560387"/>
                <a:gridCol w="1387475"/>
              </a:tblGrid>
              <a:tr h="85116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900" u="none" strike="noStrike" dirty="0" smtClean="0">
                          <a:effectLst/>
                        </a:rPr>
                        <a:t>ZKRATKA</a:t>
                      </a:r>
                      <a:endParaRPr lang="cs-CZ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57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900" u="none" strike="noStrike" dirty="0" smtClean="0">
                          <a:effectLst/>
                        </a:rPr>
                        <a:t>NÁZEV</a:t>
                      </a:r>
                      <a:endParaRPr lang="cs-CZ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  <a:tr h="85116">
                <a:tc>
                  <a:txBody>
                    <a:bodyPr/>
                    <a:lstStyle/>
                    <a:p>
                      <a:pPr algn="l" fontAlgn="ctr"/>
                      <a:r>
                        <a:rPr lang="cs-CZ" sz="900" u="none" strike="noStrike" dirty="0">
                          <a:effectLst/>
                        </a:rPr>
                        <a:t>GYM</a:t>
                      </a:r>
                      <a:endParaRPr lang="cs-CZ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57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cs-CZ" sz="900" u="none" strike="noStrike" dirty="0">
                          <a:effectLst/>
                        </a:rPr>
                        <a:t>GYMNÁZIUM</a:t>
                      </a:r>
                      <a:endParaRPr lang="cs-CZ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  <a:tr h="85116">
                <a:tc>
                  <a:txBody>
                    <a:bodyPr/>
                    <a:lstStyle/>
                    <a:p>
                      <a:pPr algn="l" fontAlgn="ctr"/>
                      <a:r>
                        <a:rPr lang="cs-CZ" sz="900" u="none" strike="noStrike" dirty="0">
                          <a:effectLst/>
                        </a:rPr>
                        <a:t>LYC</a:t>
                      </a:r>
                      <a:endParaRPr lang="cs-CZ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57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cs-CZ" sz="900" u="none" strike="noStrike" dirty="0">
                          <a:effectLst/>
                        </a:rPr>
                        <a:t>LYCEUM</a:t>
                      </a:r>
                      <a:endParaRPr lang="cs-CZ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  <a:tr h="85116">
                <a:tc>
                  <a:txBody>
                    <a:bodyPr/>
                    <a:lstStyle/>
                    <a:p>
                      <a:pPr algn="l" fontAlgn="ctr"/>
                      <a:r>
                        <a:rPr lang="cs-CZ" sz="900" u="none" strike="noStrike" dirty="0">
                          <a:effectLst/>
                        </a:rPr>
                        <a:t>NOS</a:t>
                      </a:r>
                      <a:endParaRPr lang="cs-CZ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57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cs-CZ" sz="900" u="none" strike="noStrike" dirty="0">
                          <a:effectLst/>
                        </a:rPr>
                        <a:t>NÁSTAVBY OSTATNÍ</a:t>
                      </a:r>
                      <a:endParaRPr lang="cs-CZ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  <a:tr h="85116">
                <a:tc>
                  <a:txBody>
                    <a:bodyPr/>
                    <a:lstStyle/>
                    <a:p>
                      <a:pPr algn="l" fontAlgn="ctr"/>
                      <a:r>
                        <a:rPr lang="cs-CZ" sz="900" u="none" strike="noStrike" dirty="0">
                          <a:effectLst/>
                        </a:rPr>
                        <a:t>NTE</a:t>
                      </a:r>
                      <a:endParaRPr lang="cs-CZ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57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cs-CZ" sz="900" u="none" strike="noStrike" dirty="0">
                          <a:effectLst/>
                        </a:rPr>
                        <a:t>NÁSTAVBY TECHNICKÉ</a:t>
                      </a:r>
                      <a:endParaRPr lang="cs-CZ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  <a:tr h="85116">
                <a:tc>
                  <a:txBody>
                    <a:bodyPr/>
                    <a:lstStyle/>
                    <a:p>
                      <a:pPr algn="l" fontAlgn="ctr"/>
                      <a:r>
                        <a:rPr lang="cs-CZ" sz="900" u="none" strike="noStrike" dirty="0">
                          <a:effectLst/>
                        </a:rPr>
                        <a:t>SEK</a:t>
                      </a:r>
                      <a:endParaRPr lang="cs-CZ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57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cs-CZ" sz="900" u="none" strike="noStrike" dirty="0">
                          <a:effectLst/>
                        </a:rPr>
                        <a:t>SOŠ EKONOMICKÉ</a:t>
                      </a:r>
                      <a:endParaRPr lang="cs-CZ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  <a:tr h="85116">
                <a:tc>
                  <a:txBody>
                    <a:bodyPr/>
                    <a:lstStyle/>
                    <a:p>
                      <a:pPr algn="l" fontAlgn="ctr"/>
                      <a:r>
                        <a:rPr lang="cs-CZ" sz="900" u="none" strike="noStrike" dirty="0">
                          <a:effectLst/>
                        </a:rPr>
                        <a:t>SHP</a:t>
                      </a:r>
                      <a:endParaRPr lang="cs-CZ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57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cs-CZ" sz="900" u="none" strike="noStrike" dirty="0">
                          <a:effectLst/>
                        </a:rPr>
                        <a:t>SOŠ HOTELOVÉ A PODNIKAT.</a:t>
                      </a:r>
                      <a:endParaRPr lang="cs-CZ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  <a:tr h="85116">
                <a:tc>
                  <a:txBody>
                    <a:bodyPr/>
                    <a:lstStyle/>
                    <a:p>
                      <a:pPr algn="l" fontAlgn="ctr"/>
                      <a:r>
                        <a:rPr lang="cs-CZ" sz="900" u="none" strike="noStrike" dirty="0">
                          <a:effectLst/>
                        </a:rPr>
                        <a:t>SHU</a:t>
                      </a:r>
                      <a:endParaRPr lang="cs-CZ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57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cs-CZ" sz="900" u="none" strike="noStrike" dirty="0">
                          <a:effectLst/>
                        </a:rPr>
                        <a:t>SOŠ PEDAG. A HUMANITNÍ</a:t>
                      </a:r>
                      <a:endParaRPr lang="cs-CZ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  <a:tr h="85116">
                <a:tc>
                  <a:txBody>
                    <a:bodyPr/>
                    <a:lstStyle/>
                    <a:p>
                      <a:pPr algn="l" fontAlgn="ctr"/>
                      <a:r>
                        <a:rPr lang="cs-CZ" sz="900" u="none" strike="noStrike" dirty="0">
                          <a:effectLst/>
                        </a:rPr>
                        <a:t>ST1</a:t>
                      </a:r>
                      <a:endParaRPr lang="cs-CZ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57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cs-CZ" sz="900" u="none" strike="noStrike" dirty="0">
                          <a:effectLst/>
                        </a:rPr>
                        <a:t>SOŠ TECHNICKÉ 1</a:t>
                      </a:r>
                      <a:endParaRPr lang="cs-CZ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  <a:tr h="85116">
                <a:tc>
                  <a:txBody>
                    <a:bodyPr/>
                    <a:lstStyle/>
                    <a:p>
                      <a:pPr algn="l" fontAlgn="ctr"/>
                      <a:r>
                        <a:rPr lang="cs-CZ" sz="900" u="none" strike="noStrike" dirty="0">
                          <a:effectLst/>
                        </a:rPr>
                        <a:t>ST2</a:t>
                      </a:r>
                      <a:endParaRPr lang="cs-CZ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57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cs-CZ" sz="900" u="none" strike="noStrike" dirty="0">
                          <a:effectLst/>
                        </a:rPr>
                        <a:t>SOŠ TECHNICKÉ 2</a:t>
                      </a:r>
                      <a:endParaRPr lang="cs-CZ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  <a:tr h="85116">
                <a:tc>
                  <a:txBody>
                    <a:bodyPr/>
                    <a:lstStyle/>
                    <a:p>
                      <a:pPr algn="l" fontAlgn="ctr"/>
                      <a:r>
                        <a:rPr lang="cs-CZ" sz="900" u="none" strike="noStrike" dirty="0">
                          <a:effectLst/>
                        </a:rPr>
                        <a:t>SUM</a:t>
                      </a:r>
                      <a:endParaRPr lang="cs-CZ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57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cs-CZ" sz="900" u="none" strike="noStrike" dirty="0">
                          <a:effectLst/>
                        </a:rPr>
                        <a:t>SOŠ UMĚLECKÉ</a:t>
                      </a:r>
                      <a:endParaRPr lang="cs-CZ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  <a:tr h="85116">
                <a:tc>
                  <a:txBody>
                    <a:bodyPr/>
                    <a:lstStyle/>
                    <a:p>
                      <a:pPr algn="l" fontAlgn="ctr"/>
                      <a:r>
                        <a:rPr lang="cs-CZ" sz="900" u="none" strike="noStrike" dirty="0">
                          <a:effectLst/>
                        </a:rPr>
                        <a:t>SZD</a:t>
                      </a:r>
                      <a:endParaRPr lang="cs-CZ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57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cs-CZ" sz="900" u="none" strike="noStrike" dirty="0">
                          <a:effectLst/>
                        </a:rPr>
                        <a:t>SOŠ ZDRAVOTNICKÉ</a:t>
                      </a:r>
                      <a:endParaRPr lang="cs-CZ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  <a:tr h="85116">
                <a:tc>
                  <a:txBody>
                    <a:bodyPr/>
                    <a:lstStyle/>
                    <a:p>
                      <a:pPr algn="l" fontAlgn="ctr"/>
                      <a:r>
                        <a:rPr lang="cs-CZ" sz="900" u="none" strike="noStrike" dirty="0">
                          <a:effectLst/>
                        </a:rPr>
                        <a:t>SZE</a:t>
                      </a:r>
                      <a:endParaRPr lang="cs-CZ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57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cs-CZ" sz="900" u="none" strike="noStrike" dirty="0">
                          <a:effectLst/>
                        </a:rPr>
                        <a:t>SOŠ ZEMĚDĚLSKÉ</a:t>
                      </a:r>
                      <a:endParaRPr lang="cs-CZ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  <a:tr h="85116">
                <a:tc>
                  <a:txBody>
                    <a:bodyPr/>
                    <a:lstStyle/>
                    <a:p>
                      <a:pPr algn="l" fontAlgn="ctr"/>
                      <a:r>
                        <a:rPr lang="cs-CZ" sz="900" u="none" strike="noStrike" dirty="0">
                          <a:effectLst/>
                        </a:rPr>
                        <a:t>UOS</a:t>
                      </a:r>
                      <a:endParaRPr lang="cs-CZ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57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cs-CZ" sz="900" u="none" strike="noStrike" dirty="0">
                          <a:effectLst/>
                        </a:rPr>
                        <a:t>SOU OSTATNÍ</a:t>
                      </a:r>
                      <a:endParaRPr lang="cs-CZ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  <a:tr h="85116">
                <a:tc>
                  <a:txBody>
                    <a:bodyPr/>
                    <a:lstStyle/>
                    <a:p>
                      <a:pPr algn="l" fontAlgn="ctr"/>
                      <a:r>
                        <a:rPr lang="cs-CZ" sz="900" u="none" strike="noStrike" dirty="0">
                          <a:effectLst/>
                        </a:rPr>
                        <a:t>UTE</a:t>
                      </a:r>
                      <a:endParaRPr lang="cs-CZ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57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cs-CZ" sz="900" u="none" strike="noStrike" dirty="0">
                          <a:effectLst/>
                        </a:rPr>
                        <a:t>SOU TECHNICKÉ</a:t>
                      </a:r>
                      <a:endParaRPr lang="cs-CZ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grpSp>
        <p:nvGrpSpPr>
          <p:cNvPr id="14" name="Skupina 13"/>
          <p:cNvGrpSpPr/>
          <p:nvPr/>
        </p:nvGrpSpPr>
        <p:grpSpPr>
          <a:xfrm>
            <a:off x="245506" y="1556792"/>
            <a:ext cx="5976664" cy="4408713"/>
            <a:chOff x="395536" y="1556792"/>
            <a:chExt cx="5976664" cy="4408713"/>
          </a:xfrm>
        </p:grpSpPr>
        <p:graphicFrame>
          <p:nvGraphicFramePr>
            <p:cNvPr id="8" name="Graf 7"/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481234604"/>
                </p:ext>
              </p:extLst>
            </p:nvPr>
          </p:nvGraphicFramePr>
          <p:xfrm>
            <a:off x="1352854" y="1556792"/>
            <a:ext cx="4803322" cy="4408713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10" name="Zaoblený obdélníkový popisek 9"/>
            <p:cNvSpPr/>
            <p:nvPr/>
          </p:nvSpPr>
          <p:spPr>
            <a:xfrm>
              <a:off x="5004048" y="4640954"/>
              <a:ext cx="1368152" cy="588246"/>
            </a:xfrm>
            <a:prstGeom prst="wedgeRoundRectCallout">
              <a:avLst>
                <a:gd name="adj1" fmla="val 7297"/>
                <a:gd name="adj2" fmla="val -130458"/>
                <a:gd name="adj3" fmla="val 16667"/>
              </a:avLst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cs-CZ" sz="900" dirty="0" smtClean="0">
                  <a:solidFill>
                    <a:schemeClr val="accent3">
                      <a:lumMod val="50000"/>
                    </a:schemeClr>
                  </a:solidFill>
                </a:rPr>
                <a:t>NADPRŮMĚRNÉ VÝSLEDKY PŘI LEHCE PODPRŮMĚRNÉM PODÍLU VOLBY</a:t>
              </a:r>
              <a:endParaRPr lang="cs-CZ" sz="900" dirty="0">
                <a:solidFill>
                  <a:schemeClr val="accent3">
                    <a:lumMod val="50000"/>
                  </a:schemeClr>
                </a:solidFill>
              </a:endParaRPr>
            </a:p>
          </p:txBody>
        </p:sp>
        <p:sp>
          <p:nvSpPr>
            <p:cNvPr id="11" name="Zaoblený obdélníkový popisek 10"/>
            <p:cNvSpPr/>
            <p:nvPr/>
          </p:nvSpPr>
          <p:spPr>
            <a:xfrm>
              <a:off x="4716016" y="2346207"/>
              <a:ext cx="1506154" cy="576064"/>
            </a:xfrm>
            <a:prstGeom prst="wedgeRoundRectCallout">
              <a:avLst>
                <a:gd name="adj1" fmla="val -64256"/>
                <a:gd name="adj2" fmla="val 119666"/>
                <a:gd name="adj3" fmla="val 16667"/>
              </a:avLst>
            </a:prstGeom>
            <a:solidFill>
              <a:srgbClr val="FFFFCC"/>
            </a:solidFill>
            <a:ln>
              <a:noFill/>
            </a:ln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cs-CZ" sz="900" dirty="0" smtClean="0">
                  <a:solidFill>
                    <a:schemeClr val="tx1"/>
                  </a:solidFill>
                </a:rPr>
                <a:t>PRŮMĚRNÉ AŽ MÍRNĚ NADPRŮMĚRNÉ VÝSLEDKY PŘI NADPRŮMĚRNÉM PODÍLU VOLBY</a:t>
              </a:r>
              <a:endParaRPr lang="cs-CZ" sz="900" dirty="0">
                <a:solidFill>
                  <a:schemeClr val="tx1"/>
                </a:solidFill>
              </a:endParaRPr>
            </a:p>
          </p:txBody>
        </p:sp>
        <p:sp>
          <p:nvSpPr>
            <p:cNvPr id="12" name="Zaoblený obdélníkový popisek 11"/>
            <p:cNvSpPr/>
            <p:nvPr/>
          </p:nvSpPr>
          <p:spPr>
            <a:xfrm>
              <a:off x="935596" y="1952836"/>
              <a:ext cx="1368152" cy="504056"/>
            </a:xfrm>
            <a:prstGeom prst="wedgeRoundRectCallout">
              <a:avLst>
                <a:gd name="adj1" fmla="val 60090"/>
                <a:gd name="adj2" fmla="val 164637"/>
                <a:gd name="adj3" fmla="val 16667"/>
              </a:avLst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cs-CZ" sz="900" dirty="0" smtClean="0">
                  <a:solidFill>
                    <a:schemeClr val="tx1"/>
                  </a:solidFill>
                </a:rPr>
                <a:t>PODPRŮMĚRNÉ VÝSLEDKY PŘI VYSOKÉM PODÍLU VOLBY</a:t>
              </a:r>
              <a:endParaRPr lang="cs-CZ" sz="900" dirty="0">
                <a:solidFill>
                  <a:schemeClr val="tx1"/>
                </a:solidFill>
              </a:endParaRPr>
            </a:p>
          </p:txBody>
        </p:sp>
        <p:sp>
          <p:nvSpPr>
            <p:cNvPr id="13" name="Zaoblený obdélníkový popisek 12"/>
            <p:cNvSpPr/>
            <p:nvPr/>
          </p:nvSpPr>
          <p:spPr>
            <a:xfrm>
              <a:off x="395536" y="4905164"/>
              <a:ext cx="1224136" cy="504056"/>
            </a:xfrm>
            <a:prstGeom prst="wedgeRoundRectCallout">
              <a:avLst>
                <a:gd name="adj1" fmla="val 105352"/>
                <a:gd name="adj2" fmla="val -62504"/>
                <a:gd name="adj3" fmla="val 16667"/>
              </a:avLst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cs-CZ" sz="900" dirty="0" smtClean="0">
                  <a:solidFill>
                    <a:schemeClr val="tx1"/>
                  </a:solidFill>
                </a:rPr>
                <a:t>PODPRŮMĚRNÉ VÝSLEDKY A NÍZKÝ PODÍL VOLBY</a:t>
              </a:r>
              <a:endParaRPr lang="cs-CZ" sz="900" dirty="0">
                <a:solidFill>
                  <a:schemeClr val="tx1"/>
                </a:solidFill>
              </a:endParaRPr>
            </a:p>
          </p:txBody>
        </p:sp>
      </p:grpSp>
      <p:sp>
        <p:nvSpPr>
          <p:cNvPr id="4" name="TextovéPole 3"/>
          <p:cNvSpPr txBox="1"/>
          <p:nvPr/>
        </p:nvSpPr>
        <p:spPr>
          <a:xfrm>
            <a:off x="6187390" y="404664"/>
            <a:ext cx="2742318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cs-CZ" sz="1000" dirty="0" smtClean="0"/>
              <a:t>Z hlediska výsledku v matematice a podílu volby matematiky jako 2. povinné zkoušky se maturitní populace rozdělila na přibližně 4 segmenty.</a:t>
            </a:r>
          </a:p>
          <a:p>
            <a:pPr marL="171450" indent="-171450">
              <a:spcAft>
                <a:spcPts val="600"/>
              </a:spcAft>
              <a:buFont typeface="Arial" pitchFamily="34" charset="0"/>
              <a:buChar char="•"/>
            </a:pPr>
            <a:r>
              <a:rPr lang="cs-CZ" sz="1000" dirty="0" smtClean="0"/>
              <a:t>Gymnázia při nižším než průměrném podílu volby matematiky dosahují nadprůměrných výsledků.</a:t>
            </a:r>
          </a:p>
          <a:p>
            <a:pPr marL="171450" indent="-171450">
              <a:spcAft>
                <a:spcPts val="600"/>
              </a:spcAft>
              <a:buFont typeface="Arial" pitchFamily="34" charset="0"/>
              <a:buChar char="•"/>
            </a:pPr>
            <a:r>
              <a:rPr lang="cs-CZ" sz="1000" dirty="0" smtClean="0"/>
              <a:t>Lehce nadprůměrný skór vykazují lycea a elitní technické SOŠ, přičemž jejich podíl volby matematiky je také nad celkovým průměrem.</a:t>
            </a:r>
          </a:p>
          <a:p>
            <a:pPr marL="171450" indent="-171450">
              <a:spcAft>
                <a:spcPts val="600"/>
              </a:spcAft>
              <a:buFont typeface="Arial" pitchFamily="34" charset="0"/>
              <a:buChar char="•"/>
            </a:pPr>
            <a:r>
              <a:rPr lang="cs-CZ" sz="1000" dirty="0" smtClean="0"/>
              <a:t>Výrazně nadprůměrný podíl volby matematiky a zároveň slabé výsledky vykazují technické SOU a nástavby. Horší výsledky při nadprůměrné volbě matematiky dosahují též SOŠ zemědělské a technické 2 (ST2) a netechnické nástavby.</a:t>
            </a:r>
          </a:p>
          <a:p>
            <a:pPr marL="171450" indent="-171450">
              <a:spcAft>
                <a:spcPts val="600"/>
              </a:spcAft>
              <a:buFont typeface="Arial" pitchFamily="34" charset="0"/>
              <a:buChar char="•"/>
            </a:pPr>
            <a:r>
              <a:rPr lang="cs-CZ" sz="1000" dirty="0" smtClean="0"/>
              <a:t>Nízký podíl volby matematiky u druhé zkoušky a zároveň velmi slabé výsledky vykazují ostatní SOŠ netechnického zaměření a dále netechnické obory učilišť.</a:t>
            </a:r>
            <a:endParaRPr lang="cs-CZ" sz="1000" dirty="0"/>
          </a:p>
        </p:txBody>
      </p:sp>
    </p:spTree>
    <p:extLst>
      <p:ext uri="{BB962C8B-B14F-4D97-AF65-F5344CB8AC3E}">
        <p14:creationId xmlns:p14="http://schemas.microsoft.com/office/powerpoint/2010/main" val="1699143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číslo snímku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41ECB02-9BF1-492D-BE86-7C40357968C5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42</a:t>
            </a:fld>
            <a:endParaRPr lang="cs-CZ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Nadpis 1"/>
          <p:cNvSpPr txBox="1">
            <a:spLocks/>
          </p:cNvSpPr>
          <p:nvPr/>
        </p:nvSpPr>
        <p:spPr bwMode="auto">
          <a:xfrm>
            <a:off x="457200" y="274638"/>
            <a:ext cx="8229600" cy="8501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cs-CZ" sz="2400" dirty="0" smtClean="0">
                <a:solidFill>
                  <a:schemeClr val="tx2"/>
                </a:solidFill>
              </a:rPr>
              <a:t>MATEMATIKA - ČISTÁ NEÚSPĚŠNOST</a:t>
            </a:r>
          </a:p>
          <a:p>
            <a:r>
              <a:rPr lang="cs-CZ" sz="2000" dirty="0" smtClean="0">
                <a:solidFill>
                  <a:schemeClr val="tx2"/>
                </a:solidFill>
              </a:rPr>
              <a:t>MZ 2013 JARO A PODZIM</a:t>
            </a:r>
            <a:endParaRPr lang="cs-CZ" sz="2000" dirty="0">
              <a:solidFill>
                <a:schemeClr val="tx2"/>
              </a:solidFill>
            </a:endParaRPr>
          </a:p>
        </p:txBody>
      </p:sp>
      <p:graphicFrame>
        <p:nvGraphicFramePr>
          <p:cNvPr id="7" name="Graf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52661389"/>
              </p:ext>
            </p:extLst>
          </p:nvPr>
        </p:nvGraphicFramePr>
        <p:xfrm>
          <a:off x="323528" y="1556792"/>
          <a:ext cx="5760640" cy="41829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1234281"/>
            <a:ext cx="2798763" cy="4498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71291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Graf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39479684"/>
              </p:ext>
            </p:extLst>
          </p:nvPr>
        </p:nvGraphicFramePr>
        <p:xfrm>
          <a:off x="1331640" y="1268760"/>
          <a:ext cx="6552728" cy="46359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Nadpis 1"/>
          <p:cNvSpPr txBox="1">
            <a:spLocks/>
          </p:cNvSpPr>
          <p:nvPr/>
        </p:nvSpPr>
        <p:spPr bwMode="auto">
          <a:xfrm>
            <a:off x="416224" y="188640"/>
            <a:ext cx="8476256" cy="792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r>
              <a:rPr lang="cs-CZ" sz="2400" dirty="0" smtClean="0">
                <a:solidFill>
                  <a:schemeClr val="tx2"/>
                </a:solidFill>
              </a:rPr>
              <a:t>MATEMATIKA - % SKÓR </a:t>
            </a:r>
          </a:p>
          <a:p>
            <a:pPr eaLnBrk="1" hangingPunct="1"/>
            <a:r>
              <a:rPr lang="cs-CZ" sz="2000" dirty="0" smtClean="0">
                <a:solidFill>
                  <a:schemeClr val="tx2"/>
                </a:solidFill>
              </a:rPr>
              <a:t>MZ 2013 JARNÍ ŘÁDNÝ VS. PODZIMNÍ OPRAVNÝ TERMÍN</a:t>
            </a:r>
          </a:p>
        </p:txBody>
      </p:sp>
    </p:spTree>
    <p:extLst>
      <p:ext uri="{BB962C8B-B14F-4D97-AF65-F5344CB8AC3E}">
        <p14:creationId xmlns:p14="http://schemas.microsoft.com/office/powerpoint/2010/main" val="2195006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Nadpis 1"/>
          <p:cNvSpPr txBox="1">
            <a:spLocks/>
          </p:cNvSpPr>
          <p:nvPr/>
        </p:nvSpPr>
        <p:spPr bwMode="auto">
          <a:xfrm>
            <a:off x="416224" y="188640"/>
            <a:ext cx="8476256" cy="792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r>
              <a:rPr lang="cs-CZ" sz="2400" dirty="0">
                <a:solidFill>
                  <a:schemeClr val="tx2"/>
                </a:solidFill>
              </a:rPr>
              <a:t>MATEMATIKA </a:t>
            </a:r>
            <a:r>
              <a:rPr lang="cs-CZ" sz="2400" dirty="0" smtClean="0">
                <a:solidFill>
                  <a:schemeClr val="tx2"/>
                </a:solidFill>
              </a:rPr>
              <a:t> - ČISTÁ ÚSPĚŠNOST </a:t>
            </a:r>
          </a:p>
          <a:p>
            <a:pPr eaLnBrk="1" hangingPunct="1"/>
            <a:r>
              <a:rPr lang="cs-CZ" sz="2000" dirty="0" smtClean="0">
                <a:solidFill>
                  <a:schemeClr val="tx2"/>
                </a:solidFill>
              </a:rPr>
              <a:t>MZ 2013 JARNÍ ŘÁDNÝ VS. PODZIMNÍ OPRAVNÝ TERMÍN</a:t>
            </a:r>
            <a:endParaRPr lang="cs-CZ" sz="2400" dirty="0" smtClean="0">
              <a:solidFill>
                <a:schemeClr val="tx2"/>
              </a:solidFill>
            </a:endParaRPr>
          </a:p>
        </p:txBody>
      </p:sp>
      <p:graphicFrame>
        <p:nvGraphicFramePr>
          <p:cNvPr id="9" name="Graf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9455819"/>
              </p:ext>
            </p:extLst>
          </p:nvPr>
        </p:nvGraphicFramePr>
        <p:xfrm>
          <a:off x="1907704" y="1124744"/>
          <a:ext cx="5322795" cy="48742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292882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936104"/>
          </a:xfrm>
        </p:spPr>
        <p:txBody>
          <a:bodyPr>
            <a:no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MATEMATIKA – ČISTÁ NEÚSPĚŠNOST - OBORY</a:t>
            </a:r>
            <a:r>
              <a:rPr lang="cs-CZ" sz="3200" dirty="0" smtClean="0">
                <a:solidFill>
                  <a:schemeClr val="tx2"/>
                </a:solidFill>
              </a:rPr>
              <a:t/>
            </a:r>
            <a:br>
              <a:rPr lang="cs-CZ" sz="3200" dirty="0" smtClean="0">
                <a:solidFill>
                  <a:schemeClr val="tx2"/>
                </a:solidFill>
              </a:rPr>
            </a:br>
            <a:r>
              <a:rPr lang="cs-CZ" sz="2000" dirty="0" smtClean="0">
                <a:solidFill>
                  <a:schemeClr val="tx2"/>
                </a:solidFill>
              </a:rPr>
              <a:t>V ČASE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3" name="Zástupný symbol pro číslo snímku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41ECB02-9BF1-492D-BE86-7C40357968C5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45</a:t>
            </a:fld>
            <a:endParaRPr lang="cs-CZ" dirty="0">
              <a:solidFill>
                <a:prstClr val="black">
                  <a:tint val="75000"/>
                </a:prstClr>
              </a:solidFill>
            </a:endParaRPr>
          </a:p>
        </p:txBody>
      </p:sp>
      <p:graphicFrame>
        <p:nvGraphicFramePr>
          <p:cNvPr id="6" name="Graf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79420795"/>
              </p:ext>
            </p:extLst>
          </p:nvPr>
        </p:nvGraphicFramePr>
        <p:xfrm>
          <a:off x="1403648" y="1196752"/>
          <a:ext cx="6435288" cy="474797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TextovéPole 3"/>
          <p:cNvSpPr txBox="1"/>
          <p:nvPr/>
        </p:nvSpPr>
        <p:spPr>
          <a:xfrm>
            <a:off x="8100392" y="5877272"/>
            <a:ext cx="64807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100" dirty="0" smtClean="0">
                <a:hlinkClick r:id="rId3" action="ppaction://hlinksldjump"/>
              </a:rPr>
              <a:t>zpět</a:t>
            </a:r>
            <a:endParaRPr lang="cs-CZ" sz="1100" dirty="0"/>
          </a:p>
        </p:txBody>
      </p:sp>
    </p:spTree>
    <p:extLst>
      <p:ext uri="{BB962C8B-B14F-4D97-AF65-F5344CB8AC3E}">
        <p14:creationId xmlns:p14="http://schemas.microsoft.com/office/powerpoint/2010/main" val="1665036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936104"/>
          </a:xfrm>
        </p:spPr>
        <p:txBody>
          <a:bodyPr>
            <a:no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MATEMATIKA – % SKÓR - OBORY</a:t>
            </a:r>
            <a:r>
              <a:rPr lang="cs-CZ" sz="3200" dirty="0" smtClean="0">
                <a:solidFill>
                  <a:schemeClr val="tx2"/>
                </a:solidFill>
              </a:rPr>
              <a:t/>
            </a:r>
            <a:br>
              <a:rPr lang="cs-CZ" sz="3200" dirty="0" smtClean="0">
                <a:solidFill>
                  <a:schemeClr val="tx2"/>
                </a:solidFill>
              </a:rPr>
            </a:br>
            <a:r>
              <a:rPr lang="cs-CZ" sz="2000" dirty="0" smtClean="0">
                <a:solidFill>
                  <a:schemeClr val="tx2"/>
                </a:solidFill>
              </a:rPr>
              <a:t>V ČASE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3" name="Zástupný symbol pro číslo snímku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41ECB02-9BF1-492D-BE86-7C40357968C5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46</a:t>
            </a:fld>
            <a:endParaRPr lang="cs-CZ" dirty="0">
              <a:solidFill>
                <a:prstClr val="black">
                  <a:tint val="75000"/>
                </a:prstClr>
              </a:solidFill>
            </a:endParaRPr>
          </a:p>
        </p:txBody>
      </p:sp>
      <p:graphicFrame>
        <p:nvGraphicFramePr>
          <p:cNvPr id="5" name="Graf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75180561"/>
              </p:ext>
            </p:extLst>
          </p:nvPr>
        </p:nvGraphicFramePr>
        <p:xfrm>
          <a:off x="1331640" y="1268760"/>
          <a:ext cx="6363280" cy="460395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461241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936104"/>
          </a:xfrm>
        </p:spPr>
        <p:txBody>
          <a:bodyPr>
            <a:no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MATEMATIKA VS. ČEŠTINA </a:t>
            </a:r>
            <a:r>
              <a:rPr lang="cs-CZ" sz="3200" dirty="0" smtClean="0">
                <a:solidFill>
                  <a:schemeClr val="tx2"/>
                </a:solidFill>
              </a:rPr>
              <a:t/>
            </a:r>
            <a:br>
              <a:rPr lang="cs-CZ" sz="3200" dirty="0" smtClean="0">
                <a:solidFill>
                  <a:schemeClr val="tx2"/>
                </a:solidFill>
              </a:rPr>
            </a:br>
            <a:r>
              <a:rPr lang="cs-CZ" sz="2000" dirty="0" smtClean="0">
                <a:solidFill>
                  <a:schemeClr val="tx2"/>
                </a:solidFill>
              </a:rPr>
              <a:t>ČISTÁ NEÚSPĚŠNOST – MZ 2013 JARO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3" name="Zástupný symbol pro číslo snímku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41ECB02-9BF1-492D-BE86-7C40357968C5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47</a:t>
            </a:fld>
            <a:endParaRPr lang="cs-CZ" dirty="0">
              <a:solidFill>
                <a:prstClr val="black">
                  <a:tint val="75000"/>
                </a:prstClr>
              </a:solidFill>
            </a:endParaRPr>
          </a:p>
        </p:txBody>
      </p:sp>
      <p:graphicFrame>
        <p:nvGraphicFramePr>
          <p:cNvPr id="6" name="Graf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95581340"/>
              </p:ext>
            </p:extLst>
          </p:nvPr>
        </p:nvGraphicFramePr>
        <p:xfrm>
          <a:off x="1331640" y="1340768"/>
          <a:ext cx="6264696" cy="459700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582718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24876" y="188640"/>
            <a:ext cx="8229600" cy="936104"/>
          </a:xfrm>
        </p:spPr>
        <p:txBody>
          <a:bodyPr>
            <a:no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MATEMATIKA VS. ČEŠTINA </a:t>
            </a:r>
            <a:r>
              <a:rPr lang="cs-CZ" sz="3200" dirty="0" smtClean="0">
                <a:solidFill>
                  <a:schemeClr val="tx2"/>
                </a:solidFill>
              </a:rPr>
              <a:t/>
            </a:r>
            <a:br>
              <a:rPr lang="cs-CZ" sz="3200" dirty="0" smtClean="0">
                <a:solidFill>
                  <a:schemeClr val="tx2"/>
                </a:solidFill>
              </a:rPr>
            </a:br>
            <a:r>
              <a:rPr lang="cs-CZ" sz="2000" dirty="0" smtClean="0">
                <a:solidFill>
                  <a:schemeClr val="tx2"/>
                </a:solidFill>
              </a:rPr>
              <a:t>ČISTÁ NEÚSPĚŠNOST – MZ 2013 JARO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3" name="Zástupný symbol pro číslo snímku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41ECB02-9BF1-492D-BE86-7C40357968C5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48</a:t>
            </a:fld>
            <a:endParaRPr lang="cs-CZ" dirty="0">
              <a:solidFill>
                <a:prstClr val="black">
                  <a:tint val="75000"/>
                </a:prstClr>
              </a:solidFill>
            </a:endParaRPr>
          </a:p>
        </p:txBody>
      </p:sp>
      <p:graphicFrame>
        <p:nvGraphicFramePr>
          <p:cNvPr id="5" name="Graf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50799711"/>
              </p:ext>
            </p:extLst>
          </p:nvPr>
        </p:nvGraphicFramePr>
        <p:xfrm>
          <a:off x="2267744" y="1484784"/>
          <a:ext cx="4824536" cy="45265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Zaoblený obdélníkový popisek 7"/>
          <p:cNvSpPr/>
          <p:nvPr/>
        </p:nvSpPr>
        <p:spPr>
          <a:xfrm>
            <a:off x="785566" y="5118063"/>
            <a:ext cx="1368152" cy="588246"/>
          </a:xfrm>
          <a:prstGeom prst="wedgeRoundRectCallout">
            <a:avLst>
              <a:gd name="adj1" fmla="val 114008"/>
              <a:gd name="adj2" fmla="val -20731"/>
              <a:gd name="adj3" fmla="val 16667"/>
            </a:avLst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900" dirty="0" smtClean="0">
                <a:solidFill>
                  <a:schemeClr val="accent3">
                    <a:lumMod val="50000"/>
                  </a:schemeClr>
                </a:solidFill>
              </a:rPr>
              <a:t>NADPRŮMĚRNÉ VÝSLEDKY V OBOU PŘEDMĚTECH</a:t>
            </a:r>
            <a:endParaRPr lang="cs-CZ" sz="9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9" name="Zaoblený obdélníkový popisek 8"/>
          <p:cNvSpPr/>
          <p:nvPr/>
        </p:nvSpPr>
        <p:spPr>
          <a:xfrm>
            <a:off x="4361990" y="4830031"/>
            <a:ext cx="1866194" cy="576064"/>
          </a:xfrm>
          <a:prstGeom prst="wedgeRoundRectCallout">
            <a:avLst>
              <a:gd name="adj1" fmla="val -54052"/>
              <a:gd name="adj2" fmla="val -91088"/>
              <a:gd name="adj3" fmla="val 16667"/>
            </a:avLst>
          </a:prstGeom>
          <a:solidFill>
            <a:srgbClr val="FFFFCC"/>
          </a:solidFill>
          <a:ln>
            <a:noFill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900" dirty="0" smtClean="0">
                <a:solidFill>
                  <a:schemeClr val="tx1"/>
                </a:solidFill>
              </a:rPr>
              <a:t>PRŮMĚRNÉ AŽ NADPRŮMĚRNÉ VÝSLEDKY V MATEMATICE, PRŮMĚRNÉ VÝSLEDKY V ČEŠTINĚ</a:t>
            </a:r>
            <a:endParaRPr lang="cs-CZ" sz="900" dirty="0">
              <a:solidFill>
                <a:schemeClr val="tx1"/>
              </a:solidFill>
            </a:endParaRPr>
          </a:p>
        </p:txBody>
      </p:sp>
      <p:sp>
        <p:nvSpPr>
          <p:cNvPr id="10" name="Zaoblený obdélníkový popisek 9"/>
          <p:cNvSpPr/>
          <p:nvPr/>
        </p:nvSpPr>
        <p:spPr>
          <a:xfrm>
            <a:off x="3302706" y="2354780"/>
            <a:ext cx="1368152" cy="504056"/>
          </a:xfrm>
          <a:prstGeom prst="wedgeRoundRectCallout">
            <a:avLst>
              <a:gd name="adj1" fmla="val 62337"/>
              <a:gd name="adj2" fmla="val 207321"/>
              <a:gd name="adj3" fmla="val 16667"/>
            </a:avLst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900" dirty="0" smtClean="0">
                <a:solidFill>
                  <a:schemeClr val="tx1"/>
                </a:solidFill>
              </a:rPr>
              <a:t>PODPRŮMĚRNÉ VÝSLEDKY V OBOU PŘEDMĚTECH</a:t>
            </a:r>
            <a:endParaRPr lang="cs-CZ" sz="900" dirty="0">
              <a:solidFill>
                <a:schemeClr val="tx1"/>
              </a:solidFill>
            </a:endParaRPr>
          </a:p>
        </p:txBody>
      </p:sp>
      <p:sp>
        <p:nvSpPr>
          <p:cNvPr id="11" name="Zaoblený obdélníkový popisek 10"/>
          <p:cNvSpPr/>
          <p:nvPr/>
        </p:nvSpPr>
        <p:spPr>
          <a:xfrm>
            <a:off x="7308304" y="3013775"/>
            <a:ext cx="1368152" cy="504056"/>
          </a:xfrm>
          <a:prstGeom prst="wedgeRoundRectCallout">
            <a:avLst>
              <a:gd name="adj1" fmla="val -90494"/>
              <a:gd name="adj2" fmla="val 56402"/>
              <a:gd name="adj3" fmla="val 16667"/>
            </a:avLst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900" dirty="0" smtClean="0">
                <a:solidFill>
                  <a:schemeClr val="tx1"/>
                </a:solidFill>
              </a:rPr>
              <a:t>SILNĚ PODPRŮMĚRNÉ VÝSLEDKY V OBOU PŘEDMĚTECH</a:t>
            </a:r>
            <a:endParaRPr lang="cs-CZ" sz="900" dirty="0">
              <a:solidFill>
                <a:schemeClr val="tx1"/>
              </a:solidFill>
            </a:endParaRPr>
          </a:p>
        </p:txBody>
      </p:sp>
      <p:sp>
        <p:nvSpPr>
          <p:cNvPr id="16" name="Ovál 15"/>
          <p:cNvSpPr/>
          <p:nvPr/>
        </p:nvSpPr>
        <p:spPr>
          <a:xfrm rot="20220131">
            <a:off x="5820509" y="2790084"/>
            <a:ext cx="1191088" cy="1243102"/>
          </a:xfrm>
          <a:prstGeom prst="ellipse">
            <a:avLst/>
          </a:prstGeom>
          <a:solidFill>
            <a:schemeClr val="accent2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17" name="Ovál 16"/>
          <p:cNvSpPr/>
          <p:nvPr/>
        </p:nvSpPr>
        <p:spPr>
          <a:xfrm rot="20220131">
            <a:off x="2878856" y="4812268"/>
            <a:ext cx="982333" cy="611590"/>
          </a:xfrm>
          <a:prstGeom prst="ellipse">
            <a:avLst/>
          </a:prstGeom>
          <a:solidFill>
            <a:srgbClr val="92D05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18" name="Ovál 17"/>
          <p:cNvSpPr/>
          <p:nvPr/>
        </p:nvSpPr>
        <p:spPr>
          <a:xfrm>
            <a:off x="3491880" y="4182919"/>
            <a:ext cx="989804" cy="495596"/>
          </a:xfrm>
          <a:prstGeom prst="ellipse">
            <a:avLst/>
          </a:prstGeom>
          <a:solidFill>
            <a:srgbClr val="FFC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19" name="Ovál 18"/>
          <p:cNvSpPr/>
          <p:nvPr/>
        </p:nvSpPr>
        <p:spPr>
          <a:xfrm>
            <a:off x="4572000" y="3411636"/>
            <a:ext cx="1296144" cy="890152"/>
          </a:xfrm>
          <a:prstGeom prst="ellipse">
            <a:avLst/>
          </a:prstGeom>
          <a:solidFill>
            <a:schemeClr val="accent6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975343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číslo snímk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C88508D-7738-4A58-B910-83BF47AB7EE8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49</a:t>
            </a:fld>
            <a:endParaRPr lang="cs-CZ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2132636"/>
            <a:ext cx="4104455" cy="3439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2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1" y="2132635"/>
            <a:ext cx="4104457" cy="34394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Nadpis 1"/>
          <p:cNvSpPr txBox="1">
            <a:spLocks/>
          </p:cNvSpPr>
          <p:nvPr/>
        </p:nvSpPr>
        <p:spPr>
          <a:xfrm>
            <a:off x="424876" y="188640"/>
            <a:ext cx="8229600" cy="936104"/>
          </a:xfrm>
          <a:prstGeom prst="rect">
            <a:avLst/>
          </a:prstGeom>
        </p:spPr>
        <p:txBody>
          <a:bodyPr>
            <a:no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cs-CZ" sz="2400" dirty="0" smtClean="0">
                <a:solidFill>
                  <a:schemeClr val="tx2"/>
                </a:solidFill>
              </a:rPr>
              <a:t>PŘEZKUMNÁ ŘÍZENÍ</a:t>
            </a:r>
          </a:p>
          <a:p>
            <a:r>
              <a:rPr lang="cs-CZ" sz="2400" dirty="0" smtClean="0">
                <a:solidFill>
                  <a:schemeClr val="tx2"/>
                </a:solidFill>
              </a:rPr>
              <a:t>STATISTIKA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9" name="Nadpis 1"/>
          <p:cNvSpPr txBox="1">
            <a:spLocks/>
          </p:cNvSpPr>
          <p:nvPr/>
        </p:nvSpPr>
        <p:spPr>
          <a:xfrm>
            <a:off x="539551" y="1124744"/>
            <a:ext cx="4104458" cy="936104"/>
          </a:xfrm>
          <a:prstGeom prst="rect">
            <a:avLst/>
          </a:prstGeom>
        </p:spPr>
        <p:txBody>
          <a:bodyPr>
            <a:no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cs-CZ" sz="2400" dirty="0" smtClean="0">
                <a:solidFill>
                  <a:schemeClr val="tx2"/>
                </a:solidFill>
              </a:rPr>
              <a:t>MZ 2013 - JARO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10" name="Nadpis 1"/>
          <p:cNvSpPr txBox="1">
            <a:spLocks/>
          </p:cNvSpPr>
          <p:nvPr/>
        </p:nvSpPr>
        <p:spPr>
          <a:xfrm>
            <a:off x="4788024" y="1124744"/>
            <a:ext cx="4104455" cy="936104"/>
          </a:xfrm>
          <a:prstGeom prst="rect">
            <a:avLst/>
          </a:prstGeom>
        </p:spPr>
        <p:txBody>
          <a:bodyPr>
            <a:no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cs-CZ" sz="2400" dirty="0" smtClean="0">
                <a:solidFill>
                  <a:schemeClr val="tx2"/>
                </a:solidFill>
              </a:rPr>
              <a:t>MZ 2013 - PODZIM</a:t>
            </a:r>
            <a:endParaRPr lang="cs-CZ" sz="20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3349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Nadpis 3"/>
          <p:cNvSpPr>
            <a:spLocks noGrp="1"/>
          </p:cNvSpPr>
          <p:nvPr>
            <p:ph type="title"/>
          </p:nvPr>
        </p:nvSpPr>
        <p:spPr>
          <a:xfrm>
            <a:off x="457200" y="2064272"/>
            <a:ext cx="8229600" cy="2300832"/>
          </a:xfrm>
        </p:spPr>
        <p:txBody>
          <a:bodyPr/>
          <a:lstStyle/>
          <a:p>
            <a:r>
              <a:rPr lang="cs-CZ" b="1" dirty="0" smtClean="0">
                <a:solidFill>
                  <a:schemeClr val="tx2"/>
                </a:solidFill>
              </a:rPr>
              <a:t>SOUHRNNÉ VÝSLEDKY MZ 2013 JARO A ČASOVÉ ŘADY</a:t>
            </a:r>
            <a:endParaRPr lang="cs-CZ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4875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3"/>
          <p:cNvSpPr txBox="1">
            <a:spLocks/>
          </p:cNvSpPr>
          <p:nvPr/>
        </p:nvSpPr>
        <p:spPr>
          <a:xfrm>
            <a:off x="609600" y="2795582"/>
            <a:ext cx="8229600" cy="1143000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cs-CZ" b="1" dirty="0" smtClean="0">
                <a:solidFill>
                  <a:schemeClr val="tx2"/>
                </a:solidFill>
              </a:rPr>
              <a:t>MATURITNÍ ZKOUŠKA </a:t>
            </a:r>
            <a:br>
              <a:rPr lang="cs-CZ" b="1" dirty="0" smtClean="0">
                <a:solidFill>
                  <a:schemeClr val="tx2"/>
                </a:solidFill>
              </a:rPr>
            </a:br>
            <a:r>
              <a:rPr lang="cs-CZ" b="1" dirty="0" smtClean="0">
                <a:solidFill>
                  <a:schemeClr val="tx2"/>
                </a:solidFill>
              </a:rPr>
              <a:t>2014+</a:t>
            </a:r>
            <a:endParaRPr lang="cs-CZ" dirty="0" smtClean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4344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číslo snímk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C88508D-7738-4A58-B910-83BF47AB7EE8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51</a:t>
            </a:fld>
            <a:endParaRPr lang="cs-CZ" dirty="0">
              <a:solidFill>
                <a:prstClr val="black">
                  <a:tint val="75000"/>
                </a:prstClr>
              </a:solidFill>
            </a:endParaRPr>
          </a:p>
        </p:txBody>
      </p:sp>
      <p:graphicFrame>
        <p:nvGraphicFramePr>
          <p:cNvPr id="3" name="Tabulk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7942002"/>
              </p:ext>
            </p:extLst>
          </p:nvPr>
        </p:nvGraphicFramePr>
        <p:xfrm>
          <a:off x="683568" y="764704"/>
          <a:ext cx="7776863" cy="521756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65019"/>
                <a:gridCol w="6711844"/>
              </a:tblGrid>
              <a:tr h="159953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800" dirty="0">
                          <a:effectLst/>
                        </a:rPr>
                        <a:t>KALENDÁŘ S NEJDŮLEŽITĚJŠÍMI TERMÍNY JARNÍHO ZKUŠEBNÍHO OBDOBÍ MZ 2014 *)</a:t>
                      </a:r>
                      <a:endParaRPr lang="cs-CZ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525" marR="30525" marT="0" marB="0" anchor="ctr"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  <a:tr h="26996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800" dirty="0">
                          <a:effectLst/>
                        </a:rPr>
                        <a:t>30.9.2013</a:t>
                      </a:r>
                      <a:endParaRPr lang="cs-CZ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525" marR="30525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800" dirty="0">
                          <a:effectLst/>
                        </a:rPr>
                        <a:t>Nejzazší termín pro zveřejnění školního seznamu literárních děl.</a:t>
                      </a:r>
                      <a:endParaRPr lang="cs-CZ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525" marR="30525" marT="0" marB="0" anchor="ctr"/>
                </a:tc>
              </a:tr>
              <a:tr h="30148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800" dirty="0">
                          <a:effectLst/>
                        </a:rPr>
                        <a:t>15. 11 - 2.12. 2013</a:t>
                      </a:r>
                      <a:endParaRPr lang="cs-CZ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525" marR="30525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800" dirty="0">
                          <a:effectLst/>
                        </a:rPr>
                        <a:t>Období podávání přihlášek žáků ředitelům škol k maturitní zkoušce v jarním zkušebním období šk. roku 2013/2014. (Žáci s PUP pro konání MZ musí spolu s přihláškou odevzdat řediteli školy i posudek PUP)</a:t>
                      </a:r>
                      <a:endParaRPr lang="cs-CZ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525" marR="30525" marT="0" marB="0" anchor="ctr"/>
                </a:tc>
              </a:tr>
              <a:tr h="26996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800" dirty="0">
                          <a:effectLst/>
                        </a:rPr>
                        <a:t>20.12.2013</a:t>
                      </a:r>
                      <a:endParaRPr lang="cs-CZ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525" marR="30525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800" dirty="0">
                          <a:effectLst/>
                        </a:rPr>
                        <a:t>Nejzazší termín, do kterého má ředitel školy povinnost předat žákovi výpis z přihlášky z informačního systému.</a:t>
                      </a:r>
                      <a:endParaRPr lang="cs-CZ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525" marR="30525" marT="0" marB="0" anchor="ctr"/>
                </a:tc>
              </a:tr>
              <a:tr h="26996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800" dirty="0">
                          <a:effectLst/>
                        </a:rPr>
                        <a:t>31.12.2013</a:t>
                      </a:r>
                      <a:endParaRPr lang="cs-CZ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525" marR="30525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800" dirty="0">
                          <a:effectLst/>
                        </a:rPr>
                        <a:t>Nejzazší termín pro zveřejnění jednotného zkušebního schéma písemných zkoušek SČ MZ pro  jarní zkušební období 2014.</a:t>
                      </a:r>
                      <a:endParaRPr lang="cs-CZ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525" marR="30525" marT="0" marB="0" anchor="ctr"/>
                </a:tc>
              </a:tr>
              <a:tr h="26996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800" dirty="0">
                          <a:effectLst/>
                        </a:rPr>
                        <a:t>31.3.2014</a:t>
                      </a:r>
                      <a:endParaRPr lang="cs-CZ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525" marR="30525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800" dirty="0">
                          <a:effectLst/>
                        </a:rPr>
                        <a:t>Nejzazší termín, do kterého může žák předat řediteli školy svůj seznam vybraných literárních děl.</a:t>
                      </a:r>
                      <a:endParaRPr lang="cs-CZ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525" marR="30525" marT="0" marB="0" anchor="ctr"/>
                </a:tc>
              </a:tr>
              <a:tr h="26996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800" dirty="0">
                          <a:effectLst/>
                        </a:rPr>
                        <a:t>31.3.2014</a:t>
                      </a:r>
                      <a:endParaRPr lang="cs-CZ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525" marR="30525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800" dirty="0">
                          <a:effectLst/>
                        </a:rPr>
                        <a:t>Nejzazší datum, </a:t>
                      </a:r>
                      <a:r>
                        <a:rPr lang="cs-CZ" sz="800" dirty="0" smtClean="0">
                          <a:effectLst/>
                        </a:rPr>
                        <a:t>do kdy </a:t>
                      </a:r>
                      <a:r>
                        <a:rPr lang="cs-CZ" sz="800" dirty="0">
                          <a:effectLst/>
                        </a:rPr>
                        <a:t>musí MŠMT zveřejnit kritéria hodnocení zkoušek společné části MZ.</a:t>
                      </a:r>
                      <a:endParaRPr lang="cs-CZ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525" marR="30525" marT="0" marB="0" anchor="ctr"/>
                </a:tc>
              </a:tr>
              <a:tr h="26996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800" dirty="0">
                          <a:effectLst/>
                        </a:rPr>
                        <a:t>2. - 13. 5. 2014</a:t>
                      </a:r>
                      <a:endParaRPr lang="cs-CZ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525" marR="30525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800" dirty="0">
                          <a:effectLst/>
                        </a:rPr>
                        <a:t>Období, v němž se mohou konat písemné zkoušky (DT+PP) společné části MZ</a:t>
                      </a:r>
                      <a:endParaRPr lang="cs-CZ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525" marR="30525" marT="0" marB="0" anchor="ctr"/>
                </a:tc>
              </a:tr>
              <a:tr h="30148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800" dirty="0">
                          <a:effectLst/>
                        </a:rPr>
                        <a:t>15.5.2014</a:t>
                      </a:r>
                      <a:endParaRPr lang="cs-CZ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525" marR="30525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800" dirty="0">
                          <a:effectLst/>
                        </a:rPr>
                        <a:t>Termín uvolnění výsledků didaktických testů školám. Výpis výsledků DT předá žákům ředitel školy následující den, forma předání je na rozhodnutí ředitele školy.</a:t>
                      </a:r>
                      <a:endParaRPr lang="cs-CZ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525" marR="30525" marT="0" marB="0" anchor="ctr"/>
                </a:tc>
              </a:tr>
              <a:tr h="30148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800" dirty="0">
                          <a:effectLst/>
                        </a:rPr>
                        <a:t>16.5. – 10.6.2014</a:t>
                      </a:r>
                      <a:endParaRPr lang="cs-CZ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525" marR="30525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800" dirty="0">
                          <a:effectLst/>
                        </a:rPr>
                        <a:t>Období pro předání výsledků písemných zkoušek žákům. Termíny uvolnění výsledků písemných zkoušek se řídí termíny zahájení ústních zkoušek v jednotlivých třídách škol v souladu s odstavcem (3) § 22 vyhlášky č. 177/2009 Sb..</a:t>
                      </a:r>
                      <a:endParaRPr lang="cs-CZ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525" marR="30525" marT="0" marB="0" anchor="ctr"/>
                </a:tc>
              </a:tr>
              <a:tr h="26996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800" dirty="0">
                          <a:effectLst/>
                        </a:rPr>
                        <a:t>16.5. – 10.6.2014</a:t>
                      </a:r>
                      <a:endParaRPr lang="cs-CZ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525" marR="30525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800" dirty="0">
                          <a:effectLst/>
                        </a:rPr>
                        <a:t>Období, kdy se mohou konat zkoušky profilové části (termíny určí ředitel školy)</a:t>
                      </a:r>
                      <a:endParaRPr lang="cs-CZ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525" marR="30525" marT="0" marB="0" anchor="ctr"/>
                </a:tc>
              </a:tr>
              <a:tr h="26996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800" dirty="0">
                          <a:effectLst/>
                        </a:rPr>
                        <a:t>16.5. – 10.6.2014</a:t>
                      </a:r>
                      <a:endParaRPr lang="cs-CZ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525" marR="30525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800" dirty="0">
                          <a:effectLst/>
                        </a:rPr>
                        <a:t>Období, kdy se mohou konat ústní zkoušky společné části (termíny zkoušek určí ředitel školy)</a:t>
                      </a:r>
                      <a:endParaRPr lang="cs-CZ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525" marR="30525" marT="0" marB="0" anchor="ctr"/>
                </a:tc>
              </a:tr>
              <a:tr h="61204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800" dirty="0">
                          <a:effectLst/>
                        </a:rPr>
                        <a:t>16.5.2014 až 13.6.2014 </a:t>
                      </a:r>
                      <a:endParaRPr lang="cs-CZ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525" marR="30525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800" dirty="0">
                          <a:effectLst/>
                        </a:rPr>
                        <a:t>Období pro uvolnění maturitních vysvědčení školám za jednotlivé třídy, Termíny uvolnění výsledků se řídí datem, v němž škola zašle Centru výsledky všech ústních a profilových zkoušek žáků třídy)(odstavec (1) § 26 vyhlášky č. 177/2009 Sb. stanoví, že Centrum výsledky uvolní  </a:t>
                      </a:r>
                      <a:r>
                        <a:rPr lang="cs-CZ" sz="800" u="sng" dirty="0">
                          <a:effectLst/>
                        </a:rPr>
                        <a:t> nejpozději 2. pracovní den po shromáždění všech výsledků ústních a profilových zkouše za jednotlivou třídu )</a:t>
                      </a:r>
                      <a:endParaRPr lang="cs-CZ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525" marR="30525" marT="0" marB="0" anchor="ctr"/>
                </a:tc>
              </a:tr>
              <a:tr h="30148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500" dirty="0">
                          <a:effectLst/>
                        </a:rPr>
                        <a:t>—</a:t>
                      </a:r>
                      <a:endParaRPr lang="cs-CZ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525" marR="30525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800" dirty="0">
                          <a:effectLst/>
                        </a:rPr>
                        <a:t>Žák obdrží maturitní vysvědčení od ředitele školy bez zbytečného odkladu poté, co mu je Centrum předá prostřednictvím informačního systému CERTIS.</a:t>
                      </a:r>
                      <a:endParaRPr lang="cs-CZ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525" marR="30525" marT="0" marB="0" anchor="ctr"/>
                </a:tc>
              </a:tr>
              <a:tr h="26996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800" dirty="0">
                          <a:effectLst/>
                        </a:rPr>
                        <a:t>16.6.2014</a:t>
                      </a:r>
                      <a:endParaRPr lang="cs-CZ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525" marR="30525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800" dirty="0">
                          <a:effectLst/>
                        </a:rPr>
                        <a:t>Nejzazší termín pro uvolnění protokolů o výsledcích SČ MZ ředitelům všech škol současně</a:t>
                      </a:r>
                      <a:endParaRPr lang="cs-CZ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525" marR="30525" marT="0" marB="0" anchor="ctr"/>
                </a:tc>
              </a:tr>
              <a:tr h="26996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800" dirty="0">
                          <a:effectLst/>
                        </a:rPr>
                        <a:t>25.6.2014</a:t>
                      </a:r>
                      <a:endParaRPr lang="cs-CZ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525" marR="30525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800" dirty="0">
                          <a:effectLst/>
                        </a:rPr>
                        <a:t>Nejzazší termín pro podání přihlášky k řádnému, náhradnímu či opravnému termínu MZ v podzimním zkušebním období</a:t>
                      </a:r>
                      <a:endParaRPr lang="cs-CZ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525" marR="30525" marT="0" marB="0" anchor="ctr"/>
                </a:tc>
              </a:tr>
              <a:tr h="26996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800" dirty="0">
                          <a:effectLst/>
                        </a:rPr>
                        <a:t>5.7.2014</a:t>
                      </a:r>
                      <a:endParaRPr lang="cs-CZ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525" marR="30525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800" dirty="0">
                          <a:effectLst/>
                        </a:rPr>
                        <a:t>Nejzazší termín, do kterého má ředitel školy povinnost předat žákovi výpis z přihlášky z informačního systému.</a:t>
                      </a:r>
                      <a:endParaRPr lang="cs-CZ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525" marR="30525" marT="0" marB="0" anchor="ctr"/>
                </a:tc>
              </a:tr>
              <a:tr h="269969"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500" dirty="0">
                          <a:effectLst/>
                        </a:rPr>
                        <a:t>*) Pravidla pro počítání termínů: Pokud některý z termínů stanovujících konec lhůty připadne na sobotu, neděli nebo svátek, je termínem ukončení lhůty první po něm následující pracovní den.</a:t>
                      </a:r>
                      <a:endParaRPr lang="cs-CZ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525" marR="30525" marT="0" marB="0" anchor="ctr"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Nadpis 1"/>
          <p:cNvSpPr txBox="1">
            <a:spLocks/>
          </p:cNvSpPr>
          <p:nvPr/>
        </p:nvSpPr>
        <p:spPr bwMode="auto">
          <a:xfrm>
            <a:off x="457200" y="188640"/>
            <a:ext cx="8229600" cy="3960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cs-CZ" sz="2800" dirty="0" smtClean="0">
                <a:solidFill>
                  <a:srgbClr val="1F497D"/>
                </a:solidFill>
              </a:rPr>
              <a:t>NEJDŮLEŽITĚJŠÍ TERMÍNY MZ 2014</a:t>
            </a:r>
            <a:endParaRPr lang="cs-CZ" sz="1400" dirty="0">
              <a:solidFill>
                <a:srgbClr val="1F497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298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číslo snímk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C88508D-7738-4A58-B910-83BF47AB7EE8}" type="slidenum">
              <a:rPr lang="cs-CZ" smtClean="0">
                <a:solidFill>
                  <a:srgbClr val="002060"/>
                </a:solidFill>
              </a:rPr>
              <a:pPr>
                <a:defRPr/>
              </a:pPr>
              <a:t>52</a:t>
            </a:fld>
            <a:endParaRPr lang="cs-CZ" dirty="0">
              <a:solidFill>
                <a:srgbClr val="002060"/>
              </a:solidFill>
            </a:endParaRPr>
          </a:p>
        </p:txBody>
      </p:sp>
      <p:sp>
        <p:nvSpPr>
          <p:cNvPr id="3" name="TextovéPole 2"/>
          <p:cNvSpPr txBox="1"/>
          <p:nvPr/>
        </p:nvSpPr>
        <p:spPr>
          <a:xfrm>
            <a:off x="323528" y="620688"/>
            <a:ext cx="87129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dirty="0" smtClean="0">
                <a:solidFill>
                  <a:srgbClr val="002060"/>
                </a:solidFill>
              </a:rPr>
              <a:t>Potřebujeme maturitu? Co nám společná část maturity přináší?</a:t>
            </a:r>
            <a:endParaRPr lang="cs-CZ" sz="2400" dirty="0">
              <a:solidFill>
                <a:srgbClr val="002060"/>
              </a:solidFill>
            </a:endParaRPr>
          </a:p>
        </p:txBody>
      </p:sp>
      <p:sp>
        <p:nvSpPr>
          <p:cNvPr id="4" name="TextovéPole 3"/>
          <p:cNvSpPr txBox="1"/>
          <p:nvPr/>
        </p:nvSpPr>
        <p:spPr>
          <a:xfrm>
            <a:off x="827584" y="1124744"/>
            <a:ext cx="466813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400" dirty="0" smtClean="0">
                <a:solidFill>
                  <a:srgbClr val="002060"/>
                </a:solidFill>
              </a:rPr>
              <a:t>Objektivizované srovnatelné měření</a:t>
            </a:r>
          </a:p>
        </p:txBody>
      </p:sp>
      <p:sp>
        <p:nvSpPr>
          <p:cNvPr id="5" name="TextovéPole 4"/>
          <p:cNvSpPr txBox="1"/>
          <p:nvPr/>
        </p:nvSpPr>
        <p:spPr>
          <a:xfrm flipH="1">
            <a:off x="827584" y="3717032"/>
            <a:ext cx="13274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dirty="0" smtClean="0">
                <a:solidFill>
                  <a:srgbClr val="002060"/>
                </a:solidFill>
              </a:rPr>
              <a:t>Motivaci</a:t>
            </a:r>
            <a:endParaRPr lang="cs-CZ" sz="2400" dirty="0">
              <a:solidFill>
                <a:srgbClr val="002060"/>
              </a:solidFill>
            </a:endParaRPr>
          </a:p>
        </p:txBody>
      </p:sp>
      <p:sp>
        <p:nvSpPr>
          <p:cNvPr id="6" name="TextovéPole 5"/>
          <p:cNvSpPr txBox="1"/>
          <p:nvPr/>
        </p:nvSpPr>
        <p:spPr>
          <a:xfrm>
            <a:off x="1187624" y="1628800"/>
            <a:ext cx="70567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Ø"/>
            </a:pPr>
            <a:r>
              <a:rPr lang="cs-CZ" dirty="0" smtClean="0">
                <a:solidFill>
                  <a:srgbClr val="002060"/>
                </a:solidFill>
              </a:rPr>
              <a:t>Výrazné rozdíly mezi kraji</a:t>
            </a:r>
            <a:r>
              <a:rPr lang="cs-CZ" dirty="0">
                <a:solidFill>
                  <a:srgbClr val="002060"/>
                </a:solidFill>
              </a:rPr>
              <a:t> </a:t>
            </a:r>
            <a:r>
              <a:rPr lang="cs-CZ" dirty="0" smtClean="0">
                <a:solidFill>
                  <a:srgbClr val="002060"/>
                </a:solidFill>
              </a:rPr>
              <a:t>- proč? (</a:t>
            </a:r>
            <a:r>
              <a:rPr lang="cs-CZ" dirty="0" smtClean="0">
                <a:solidFill>
                  <a:srgbClr val="002060"/>
                </a:solidFill>
                <a:hlinkClick r:id="rId2" action="ppaction://hlinksldjump"/>
              </a:rPr>
              <a:t>příklad</a:t>
            </a:r>
            <a:r>
              <a:rPr lang="cs-CZ" dirty="0" smtClean="0">
                <a:solidFill>
                  <a:srgbClr val="002060"/>
                </a:solidFill>
              </a:rPr>
              <a:t>)</a:t>
            </a:r>
          </a:p>
          <a:p>
            <a:pPr marL="742950" lvl="1" indent="-285750">
              <a:buFont typeface="Wingdings" pitchFamily="2" charset="2"/>
              <a:buChar char="v"/>
            </a:pPr>
            <a:r>
              <a:rPr lang="cs-CZ" dirty="0" smtClean="0">
                <a:solidFill>
                  <a:srgbClr val="002060"/>
                </a:solidFill>
              </a:rPr>
              <a:t>Je to jen prokletí demografické historie? (</a:t>
            </a:r>
            <a:r>
              <a:rPr lang="cs-CZ" dirty="0" smtClean="0">
                <a:solidFill>
                  <a:srgbClr val="002060"/>
                </a:solidFill>
                <a:hlinkClick r:id="rId3" action="ppaction://hlinksldjump"/>
              </a:rPr>
              <a:t>příklad</a:t>
            </a:r>
            <a:r>
              <a:rPr lang="cs-CZ" dirty="0" smtClean="0">
                <a:solidFill>
                  <a:srgbClr val="002060"/>
                </a:solidFill>
              </a:rPr>
              <a:t>)</a:t>
            </a:r>
          </a:p>
          <a:p>
            <a:pPr marL="742950" lvl="1" indent="-285750">
              <a:buFont typeface="Wingdings" pitchFamily="2" charset="2"/>
              <a:buChar char="v"/>
            </a:pPr>
            <a:r>
              <a:rPr lang="cs-CZ" dirty="0" smtClean="0">
                <a:solidFill>
                  <a:srgbClr val="002060"/>
                </a:solidFill>
              </a:rPr>
              <a:t>Co s tím?</a:t>
            </a:r>
          </a:p>
        </p:txBody>
      </p:sp>
      <p:sp>
        <p:nvSpPr>
          <p:cNvPr id="7" name="TextovéPole 6"/>
          <p:cNvSpPr txBox="1"/>
          <p:nvPr/>
        </p:nvSpPr>
        <p:spPr>
          <a:xfrm>
            <a:off x="1187624" y="2649686"/>
            <a:ext cx="70567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Ø"/>
            </a:pPr>
            <a:r>
              <a:rPr lang="cs-CZ" dirty="0" smtClean="0">
                <a:solidFill>
                  <a:srgbClr val="002060"/>
                </a:solidFill>
              </a:rPr>
              <a:t>Výrazné rozdíly mezi skupinami oborů - proč? (</a:t>
            </a:r>
            <a:r>
              <a:rPr lang="cs-CZ" dirty="0" smtClean="0">
                <a:solidFill>
                  <a:srgbClr val="002060"/>
                </a:solidFill>
                <a:hlinkClick r:id="rId4" action="ppaction://hlinksldjump"/>
              </a:rPr>
              <a:t>příklad</a:t>
            </a:r>
            <a:r>
              <a:rPr lang="cs-CZ" dirty="0" smtClean="0">
                <a:solidFill>
                  <a:srgbClr val="002060"/>
                </a:solidFill>
              </a:rPr>
              <a:t>)</a:t>
            </a:r>
          </a:p>
          <a:p>
            <a:pPr marL="742950" lvl="1" indent="-285750">
              <a:buFont typeface="Wingdings" pitchFamily="2" charset="2"/>
              <a:buChar char="v"/>
            </a:pPr>
            <a:r>
              <a:rPr lang="cs-CZ" dirty="0" smtClean="0">
                <a:solidFill>
                  <a:srgbClr val="002060"/>
                </a:solidFill>
              </a:rPr>
              <a:t>Je smysluplné realizovat maturitu pro všechny stejnou?</a:t>
            </a:r>
          </a:p>
          <a:p>
            <a:pPr marL="742950" lvl="1" indent="-285750">
              <a:buFont typeface="Wingdings" pitchFamily="2" charset="2"/>
              <a:buChar char="v"/>
            </a:pPr>
            <a:r>
              <a:rPr lang="cs-CZ" dirty="0" smtClean="0">
                <a:solidFill>
                  <a:srgbClr val="002060"/>
                </a:solidFill>
              </a:rPr>
              <a:t>Musí být všechny obory vzdělání ukončeny maturitou?</a:t>
            </a:r>
          </a:p>
        </p:txBody>
      </p:sp>
      <p:sp>
        <p:nvSpPr>
          <p:cNvPr id="8" name="TextovéPole 7"/>
          <p:cNvSpPr txBox="1"/>
          <p:nvPr/>
        </p:nvSpPr>
        <p:spPr>
          <a:xfrm>
            <a:off x="1187624" y="4192632"/>
            <a:ext cx="70567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Ø"/>
            </a:pPr>
            <a:r>
              <a:rPr lang="cs-CZ" dirty="0" smtClean="0">
                <a:solidFill>
                  <a:srgbClr val="002060"/>
                </a:solidFill>
              </a:rPr>
              <a:t>Jaká je úroveň profesní motivace?</a:t>
            </a:r>
          </a:p>
          <a:p>
            <a:pPr marL="742950" lvl="1" indent="-285750">
              <a:buFont typeface="Wingdings" pitchFamily="2" charset="2"/>
              <a:buChar char="v"/>
            </a:pPr>
            <a:r>
              <a:rPr lang="cs-CZ" dirty="0" smtClean="0">
                <a:solidFill>
                  <a:srgbClr val="002060"/>
                </a:solidFill>
              </a:rPr>
              <a:t>Existuje korelace mezi tím co žáci studují a co pak ve skutečnosti dělají?</a:t>
            </a:r>
          </a:p>
        </p:txBody>
      </p:sp>
      <p:sp>
        <p:nvSpPr>
          <p:cNvPr id="9" name="TextovéPole 8"/>
          <p:cNvSpPr txBox="1"/>
          <p:nvPr/>
        </p:nvSpPr>
        <p:spPr>
          <a:xfrm>
            <a:off x="1187624" y="5056728"/>
            <a:ext cx="70567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Ø"/>
            </a:pPr>
            <a:r>
              <a:rPr lang="cs-CZ" dirty="0" smtClean="0">
                <a:solidFill>
                  <a:srgbClr val="002060"/>
                </a:solidFill>
              </a:rPr>
              <a:t>Platí obecné tvrzení, že to co se zkouší, to se učí?</a:t>
            </a:r>
          </a:p>
        </p:txBody>
      </p:sp>
      <p:sp>
        <p:nvSpPr>
          <p:cNvPr id="10" name="TextovéPole 9"/>
          <p:cNvSpPr txBox="1"/>
          <p:nvPr/>
        </p:nvSpPr>
        <p:spPr>
          <a:xfrm>
            <a:off x="1187624" y="5435932"/>
            <a:ext cx="70567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Ø"/>
            </a:pPr>
            <a:r>
              <a:rPr lang="cs-CZ" dirty="0" smtClean="0">
                <a:solidFill>
                  <a:srgbClr val="002060"/>
                </a:solidFill>
              </a:rPr>
              <a:t>Můžeme si dovolit zúžit rozsah zkoušené látky?</a:t>
            </a:r>
          </a:p>
        </p:txBody>
      </p:sp>
    </p:spTree>
    <p:extLst>
      <p:ext uri="{BB962C8B-B14F-4D97-AF65-F5344CB8AC3E}">
        <p14:creationId xmlns:p14="http://schemas.microsoft.com/office/powerpoint/2010/main" val="1197295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číslo snímk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C88508D-7738-4A58-B910-83BF47AB7EE8}" type="slidenum">
              <a:rPr lang="cs-CZ" smtClean="0">
                <a:solidFill>
                  <a:srgbClr val="002060"/>
                </a:solidFill>
              </a:rPr>
              <a:pPr>
                <a:defRPr/>
              </a:pPr>
              <a:t>53</a:t>
            </a:fld>
            <a:endParaRPr lang="cs-CZ" dirty="0">
              <a:solidFill>
                <a:srgbClr val="002060"/>
              </a:solidFill>
            </a:endParaRPr>
          </a:p>
        </p:txBody>
      </p:sp>
      <p:sp>
        <p:nvSpPr>
          <p:cNvPr id="3" name="TextovéPole 2"/>
          <p:cNvSpPr txBox="1"/>
          <p:nvPr/>
        </p:nvSpPr>
        <p:spPr>
          <a:xfrm>
            <a:off x="323528" y="548680"/>
            <a:ext cx="871296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dirty="0" smtClean="0">
                <a:solidFill>
                  <a:srgbClr val="002060"/>
                </a:solidFill>
              </a:rPr>
              <a:t>Pokud přijmeme hypotézu, že maturitu potřebujeme, pak tedy jakou?</a:t>
            </a:r>
            <a:endParaRPr lang="cs-CZ" sz="2400" dirty="0">
              <a:solidFill>
                <a:srgbClr val="002060"/>
              </a:solidFill>
            </a:endParaRPr>
          </a:p>
        </p:txBody>
      </p:sp>
      <p:sp>
        <p:nvSpPr>
          <p:cNvPr id="4" name="TextovéPole 3"/>
          <p:cNvSpPr txBox="1"/>
          <p:nvPr/>
        </p:nvSpPr>
        <p:spPr>
          <a:xfrm>
            <a:off x="827584" y="1412776"/>
            <a:ext cx="72821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400" dirty="0" smtClean="0">
                <a:solidFill>
                  <a:srgbClr val="002060"/>
                </a:solidFill>
              </a:rPr>
              <a:t>Má být společná část maturity pro všechny obory stejná?</a:t>
            </a:r>
          </a:p>
        </p:txBody>
      </p:sp>
      <p:sp>
        <p:nvSpPr>
          <p:cNvPr id="5" name="TextovéPole 4"/>
          <p:cNvSpPr txBox="1"/>
          <p:nvPr/>
        </p:nvSpPr>
        <p:spPr>
          <a:xfrm flipH="1">
            <a:off x="827583" y="3750131"/>
            <a:ext cx="76328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dirty="0" smtClean="0">
                <a:solidFill>
                  <a:srgbClr val="002060"/>
                </a:solidFill>
              </a:rPr>
              <a:t>Jaký rozsah a strukturu předmětů má mít společná část maturity? </a:t>
            </a:r>
            <a:endParaRPr lang="cs-CZ" sz="2400" dirty="0">
              <a:solidFill>
                <a:srgbClr val="002060"/>
              </a:solidFill>
            </a:endParaRPr>
          </a:p>
        </p:txBody>
      </p:sp>
      <p:sp>
        <p:nvSpPr>
          <p:cNvPr id="6" name="TextovéPole 5"/>
          <p:cNvSpPr txBox="1"/>
          <p:nvPr/>
        </p:nvSpPr>
        <p:spPr>
          <a:xfrm>
            <a:off x="1187624" y="1838725"/>
            <a:ext cx="70567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Ø"/>
            </a:pPr>
            <a:r>
              <a:rPr lang="cs-CZ" dirty="0" smtClean="0">
                <a:solidFill>
                  <a:srgbClr val="002060"/>
                </a:solidFill>
              </a:rPr>
              <a:t>Certifikační zkouška</a:t>
            </a:r>
          </a:p>
          <a:p>
            <a:pPr marL="742950" lvl="1" indent="-285750">
              <a:buFont typeface="Wingdings" pitchFamily="2" charset="2"/>
              <a:buChar char="v"/>
            </a:pPr>
            <a:r>
              <a:rPr lang="cs-CZ" dirty="0" smtClean="0">
                <a:solidFill>
                  <a:srgbClr val="002060"/>
                </a:solidFill>
              </a:rPr>
              <a:t>Maturitní vysvědčení dává všem stejná s ní spojená práva.</a:t>
            </a:r>
          </a:p>
          <a:p>
            <a:pPr marL="742950" lvl="1" indent="-285750">
              <a:buFont typeface="Wingdings" pitchFamily="2" charset="2"/>
              <a:buChar char="v"/>
            </a:pPr>
            <a:r>
              <a:rPr lang="cs-CZ" dirty="0" smtClean="0">
                <a:solidFill>
                  <a:srgbClr val="002060"/>
                </a:solidFill>
              </a:rPr>
              <a:t>Právní prostředí nepočítá s diferencovanou úrovní.</a:t>
            </a:r>
          </a:p>
        </p:txBody>
      </p:sp>
      <p:sp>
        <p:nvSpPr>
          <p:cNvPr id="7" name="TextovéPole 6"/>
          <p:cNvSpPr txBox="1"/>
          <p:nvPr/>
        </p:nvSpPr>
        <p:spPr>
          <a:xfrm>
            <a:off x="1187624" y="2859611"/>
            <a:ext cx="70567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Ø"/>
            </a:pPr>
            <a:r>
              <a:rPr lang="cs-CZ" dirty="0" smtClean="0">
                <a:solidFill>
                  <a:srgbClr val="002060"/>
                </a:solidFill>
              </a:rPr>
              <a:t>Srovnatelnost měření</a:t>
            </a:r>
          </a:p>
          <a:p>
            <a:pPr marL="742950" lvl="1" indent="-285750">
              <a:buFont typeface="Wingdings" pitchFamily="2" charset="2"/>
              <a:buChar char="v"/>
            </a:pPr>
            <a:r>
              <a:rPr lang="cs-CZ" dirty="0" smtClean="0">
                <a:solidFill>
                  <a:srgbClr val="002060"/>
                </a:solidFill>
              </a:rPr>
              <a:t>Jednotné zadání umožňuje celoplošné srovnání.</a:t>
            </a:r>
          </a:p>
        </p:txBody>
      </p:sp>
      <p:sp>
        <p:nvSpPr>
          <p:cNvPr id="8" name="TextovéPole 7"/>
          <p:cNvSpPr txBox="1"/>
          <p:nvPr/>
        </p:nvSpPr>
        <p:spPr>
          <a:xfrm>
            <a:off x="1187624" y="4643844"/>
            <a:ext cx="70567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Ø"/>
            </a:pPr>
            <a:r>
              <a:rPr lang="cs-CZ" dirty="0" smtClean="0">
                <a:solidFill>
                  <a:srgbClr val="002060"/>
                </a:solidFill>
              </a:rPr>
              <a:t>Co má maturant umět, s jakými kompetencemi má opouštět školu?</a:t>
            </a:r>
          </a:p>
        </p:txBody>
      </p:sp>
      <p:sp>
        <p:nvSpPr>
          <p:cNvPr id="9" name="TextovéPole 8"/>
          <p:cNvSpPr txBox="1"/>
          <p:nvPr/>
        </p:nvSpPr>
        <p:spPr>
          <a:xfrm>
            <a:off x="1199499" y="5147900"/>
            <a:ext cx="70567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Ø"/>
            </a:pPr>
            <a:r>
              <a:rPr lang="cs-CZ" dirty="0" smtClean="0">
                <a:solidFill>
                  <a:srgbClr val="002060"/>
                </a:solidFill>
              </a:rPr>
              <a:t>Jaké vědomosti a dovednosti má ověřovat společná část?</a:t>
            </a:r>
          </a:p>
        </p:txBody>
      </p:sp>
    </p:spTree>
    <p:extLst>
      <p:ext uri="{BB962C8B-B14F-4D97-AF65-F5344CB8AC3E}">
        <p14:creationId xmlns:p14="http://schemas.microsoft.com/office/powerpoint/2010/main" val="2919936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3"/>
          <p:cNvSpPr txBox="1">
            <a:spLocks/>
          </p:cNvSpPr>
          <p:nvPr/>
        </p:nvSpPr>
        <p:spPr>
          <a:xfrm>
            <a:off x="609600" y="2795582"/>
            <a:ext cx="8229600" cy="1143000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cs-CZ" b="1" dirty="0" smtClean="0">
                <a:solidFill>
                  <a:schemeClr val="tx2"/>
                </a:solidFill>
              </a:rPr>
              <a:t>POKUSNÉ OVĚŘOVÁNÍ </a:t>
            </a:r>
            <a:br>
              <a:rPr lang="cs-CZ" b="1" dirty="0" smtClean="0">
                <a:solidFill>
                  <a:schemeClr val="tx2"/>
                </a:solidFill>
              </a:rPr>
            </a:br>
            <a:r>
              <a:rPr lang="cs-CZ" b="1" dirty="0" smtClean="0">
                <a:solidFill>
                  <a:schemeClr val="tx2"/>
                </a:solidFill>
              </a:rPr>
              <a:t>2014 - ZÁMĚR</a:t>
            </a:r>
            <a:endParaRPr lang="cs-CZ" dirty="0" smtClean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3267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číslo snímk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C88508D-7738-4A58-B910-83BF47AB7EE8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55</a:t>
            </a:fld>
            <a:endParaRPr lang="cs-CZ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Obdélník 2"/>
          <p:cNvSpPr/>
          <p:nvPr/>
        </p:nvSpPr>
        <p:spPr>
          <a:xfrm>
            <a:off x="1043608" y="2947601"/>
            <a:ext cx="748883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1600" dirty="0" smtClean="0">
                <a:solidFill>
                  <a:srgbClr val="002060"/>
                </a:solidFill>
              </a:rPr>
              <a:t>Pokusné ověřování dle odstavce (1) § 171 zákona </a:t>
            </a:r>
            <a:r>
              <a:rPr lang="cs-CZ" sz="1600" dirty="0">
                <a:solidFill>
                  <a:srgbClr val="002060"/>
                </a:solidFill>
              </a:rPr>
              <a:t>č. 561/ 2004 </a:t>
            </a:r>
            <a:r>
              <a:rPr lang="cs-CZ" sz="1600" dirty="0" smtClean="0">
                <a:solidFill>
                  <a:srgbClr val="002060"/>
                </a:solidFill>
              </a:rPr>
              <a:t>Sb.</a:t>
            </a:r>
          </a:p>
          <a:p>
            <a:r>
              <a:rPr lang="cs-CZ" sz="1600" i="1" dirty="0" smtClean="0">
                <a:solidFill>
                  <a:srgbClr val="002060"/>
                </a:solidFill>
              </a:rPr>
              <a:t>Citace odstavce (1):  Ministerstvo </a:t>
            </a:r>
            <a:r>
              <a:rPr lang="cs-CZ" sz="1600" i="1" dirty="0">
                <a:solidFill>
                  <a:srgbClr val="002060"/>
                </a:solidFill>
              </a:rPr>
              <a:t>vyhlašuje a řídí pokusné ověřování metod, obsahu, forem, organizace vzdělávání a pokusné ověřování způsobu řízení škol a školských zařízení; přitom vždy stanoví dobu pokusného ověřování, jeho rozsah, financování ze státního rozpočtu a způsob hodnocení jeho výsledků.</a:t>
            </a:r>
          </a:p>
        </p:txBody>
      </p:sp>
      <p:sp>
        <p:nvSpPr>
          <p:cNvPr id="4" name="TextovéPole 3"/>
          <p:cNvSpPr txBox="1"/>
          <p:nvPr/>
        </p:nvSpPr>
        <p:spPr>
          <a:xfrm>
            <a:off x="1043608" y="908720"/>
            <a:ext cx="741682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cs-CZ" sz="1600" dirty="0" smtClean="0">
                <a:solidFill>
                  <a:srgbClr val="002060"/>
                </a:solidFill>
              </a:rPr>
              <a:t>Vytvořit validní didaktický test pro nepovinnou zkoušku z matematiky vycházející z RVP gymnázií a splňující požadavky vysokých škol na rozsah a strukturu ověřovaných vědomostí a dovedností pro přijímací řízení 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cs-CZ" sz="1600" dirty="0" smtClean="0">
                <a:solidFill>
                  <a:srgbClr val="002060"/>
                </a:solidFill>
              </a:rPr>
              <a:t>Ověřit možnosti využití synergického efektu maturitní zkoušky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cs-CZ" sz="1600" dirty="0" smtClean="0">
                <a:solidFill>
                  <a:srgbClr val="002060"/>
                </a:solidFill>
              </a:rPr>
              <a:t>Nalézt právně čistou a technologicky efektivní formu výměny informací mezi VŠ a Centrem</a:t>
            </a:r>
          </a:p>
        </p:txBody>
      </p:sp>
      <p:sp>
        <p:nvSpPr>
          <p:cNvPr id="5" name="TextovéPole 4"/>
          <p:cNvSpPr txBox="1"/>
          <p:nvPr/>
        </p:nvSpPr>
        <p:spPr>
          <a:xfrm>
            <a:off x="1043608" y="476672"/>
            <a:ext cx="12961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dirty="0" smtClean="0">
                <a:solidFill>
                  <a:srgbClr val="002060"/>
                </a:solidFill>
              </a:rPr>
              <a:t>Cíle</a:t>
            </a:r>
            <a:endParaRPr lang="cs-CZ" sz="2400" dirty="0">
              <a:solidFill>
                <a:srgbClr val="002060"/>
              </a:solidFill>
            </a:endParaRPr>
          </a:p>
        </p:txBody>
      </p:sp>
      <p:sp>
        <p:nvSpPr>
          <p:cNvPr id="6" name="TextovéPole 5"/>
          <p:cNvSpPr txBox="1"/>
          <p:nvPr/>
        </p:nvSpPr>
        <p:spPr>
          <a:xfrm>
            <a:off x="1043608" y="2457060"/>
            <a:ext cx="12961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dirty="0" smtClean="0">
                <a:solidFill>
                  <a:srgbClr val="002060"/>
                </a:solidFill>
              </a:rPr>
              <a:t>Řešení</a:t>
            </a:r>
            <a:endParaRPr lang="cs-CZ" sz="2400" dirty="0">
              <a:solidFill>
                <a:srgbClr val="002060"/>
              </a:solidFill>
            </a:endParaRPr>
          </a:p>
        </p:txBody>
      </p:sp>
      <p:sp>
        <p:nvSpPr>
          <p:cNvPr id="7" name="TextovéPole 6"/>
          <p:cNvSpPr txBox="1"/>
          <p:nvPr/>
        </p:nvSpPr>
        <p:spPr>
          <a:xfrm>
            <a:off x="1043608" y="4323261"/>
            <a:ext cx="59766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dirty="0" smtClean="0">
                <a:solidFill>
                  <a:srgbClr val="002060"/>
                </a:solidFill>
              </a:rPr>
              <a:t>Očekávaní partneři</a:t>
            </a:r>
            <a:endParaRPr lang="cs-CZ" sz="2400" dirty="0">
              <a:solidFill>
                <a:srgbClr val="002060"/>
              </a:solidFill>
            </a:endParaRPr>
          </a:p>
        </p:txBody>
      </p:sp>
      <p:sp>
        <p:nvSpPr>
          <p:cNvPr id="8" name="Obdélník 7"/>
          <p:cNvSpPr/>
          <p:nvPr/>
        </p:nvSpPr>
        <p:spPr>
          <a:xfrm>
            <a:off x="1043608" y="4784926"/>
            <a:ext cx="748883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cs-CZ" sz="1600" dirty="0" smtClean="0">
                <a:solidFill>
                  <a:srgbClr val="002060"/>
                </a:solidFill>
              </a:rPr>
              <a:t>MŠMT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cs-CZ" sz="1600" dirty="0" smtClean="0">
                <a:solidFill>
                  <a:srgbClr val="002060"/>
                </a:solidFill>
              </a:rPr>
              <a:t>Centrum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cs-CZ" sz="1600" dirty="0" smtClean="0">
                <a:solidFill>
                  <a:srgbClr val="002060"/>
                </a:solidFill>
              </a:rPr>
              <a:t>JČMF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cs-CZ" sz="1600" dirty="0" smtClean="0">
                <a:solidFill>
                  <a:srgbClr val="002060"/>
                </a:solidFill>
              </a:rPr>
              <a:t>VŠ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cs-CZ" sz="1600" dirty="0" smtClean="0">
                <a:solidFill>
                  <a:srgbClr val="002060"/>
                </a:solidFill>
              </a:rPr>
              <a:t>Středoškolské asociace</a:t>
            </a:r>
          </a:p>
        </p:txBody>
      </p:sp>
    </p:spTree>
    <p:extLst>
      <p:ext uri="{BB962C8B-B14F-4D97-AF65-F5344CB8AC3E}">
        <p14:creationId xmlns:p14="http://schemas.microsoft.com/office/powerpoint/2010/main" val="3723114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>
                <a:solidFill>
                  <a:srgbClr val="002060"/>
                </a:solidFill>
              </a:rPr>
              <a:t>Děkuji za pozornost</a:t>
            </a:r>
            <a:endParaRPr lang="cs-CZ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7798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číslo snímk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C88508D-7738-4A58-B910-83BF47AB7EE8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6</a:t>
            </a:fld>
            <a:endParaRPr lang="cs-CZ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2985" y="692696"/>
            <a:ext cx="6276975" cy="227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3023116"/>
            <a:ext cx="6912768" cy="29981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92802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číslo snímk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C88508D-7738-4A58-B910-83BF47AB7EE8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7</a:t>
            </a:fld>
            <a:endParaRPr lang="cs-CZ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3513" y="684659"/>
            <a:ext cx="6276975" cy="2600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3513" y="3420963"/>
            <a:ext cx="6276975" cy="2600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32302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Nadpis 3"/>
          <p:cNvSpPr>
            <a:spLocks noGrp="1"/>
          </p:cNvSpPr>
          <p:nvPr>
            <p:ph type="title"/>
          </p:nvPr>
        </p:nvSpPr>
        <p:spPr>
          <a:xfrm>
            <a:off x="457200" y="2064272"/>
            <a:ext cx="8229600" cy="2300832"/>
          </a:xfrm>
        </p:spPr>
        <p:txBody>
          <a:bodyPr/>
          <a:lstStyle/>
          <a:p>
            <a:r>
              <a:rPr lang="cs-CZ" b="1" dirty="0" smtClean="0">
                <a:solidFill>
                  <a:schemeClr val="tx2"/>
                </a:solidFill>
              </a:rPr>
              <a:t>SOUHRNNÉ VÝSLEDKY MZ 2013 PODLE KRAJŮ A SKUPIN OBORŮ</a:t>
            </a:r>
            <a:br>
              <a:rPr lang="cs-CZ" b="1" dirty="0" smtClean="0">
                <a:solidFill>
                  <a:schemeClr val="tx2"/>
                </a:solidFill>
              </a:rPr>
            </a:br>
            <a:r>
              <a:rPr lang="cs-CZ" sz="2800" b="1" dirty="0">
                <a:solidFill>
                  <a:schemeClr val="tx2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STAV PO PODZIMNÍM ZKUŠEBNÍM OBDOBÍ</a:t>
            </a:r>
            <a:endParaRPr lang="cs-CZ" sz="28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3073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r>
              <a:rPr lang="cs-CZ" sz="2800" dirty="0" smtClean="0">
                <a:solidFill>
                  <a:schemeClr val="tx2"/>
                </a:solidFill>
              </a:rPr>
              <a:t>MATURITNÍ ZKOUŠKA 2013 – SOUHRNNÁ ČÍSLA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4" name="TextovéPole 3"/>
          <p:cNvSpPr txBox="1"/>
          <p:nvPr/>
        </p:nvSpPr>
        <p:spPr>
          <a:xfrm>
            <a:off x="323528" y="6093296"/>
            <a:ext cx="84249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cs-CZ" sz="1000" i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POZN.: Výsledky po podzimním zkušebním období se týkají žáků, kteří v jarním zkušebním období 2013 nastupovali k maturitní zkoušce v řádném termínu, dále žáků, kteří nebyli přihlášeni v jarnímu zkušebním období a hlásili k řádnému termínu MZ na podzim. Data obsahují pouze povinné zkoušky.</a:t>
            </a:r>
          </a:p>
        </p:txBody>
      </p:sp>
      <p:graphicFrame>
        <p:nvGraphicFramePr>
          <p:cNvPr id="5" name="Tabulka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3556837"/>
              </p:ext>
            </p:extLst>
          </p:nvPr>
        </p:nvGraphicFramePr>
        <p:xfrm>
          <a:off x="899592" y="2204863"/>
          <a:ext cx="7488834" cy="2664295"/>
        </p:xfrm>
        <a:graphic>
          <a:graphicData uri="http://schemas.openxmlformats.org/drawingml/2006/table">
            <a:tbl>
              <a:tblPr firstRow="1" firstCol="1">
                <a:tableStyleId>{B301B821-A1FF-4177-AEE7-76D212191A09}</a:tableStyleId>
              </a:tblPr>
              <a:tblGrid>
                <a:gridCol w="1296144"/>
                <a:gridCol w="1164522"/>
                <a:gridCol w="628521"/>
                <a:gridCol w="628521"/>
                <a:gridCol w="628521"/>
                <a:gridCol w="628521"/>
                <a:gridCol w="628521"/>
                <a:gridCol w="628521"/>
                <a:gridCol w="628521"/>
                <a:gridCol w="628521"/>
              </a:tblGrid>
              <a:tr h="552262">
                <a:tc gridSpan="2">
                  <a:txBody>
                    <a:bodyPr/>
                    <a:lstStyle/>
                    <a:p>
                      <a:pPr algn="ctr" fontAlgn="b"/>
                      <a:r>
                        <a:rPr lang="cs-CZ" sz="1000" u="none" strike="noStrike" dirty="0">
                          <a:effectLst/>
                          <a:latin typeface="+mn-lt"/>
                        </a:rPr>
                        <a:t> </a:t>
                      </a:r>
                      <a:endParaRPr lang="cs-CZ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900" u="none" strike="noStrike" dirty="0">
                          <a:effectLst/>
                          <a:latin typeface="+mn-lt"/>
                        </a:rPr>
                        <a:t>PŘIHLÁŠENI</a:t>
                      </a:r>
                      <a:endParaRPr lang="cs-CZ" sz="9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900" u="none" strike="noStrike" dirty="0">
                          <a:effectLst/>
                          <a:latin typeface="+mn-lt"/>
                        </a:rPr>
                        <a:t>KONALI</a:t>
                      </a:r>
                      <a:endParaRPr lang="cs-CZ" sz="9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900" u="none" strike="noStrike" dirty="0">
                          <a:effectLst/>
                          <a:latin typeface="+mn-lt"/>
                        </a:rPr>
                        <a:t>NEUSPĚLI</a:t>
                      </a:r>
                      <a:endParaRPr lang="cs-CZ" sz="9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900" u="none" strike="noStrike" dirty="0">
                          <a:effectLst/>
                          <a:latin typeface="+mn-lt"/>
                        </a:rPr>
                        <a:t>USPĚLI</a:t>
                      </a:r>
                      <a:endParaRPr lang="cs-CZ" sz="9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900" u="none" strike="noStrike" dirty="0">
                          <a:effectLst/>
                          <a:latin typeface="+mn-lt"/>
                        </a:rPr>
                        <a:t>NEKONALI</a:t>
                      </a:r>
                      <a:endParaRPr lang="cs-CZ" sz="9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900" u="none" strike="noStrike" dirty="0">
                          <a:effectLst/>
                          <a:latin typeface="+mn-lt"/>
                        </a:rPr>
                        <a:t>ČISTÁ </a:t>
                      </a:r>
                      <a:r>
                        <a:rPr lang="cs-CZ" sz="700" u="none" strike="noStrike" dirty="0">
                          <a:effectLst/>
                          <a:latin typeface="+mn-lt"/>
                        </a:rPr>
                        <a:t>NEÚSPĚŠNOST</a:t>
                      </a:r>
                      <a:r>
                        <a:rPr lang="cs-CZ" sz="900" u="none" strike="noStrike" dirty="0">
                          <a:effectLst/>
                          <a:latin typeface="+mn-lt"/>
                        </a:rPr>
                        <a:t> </a:t>
                      </a:r>
                      <a:endParaRPr lang="cs-CZ" sz="900" u="none" strike="noStrike" dirty="0" smtClean="0">
                        <a:effectLst/>
                        <a:latin typeface="+mn-lt"/>
                      </a:endParaRPr>
                    </a:p>
                    <a:p>
                      <a:pPr algn="ctr" fontAlgn="ctr"/>
                      <a:r>
                        <a:rPr lang="cs-CZ" sz="900" u="none" strike="noStrike" dirty="0" smtClean="0">
                          <a:effectLst/>
                          <a:latin typeface="+mn-lt"/>
                        </a:rPr>
                        <a:t>(%)</a:t>
                      </a:r>
                      <a:endParaRPr lang="cs-CZ" sz="9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900" u="none" strike="noStrike" dirty="0">
                          <a:effectLst/>
                          <a:latin typeface="+mn-lt"/>
                        </a:rPr>
                        <a:t>HRUBÁ </a:t>
                      </a:r>
                      <a:r>
                        <a:rPr lang="cs-CZ" sz="700" u="none" strike="noStrike" dirty="0">
                          <a:effectLst/>
                          <a:latin typeface="+mn-lt"/>
                        </a:rPr>
                        <a:t>NEÚSPĚŠNOST </a:t>
                      </a:r>
                      <a:endParaRPr lang="cs-CZ" sz="900" u="none" strike="noStrike" dirty="0" smtClean="0">
                        <a:effectLst/>
                        <a:latin typeface="+mn-lt"/>
                      </a:endParaRPr>
                    </a:p>
                    <a:p>
                      <a:pPr algn="ctr" fontAlgn="ctr"/>
                      <a:r>
                        <a:rPr lang="cs-CZ" sz="900" u="none" strike="noStrike" dirty="0" smtClean="0">
                          <a:effectLst/>
                          <a:latin typeface="+mn-lt"/>
                        </a:rPr>
                        <a:t>(%)</a:t>
                      </a:r>
                      <a:endParaRPr lang="cs-CZ" sz="9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900" u="none" strike="noStrike" dirty="0">
                          <a:effectLst/>
                          <a:latin typeface="+mn-lt"/>
                        </a:rPr>
                        <a:t>NEÚČAST (%)</a:t>
                      </a:r>
                      <a:endParaRPr lang="cs-CZ" sz="9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  <a:tr h="301719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pl-PL" sz="100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STAV PO JARNÍM TERMÍNU </a:t>
                      </a:r>
                      <a:r>
                        <a:rPr lang="pl-PL" sz="1000" u="none" strike="noStrike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2013</a:t>
                      </a:r>
                    </a:p>
                    <a:p>
                      <a:pPr algn="ctr" fontAlgn="ctr"/>
                      <a:r>
                        <a:rPr lang="pl-PL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(PRVOMATURANTI)</a:t>
                      </a:r>
                      <a:endParaRPr lang="pl-PL" sz="900" b="0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000" b="1" u="none" strike="noStrike" dirty="0">
                          <a:effectLst/>
                          <a:latin typeface="+mn-lt"/>
                        </a:rPr>
                        <a:t>MZ CELKEM</a:t>
                      </a:r>
                      <a:endParaRPr lang="cs-CZ" sz="10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2000" marR="9525" marT="9525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000" u="none" strike="noStrike" dirty="0">
                          <a:effectLst/>
                          <a:latin typeface="+mn-lt"/>
                        </a:rPr>
                        <a:t>91324</a:t>
                      </a:r>
                      <a:endParaRPr lang="cs-CZ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72000" marT="9525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000" u="none" strike="noStrike" dirty="0">
                          <a:effectLst/>
                          <a:latin typeface="+mn-lt"/>
                        </a:rPr>
                        <a:t>80994</a:t>
                      </a:r>
                      <a:endParaRPr lang="cs-CZ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72000" marT="9525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000" u="none" strike="noStrike">
                          <a:effectLst/>
                          <a:latin typeface="+mn-lt"/>
                        </a:rPr>
                        <a:t>16066</a:t>
                      </a:r>
                      <a:endParaRPr lang="cs-CZ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72000" marT="9525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000" u="none" strike="noStrike">
                          <a:effectLst/>
                          <a:latin typeface="+mn-lt"/>
                        </a:rPr>
                        <a:t>64928</a:t>
                      </a:r>
                      <a:endParaRPr lang="cs-CZ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72000" marT="9525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000" u="none" strike="noStrike" dirty="0">
                          <a:effectLst/>
                          <a:latin typeface="+mn-lt"/>
                        </a:rPr>
                        <a:t>10330</a:t>
                      </a:r>
                      <a:endParaRPr lang="cs-CZ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72000" marT="9525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000" u="none" strike="noStrike">
                          <a:effectLst/>
                          <a:latin typeface="+mn-lt"/>
                        </a:rPr>
                        <a:t>19,8</a:t>
                      </a:r>
                      <a:endParaRPr lang="cs-CZ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72000" marT="9525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000" u="none" strike="noStrike">
                          <a:effectLst/>
                          <a:latin typeface="+mn-lt"/>
                        </a:rPr>
                        <a:t>28,9</a:t>
                      </a:r>
                      <a:endParaRPr lang="cs-CZ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72000" marT="9525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000" u="none" strike="noStrike">
                          <a:effectLst/>
                          <a:latin typeface="+mn-lt"/>
                        </a:rPr>
                        <a:t>11,3</a:t>
                      </a:r>
                      <a:endParaRPr lang="cs-CZ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72000" marT="9525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1719"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000" b="1" u="none" strike="noStrike" dirty="0">
                          <a:effectLst/>
                          <a:latin typeface="+mn-lt"/>
                        </a:rPr>
                        <a:t>SPOLEČNÁ ČÁST</a:t>
                      </a:r>
                      <a:endParaRPr lang="cs-CZ" sz="10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2000" marR="9525" marT="9525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000" u="none" strike="noStrike">
                          <a:effectLst/>
                          <a:latin typeface="+mn-lt"/>
                        </a:rPr>
                        <a:t>90500</a:t>
                      </a:r>
                      <a:endParaRPr lang="cs-CZ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72000" marT="9525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000" u="none" strike="noStrike" dirty="0">
                          <a:effectLst/>
                          <a:latin typeface="+mn-lt"/>
                        </a:rPr>
                        <a:t>80421</a:t>
                      </a:r>
                      <a:endParaRPr lang="cs-CZ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72000" marT="9525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000" u="none" strike="noStrike" dirty="0">
                          <a:effectLst/>
                          <a:latin typeface="+mn-lt"/>
                        </a:rPr>
                        <a:t>13062</a:t>
                      </a:r>
                      <a:endParaRPr lang="cs-CZ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72000" marT="9525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000" u="none" strike="noStrike" dirty="0">
                          <a:effectLst/>
                          <a:latin typeface="+mn-lt"/>
                        </a:rPr>
                        <a:t>67359</a:t>
                      </a:r>
                      <a:endParaRPr lang="cs-CZ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72000" marT="9525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000" u="none" strike="noStrike" dirty="0">
                          <a:effectLst/>
                          <a:latin typeface="+mn-lt"/>
                        </a:rPr>
                        <a:t>10079</a:t>
                      </a:r>
                      <a:endParaRPr lang="cs-CZ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72000" marT="9525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000" u="none" strike="noStrike" dirty="0">
                          <a:effectLst/>
                          <a:latin typeface="+mn-lt"/>
                        </a:rPr>
                        <a:t>16,2</a:t>
                      </a:r>
                      <a:endParaRPr lang="cs-CZ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72000" marT="9525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000" u="none" strike="noStrike">
                          <a:effectLst/>
                          <a:latin typeface="+mn-lt"/>
                        </a:rPr>
                        <a:t>25,6</a:t>
                      </a:r>
                      <a:endParaRPr lang="cs-CZ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72000" marT="9525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000" u="none" strike="noStrike">
                          <a:effectLst/>
                          <a:latin typeface="+mn-lt"/>
                        </a:rPr>
                        <a:t>11,1</a:t>
                      </a:r>
                      <a:endParaRPr lang="cs-CZ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72000" marT="9525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1719"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000" b="1" u="none" strike="noStrike" dirty="0">
                          <a:effectLst/>
                          <a:latin typeface="+mn-lt"/>
                        </a:rPr>
                        <a:t>PROFILOVÁ ČÁST</a:t>
                      </a:r>
                      <a:endParaRPr lang="cs-CZ" sz="10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2000" marR="9525" marT="9525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000" u="none" strike="noStrike">
                          <a:effectLst/>
                          <a:latin typeface="+mn-lt"/>
                        </a:rPr>
                        <a:t>91323</a:t>
                      </a:r>
                      <a:endParaRPr lang="cs-CZ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72000" marT="9525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000" u="none" strike="noStrike">
                          <a:effectLst/>
                          <a:latin typeface="+mn-lt"/>
                        </a:rPr>
                        <a:t>81185</a:t>
                      </a:r>
                      <a:endParaRPr lang="cs-CZ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72000" marT="9525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000" u="none" strike="noStrike">
                          <a:effectLst/>
                          <a:latin typeface="+mn-lt"/>
                        </a:rPr>
                        <a:t>5239</a:t>
                      </a:r>
                      <a:endParaRPr lang="cs-CZ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72000" marT="9525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000" u="none" strike="noStrike" dirty="0">
                          <a:effectLst/>
                          <a:latin typeface="+mn-lt"/>
                        </a:rPr>
                        <a:t>75946</a:t>
                      </a:r>
                      <a:endParaRPr lang="cs-CZ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72000" marT="9525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000" u="none" strike="noStrike" dirty="0">
                          <a:effectLst/>
                          <a:latin typeface="+mn-lt"/>
                        </a:rPr>
                        <a:t>10138</a:t>
                      </a:r>
                      <a:endParaRPr lang="cs-CZ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72000" marT="9525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000" u="none" strike="noStrike" dirty="0">
                          <a:effectLst/>
                          <a:latin typeface="+mn-lt"/>
                        </a:rPr>
                        <a:t>6,5</a:t>
                      </a:r>
                      <a:endParaRPr lang="cs-CZ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72000" marT="9525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000" u="none" strike="noStrike">
                          <a:effectLst/>
                          <a:latin typeface="+mn-lt"/>
                        </a:rPr>
                        <a:t>16,8</a:t>
                      </a:r>
                      <a:endParaRPr lang="cs-CZ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72000" marT="9525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000" u="none" strike="noStrike">
                          <a:effectLst/>
                          <a:latin typeface="+mn-lt"/>
                        </a:rPr>
                        <a:t>11,1</a:t>
                      </a:r>
                      <a:endParaRPr lang="cs-CZ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72000" marT="9525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1719">
                <a:tc gridSpan="10">
                  <a:txBody>
                    <a:bodyPr/>
                    <a:lstStyle/>
                    <a:p>
                      <a:pPr algn="r" fontAlgn="ctr"/>
                      <a:r>
                        <a:rPr lang="cs-CZ" sz="100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 </a:t>
                      </a:r>
                      <a:endParaRPr lang="cs-CZ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2000" marR="72000" marT="9525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cs-CZ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cs-CZ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cs-CZ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cs-CZ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cs-CZ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cs-CZ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cs-CZ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cs-CZ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cs-CZ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1719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pl-PL" sz="1000" u="none" strike="noStrike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STAV </a:t>
                      </a:r>
                      <a:r>
                        <a:rPr lang="pl-PL" sz="100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PO PODZIMNÍM TERMÍNU 2013</a:t>
                      </a:r>
                      <a:endParaRPr lang="pl-PL" sz="1000" b="0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cs-CZ" sz="1000" b="1" u="none" strike="noStrike" dirty="0">
                          <a:effectLst/>
                          <a:latin typeface="+mn-lt"/>
                        </a:rPr>
                        <a:t>MZ CELKEM</a:t>
                      </a:r>
                      <a:endParaRPr lang="cs-CZ" sz="10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2000" marR="9525" marT="9525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000" u="none" strike="noStrike">
                          <a:effectLst/>
                          <a:latin typeface="+mn-lt"/>
                        </a:rPr>
                        <a:t>91387</a:t>
                      </a:r>
                      <a:endParaRPr lang="cs-CZ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72000" marT="9525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000" u="none" strike="noStrike">
                          <a:effectLst/>
                          <a:latin typeface="+mn-lt"/>
                        </a:rPr>
                        <a:t>85242</a:t>
                      </a:r>
                      <a:endParaRPr lang="cs-CZ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72000" marT="9525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000" u="none" strike="noStrike">
                          <a:effectLst/>
                          <a:latin typeface="+mn-lt"/>
                        </a:rPr>
                        <a:t>7872</a:t>
                      </a:r>
                      <a:endParaRPr lang="cs-CZ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72000" marT="9525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000" u="none" strike="noStrike">
                          <a:effectLst/>
                          <a:latin typeface="+mn-lt"/>
                        </a:rPr>
                        <a:t>77370</a:t>
                      </a:r>
                      <a:endParaRPr lang="cs-CZ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72000" marT="9525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000" u="none" strike="noStrike">
                          <a:effectLst/>
                          <a:latin typeface="+mn-lt"/>
                        </a:rPr>
                        <a:t>6145</a:t>
                      </a:r>
                      <a:endParaRPr lang="cs-CZ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72000" marT="9525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000" u="none" strike="noStrike" dirty="0">
                          <a:effectLst/>
                          <a:latin typeface="+mn-lt"/>
                        </a:rPr>
                        <a:t>9,2</a:t>
                      </a:r>
                      <a:endParaRPr lang="cs-CZ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72000" marT="9525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000" u="none" strike="noStrike" dirty="0">
                          <a:effectLst/>
                          <a:latin typeface="+mn-lt"/>
                        </a:rPr>
                        <a:t>15,3</a:t>
                      </a:r>
                      <a:endParaRPr lang="cs-CZ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72000" marT="9525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000" u="none" strike="noStrike">
                          <a:effectLst/>
                          <a:latin typeface="+mn-lt"/>
                        </a:rPr>
                        <a:t>6,7</a:t>
                      </a:r>
                      <a:endParaRPr lang="cs-CZ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72000" marT="9525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1719"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cs-CZ" sz="1000" b="1" u="none" strike="noStrike" dirty="0">
                          <a:effectLst/>
                          <a:latin typeface="+mn-lt"/>
                        </a:rPr>
                        <a:t>SPOLEČNÁ ČÁST</a:t>
                      </a:r>
                      <a:endParaRPr lang="cs-CZ" sz="10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2000" marR="9525" marT="9525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000" u="none" strike="noStrike">
                          <a:effectLst/>
                          <a:latin typeface="+mn-lt"/>
                        </a:rPr>
                        <a:t>90549</a:t>
                      </a:r>
                      <a:endParaRPr lang="cs-CZ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72000" marT="9525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000" u="none" strike="noStrike">
                          <a:effectLst/>
                          <a:latin typeface="+mn-lt"/>
                        </a:rPr>
                        <a:t>84544</a:t>
                      </a:r>
                      <a:endParaRPr lang="cs-CZ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72000" marT="9525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000" u="none" strike="noStrike">
                          <a:effectLst/>
                          <a:latin typeface="+mn-lt"/>
                        </a:rPr>
                        <a:t>7006</a:t>
                      </a:r>
                      <a:endParaRPr lang="cs-CZ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72000" marT="9525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000" u="none" strike="noStrike">
                          <a:effectLst/>
                          <a:latin typeface="+mn-lt"/>
                        </a:rPr>
                        <a:t>77538</a:t>
                      </a:r>
                      <a:endParaRPr lang="cs-CZ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72000" marT="9525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000" u="none" strike="noStrike">
                          <a:effectLst/>
                          <a:latin typeface="+mn-lt"/>
                        </a:rPr>
                        <a:t>6005</a:t>
                      </a:r>
                      <a:endParaRPr lang="cs-CZ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72000" marT="9525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000" u="none" strike="noStrike">
                          <a:effectLst/>
                          <a:latin typeface="+mn-lt"/>
                        </a:rPr>
                        <a:t>8,3</a:t>
                      </a:r>
                      <a:endParaRPr lang="cs-CZ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72000" marT="9525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000" u="none" strike="noStrike" dirty="0">
                          <a:effectLst/>
                          <a:latin typeface="+mn-lt"/>
                        </a:rPr>
                        <a:t>14,4</a:t>
                      </a:r>
                      <a:endParaRPr lang="cs-CZ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72000" marT="9525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000" u="none" strike="noStrike">
                          <a:effectLst/>
                          <a:latin typeface="+mn-lt"/>
                        </a:rPr>
                        <a:t>6,6</a:t>
                      </a:r>
                      <a:endParaRPr lang="cs-CZ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72000" marT="9525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1719"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cs-CZ" sz="1000" b="1" u="none" strike="noStrike" dirty="0">
                          <a:effectLst/>
                          <a:latin typeface="+mn-lt"/>
                        </a:rPr>
                        <a:t>PROFILOVÁ ČÁST</a:t>
                      </a:r>
                      <a:endParaRPr lang="cs-CZ" sz="10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2000" marR="9525" marT="9525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000" u="none" strike="noStrike">
                          <a:effectLst/>
                          <a:latin typeface="+mn-lt"/>
                        </a:rPr>
                        <a:t>91387</a:t>
                      </a:r>
                      <a:endParaRPr lang="cs-CZ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72000" marT="9525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000" u="none" strike="noStrike">
                          <a:effectLst/>
                          <a:latin typeface="+mn-lt"/>
                        </a:rPr>
                        <a:t>85631</a:t>
                      </a:r>
                      <a:endParaRPr lang="cs-CZ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72000" marT="9525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000" u="none" strike="noStrike">
                          <a:effectLst/>
                          <a:latin typeface="+mn-lt"/>
                        </a:rPr>
                        <a:t>2148</a:t>
                      </a:r>
                      <a:endParaRPr lang="cs-CZ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72000" marT="9525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000" u="none" strike="noStrike">
                          <a:effectLst/>
                          <a:latin typeface="+mn-lt"/>
                        </a:rPr>
                        <a:t>83483</a:t>
                      </a:r>
                      <a:endParaRPr lang="cs-CZ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72000" marT="9525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000" u="none" strike="noStrike">
                          <a:effectLst/>
                          <a:latin typeface="+mn-lt"/>
                        </a:rPr>
                        <a:t>5754</a:t>
                      </a:r>
                      <a:endParaRPr lang="cs-CZ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72000" marT="9525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000" u="none" strike="noStrike">
                          <a:effectLst/>
                          <a:latin typeface="+mn-lt"/>
                        </a:rPr>
                        <a:t>2,5</a:t>
                      </a:r>
                      <a:endParaRPr lang="cs-CZ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72000" marT="9525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000" u="none" strike="noStrike" dirty="0">
                          <a:effectLst/>
                          <a:latin typeface="+mn-lt"/>
                        </a:rPr>
                        <a:t>8,6</a:t>
                      </a:r>
                      <a:endParaRPr lang="cs-CZ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72000" marT="9525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000" u="none" strike="noStrike" dirty="0">
                          <a:effectLst/>
                          <a:latin typeface="+mn-lt"/>
                        </a:rPr>
                        <a:t>6,3</a:t>
                      </a:r>
                      <a:endParaRPr lang="cs-CZ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72000" marT="9525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76365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3516</TotalTime>
  <Words>2449</Words>
  <Application>Microsoft Office PowerPoint</Application>
  <PresentationFormat>Předvádění na obrazovce (4:3)</PresentationFormat>
  <Paragraphs>532</Paragraphs>
  <Slides>56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56</vt:i4>
      </vt:variant>
    </vt:vector>
  </HeadingPairs>
  <TitlesOfParts>
    <vt:vector size="57" baseType="lpstr">
      <vt:lpstr>Motiv sady Office</vt:lpstr>
      <vt:lpstr>ASOCIACE STŘEDNÍCH PRŮMYSLOVÝCH ŠKOL</vt:lpstr>
      <vt:lpstr>INTELEKTOVÉ PŘEDPOKLADY KE STUDIU ŠETŘENÍ IST 2012</vt:lpstr>
      <vt:lpstr>Prezentace aplikace PowerPoint</vt:lpstr>
      <vt:lpstr>Prezentace aplikace PowerPoint</vt:lpstr>
      <vt:lpstr>SOUHRNNÉ VÝSLEDKY MZ 2013 JARO A ČASOVÉ ŘADY</vt:lpstr>
      <vt:lpstr>Prezentace aplikace PowerPoint</vt:lpstr>
      <vt:lpstr>Prezentace aplikace PowerPoint</vt:lpstr>
      <vt:lpstr>SOUHRNNÉ VÝSLEDKY MZ 2013 PODLE KRAJŮ A SKUPIN OBORŮ STAV PO PODZIMNÍM ZKUŠEBNÍM OBDOBÍ</vt:lpstr>
      <vt:lpstr>MATURITNÍ ZKOUŠKA 2013 – SOUHRNNÁ ČÍSLA</vt:lpstr>
      <vt:lpstr>ČISTÁ NEÚSPĚŠNOST - MATURITNÍ ZKOUŠKA CELKEM STAV PO PODZIMNÍM TERMÍNU 2013, PODLE OBOROVÝCH SKUPIN</vt:lpstr>
      <vt:lpstr>Prezentace aplikace PowerPoint</vt:lpstr>
      <vt:lpstr>ČISTÁ NEÚSPĚŠNOST - MATURITNÍ ZKOUŠKA CELKEM STAV PO PODZIMNÍM TERMÍNU 2013, PODLE OBOROVÝCH SKUPIN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VÝSLEDKY MZ 2013 - PODZIM</vt:lpstr>
      <vt:lpstr>Prezentace aplikace PowerPoint</vt:lpstr>
      <vt:lpstr>Prezentace aplikace PowerPoint</vt:lpstr>
      <vt:lpstr>Prezentace aplikace PowerPoint</vt:lpstr>
      <vt:lpstr>PUBLIKACE VÝSLEDKŮ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ČESKÝ JAZYK – PÍSEMNÉ PRÁCE PŘEHODNOCENÍ</vt:lpstr>
      <vt:lpstr>Prezentace aplikace PowerPoint</vt:lpstr>
      <vt:lpstr>Prezentace aplikace PowerPoint</vt:lpstr>
      <vt:lpstr>Prezentace aplikace PowerPoint</vt:lpstr>
      <vt:lpstr>HODNOCENÍ PP - PODZIM</vt:lpstr>
      <vt:lpstr>Prezentace aplikace PowerPoint</vt:lpstr>
      <vt:lpstr>Prezentace aplikace PowerPoint</vt:lpstr>
      <vt:lpstr>VÝSLEDKY DIDAKTICKÝCH TESTŮ Z MATEMATIKY MZ 2013</vt:lpstr>
      <vt:lpstr>Prezentace aplikace PowerPoint</vt:lpstr>
      <vt:lpstr>Prezentace aplikace PowerPoint</vt:lpstr>
      <vt:lpstr>Prezentace aplikace PowerPoint</vt:lpstr>
      <vt:lpstr>MATEMATIKA - % SKÓR VS. PODÍL VOLBY MATEMATIKY</vt:lpstr>
      <vt:lpstr>Prezentace aplikace PowerPoint</vt:lpstr>
      <vt:lpstr>Prezentace aplikace PowerPoint</vt:lpstr>
      <vt:lpstr>Prezentace aplikace PowerPoint</vt:lpstr>
      <vt:lpstr>MATEMATIKA – ČISTÁ NEÚSPĚŠNOST - OBORY V ČASE</vt:lpstr>
      <vt:lpstr>MATEMATIKA – % SKÓR - OBORY V ČASE</vt:lpstr>
      <vt:lpstr>MATEMATIKA VS. ČEŠTINA  ČISTÁ NEÚSPĚŠNOST – MZ 2013 JARO</vt:lpstr>
      <vt:lpstr>MATEMATIKA VS. ČEŠTINA  ČISTÁ NEÚSPĚŠNOST – MZ 2013 JARO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Děkuji za pozornost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VÝSLEDKY DIDAKTICKÝCH TESTŮ MZ 2013 JARO</dc:title>
  <dc:creator>Zelená Lucie</dc:creator>
  <cp:lastModifiedBy>Zíka Jiří</cp:lastModifiedBy>
  <cp:revision>169</cp:revision>
  <dcterms:created xsi:type="dcterms:W3CDTF">2013-05-24T09:17:06Z</dcterms:created>
  <dcterms:modified xsi:type="dcterms:W3CDTF">2013-10-09T10:43:03Z</dcterms:modified>
</cp:coreProperties>
</file>