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handoutMasterIdLst>
    <p:handoutMasterId r:id="rId17"/>
  </p:handoutMasterIdLst>
  <p:sldIdLst>
    <p:sldId id="256" r:id="rId2"/>
    <p:sldId id="257" r:id="rId3"/>
    <p:sldId id="282" r:id="rId4"/>
    <p:sldId id="259" r:id="rId5"/>
    <p:sldId id="276" r:id="rId6"/>
    <p:sldId id="261" r:id="rId7"/>
    <p:sldId id="275" r:id="rId8"/>
    <p:sldId id="277" r:id="rId9"/>
    <p:sldId id="273" r:id="rId10"/>
    <p:sldId id="269" r:id="rId11"/>
    <p:sldId id="272" r:id="rId12"/>
    <p:sldId id="270" r:id="rId13"/>
    <p:sldId id="271" r:id="rId14"/>
    <p:sldId id="281" r:id="rId15"/>
    <p:sldId id="274" r:id="rId16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1" autoAdjust="0"/>
    <p:restoredTop sz="94660"/>
  </p:normalViewPr>
  <p:slideViewPr>
    <p:cSldViewPr>
      <p:cViewPr>
        <p:scale>
          <a:sx n="90" d="100"/>
          <a:sy n="90" d="100"/>
        </p:scale>
        <p:origin x="-1026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03E8B3-E774-4B81-88A9-A65326FD2E88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2E97B9-00A0-4741-88F1-3E56EE0ADA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38109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32C-BB89-4161-A25E-4A708C5F1729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72FF-E662-47F5-89B8-A4F0C63F02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6220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32C-BB89-4161-A25E-4A708C5F1729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72FF-E662-47F5-89B8-A4F0C63F02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1188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32C-BB89-4161-A25E-4A708C5F1729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72FF-E662-47F5-89B8-A4F0C63F02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8230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32C-BB89-4161-A25E-4A708C5F1729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72FF-E662-47F5-89B8-A4F0C63F02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6149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32C-BB89-4161-A25E-4A708C5F1729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72FF-E662-47F5-89B8-A4F0C63F02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4179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32C-BB89-4161-A25E-4A708C5F1729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72FF-E662-47F5-89B8-A4F0C63F02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1657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32C-BB89-4161-A25E-4A708C5F1729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72FF-E662-47F5-89B8-A4F0C63F02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532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32C-BB89-4161-A25E-4A708C5F1729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72FF-E662-47F5-89B8-A4F0C63F02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2303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32C-BB89-4161-A25E-4A708C5F1729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72FF-E662-47F5-89B8-A4F0C63F02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4551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32C-BB89-4161-A25E-4A708C5F1729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72FF-E662-47F5-89B8-A4F0C63F02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0745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32C-BB89-4161-A25E-4A708C5F1729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72FF-E662-47F5-89B8-A4F0C63F02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5065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5E32C-BB89-4161-A25E-4A708C5F1729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8972FF-E662-47F5-89B8-A4F0C63F02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6540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ekabinet.cz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780928"/>
            <a:ext cx="7772400" cy="1470025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cs-CZ" sz="3200" b="1" dirty="0">
                <a:solidFill>
                  <a:schemeClr val="tx2"/>
                </a:solidFill>
                <a:latin typeface="+mn-lt"/>
                <a:cs typeface="Arial" pitchFamily="34" charset="0"/>
              </a:rPr>
              <a:t>Vzdělávací portál eKabinet.cz</a:t>
            </a:r>
            <a:br>
              <a:rPr lang="cs-CZ" sz="3200" b="1" dirty="0">
                <a:solidFill>
                  <a:schemeClr val="tx2"/>
                </a:solidFill>
                <a:latin typeface="+mn-lt"/>
                <a:cs typeface="Arial" pitchFamily="34" charset="0"/>
              </a:rPr>
            </a:br>
            <a:r>
              <a:rPr lang="cs-CZ" sz="3200" b="1" dirty="0">
                <a:solidFill>
                  <a:schemeClr val="tx2"/>
                </a:solidFill>
                <a:latin typeface="+mn-lt"/>
                <a:cs typeface="Arial" pitchFamily="34" charset="0"/>
              </a:rPr>
              <a:t>a digitální obsah </a:t>
            </a:r>
            <a:r>
              <a:rPr lang="cs-CZ" sz="3200" b="1" dirty="0" smtClean="0">
                <a:solidFill>
                  <a:schemeClr val="tx2"/>
                </a:solidFill>
                <a:latin typeface="+mn-lt"/>
                <a:cs typeface="Arial" pitchFamily="34" charset="0"/>
              </a:rPr>
              <a:t>pro střední </a:t>
            </a:r>
            <a:r>
              <a:rPr lang="cs-CZ" sz="3200" b="1" dirty="0">
                <a:solidFill>
                  <a:schemeClr val="tx2"/>
                </a:solidFill>
                <a:latin typeface="+mn-lt"/>
                <a:cs typeface="Arial" pitchFamily="34" charset="0"/>
              </a:rPr>
              <a:t>školy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495128"/>
          </a:xfrm>
        </p:spPr>
        <p:txBody>
          <a:bodyPr>
            <a:normAutofit/>
          </a:bodyPr>
          <a:lstStyle/>
          <a:p>
            <a:endParaRPr lang="cs-CZ" sz="1800" dirty="0" smtClean="0">
              <a:latin typeface="+mj-lt"/>
            </a:endParaRPr>
          </a:p>
          <a:p>
            <a:endParaRPr lang="cs-CZ" sz="1800" dirty="0">
              <a:latin typeface="+mj-lt"/>
            </a:endParaRPr>
          </a:p>
          <a:p>
            <a:endParaRPr lang="cs-CZ" sz="1800" dirty="0" smtClean="0">
              <a:latin typeface="+mj-lt"/>
            </a:endParaRPr>
          </a:p>
          <a:p>
            <a:endParaRPr lang="cs-CZ" sz="1800" dirty="0">
              <a:latin typeface="+mj-lt"/>
            </a:endParaRPr>
          </a:p>
          <a:p>
            <a:endParaRPr lang="cs-CZ" sz="1800" dirty="0" smtClean="0">
              <a:latin typeface="+mj-lt"/>
            </a:endParaRPr>
          </a:p>
          <a:p>
            <a:pPr>
              <a:lnSpc>
                <a:spcPct val="120000"/>
              </a:lnSpc>
              <a:spcBef>
                <a:spcPct val="0"/>
              </a:spcBef>
              <a:defRPr/>
            </a:pPr>
            <a:r>
              <a:rPr lang="cs-CZ" sz="1800" dirty="0" smtClean="0">
                <a:solidFill>
                  <a:schemeClr val="tx2"/>
                </a:solidFill>
                <a:latin typeface="+mj-lt"/>
                <a:cs typeface="Arial" pitchFamily="34" charset="0"/>
              </a:rPr>
              <a:t>Ing. </a:t>
            </a:r>
            <a:r>
              <a:rPr lang="cs-CZ" sz="1800" smtClean="0">
                <a:solidFill>
                  <a:schemeClr val="tx2"/>
                </a:solidFill>
                <a:latin typeface="+mj-lt"/>
                <a:cs typeface="Arial" pitchFamily="34" charset="0"/>
              </a:rPr>
              <a:t>Richard Valenta</a:t>
            </a:r>
          </a:p>
          <a:p>
            <a:pPr>
              <a:lnSpc>
                <a:spcPct val="120000"/>
              </a:lnSpc>
              <a:spcBef>
                <a:spcPct val="0"/>
              </a:spcBef>
              <a:defRPr/>
            </a:pPr>
            <a:r>
              <a:rPr lang="cs-CZ" sz="1800" smtClean="0">
                <a:solidFill>
                  <a:schemeClr val="tx2"/>
                </a:solidFill>
                <a:latin typeface="+mj-lt"/>
                <a:cs typeface="Arial" pitchFamily="34" charset="0"/>
              </a:rPr>
              <a:t>17.9.2014</a:t>
            </a:r>
            <a:endParaRPr lang="cs-CZ" sz="1800" dirty="0">
              <a:solidFill>
                <a:schemeClr val="tx2"/>
              </a:solidFill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540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800" dirty="0">
                <a:solidFill>
                  <a:srgbClr val="DA0629"/>
                </a:solidFill>
                <a:cs typeface="Arial" pitchFamily="34" charset="0"/>
              </a:rPr>
              <a:t>Společnost EDULOGY</a:t>
            </a:r>
            <a:endParaRPr lang="en-US" sz="3800" baseline="3000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98209"/>
          </a:xfrm>
        </p:spPr>
        <p:txBody>
          <a:bodyPr>
            <a:normAutofit/>
          </a:bodyPr>
          <a:lstStyle/>
          <a:p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Tvorba digitálního vzdělávacího obsahu a technologií </a:t>
            </a:r>
            <a:b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</a:b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pro školy</a:t>
            </a:r>
          </a:p>
          <a:p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Učitelé a žáci mateřských, základních a středních školy</a:t>
            </a:r>
          </a:p>
          <a:p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Provozovatel vzdělávacích portálů eKabinet.cz a eÚlohy.cz</a:t>
            </a:r>
          </a:p>
          <a:p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Spolupráce s učiteli a VŠ zaměřená na tvorbu obsahu</a:t>
            </a:r>
          </a:p>
          <a:p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Realizace projektů pro školy</a:t>
            </a:r>
          </a:p>
          <a:p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Dlouhodobá spolupráce s tuzemskými a mezinárodními partnery</a:t>
            </a:r>
          </a:p>
          <a:p>
            <a:pPr marL="0" indent="0">
              <a:buNone/>
            </a:pPr>
            <a:endParaRPr lang="cs-CZ" sz="2600" dirty="0"/>
          </a:p>
          <a:p>
            <a:pPr marL="0" indent="0">
              <a:buNone/>
            </a:pPr>
            <a:endParaRPr lang="cs-CZ" sz="2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81847" y="2056985"/>
            <a:ext cx="8220807" cy="4773804"/>
          </a:xfrm>
          <a:prstGeom prst="rect">
            <a:avLst/>
          </a:prstGeom>
        </p:spPr>
        <p:txBody>
          <a:bodyPr vert="horz" lIns="91422" tIns="45712" rIns="91422" bIns="45712" rtlCol="0">
            <a:normAutofit/>
          </a:bodyPr>
          <a:lstStyle/>
          <a:p>
            <a:pPr marL="342834" indent="-342834" defTabSz="914224">
              <a:spcBef>
                <a:spcPct val="20000"/>
              </a:spcBef>
              <a:defRPr/>
            </a:pPr>
            <a:endParaRPr lang="en-US" baseline="3000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6013351"/>
            <a:ext cx="2232248" cy="50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13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800" dirty="0" smtClean="0">
                <a:solidFill>
                  <a:srgbClr val="DA0629"/>
                </a:solidFill>
                <a:cs typeface="Arial" pitchFamily="34" charset="0"/>
              </a:rPr>
              <a:t>Realizace aktivit pro školy 2014/2015</a:t>
            </a:r>
            <a:endParaRPr lang="en-US" sz="3800" baseline="3000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98209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sz="2800" dirty="0">
                <a:solidFill>
                  <a:schemeClr val="tx2"/>
                </a:solidFill>
                <a:cs typeface="Arial" panose="020B0604020202020204" pitchFamily="34" charset="0"/>
              </a:rPr>
              <a:t>Podpora aktivních ředitelů a učitelů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solidFill>
                  <a:schemeClr val="tx2"/>
                </a:solidFill>
                <a:cs typeface="Arial" panose="020B0604020202020204" pitchFamily="34" charset="0"/>
              </a:rPr>
              <a:t>Projekty zaměřené na </a:t>
            </a:r>
            <a:r>
              <a:rPr lang="cs-CZ" sz="2800" dirty="0" smtClean="0">
                <a:solidFill>
                  <a:schemeClr val="tx2"/>
                </a:solidFill>
                <a:cs typeface="Arial" panose="020B0604020202020204" pitchFamily="34" charset="0"/>
              </a:rPr>
              <a:t>tvorbu a ověřování digitálního vzdělávacího obsahu</a:t>
            </a:r>
            <a:endParaRPr lang="cs-CZ" sz="28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800" dirty="0" smtClean="0">
                <a:solidFill>
                  <a:schemeClr val="tx2"/>
                </a:solidFill>
                <a:cs typeface="Arial" panose="020B0604020202020204" pitchFamily="34" charset="0"/>
              </a:rPr>
              <a:t>Bezplatná školení</a:t>
            </a:r>
            <a:endParaRPr lang="cs-CZ" sz="28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800" dirty="0">
                <a:solidFill>
                  <a:schemeClr val="tx2"/>
                </a:solidFill>
                <a:cs typeface="Arial" panose="020B0604020202020204" pitchFamily="34" charset="0"/>
              </a:rPr>
              <a:t>Soutěže </a:t>
            </a:r>
            <a:r>
              <a:rPr lang="cs-CZ" sz="2800" dirty="0" smtClean="0">
                <a:solidFill>
                  <a:schemeClr val="tx2"/>
                </a:solidFill>
                <a:cs typeface="Arial" panose="020B0604020202020204" pitchFamily="34" charset="0"/>
              </a:rPr>
              <a:t>pro učitele a žáky</a:t>
            </a:r>
            <a:endParaRPr lang="cs-CZ" sz="28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800" dirty="0" smtClean="0">
                <a:solidFill>
                  <a:schemeClr val="tx2"/>
                </a:solidFill>
                <a:cs typeface="Arial" panose="020B0604020202020204" pitchFamily="34" charset="0"/>
              </a:rPr>
              <a:t>Testovací přístup na portál eKabinet.cz</a:t>
            </a:r>
            <a:endParaRPr lang="cs-CZ" sz="28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600" dirty="0"/>
          </a:p>
          <a:p>
            <a:pPr marL="0" indent="0">
              <a:buNone/>
            </a:pPr>
            <a:endParaRPr lang="cs-CZ" sz="2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81847" y="2056985"/>
            <a:ext cx="8220807" cy="4773804"/>
          </a:xfrm>
          <a:prstGeom prst="rect">
            <a:avLst/>
          </a:prstGeom>
        </p:spPr>
        <p:txBody>
          <a:bodyPr vert="horz" lIns="91422" tIns="45712" rIns="91422" bIns="45712" rtlCol="0">
            <a:normAutofit/>
          </a:bodyPr>
          <a:lstStyle/>
          <a:p>
            <a:pPr marL="342834" indent="-342834" defTabSz="914224">
              <a:spcBef>
                <a:spcPct val="20000"/>
              </a:spcBef>
              <a:defRPr/>
            </a:pPr>
            <a:endParaRPr lang="en-US" baseline="3000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6" descr="\\10.1.1.99\public\digifoto\IDeS\ZS A. Dubceka\20_INTERNET\IMG_06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140968"/>
            <a:ext cx="2304256" cy="3453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890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800" dirty="0">
                <a:solidFill>
                  <a:srgbClr val="DA0629"/>
                </a:solidFill>
                <a:cs typeface="Arial" pitchFamily="34" charset="0"/>
              </a:rPr>
              <a:t>Vzdělávací</a:t>
            </a:r>
            <a:r>
              <a:rPr lang="cs-CZ" sz="3800" dirty="0">
                <a:solidFill>
                  <a:srgbClr val="DA0629"/>
                </a:solidFill>
                <a:latin typeface="Arial" pitchFamily="34" charset="0"/>
                <a:cs typeface="Arial" pitchFamily="34" charset="0"/>
              </a:rPr>
              <a:t> portál eKabinet.cz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40000"/>
              </a:lnSpc>
              <a:tabLst>
                <a:tab pos="4181195" algn="l"/>
              </a:tabLst>
            </a:pP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Digitální vzdělávací obsah pro učitele</a:t>
            </a:r>
          </a:p>
          <a:p>
            <a:pPr>
              <a:lnSpc>
                <a:spcPct val="140000"/>
              </a:lnSpc>
              <a:tabLst>
                <a:tab pos="4181195" algn="l"/>
              </a:tabLst>
            </a:pP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Více než 40 000 digitálních materiálů</a:t>
            </a:r>
          </a:p>
          <a:p>
            <a:pPr>
              <a:lnSpc>
                <a:spcPct val="140000"/>
              </a:lnSpc>
              <a:tabLst>
                <a:tab pos="4181195" algn="l"/>
              </a:tabLst>
            </a:pP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Biologie, chemie, matematika, fyzika, anglický jazyk, předškolní vzdělávání</a:t>
            </a:r>
          </a:p>
          <a:p>
            <a:pPr>
              <a:lnSpc>
                <a:spcPct val="140000"/>
              </a:lnSpc>
              <a:tabLst>
                <a:tab pos="4181195" algn="l"/>
              </a:tabLst>
            </a:pP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Rychlé vyhledávání materiálů</a:t>
            </a:r>
          </a:p>
          <a:p>
            <a:pPr>
              <a:lnSpc>
                <a:spcPct val="140000"/>
              </a:lnSpc>
              <a:tabLst>
                <a:tab pos="4181195" algn="l"/>
              </a:tabLst>
            </a:pP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Nástroj na tvorbu příprav pro učitele a zadání pro žáky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6013351"/>
            <a:ext cx="2232248" cy="50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67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00" y="44626"/>
            <a:ext cx="7622818" cy="676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406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800" dirty="0" smtClean="0">
                <a:solidFill>
                  <a:srgbClr val="DA0629"/>
                </a:solidFill>
                <a:cs typeface="Arial" pitchFamily="34" charset="0"/>
              </a:rPr>
              <a:t>Přírodovědné předměty pro ZŠ a SŠ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Více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než 30 000 digitálních vzdělávacích materiálů</a:t>
            </a:r>
          </a:p>
          <a:p>
            <a:pPr>
              <a:tabLst>
                <a:tab pos="4181195" algn="l"/>
              </a:tabLst>
            </a:pP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Interaktivní cvičení, animace, videa, simulace, </a:t>
            </a:r>
            <a:b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</a:b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3D modely, fotografie, obrázky, doplňkové materiály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Vhodné pro interaktivní tabule, dataprojektory, počítače a tablety</a:t>
            </a:r>
            <a:endParaRPr lang="cs-CZ" sz="2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Podpora mezipředmětových vztahů</a:t>
            </a:r>
            <a:endParaRPr lang="cs-CZ" sz="2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Užitečné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pomůcky 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- životopisy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, terminologický slovník, periodická tabulka chemických prvků, kalkulačka, 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a další</a:t>
            </a:r>
            <a:endParaRPr lang="cs-CZ" sz="2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Reference z více než 25 zemí včetně střední Evropy</a:t>
            </a:r>
            <a:endParaRPr lang="cs-CZ" sz="2600" dirty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6013351"/>
            <a:ext cx="2232248" cy="50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31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858420"/>
            <a:ext cx="2937942" cy="2108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364384"/>
            <a:ext cx="3344794" cy="233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616" y="764704"/>
            <a:ext cx="3338787" cy="2295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358238"/>
            <a:ext cx="3089151" cy="2220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6013351"/>
            <a:ext cx="2232248" cy="50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47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3800" dirty="0">
                <a:solidFill>
                  <a:srgbClr val="DA0629"/>
                </a:solidFill>
                <a:cs typeface="Arial" pitchFamily="34" charset="0"/>
              </a:rPr>
              <a:t>Anglický jazyk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363272" cy="4525963"/>
          </a:xfrm>
        </p:spPr>
        <p:txBody>
          <a:bodyPr>
            <a:noAutofit/>
          </a:bodyPr>
          <a:lstStyle/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Digitální obsah od začátečníků až po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pokročilé - A1 až C2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Založeno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na 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obsahu mezinárodních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vydavatelství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Intenzivní výuka,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audio a 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video,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animace, odborná slovní zásoba a doplňkové 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materiály</a:t>
            </a:r>
            <a:endParaRPr lang="cs-CZ" sz="2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Integrovaný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systém analýzy řeči a procvičování 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výslovnosti</a:t>
            </a:r>
            <a:endParaRPr lang="cs-CZ" sz="2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Vhodné pro přípravu na mezinárodní jazykové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zkoušky KET, PET, FCE, CAE, CPE, BEC.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Materiály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jsou namluveny 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rodilými mluvčími - britská angličtina</a:t>
            </a:r>
            <a:endParaRPr lang="cs-CZ" sz="2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marL="0" indent="0">
              <a:buNone/>
              <a:tabLst>
                <a:tab pos="4181195" algn="l"/>
              </a:tabLst>
            </a:pPr>
            <a:endParaRPr lang="cs-CZ" sz="2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endParaRPr lang="cs-CZ" sz="2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6013351"/>
            <a:ext cx="2232248" cy="50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736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cs-CZ" sz="3800" dirty="0" smtClean="0">
                <a:solidFill>
                  <a:srgbClr val="DA0629"/>
                </a:solidFill>
                <a:cs typeface="Arial" pitchFamily="34" charset="0"/>
              </a:rPr>
              <a:t>Angličtina </a:t>
            </a:r>
            <a:r>
              <a:rPr lang="cs-CZ" sz="3800" dirty="0" err="1" smtClean="0">
                <a:solidFill>
                  <a:srgbClr val="DA0629"/>
                </a:solidFill>
                <a:cs typeface="Arial" pitchFamily="34" charset="0"/>
              </a:rPr>
              <a:t>All</a:t>
            </a:r>
            <a:r>
              <a:rPr lang="cs-CZ" sz="3800" dirty="0" smtClean="0">
                <a:solidFill>
                  <a:srgbClr val="DA0629"/>
                </a:solidFill>
                <a:cs typeface="Arial" pitchFamily="34" charset="0"/>
              </a:rPr>
              <a:t> </a:t>
            </a:r>
            <a:r>
              <a:rPr lang="cs-CZ" sz="3800" dirty="0" err="1">
                <a:solidFill>
                  <a:srgbClr val="DA0629"/>
                </a:solidFill>
                <a:cs typeface="Arial" pitchFamily="34" charset="0"/>
              </a:rPr>
              <a:t>right</a:t>
            </a:r>
            <a:r>
              <a:rPr lang="cs-CZ" sz="3800" dirty="0">
                <a:solidFill>
                  <a:srgbClr val="DA0629"/>
                </a:solidFill>
                <a:cs typeface="Arial" pitchFamily="34" charset="0"/>
              </a:rPr>
              <a:t>!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525963"/>
          </a:xfrm>
        </p:spPr>
        <p:txBody>
          <a:bodyPr>
            <a:noAutofit/>
          </a:bodyPr>
          <a:lstStyle/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Pro studenty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 ve věku od 12 do 16 let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Tři úrovně A1-B1: úplní začátečníci, mírně pokročilí, středně pokročilí</a:t>
            </a:r>
            <a:endParaRPr lang="cs-CZ" sz="2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Celkem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250 multimediálních 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lekcí, nástroj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pro kontrolu správné 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výslovnosti, nástroj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na procvičování gramatiky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Množství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interaktivních cvičení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Pravidelné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kontrolní lekce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Motivační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systém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014" y="4289610"/>
            <a:ext cx="2644474" cy="2407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400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cs-CZ" sz="3800" dirty="0" smtClean="0">
                <a:solidFill>
                  <a:srgbClr val="DA0629"/>
                </a:solidFill>
                <a:cs typeface="Arial" pitchFamily="34" charset="0"/>
              </a:rPr>
              <a:t>24/7 Angličtina Cambridge</a:t>
            </a:r>
            <a:endParaRPr lang="cs-CZ" sz="3800" dirty="0">
              <a:solidFill>
                <a:srgbClr val="DA0629"/>
              </a:solidFill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1"/>
            <a:ext cx="8435280" cy="4525963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Založeno na obsahu „</a:t>
            </a:r>
            <a:r>
              <a:rPr lang="cs-CZ" sz="2600" dirty="0" err="1" smtClean="0">
                <a:solidFill>
                  <a:schemeClr val="tx2"/>
                </a:solidFill>
                <a:cs typeface="Arial" panose="020B0604020202020204" pitchFamily="34" charset="0"/>
              </a:rPr>
              <a:t>Language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in Use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“ od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Cambridge University </a:t>
            </a:r>
            <a:r>
              <a:rPr lang="cs-CZ" sz="2600" dirty="0" err="1">
                <a:solidFill>
                  <a:schemeClr val="tx2"/>
                </a:solidFill>
                <a:cs typeface="Arial" panose="020B0604020202020204" pitchFamily="34" charset="0"/>
              </a:rPr>
              <a:t>Press</a:t>
            </a:r>
            <a:endParaRPr lang="cs-CZ" sz="2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Více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než 500 digitálních 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materiálů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pro 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úrovně: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začátečníci, mírně pokročilí, středně 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pokročilí – všeobecná angličtina</a:t>
            </a:r>
            <a:endParaRPr lang="cs-CZ" sz="2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Tisíce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interaktivních cvičení, audio, video nahrávky, fotografie, ilustrace, animace, simulace a jazykové hry</a:t>
            </a:r>
          </a:p>
          <a:p>
            <a:pPr>
              <a:tabLst>
                <a:tab pos="4181195" algn="l"/>
              </a:tabLst>
            </a:pP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6 500 nových slovíček a slovník nejpoužívanějších frází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Přehledná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gramatika, systém na procvičování výslovnosti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Příprava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na KET, PET, FCE</a:t>
            </a:r>
          </a:p>
        </p:txBody>
      </p:sp>
      <p:pic>
        <p:nvPicPr>
          <p:cNvPr id="7" name="Picture 21" descr="screen_06_0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333" y="4905063"/>
            <a:ext cx="2440155" cy="182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435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4627" y="16204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cs-CZ" sz="3800" dirty="0">
                <a:solidFill>
                  <a:srgbClr val="DA0629"/>
                </a:solidFill>
                <a:cs typeface="Arial" pitchFamily="34" charset="0"/>
              </a:rPr>
              <a:t>24/7 Obchodní angličtina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1"/>
            <a:ext cx="8229600" cy="4525963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Na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základě „Business </a:t>
            </a:r>
            <a:r>
              <a:rPr lang="cs-CZ" sz="2600" dirty="0" err="1">
                <a:solidFill>
                  <a:schemeClr val="tx2"/>
                </a:solidFill>
                <a:cs typeface="Arial" panose="020B0604020202020204" pitchFamily="34" charset="0"/>
              </a:rPr>
              <a:t>Targets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“, </a:t>
            </a:r>
            <a:r>
              <a:rPr lang="cs-CZ" sz="2600" dirty="0" err="1" smtClean="0">
                <a:solidFill>
                  <a:schemeClr val="tx2"/>
                </a:solidFill>
                <a:cs typeface="Arial" panose="020B0604020202020204" pitchFamily="34" charset="0"/>
              </a:rPr>
              <a:t>Heinemann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,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Oxford</a:t>
            </a:r>
          </a:p>
          <a:p>
            <a:pPr>
              <a:tabLst>
                <a:tab pos="4181195" algn="l"/>
              </a:tabLst>
            </a:pP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459 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digitálních vzdělávacích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materiálů </a:t>
            </a:r>
          </a:p>
          <a:p>
            <a:pPr>
              <a:tabLst>
                <a:tab pos="4181195" algn="l"/>
              </a:tabLst>
            </a:pP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35 tematických 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okruhů, 150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hodin výuky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Slovník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obchodní angličtiny, obchodní fráze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Přehledná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gramatika s příklady 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použití v praxi</a:t>
            </a:r>
            <a:endParaRPr lang="cs-CZ" sz="2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Systém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na procvičování výslovnosti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Příprava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na 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BEC (Business </a:t>
            </a:r>
            <a:r>
              <a:rPr lang="cs-CZ" sz="2600" dirty="0" err="1" smtClean="0">
                <a:solidFill>
                  <a:schemeClr val="tx2"/>
                </a:solidFill>
                <a:cs typeface="Arial" panose="020B0604020202020204" pitchFamily="34" charset="0"/>
              </a:rPr>
              <a:t>English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cs-CZ" sz="2600" dirty="0" err="1" smtClean="0">
                <a:solidFill>
                  <a:schemeClr val="tx2"/>
                </a:solidFill>
                <a:cs typeface="Arial" panose="020B0604020202020204" pitchFamily="34" charset="0"/>
              </a:rPr>
              <a:t>Certificate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)</a:t>
            </a:r>
            <a:endParaRPr lang="cs-CZ" sz="2600" dirty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pic>
        <p:nvPicPr>
          <p:cNvPr id="7" name="Picture 19" descr="screen_06_0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914111"/>
            <a:ext cx="2439677" cy="182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114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151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cs-CZ" sz="3800" dirty="0">
                <a:solidFill>
                  <a:srgbClr val="DA0629"/>
                </a:solidFill>
                <a:cs typeface="Arial" pitchFamily="34" charset="0"/>
              </a:rPr>
              <a:t>Angličtina </a:t>
            </a:r>
            <a:r>
              <a:rPr lang="cs-CZ" sz="3800" dirty="0" err="1">
                <a:solidFill>
                  <a:srgbClr val="DA0629"/>
                </a:solidFill>
                <a:cs typeface="Arial" pitchFamily="34" charset="0"/>
              </a:rPr>
              <a:t>Skills</a:t>
            </a:r>
            <a:r>
              <a:rPr lang="cs-CZ" sz="3800" dirty="0">
                <a:solidFill>
                  <a:srgbClr val="DA0629"/>
                </a:solidFill>
                <a:cs typeface="Arial" pitchFamily="34" charset="0"/>
              </a:rPr>
              <a:t> </a:t>
            </a:r>
            <a:r>
              <a:rPr lang="cs-CZ" sz="3800" dirty="0" err="1">
                <a:solidFill>
                  <a:srgbClr val="DA0629"/>
                </a:solidFill>
                <a:cs typeface="Arial" pitchFamily="34" charset="0"/>
              </a:rPr>
              <a:t>Grammar</a:t>
            </a:r>
            <a:endParaRPr lang="cs-CZ" sz="3800" dirty="0">
              <a:solidFill>
                <a:srgbClr val="DA0629"/>
              </a:solidFill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9"/>
            <a:ext cx="8229600" cy="4525963"/>
          </a:xfr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>
              <a:tabLst>
                <a:tab pos="4181195" algn="l"/>
              </a:tabLst>
            </a:pPr>
            <a:r>
              <a:rPr lang="cs-CZ" sz="3000" dirty="0" smtClean="0">
                <a:solidFill>
                  <a:schemeClr val="tx2"/>
                </a:solidFill>
                <a:cs typeface="Arial" panose="020B0604020202020204" pitchFamily="34" charset="0"/>
              </a:rPr>
              <a:t>Úroveň </a:t>
            </a:r>
            <a:r>
              <a:rPr lang="cs-CZ" sz="3000" dirty="0">
                <a:solidFill>
                  <a:schemeClr val="tx2"/>
                </a:solidFill>
                <a:cs typeface="Arial" panose="020B0604020202020204" pitchFamily="34" charset="0"/>
              </a:rPr>
              <a:t>A1 </a:t>
            </a:r>
            <a:r>
              <a:rPr lang="cs-CZ" sz="3000" dirty="0" smtClean="0">
                <a:solidFill>
                  <a:schemeClr val="tx2"/>
                </a:solidFill>
                <a:cs typeface="Arial" panose="020B0604020202020204" pitchFamily="34" charset="0"/>
              </a:rPr>
              <a:t>až </a:t>
            </a:r>
            <a:r>
              <a:rPr lang="cs-CZ" sz="3000" dirty="0">
                <a:solidFill>
                  <a:schemeClr val="tx2"/>
                </a:solidFill>
                <a:cs typeface="Arial" panose="020B0604020202020204" pitchFamily="34" charset="0"/>
              </a:rPr>
              <a:t>C2</a:t>
            </a:r>
          </a:p>
          <a:p>
            <a:pPr>
              <a:tabLst>
                <a:tab pos="4181195" algn="l"/>
              </a:tabLst>
            </a:pPr>
            <a:r>
              <a:rPr lang="cs-CZ" sz="3000" dirty="0">
                <a:solidFill>
                  <a:schemeClr val="tx2"/>
                </a:solidFill>
                <a:cs typeface="Arial" panose="020B0604020202020204" pitchFamily="34" charset="0"/>
              </a:rPr>
              <a:t>120 gramatických jevů a 120 lekcí se slovní zásobou</a:t>
            </a:r>
          </a:p>
          <a:p>
            <a:pPr>
              <a:tabLst>
                <a:tab pos="4181195" algn="l"/>
              </a:tabLst>
            </a:pPr>
            <a:r>
              <a:rPr lang="cs-CZ" sz="3000" dirty="0">
                <a:solidFill>
                  <a:schemeClr val="tx2"/>
                </a:solidFill>
                <a:cs typeface="Arial" panose="020B0604020202020204" pitchFamily="34" charset="0"/>
              </a:rPr>
              <a:t>600 </a:t>
            </a:r>
            <a:r>
              <a:rPr lang="cs-CZ" sz="3000" dirty="0" smtClean="0">
                <a:solidFill>
                  <a:schemeClr val="tx2"/>
                </a:solidFill>
                <a:cs typeface="Arial" panose="020B0604020202020204" pitchFamily="34" charset="0"/>
              </a:rPr>
              <a:t>cvičení </a:t>
            </a:r>
            <a:r>
              <a:rPr lang="cs-CZ" sz="3000" dirty="0">
                <a:solidFill>
                  <a:schemeClr val="tx2"/>
                </a:solidFill>
                <a:cs typeface="Arial" panose="020B0604020202020204" pitchFamily="34" charset="0"/>
              </a:rPr>
              <a:t>pro opakování gramatiky</a:t>
            </a:r>
          </a:p>
          <a:p>
            <a:pPr>
              <a:tabLst>
                <a:tab pos="4181195" algn="l"/>
              </a:tabLst>
            </a:pPr>
            <a:r>
              <a:rPr lang="cs-CZ" sz="3000" dirty="0">
                <a:solidFill>
                  <a:schemeClr val="tx2"/>
                </a:solidFill>
                <a:cs typeface="Arial" panose="020B0604020202020204" pitchFamily="34" charset="0"/>
              </a:rPr>
              <a:t>600 obrazovek s aktivitami na procvičování výslovnosti</a:t>
            </a:r>
          </a:p>
          <a:p>
            <a:pPr>
              <a:tabLst>
                <a:tab pos="4181195" algn="l"/>
              </a:tabLst>
            </a:pPr>
            <a:r>
              <a:rPr lang="cs-CZ" sz="3000" dirty="0">
                <a:solidFill>
                  <a:schemeClr val="tx2"/>
                </a:solidFill>
                <a:cs typeface="Arial" panose="020B0604020202020204" pitchFamily="34" charset="0"/>
              </a:rPr>
              <a:t>120 videí vysvětlujících gramatiku </a:t>
            </a:r>
          </a:p>
          <a:p>
            <a:pPr>
              <a:tabLst>
                <a:tab pos="4181195" algn="l"/>
              </a:tabLst>
            </a:pPr>
            <a:r>
              <a:rPr lang="cs-CZ" sz="3000" dirty="0">
                <a:solidFill>
                  <a:schemeClr val="tx2"/>
                </a:solidFill>
                <a:cs typeface="Arial" panose="020B0604020202020204" pitchFamily="34" charset="0"/>
              </a:rPr>
              <a:t>120 materiálů s teorií gramatiky k vytištění</a:t>
            </a:r>
          </a:p>
          <a:p>
            <a:pPr>
              <a:tabLst>
                <a:tab pos="4181195" algn="l"/>
              </a:tabLst>
            </a:pPr>
            <a:r>
              <a:rPr lang="cs-CZ" sz="3000" dirty="0">
                <a:solidFill>
                  <a:schemeClr val="tx2"/>
                </a:solidFill>
                <a:cs typeface="Arial" panose="020B0604020202020204" pitchFamily="34" charset="0"/>
              </a:rPr>
              <a:t>120 dodatečných materiálů k procvičení</a:t>
            </a:r>
          </a:p>
          <a:p>
            <a:pPr>
              <a:tabLst>
                <a:tab pos="4181195" algn="l"/>
              </a:tabLst>
            </a:pPr>
            <a:r>
              <a:rPr lang="cs-CZ" sz="3000" dirty="0" smtClean="0">
                <a:solidFill>
                  <a:schemeClr val="tx2"/>
                </a:solidFill>
                <a:cs typeface="Arial" panose="020B0604020202020204" pitchFamily="34" charset="0"/>
              </a:rPr>
              <a:t>Systém </a:t>
            </a:r>
            <a:r>
              <a:rPr lang="cs-CZ" sz="3000" dirty="0">
                <a:solidFill>
                  <a:schemeClr val="tx2"/>
                </a:solidFill>
                <a:cs typeface="Arial" panose="020B0604020202020204" pitchFamily="34" charset="0"/>
              </a:rPr>
              <a:t>rozpoznávání řeči</a:t>
            </a:r>
          </a:p>
          <a:p>
            <a:pPr>
              <a:tabLst>
                <a:tab pos="4181195" algn="l"/>
              </a:tabLst>
            </a:pPr>
            <a:r>
              <a:rPr lang="cs-CZ" sz="3000" dirty="0" smtClean="0">
                <a:solidFill>
                  <a:schemeClr val="tx2"/>
                </a:solidFill>
                <a:cs typeface="Arial" panose="020B0604020202020204" pitchFamily="34" charset="0"/>
              </a:rPr>
              <a:t>Příprava </a:t>
            </a:r>
            <a:r>
              <a:rPr lang="cs-CZ" sz="3000" dirty="0">
                <a:solidFill>
                  <a:schemeClr val="tx2"/>
                </a:solidFill>
                <a:cs typeface="Arial" panose="020B0604020202020204" pitchFamily="34" charset="0"/>
              </a:rPr>
              <a:t>na </a:t>
            </a:r>
            <a:r>
              <a:rPr lang="cs-CZ" sz="3000" dirty="0" smtClean="0">
                <a:solidFill>
                  <a:schemeClr val="tx2"/>
                </a:solidFill>
                <a:cs typeface="Arial" panose="020B0604020202020204" pitchFamily="34" charset="0"/>
              </a:rPr>
              <a:t>mezinárodní zkoušky</a:t>
            </a:r>
            <a:br>
              <a:rPr lang="cs-CZ" sz="3000" dirty="0" smtClean="0">
                <a:solidFill>
                  <a:schemeClr val="tx2"/>
                </a:solidFill>
                <a:cs typeface="Arial" panose="020B0604020202020204" pitchFamily="34" charset="0"/>
              </a:rPr>
            </a:br>
            <a:r>
              <a:rPr lang="cs-CZ" sz="3000" dirty="0" smtClean="0">
                <a:solidFill>
                  <a:schemeClr val="tx2"/>
                </a:solidFill>
                <a:cs typeface="Arial" panose="020B0604020202020204" pitchFamily="34" charset="0"/>
              </a:rPr>
              <a:t>KET</a:t>
            </a:r>
            <a:r>
              <a:rPr lang="cs-CZ" sz="3000" dirty="0">
                <a:solidFill>
                  <a:schemeClr val="tx2"/>
                </a:solidFill>
                <a:cs typeface="Arial" panose="020B0604020202020204" pitchFamily="34" charset="0"/>
              </a:rPr>
              <a:t>, PET, FCE, </a:t>
            </a:r>
            <a:r>
              <a:rPr lang="cs-CZ" sz="3000" dirty="0" smtClean="0">
                <a:solidFill>
                  <a:schemeClr val="tx2"/>
                </a:solidFill>
                <a:cs typeface="Arial" panose="020B0604020202020204" pitchFamily="34" charset="0"/>
              </a:rPr>
              <a:t>CAE, </a:t>
            </a:r>
            <a:r>
              <a:rPr lang="cs-CZ" sz="3000" dirty="0">
                <a:solidFill>
                  <a:schemeClr val="tx2"/>
                </a:solidFill>
                <a:cs typeface="Arial" panose="020B0604020202020204" pitchFamily="34" charset="0"/>
              </a:rPr>
              <a:t>CPE</a:t>
            </a:r>
          </a:p>
          <a:p>
            <a:pPr>
              <a:tabLst>
                <a:tab pos="4181195" algn="l"/>
              </a:tabLst>
            </a:pPr>
            <a:endParaRPr lang="cs-CZ" sz="30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tabLst>
                <a:tab pos="4181195" algn="l"/>
              </a:tabLst>
            </a:pPr>
            <a:endParaRPr lang="cs-CZ" sz="3000" dirty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936" y="4951400"/>
            <a:ext cx="3217560" cy="1789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920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cs-CZ" sz="3800" dirty="0">
                <a:solidFill>
                  <a:srgbClr val="DA0629"/>
                </a:solidFill>
                <a:cs typeface="Arial" pitchFamily="34" charset="0"/>
              </a:rPr>
              <a:t>Angličtina </a:t>
            </a:r>
            <a:r>
              <a:rPr lang="cs-CZ" sz="3800" dirty="0" err="1">
                <a:solidFill>
                  <a:srgbClr val="DA0629"/>
                </a:solidFill>
                <a:cs typeface="Arial" pitchFamily="34" charset="0"/>
              </a:rPr>
              <a:t>Skills</a:t>
            </a:r>
            <a:r>
              <a:rPr lang="cs-CZ" sz="3800" dirty="0">
                <a:solidFill>
                  <a:srgbClr val="DA0629"/>
                </a:solidFill>
                <a:cs typeface="Arial" pitchFamily="34" charset="0"/>
              </a:rPr>
              <a:t> </a:t>
            </a:r>
            <a:r>
              <a:rPr lang="cs-CZ" sz="3800" dirty="0" err="1">
                <a:solidFill>
                  <a:srgbClr val="DA0629"/>
                </a:solidFill>
                <a:cs typeface="Arial" pitchFamily="34" charset="0"/>
              </a:rPr>
              <a:t>Vocabulary</a:t>
            </a:r>
            <a:endParaRPr lang="cs-CZ" sz="3800" dirty="0">
              <a:solidFill>
                <a:srgbClr val="DA0629"/>
              </a:solidFill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Úroveň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A1 až C2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Slovní zásoba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po tematických 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celcích a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v souvislostech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Témata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odpovídají reálným životním situacím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Více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než 7 500 procvičovaných slov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Celkem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60 tematických celků</a:t>
            </a:r>
          </a:p>
          <a:p>
            <a:pPr>
              <a:tabLst>
                <a:tab pos="4181195" algn="l"/>
              </a:tabLst>
            </a:pP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V</a:t>
            </a: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íce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než 1 000 obrazovek se stovkami aktivit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Více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než 1 000 obrazovek k otestování slovní zásoby</a:t>
            </a:r>
          </a:p>
          <a:p>
            <a:pPr>
              <a:tabLst>
                <a:tab pos="4181195" algn="l"/>
              </a:tabLst>
            </a:pPr>
            <a:r>
              <a:rPr lang="cs-CZ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příprava </a:t>
            </a:r>
            <a:r>
              <a:rPr lang="cs-CZ" sz="2600" dirty="0">
                <a:solidFill>
                  <a:schemeClr val="tx2"/>
                </a:solidFill>
                <a:cs typeface="Arial" panose="020B0604020202020204" pitchFamily="34" charset="0"/>
              </a:rPr>
              <a:t>na certifikáty KET, PET, FCE, CAE a CPE</a:t>
            </a: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992253"/>
            <a:ext cx="3145552" cy="1749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419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cs-CZ" sz="3800" dirty="0" smtClean="0">
                <a:solidFill>
                  <a:srgbClr val="DA0629"/>
                </a:solidFill>
                <a:cs typeface="Arial" pitchFamily="34" charset="0"/>
              </a:rPr>
              <a:t>Praktická ukázka</a:t>
            </a:r>
            <a:endParaRPr lang="cs-CZ" sz="3800" dirty="0">
              <a:solidFill>
                <a:srgbClr val="DA0629"/>
              </a:solidFill>
              <a:cs typeface="Arial" pitchFamily="34" charset="0"/>
            </a:endParaRPr>
          </a:p>
        </p:txBody>
      </p:sp>
      <p:pic>
        <p:nvPicPr>
          <p:cNvPr id="6" name="Obrázek 5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636912"/>
            <a:ext cx="7308304" cy="1183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57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>
                <a:solidFill>
                  <a:schemeClr val="tx2"/>
                </a:solidFill>
                <a:cs typeface="Arial" panose="020B0604020202020204" pitchFamily="34" charset="0"/>
              </a:rPr>
              <a:t>Děkujeme </a:t>
            </a:r>
            <a:r>
              <a:rPr lang="cs-CZ" dirty="0" smtClean="0">
                <a:solidFill>
                  <a:schemeClr val="tx2"/>
                </a:solidFill>
                <a:cs typeface="Arial" panose="020B0604020202020204" pitchFamily="34" charset="0"/>
              </a:rPr>
              <a:t>vám za pozornost.</a:t>
            </a:r>
          </a:p>
          <a:p>
            <a:pPr marL="0" indent="0" algn="ctr">
              <a:buNone/>
            </a:pPr>
            <a:endParaRPr lang="cs-CZ" dirty="0" smtClean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cs-CZ" sz="2000" dirty="0" smtClean="0">
                <a:solidFill>
                  <a:schemeClr val="tx2"/>
                </a:solidFill>
                <a:cs typeface="Arial" panose="020B0604020202020204" pitchFamily="34" charset="0"/>
              </a:rPr>
              <a:t>e-mail</a:t>
            </a:r>
            <a:r>
              <a:rPr lang="cs-CZ" sz="2000" dirty="0">
                <a:solidFill>
                  <a:schemeClr val="tx2"/>
                </a:solidFill>
                <a:cs typeface="Arial" panose="020B0604020202020204" pitchFamily="34" charset="0"/>
              </a:rPr>
              <a:t>: info@edulogy.cz</a:t>
            </a:r>
          </a:p>
          <a:p>
            <a:pPr marL="0" indent="0" algn="ctr">
              <a:buNone/>
            </a:pPr>
            <a:r>
              <a:rPr lang="cs-CZ" sz="2000" dirty="0">
                <a:solidFill>
                  <a:schemeClr val="tx2"/>
                </a:solidFill>
                <a:cs typeface="Arial" panose="020B0604020202020204" pitchFamily="34" charset="0"/>
              </a:rPr>
              <a:t> tel.: +420 212 242 963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5657692"/>
            <a:ext cx="2232248" cy="50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253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432</Words>
  <Application>Microsoft Office PowerPoint</Application>
  <PresentationFormat>Předvádění na obrazovce (4:3)</PresentationFormat>
  <Paragraphs>89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Vzdělávací portál eKabinet.cz a digitální obsah pro střední školy</vt:lpstr>
      <vt:lpstr>Společnost EDULOGY</vt:lpstr>
      <vt:lpstr>Realizace aktivit pro školy 2014/2015</vt:lpstr>
      <vt:lpstr>Vzdělávací portál eKabinet.cz</vt:lpstr>
      <vt:lpstr>Prezentace aplikace PowerPoint</vt:lpstr>
      <vt:lpstr>Přírodovědné předměty pro ZŠ a SŠ</vt:lpstr>
      <vt:lpstr>Prezentace aplikace PowerPoint</vt:lpstr>
      <vt:lpstr>Anglický jazyk</vt:lpstr>
      <vt:lpstr>Angličtina All right!</vt:lpstr>
      <vt:lpstr>24/7 Angličtina Cambridge</vt:lpstr>
      <vt:lpstr>24/7 Obchodní angličtina</vt:lpstr>
      <vt:lpstr>Angličtina Skills Grammar</vt:lpstr>
      <vt:lpstr>Angličtina Skills Vocabulary</vt:lpstr>
      <vt:lpstr>Praktická ukázka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2014-09-17T07:45:21Z</dcterms:created>
  <dcterms:modified xsi:type="dcterms:W3CDTF">2014-09-17T07:45:26Z</dcterms:modified>
</cp:coreProperties>
</file>