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charts/chart24.xml" ContentType="application/vnd.openxmlformats-officedocument.drawingml.chart+xml"/>
  <Override PartName="/ppt/charts/chart25.xml" ContentType="application/vnd.openxmlformats-officedocument.drawingml.chart+xml"/>
  <Override PartName="/ppt/charts/chart26.xml" ContentType="application/vnd.openxmlformats-officedocument.drawingml.chart+xml"/>
  <Override PartName="/ppt/charts/chart27.xml" ContentType="application/vnd.openxmlformats-officedocument.drawingml.chart+xml"/>
  <Override PartName="/ppt/charts/chart28.xml" ContentType="application/vnd.openxmlformats-officedocument.drawingml.chart+xml"/>
  <Override PartName="/ppt/charts/chart29.xml" ContentType="application/vnd.openxmlformats-officedocument.drawingml.chart+xml"/>
  <Override PartName="/ppt/charts/chart30.xml" ContentType="application/vnd.openxmlformats-officedocument.drawingml.chart+xml"/>
  <Override PartName="/ppt/charts/chart31.xml" ContentType="application/vnd.openxmlformats-officedocument.drawingml.chart+xml"/>
  <Override PartName="/ppt/charts/chart32.xml" ContentType="application/vnd.openxmlformats-officedocument.drawingml.chart+xml"/>
  <Override PartName="/ppt/charts/chart33.xml" ContentType="application/vnd.openxmlformats-officedocument.drawingml.chart+xml"/>
  <Override PartName="/ppt/charts/chart34.xml" ContentType="application/vnd.openxmlformats-officedocument.drawingml.chart+xml"/>
  <Override PartName="/ppt/charts/chart35.xml" ContentType="application/vnd.openxmlformats-officedocument.drawingml.chart+xml"/>
  <Override PartName="/ppt/charts/chart36.xml" ContentType="application/vnd.openxmlformats-officedocument.drawingml.chart+xml"/>
  <Override PartName="/ppt/charts/chart37.xml" ContentType="application/vnd.openxmlformats-officedocument.drawingml.chart+xml"/>
  <Override PartName="/ppt/charts/chart38.xml" ContentType="application/vnd.openxmlformats-officedocument.drawingml.chart+xml"/>
  <Override PartName="/ppt/charts/chart39.xml" ContentType="application/vnd.openxmlformats-officedocument.drawingml.chart+xml"/>
  <Override PartName="/ppt/charts/chart40.xml" ContentType="application/vnd.openxmlformats-officedocument.drawingml.chart+xml"/>
  <Override PartName="/ppt/charts/chart41.xml" ContentType="application/vnd.openxmlformats-officedocument.drawingml.chart+xml"/>
  <Override PartName="/ppt/charts/chart42.xml" ContentType="application/vnd.openxmlformats-officedocument.drawingml.chart+xml"/>
  <Override PartName="/ppt/charts/chart43.xml" ContentType="application/vnd.openxmlformats-officedocument.drawingml.chart+xml"/>
  <Override PartName="/ppt/charts/chart44.xml" ContentType="application/vnd.openxmlformats-officedocument.drawingml.chart+xml"/>
  <Override PartName="/ppt/charts/chart45.xml" ContentType="application/vnd.openxmlformats-officedocument.drawingml.chart+xml"/>
  <Override PartName="/ppt/charts/chart46.xml" ContentType="application/vnd.openxmlformats-officedocument.drawingml.chart+xml"/>
  <Override PartName="/ppt/charts/chart47.xml" ContentType="application/vnd.openxmlformats-officedocument.drawingml.chart+xml"/>
  <Override PartName="/ppt/charts/chart48.xml" ContentType="application/vnd.openxmlformats-officedocument.drawingml.chart+xml"/>
  <Override PartName="/ppt/charts/chart49.xml" ContentType="application/vnd.openxmlformats-officedocument.drawingml.chart+xml"/>
  <Override PartName="/ppt/charts/chart50.xml" ContentType="application/vnd.openxmlformats-officedocument.drawingml.chart+xml"/>
  <Override PartName="/ppt/charts/chart51.xml" ContentType="application/vnd.openxmlformats-officedocument.drawingml.chart+xml"/>
  <Override PartName="/ppt/charts/chart52.xml" ContentType="application/vnd.openxmlformats-officedocument.drawingml.chart+xml"/>
  <Override PartName="/ppt/charts/chart53.xml" ContentType="application/vnd.openxmlformats-officedocument.drawingml.chart+xml"/>
  <Override PartName="/ppt/charts/chart54.xml" ContentType="application/vnd.openxmlformats-officedocument.drawingml.chart+xml"/>
  <Override PartName="/ppt/charts/chart55.xml" ContentType="application/vnd.openxmlformats-officedocument.drawingml.chart+xml"/>
  <Override PartName="/ppt/charts/chart56.xml" ContentType="application/vnd.openxmlformats-officedocument.drawingml.chart+xml"/>
  <Override PartName="/ppt/charts/chart57.xml" ContentType="application/vnd.openxmlformats-officedocument.drawingml.chart+xml"/>
  <Override PartName="/ppt/charts/chart58.xml" ContentType="application/vnd.openxmlformats-officedocument.drawingml.chart+xml"/>
  <Override PartName="/ppt/charts/chart59.xml" ContentType="application/vnd.openxmlformats-officedocument.drawingml.chart+xml"/>
  <Override PartName="/ppt/drawings/drawing1.xml" ContentType="application/vnd.openxmlformats-officedocument.drawingml.chartshapes+xml"/>
  <Override PartName="/ppt/charts/chart60.xml" ContentType="application/vnd.openxmlformats-officedocument.drawingml.chart+xml"/>
  <Override PartName="/ppt/charts/chart61.xml" ContentType="application/vnd.openxmlformats-officedocument.drawingml.chart+xml"/>
  <Override PartName="/ppt/charts/chart62.xml" ContentType="application/vnd.openxmlformats-officedocument.drawingml.chart+xml"/>
  <Override PartName="/ppt/charts/chart63.xml" ContentType="application/vnd.openxmlformats-officedocument.drawingml.chart+xml"/>
  <Override PartName="/ppt/charts/chart64.xml" ContentType="application/vnd.openxmlformats-officedocument.drawingml.chart+xml"/>
  <Override PartName="/ppt/charts/chart65.xml" ContentType="application/vnd.openxmlformats-officedocument.drawingml.chart+xml"/>
  <Override PartName="/ppt/charts/chart66.xml" ContentType="application/vnd.openxmlformats-officedocument.drawingml.chart+xml"/>
  <Override PartName="/ppt/drawings/drawing2.xml" ContentType="application/vnd.openxmlformats-officedocument.drawingml.chartshapes+xml"/>
  <Override PartName="/ppt/charts/chart67.xml" ContentType="application/vnd.openxmlformats-officedocument.drawingml.chart+xml"/>
  <Override PartName="/ppt/charts/chart68.xml" ContentType="application/vnd.openxmlformats-officedocument.drawingml.chart+xml"/>
  <Override PartName="/ppt/charts/chart69.xml" ContentType="application/vnd.openxmlformats-officedocument.drawingml.chart+xml"/>
  <Override PartName="/ppt/charts/chart70.xml" ContentType="application/vnd.openxmlformats-officedocument.drawingml.chart+xml"/>
  <Override PartName="/ppt/charts/chart71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7" r:id="rId3"/>
    <p:sldId id="353" r:id="rId4"/>
    <p:sldId id="258" r:id="rId5"/>
    <p:sldId id="331" r:id="rId6"/>
    <p:sldId id="332" r:id="rId7"/>
    <p:sldId id="333" r:id="rId8"/>
    <p:sldId id="334" r:id="rId9"/>
    <p:sldId id="335" r:id="rId10"/>
    <p:sldId id="336" r:id="rId11"/>
    <p:sldId id="337" r:id="rId12"/>
    <p:sldId id="338" r:id="rId13"/>
    <p:sldId id="339" r:id="rId14"/>
    <p:sldId id="340" r:id="rId15"/>
    <p:sldId id="268" r:id="rId16"/>
    <p:sldId id="354" r:id="rId17"/>
    <p:sldId id="355" r:id="rId18"/>
    <p:sldId id="356" r:id="rId19"/>
    <p:sldId id="357" r:id="rId20"/>
    <p:sldId id="358" r:id="rId21"/>
    <p:sldId id="359" r:id="rId22"/>
    <p:sldId id="360" r:id="rId23"/>
    <p:sldId id="361" r:id="rId24"/>
    <p:sldId id="362" r:id="rId25"/>
    <p:sldId id="363" r:id="rId26"/>
    <p:sldId id="364" r:id="rId27"/>
    <p:sldId id="365" r:id="rId28"/>
    <p:sldId id="366" r:id="rId29"/>
    <p:sldId id="367" r:id="rId30"/>
    <p:sldId id="368" r:id="rId31"/>
    <p:sldId id="369" r:id="rId32"/>
    <p:sldId id="370" r:id="rId33"/>
    <p:sldId id="371" r:id="rId34"/>
    <p:sldId id="372" r:id="rId35"/>
    <p:sldId id="373" r:id="rId36"/>
    <p:sldId id="374" r:id="rId37"/>
    <p:sldId id="375" r:id="rId38"/>
    <p:sldId id="376" r:id="rId39"/>
    <p:sldId id="377" r:id="rId40"/>
    <p:sldId id="378" r:id="rId41"/>
    <p:sldId id="379" r:id="rId42"/>
    <p:sldId id="380" r:id="rId43"/>
    <p:sldId id="381" r:id="rId44"/>
    <p:sldId id="382" r:id="rId45"/>
    <p:sldId id="383" r:id="rId46"/>
    <p:sldId id="384" r:id="rId47"/>
    <p:sldId id="385" r:id="rId48"/>
    <p:sldId id="386" r:id="rId49"/>
    <p:sldId id="387" r:id="rId50"/>
    <p:sldId id="388" r:id="rId51"/>
    <p:sldId id="389" r:id="rId52"/>
    <p:sldId id="390" r:id="rId53"/>
    <p:sldId id="391" r:id="rId54"/>
    <p:sldId id="392" r:id="rId55"/>
    <p:sldId id="393" r:id="rId56"/>
    <p:sldId id="394" r:id="rId57"/>
    <p:sldId id="395" r:id="rId58"/>
    <p:sldId id="396" r:id="rId59"/>
    <p:sldId id="397" r:id="rId60"/>
    <p:sldId id="398" r:id="rId61"/>
    <p:sldId id="399" r:id="rId62"/>
    <p:sldId id="400" r:id="rId63"/>
    <p:sldId id="401" r:id="rId64"/>
    <p:sldId id="402" r:id="rId65"/>
    <p:sldId id="403" r:id="rId66"/>
    <p:sldId id="404" r:id="rId67"/>
    <p:sldId id="405" r:id="rId68"/>
    <p:sldId id="406" r:id="rId69"/>
    <p:sldId id="407" r:id="rId70"/>
    <p:sldId id="408" r:id="rId71"/>
    <p:sldId id="409" r:id="rId72"/>
    <p:sldId id="410" r:id="rId73"/>
    <p:sldId id="411" r:id="rId74"/>
    <p:sldId id="412" r:id="rId75"/>
    <p:sldId id="413" r:id="rId76"/>
    <p:sldId id="414" r:id="rId77"/>
    <p:sldId id="415" r:id="rId78"/>
    <p:sldId id="416" r:id="rId79"/>
    <p:sldId id="417" r:id="rId80"/>
    <p:sldId id="418" r:id="rId81"/>
    <p:sldId id="419" r:id="rId82"/>
    <p:sldId id="422" r:id="rId83"/>
    <p:sldId id="423" r:id="rId84"/>
    <p:sldId id="424" r:id="rId85"/>
    <p:sldId id="425" r:id="rId86"/>
    <p:sldId id="426" r:id="rId87"/>
    <p:sldId id="427" r:id="rId88"/>
    <p:sldId id="428" r:id="rId89"/>
    <p:sldId id="429" r:id="rId90"/>
    <p:sldId id="432" r:id="rId91"/>
    <p:sldId id="433" r:id="rId92"/>
    <p:sldId id="434" r:id="rId93"/>
    <p:sldId id="435" r:id="rId94"/>
    <p:sldId id="436" r:id="rId95"/>
    <p:sldId id="437" r:id="rId96"/>
    <p:sldId id="438" r:id="rId97"/>
    <p:sldId id="439" r:id="rId9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17" d="100"/>
          <a:sy n="117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slide" Target="slides/slide9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11p-14p_casoverady_grafy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11p-14p_casoverady_grafy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11p-14p_casoverady_grafy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11p-14p_casoverady_grafy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11p-14p_casoverady_grafy.xlsx" TargetMode="External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11p-14p_casoverady_grafy.xlsx" TargetMode="External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29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30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31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1p-14p_histogramy_DZ_body.xlsx" TargetMode="External"/></Relationships>
</file>

<file path=ppt/charts/_rels/chart32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33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34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11p-14p_casoverady_grafy.xlsx" TargetMode="External"/></Relationships>
</file>

<file path=ppt/charts/_rels/chart35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11p-14p_casoverady_grafy.xlsx" TargetMode="External"/></Relationships>
</file>

<file path=ppt/charts/_rels/chart36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37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38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39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40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41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42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43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44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11p-14p_casoverady_grafy.xlsx" TargetMode="External"/></Relationships>
</file>

<file path=ppt/charts/_rels/chart45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11p-14p_casoverady_grafy.xlsx" TargetMode="External"/></Relationships>
</file>

<file path=ppt/charts/_rels/chart46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47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MZ2012p-14p_STRUKTURA_VZORKU.xlsx" TargetMode="External"/></Relationships>
</file>

<file path=ppt/charts/_rels/chart48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49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50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51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2011p-14p_histogramy_DZ_body.xlsx" TargetMode="External"/></Relationships>
</file>

<file path=ppt/charts/_rels/chart52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CY\PP\MZ14p_PP_vypocty_grafy.xlsx" TargetMode="External"/></Relationships>
</file>

<file path=ppt/charts/_rels/chart53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CY\PP\MZ14p_PP_vypocty_grafy.xlsx" TargetMode="External"/></Relationships>
</file>

<file path=ppt/charts/_rels/chart54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CY\PP\MZ14p_PP_vypocty_grafy.xlsx" TargetMode="External"/></Relationships>
</file>

<file path=ppt/charts/_rels/chart55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CY\PP\MZ14p_PP_vypocty_grafy.xlsx" TargetMode="External"/></Relationships>
</file>

<file path=ppt/charts/_rels/chart56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11p-14p_casoverady_grafy_v2.xlsx" TargetMode="External"/></Relationships>
</file>

<file path=ppt/charts/_rels/chart57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11p-14p_casoverady_grafy_v2.xlsx" TargetMode="External"/></Relationships>
</file>

<file path=ppt/charts/_rels/chart58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CY\PP\MZ14p_PP_vypocty_grafy.xlsx" TargetMode="External"/></Relationships>
</file>

<file path=ppt/charts/_rels/chart5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cermat.local\CERMAT\OSA\maturita2014_podzim\ANALYZY\CY\PP\MZ14p_PP_vypocty_grafy.xlsx" TargetMode="External"/></Relationships>
</file>

<file path=ppt/charts/_rels/chart60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CY\PP\MZ14p_PP_vypocty_grafy.xlsx" TargetMode="External"/></Relationships>
</file>

<file path=ppt/charts/_rels/chart61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CY\PP\MZ14p_PP_vypocty_grafy.xlsx" TargetMode="External"/></Relationships>
</file>

<file path=ppt/charts/_rels/chart62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CY\PP\MZ14p_PP_vypocty_grafy.xlsx" TargetMode="External"/></Relationships>
</file>

<file path=ppt/charts/_rels/chart63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CY\PP\MZ14p_PP_vypocty_grafy.xlsx" TargetMode="External"/></Relationships>
</file>

<file path=ppt/charts/_rels/chart64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11p-14p_casoverady_grafy_v2.xlsx" TargetMode="External"/></Relationships>
</file>

<file path=ppt/charts/_rels/chart65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11p-14p_casoverady_grafy_v2.xlsx" TargetMode="External"/></Relationships>
</file>

<file path=ppt/charts/_rels/chart6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\\cermat.local\CERMAT\OSA\maturita2014_podzim\ANALYZY\CY\PP\MZ14p_PP_vypocty_grafy.xlsx" TargetMode="External"/></Relationships>
</file>

<file path=ppt/charts/_rels/chart67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CY\PP\MZ14p_PP_vypocty_grafy.xlsx" TargetMode="External"/></Relationships>
</file>

<file path=ppt/charts/_rels/chart68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aturita2014_podzim\ANALYZY\CY\PP\MZ14p_PP_vypocty_grafy.xlsx" TargetMode="External"/></Relationships>
</file>

<file path=ppt/charts/_rels/chart69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11p-14p_casoverady_grafy_v2.xlsx" TargetMode="External"/></Relationships>
</file>

<file path=ppt/charts/_rels/chart70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MZ\PREHLEDY\MZ11p-14p_casoverady_grafy_v2.xlsx" TargetMode="External"/></Relationships>
</file>

<file path=ppt/charts/_rels/chart7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\\cermat.local\CERMAT\OSA\maturita2014_podzim\ANALYZY\CY\PP\MZ14p_PP_vypocty_grafy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ČESKÝ JAZYK - DT - OBOROVÁ STRUKTURA </a:t>
            </a:r>
          </a:p>
          <a:p>
            <a:pPr>
              <a:defRPr sz="1400"/>
            </a:pPr>
            <a:r>
              <a:rPr lang="cs-CZ" sz="1400"/>
              <a:t>(100% = KONAJÍCÍ DIDAKTICKÝ TEST)</a:t>
            </a:r>
          </a:p>
          <a:p>
            <a:pPr>
              <a:defRPr sz="1400"/>
            </a:pPr>
            <a:r>
              <a:rPr lang="cs-CZ" sz="1100"/>
              <a:t>PODZIMNÍ ZKUŠEBNÍ OBDOBÍ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747782951828123"/>
          <c:y val="0.29220847948775291"/>
          <c:w val="0.80165894230645962"/>
          <c:h val="0.57511699329912136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'prehled 2013 - 2012 podzim'!$I$18</c:f>
              <c:strCache>
                <c:ptCount val="1"/>
                <c:pt idx="0">
                  <c:v>GYMNÁZIA A LYCEA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podzim'!$I$19:$I$21</c:f>
              <c:numCache>
                <c:formatCode>General</c:formatCode>
                <c:ptCount val="3"/>
                <c:pt idx="0" formatCode="0.0">
                  <c:v>9.1365288112130134</c:v>
                </c:pt>
                <c:pt idx="1">
                  <c:v>9.1302841302841298</c:v>
                </c:pt>
                <c:pt idx="2">
                  <c:v>10.488245931283906</c:v>
                </c:pt>
              </c:numCache>
            </c:numRef>
          </c:val>
        </c:ser>
        <c:ser>
          <c:idx val="1"/>
          <c:order val="1"/>
          <c:tx>
            <c:strRef>
              <c:f>'prehled 2013 - 2012 podzim'!$J$18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podzim'!$J$19:$J$21</c:f>
              <c:numCache>
                <c:formatCode>General</c:formatCode>
                <c:ptCount val="3"/>
                <c:pt idx="0" formatCode="0.0">
                  <c:v>55.84011074580377</c:v>
                </c:pt>
                <c:pt idx="1">
                  <c:v>55.647955647955648</c:v>
                </c:pt>
                <c:pt idx="2">
                  <c:v>52.200120554550935</c:v>
                </c:pt>
              </c:numCache>
            </c:numRef>
          </c:val>
        </c:ser>
        <c:ser>
          <c:idx val="2"/>
          <c:order val="2"/>
          <c:tx>
            <c:strRef>
              <c:f>'prehled 2013 - 2012 podzim'!$K$18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podzim'!$K$19:$K$21</c:f>
              <c:numCache>
                <c:formatCode>General</c:formatCode>
                <c:ptCount val="3"/>
                <c:pt idx="0" formatCode="0.0">
                  <c:v>15.6428447828344</c:v>
                </c:pt>
                <c:pt idx="1">
                  <c:v>15.54054054054054</c:v>
                </c:pt>
                <c:pt idx="2">
                  <c:v>16.495881052843078</c:v>
                </c:pt>
              </c:numCache>
            </c:numRef>
          </c:val>
        </c:ser>
        <c:ser>
          <c:idx val="3"/>
          <c:order val="3"/>
          <c:tx>
            <c:strRef>
              <c:f>'prehled 2013 - 2012 podzim'!$L$18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numFmt formatCode="#,##0.0" sourceLinked="0"/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podzim'!$L$19:$L$21</c:f>
              <c:numCache>
                <c:formatCode>General</c:formatCode>
                <c:ptCount val="3"/>
                <c:pt idx="0" formatCode="0.0">
                  <c:v>19.380515660148813</c:v>
                </c:pt>
                <c:pt idx="1">
                  <c:v>19.68121968121968</c:v>
                </c:pt>
                <c:pt idx="2">
                  <c:v>20.815752461322081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92236416"/>
        <c:axId val="92242304"/>
      </c:barChart>
      <c:catAx>
        <c:axId val="92236416"/>
        <c:scaling>
          <c:orientation val="maxMin"/>
        </c:scaling>
        <c:delete val="0"/>
        <c:axPos val="l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cs-CZ"/>
          </a:p>
        </c:txPr>
        <c:crossAx val="92242304"/>
        <c:crosses val="autoZero"/>
        <c:auto val="1"/>
        <c:lblAlgn val="ctr"/>
        <c:lblOffset val="100"/>
        <c:noMultiLvlLbl val="0"/>
      </c:catAx>
      <c:valAx>
        <c:axId val="92242304"/>
        <c:scaling>
          <c:orientation val="minMax"/>
        </c:scaling>
        <c:delete val="0"/>
        <c:axPos val="t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none"/>
        <c:minorTickMark val="none"/>
        <c:tickLblPos val="nextTo"/>
        <c:crossAx val="92236416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b"/>
      <c:layout/>
      <c:overlay val="0"/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ČESKÝ JAZYK - DT - STRUKTURA ŽÁKŮ DLE</a:t>
            </a:r>
            <a:r>
              <a:rPr lang="cs-CZ" sz="1400" baseline="0"/>
              <a:t> TERMÍNU</a:t>
            </a:r>
            <a:endParaRPr lang="cs-CZ" sz="1400"/>
          </a:p>
          <a:p>
            <a:pPr>
              <a:defRPr sz="1400"/>
            </a:pPr>
            <a:r>
              <a:rPr lang="cs-CZ" sz="1400"/>
              <a:t>(100% = KONAJÍCÍ DIDAKTICKÝ TEST)</a:t>
            </a:r>
          </a:p>
          <a:p>
            <a:pPr>
              <a:defRPr sz="1400"/>
            </a:pPr>
            <a:r>
              <a:rPr lang="cs-CZ" sz="1400"/>
              <a:t>PODZIMNÍ ZKUŠEBNÍ OBDOBÍ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747782951828123"/>
          <c:y val="0.30359985361635766"/>
          <c:w val="0.80165894230645962"/>
          <c:h val="0.56372561917051667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'prehled 2013 - 2012 podzim'!$H$48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podzim'!$B$49:$B$51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podzim'!$H$49:$H$51</c:f>
              <c:numCache>
                <c:formatCode>0.0</c:formatCode>
                <c:ptCount val="3"/>
                <c:pt idx="0">
                  <c:v>64.855511334140857</c:v>
                </c:pt>
                <c:pt idx="1">
                  <c:v>72.108725761772845</c:v>
                </c:pt>
                <c:pt idx="2">
                  <c:v>87.241310026120161</c:v>
                </c:pt>
              </c:numCache>
            </c:numRef>
          </c:val>
        </c:ser>
        <c:ser>
          <c:idx val="1"/>
          <c:order val="1"/>
          <c:tx>
            <c:strRef>
              <c:f>'prehled 2013 - 2012 podzim'!$I$48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podzim'!$B$49:$B$51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podzim'!$I$49:$I$51</c:f>
              <c:numCache>
                <c:formatCode>0.0</c:formatCode>
                <c:ptCount val="3"/>
                <c:pt idx="0">
                  <c:v>33.569821768472053</c:v>
                </c:pt>
                <c:pt idx="1">
                  <c:v>26.367728531855956</c:v>
                </c:pt>
                <c:pt idx="2">
                  <c:v>10.689170182841069</c:v>
                </c:pt>
              </c:numCache>
            </c:numRef>
          </c:val>
        </c:ser>
        <c:ser>
          <c:idx val="2"/>
          <c:order val="2"/>
          <c:tx>
            <c:strRef>
              <c:f>'prehled 2013 - 2012 podzim'!$J$48</c:f>
              <c:strCache>
                <c:ptCount val="1"/>
                <c:pt idx="0">
                  <c:v>NÁHRADNÍ</c:v>
                </c:pt>
              </c:strCache>
            </c:strRef>
          </c:tx>
          <c:spPr>
            <a:solidFill>
              <a:schemeClr val="accent4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podzim'!$B$49:$B$51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podzim'!$J$49:$J$51</c:f>
              <c:numCache>
                <c:formatCode>0.0</c:formatCode>
                <c:ptCount val="3"/>
                <c:pt idx="0">
                  <c:v>1.5746668973870912</c:v>
                </c:pt>
                <c:pt idx="1">
                  <c:v>1.5235457063711912</c:v>
                </c:pt>
                <c:pt idx="2">
                  <c:v>2.0695197910387786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92286976"/>
        <c:axId val="92288512"/>
      </c:barChart>
      <c:catAx>
        <c:axId val="92286976"/>
        <c:scaling>
          <c:orientation val="maxMin"/>
        </c:scaling>
        <c:delete val="0"/>
        <c:axPos val="l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cs-CZ"/>
          </a:p>
        </c:txPr>
        <c:crossAx val="92288512"/>
        <c:crosses val="autoZero"/>
        <c:auto val="1"/>
        <c:lblAlgn val="ctr"/>
        <c:lblOffset val="100"/>
        <c:noMultiLvlLbl val="0"/>
      </c:catAx>
      <c:valAx>
        <c:axId val="92288512"/>
        <c:scaling>
          <c:orientation val="minMax"/>
        </c:scaling>
        <c:delete val="0"/>
        <c:axPos val="t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none"/>
        <c:minorTickMark val="none"/>
        <c:tickLblPos val="nextTo"/>
        <c:crossAx val="92286976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b"/>
      <c:layout>
        <c:manualLayout>
          <c:xMode val="edge"/>
          <c:yMode val="edge"/>
          <c:x val="0.25813260740538241"/>
          <c:y val="0.89936274081843282"/>
          <c:w val="0.63049955517291378"/>
          <c:h val="7.7854510924357689E-2"/>
        </c:manualLayout>
      </c:layout>
      <c:overlay val="0"/>
      <c:txPr>
        <a:bodyPr/>
        <a:lstStyle/>
        <a:p>
          <a:pPr>
            <a:defRPr sz="1200"/>
          </a:pPr>
          <a:endParaRPr lang="cs-CZ"/>
        </a:p>
      </c:tx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400" dirty="0"/>
              <a:t>ČESKÝ</a:t>
            </a:r>
            <a:r>
              <a:rPr lang="cs-CZ" sz="1400" baseline="0" dirty="0"/>
              <a:t> JAZYK - DIDAKTICKÝ TEST</a:t>
            </a:r>
          </a:p>
          <a:p>
            <a:pPr>
              <a:defRPr sz="1200"/>
            </a:pPr>
            <a:r>
              <a:rPr lang="cs-CZ" sz="1400" dirty="0">
                <a:solidFill>
                  <a:srgbClr val="FF0000"/>
                </a:solidFill>
              </a:rPr>
              <a:t>ČISTÁ</a:t>
            </a:r>
            <a:r>
              <a:rPr lang="cs-CZ" sz="1400" baseline="0" dirty="0">
                <a:solidFill>
                  <a:srgbClr val="FF0000"/>
                </a:solidFill>
              </a:rPr>
              <a:t> NEÚSPĚŠNOST</a:t>
            </a:r>
          </a:p>
          <a:p>
            <a:pPr>
              <a:defRPr sz="1200"/>
            </a:pPr>
            <a:r>
              <a:rPr lang="cs-CZ" sz="1100" baseline="0" dirty="0"/>
              <a:t>PODZIMNÍ TERMÍN MZ</a:t>
            </a:r>
            <a:endParaRPr lang="cs-CZ" sz="11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971392837640261"/>
          <c:y val="0.23420751266482939"/>
          <c:w val="0.84273177262238197"/>
          <c:h val="0.649812311058817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'PREDMETY - ZAKLAD'!$B$8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'PREDMETY - ZAKLAD'!$C$2:$F$2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ZAKLAD'!$C$8:$F$8</c:f>
              <c:numCache>
                <c:formatCode>###0.0</c:formatCode>
                <c:ptCount val="4"/>
                <c:pt idx="0">
                  <c:v>13.030898005580241</c:v>
                </c:pt>
                <c:pt idx="1">
                  <c:v>10.492845786963434</c:v>
                </c:pt>
                <c:pt idx="2">
                  <c:v>17.944310759711239</c:v>
                </c:pt>
                <c:pt idx="3">
                  <c:v>31.995154871084964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92332416"/>
        <c:axId val="92334336"/>
      </c:barChart>
      <c:lineChart>
        <c:grouping val="standard"/>
        <c:varyColors val="0"/>
        <c:ser>
          <c:idx val="1"/>
          <c:order val="1"/>
          <c:tx>
            <c:strRef>
              <c:f>'PREDMETY - ZAKLAD'!$B$9</c:f>
              <c:strCache>
                <c:ptCount val="1"/>
                <c:pt idx="0">
                  <c:v>ŘÁDNÝ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5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cat>
            <c:strRef>
              <c:f>'PREDMETY - ZAKLAD'!$C$2:$F$2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ZAKLAD'!$C$9:$F$9</c:f>
              <c:numCache>
                <c:formatCode>###0.0</c:formatCode>
                <c:ptCount val="4"/>
                <c:pt idx="0">
                  <c:v>11.371237458193979</c:v>
                </c:pt>
                <c:pt idx="1">
                  <c:v>7.8417924096936442</c:v>
                </c:pt>
                <c:pt idx="2">
                  <c:v>12.491043706711249</c:v>
                </c:pt>
                <c:pt idx="3">
                  <c:v>21.104589114194237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'PREDMETY - ZAKLAD'!$B$10</c:f>
              <c:strCache>
                <c:ptCount val="1"/>
                <c:pt idx="0">
                  <c:v>OPRAVNÝ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cat>
            <c:strRef>
              <c:f>'PREDMETY - ZAKLAD'!$C$2:$F$2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ZAKLAD'!$C$10:$F$10</c:f>
              <c:numCache>
                <c:formatCode>###0.0</c:formatCode>
                <c:ptCount val="4"/>
                <c:pt idx="0">
                  <c:v>14.018854748603351</c:v>
                </c:pt>
                <c:pt idx="1">
                  <c:v>32</c:v>
                </c:pt>
                <c:pt idx="2">
                  <c:v>33.181818181818187</c:v>
                </c:pt>
                <c:pt idx="3">
                  <c:v>53.402061855670105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2332416"/>
        <c:axId val="92334336"/>
      </c:lineChart>
      <c:catAx>
        <c:axId val="9233241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cs-CZ"/>
          </a:p>
        </c:txPr>
        <c:crossAx val="92334336"/>
        <c:crosses val="autoZero"/>
        <c:auto val="1"/>
        <c:lblAlgn val="ctr"/>
        <c:lblOffset val="100"/>
        <c:noMultiLvlLbl val="0"/>
      </c:catAx>
      <c:valAx>
        <c:axId val="92334336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 sz="1000" b="0" i="0" kern="1200" baseline="0">
                    <a:solidFill>
                      <a:srgbClr val="000000"/>
                    </a:solidFill>
                    <a:effectLst/>
                  </a:rPr>
                  <a:t>PODÍL NEÚSPĚŠNÝCH Z KONAJÍCÍCH (%)</a:t>
                </a:r>
                <a:endParaRPr lang="cs-CZ">
                  <a:effectLst/>
                </a:endParaRP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92332416"/>
        <c:crosses val="autoZero"/>
        <c:crossBetween val="between"/>
      </c:valAx>
      <c:spPr>
        <a:solidFill>
          <a:schemeClr val="bg1"/>
        </a:solidFill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489639478963849"/>
          <c:y val="0.26871012878610789"/>
          <c:w val="0.20891308873753017"/>
          <c:h val="0.18465073136510751"/>
        </c:manualLayout>
      </c:layout>
      <c:overlay val="1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400" dirty="0"/>
              <a:t>ČESKÝ</a:t>
            </a:r>
            <a:r>
              <a:rPr lang="cs-CZ" sz="1400" baseline="0" dirty="0"/>
              <a:t> JAZYK - DIDAKTICKÝ TEST</a:t>
            </a:r>
          </a:p>
          <a:p>
            <a:pPr>
              <a:defRPr sz="1200"/>
            </a:pPr>
            <a:r>
              <a:rPr lang="cs-CZ" sz="1400" dirty="0">
                <a:solidFill>
                  <a:srgbClr val="FF0000"/>
                </a:solidFill>
              </a:rPr>
              <a:t>% SKÓR</a:t>
            </a:r>
            <a:endParaRPr lang="cs-CZ" sz="1400" baseline="0" dirty="0">
              <a:solidFill>
                <a:srgbClr val="FF0000"/>
              </a:solidFill>
            </a:endParaRPr>
          </a:p>
          <a:p>
            <a:pPr>
              <a:defRPr sz="1200"/>
            </a:pPr>
            <a:r>
              <a:rPr lang="cs-CZ" sz="1100" baseline="0" dirty="0"/>
              <a:t>PODZIMNÍ TERMÍN MZ</a:t>
            </a:r>
            <a:endParaRPr lang="cs-CZ" sz="11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971392837640261"/>
          <c:y val="0.23420751266482939"/>
          <c:w val="0.84273177262238197"/>
          <c:h val="0.649812311058817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'PREDMETY - ZAKLAD'!$B$31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numFmt formatCode="#,##0.0" sourceLinked="0"/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'PREDMETY - ZAKLAD'!$C$2:$F$2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ZAKLAD'!$C$31:$F$31</c:f>
              <c:numCache>
                <c:formatCode>###0.0</c:formatCode>
                <c:ptCount val="4"/>
                <c:pt idx="0">
                  <c:v>61.098712202444915</c:v>
                </c:pt>
                <c:pt idx="1">
                  <c:v>62.944157461337703</c:v>
                </c:pt>
                <c:pt idx="2">
                  <c:v>56.79153059455701</c:v>
                </c:pt>
                <c:pt idx="3" formatCode="General">
                  <c:v>52.584772215486247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100639488"/>
        <c:axId val="100641408"/>
      </c:barChart>
      <c:lineChart>
        <c:grouping val="standard"/>
        <c:varyColors val="0"/>
        <c:ser>
          <c:idx val="1"/>
          <c:order val="1"/>
          <c:tx>
            <c:strRef>
              <c:f>'PREDMETY - ZAKLAD'!$B$32</c:f>
              <c:strCache>
                <c:ptCount val="1"/>
                <c:pt idx="0">
                  <c:v>ŘÁDNÝ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5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cat>
            <c:strRef>
              <c:f>'PREDMETY - ZAKLAD'!$C$2:$F$2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ZAKLAD'!$C$32:$F$32</c:f>
              <c:numCache>
                <c:formatCode>###0.0</c:formatCode>
                <c:ptCount val="4"/>
                <c:pt idx="0">
                  <c:v>64.412685714285743</c:v>
                </c:pt>
                <c:pt idx="1">
                  <c:v>64.293026255181999</c:v>
                </c:pt>
                <c:pt idx="2">
                  <c:v>59.383961538461492</c:v>
                </c:pt>
                <c:pt idx="3" formatCode="General">
                  <c:v>57.056129807691164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'PREDMETY - ZAKLAD'!$B$33</c:f>
              <c:strCache>
                <c:ptCount val="1"/>
                <c:pt idx="0">
                  <c:v>OPRAVNÝ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cat>
            <c:strRef>
              <c:f>'PREDMETY - ZAKLAD'!$C$2:$F$2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ZAKLAD'!$C$33:$F$33</c:f>
              <c:numCache>
                <c:formatCode>###0.0</c:formatCode>
                <c:ptCount val="4"/>
                <c:pt idx="0">
                  <c:v>59.06689921090382</c:v>
                </c:pt>
                <c:pt idx="1">
                  <c:v>51.097322097378239</c:v>
                </c:pt>
                <c:pt idx="2">
                  <c:v>49.344891518737647</c:v>
                </c:pt>
                <c:pt idx="3" formatCode="General">
                  <c:v>43.674876160990024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0639488"/>
        <c:axId val="100641408"/>
      </c:lineChart>
      <c:catAx>
        <c:axId val="10063948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cs-CZ"/>
          </a:p>
        </c:txPr>
        <c:crossAx val="100641408"/>
        <c:crosses val="autoZero"/>
        <c:auto val="1"/>
        <c:lblAlgn val="ctr"/>
        <c:lblOffset val="100"/>
        <c:noMultiLvlLbl val="0"/>
      </c:catAx>
      <c:valAx>
        <c:axId val="100641408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 sz="1000" b="0" i="0" kern="1200" baseline="0">
                    <a:solidFill>
                      <a:srgbClr val="000000"/>
                    </a:solidFill>
                    <a:effectLst/>
                  </a:rPr>
                  <a:t>% SKÓR</a:t>
                </a:r>
                <a:endParaRPr lang="cs-CZ">
                  <a:effectLst/>
                </a:endParaRP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100639488"/>
        <c:crosses val="autoZero"/>
        <c:crossBetween val="between"/>
      </c:valAx>
      <c:spPr>
        <a:solidFill>
          <a:schemeClr val="bg1"/>
        </a:solidFill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42721901214597546"/>
          <c:y val="0.48391295354468367"/>
          <c:w val="0.20891308873753017"/>
          <c:h val="0.22555378550228153"/>
        </c:manualLayout>
      </c:layout>
      <c:overlay val="1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600" b="1" i="0" baseline="0" dirty="0">
                <a:effectLst/>
              </a:rPr>
              <a:t>ČESKÝ JAZYK - DT</a:t>
            </a:r>
          </a:p>
          <a:p>
            <a:pPr>
              <a:defRPr sz="1200"/>
            </a:pPr>
            <a:r>
              <a:rPr lang="cs-CZ" sz="1200" b="1" i="0" baseline="0" dirty="0">
                <a:effectLst/>
              </a:rPr>
              <a:t>OBOROVÁ STRUKTURA </a:t>
            </a:r>
            <a:r>
              <a:rPr lang="cs-CZ" sz="1200" b="1" i="0" baseline="0" dirty="0" smtClean="0">
                <a:effectLst/>
              </a:rPr>
              <a:t>a </a:t>
            </a:r>
            <a:r>
              <a:rPr lang="cs-CZ" sz="1200" b="1" i="0" baseline="0" dirty="0">
                <a:effectLst/>
              </a:rPr>
              <a:t>ČISTÁ NEÚSPĚŠNOST</a:t>
            </a:r>
            <a:endParaRPr lang="cs-CZ" sz="1200" dirty="0">
              <a:effectLst/>
            </a:endParaRPr>
          </a:p>
          <a:p>
            <a:pPr>
              <a:defRPr sz="1200"/>
            </a:pPr>
            <a:r>
              <a:rPr lang="cs-CZ" sz="1000" b="1" i="0" baseline="0" dirty="0">
                <a:effectLst/>
              </a:rPr>
              <a:t>(100% = KONAJÍCÍ DIDAKTICKÝ TEST)</a:t>
            </a:r>
            <a:endParaRPr lang="cs-CZ" sz="1000" dirty="0">
              <a:effectLst/>
            </a:endParaRPr>
          </a:p>
          <a:p>
            <a:pPr>
              <a:defRPr sz="1200"/>
            </a:pPr>
            <a:r>
              <a:rPr lang="cs-CZ" sz="1000" b="1" i="0" baseline="0" dirty="0">
                <a:effectLst/>
              </a:rPr>
              <a:t>PODZIMNÍ ZKUŠEBNÍ OBDOBÍ</a:t>
            </a:r>
            <a:endParaRPr lang="cs-CZ" sz="1000" dirty="0">
              <a:effectLst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87386264216973"/>
          <c:y val="0.20877302306479245"/>
          <c:w val="0.43373708975612385"/>
          <c:h val="0.72476437713612696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'prehled 2013 - 2012 podzim'!$I$18</c:f>
              <c:strCache>
                <c:ptCount val="1"/>
                <c:pt idx="0">
                  <c:v>GYMNÁZIA A LYCEA</c:v>
                </c:pt>
              </c:strCache>
            </c:strRef>
          </c:tx>
          <c:spPr>
            <a:solidFill>
              <a:srgbClr val="92D050">
                <a:alpha val="50000"/>
              </a:srgbClr>
            </a:solidFill>
          </c:spPr>
          <c:invertIfNegative val="0"/>
          <c:cat>
            <c:strRef>
              <c:f>'prehled 2013 - 2012 podzim'!$H$19:$H$21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podzim'!$I$19:$I$21</c:f>
              <c:numCache>
                <c:formatCode>General</c:formatCode>
                <c:ptCount val="3"/>
                <c:pt idx="0" formatCode="0.0">
                  <c:v>9.1365288112130134</c:v>
                </c:pt>
                <c:pt idx="1">
                  <c:v>9.1302841302841298</c:v>
                </c:pt>
                <c:pt idx="2">
                  <c:v>10.488245931283906</c:v>
                </c:pt>
              </c:numCache>
            </c:numRef>
          </c:val>
        </c:ser>
        <c:ser>
          <c:idx val="1"/>
          <c:order val="1"/>
          <c:tx>
            <c:strRef>
              <c:f>'prehled 2013 - 2012 podzim'!$J$18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>
                <a:alpha val="50000"/>
              </a:srgbClr>
            </a:solidFill>
          </c:spPr>
          <c:invertIfNegative val="0"/>
          <c:cat>
            <c:strRef>
              <c:f>'prehled 2013 - 2012 podzim'!$H$19:$H$21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podzim'!$J$19:$J$21</c:f>
              <c:numCache>
                <c:formatCode>General</c:formatCode>
                <c:ptCount val="3"/>
                <c:pt idx="0" formatCode="0.0">
                  <c:v>55.84011074580377</c:v>
                </c:pt>
                <c:pt idx="1">
                  <c:v>55.647955647955648</c:v>
                </c:pt>
                <c:pt idx="2">
                  <c:v>52.200120554550935</c:v>
                </c:pt>
              </c:numCache>
            </c:numRef>
          </c:val>
        </c:ser>
        <c:ser>
          <c:idx val="2"/>
          <c:order val="2"/>
          <c:tx>
            <c:strRef>
              <c:f>'prehled 2013 - 2012 podzim'!$K$18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alpha val="50000"/>
              </a:schemeClr>
            </a:solidFill>
          </c:spPr>
          <c:invertIfNegative val="0"/>
          <c:cat>
            <c:strRef>
              <c:f>'prehled 2013 - 2012 podzim'!$H$19:$H$21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podzim'!$K$19:$K$21</c:f>
              <c:numCache>
                <c:formatCode>General</c:formatCode>
                <c:ptCount val="3"/>
                <c:pt idx="0" formatCode="0.0">
                  <c:v>15.6428447828344</c:v>
                </c:pt>
                <c:pt idx="1">
                  <c:v>15.54054054054054</c:v>
                </c:pt>
                <c:pt idx="2">
                  <c:v>16.495881052843078</c:v>
                </c:pt>
              </c:numCache>
            </c:numRef>
          </c:val>
        </c:ser>
        <c:ser>
          <c:idx val="3"/>
          <c:order val="3"/>
          <c:tx>
            <c:strRef>
              <c:f>'prehled 2013 - 2012 podzim'!$L$18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invertIfNegative val="0"/>
          <c:cat>
            <c:strRef>
              <c:f>'prehled 2013 - 2012 podzim'!$H$19:$H$21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podzim'!$L$19:$L$21</c:f>
              <c:numCache>
                <c:formatCode>General</c:formatCode>
                <c:ptCount val="3"/>
                <c:pt idx="0" formatCode="0.0">
                  <c:v>19.380515660148813</c:v>
                </c:pt>
                <c:pt idx="1">
                  <c:v>19.68121968121968</c:v>
                </c:pt>
                <c:pt idx="2">
                  <c:v>20.815752461322081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00976896"/>
        <c:axId val="100974976"/>
      </c:barChart>
      <c:lineChart>
        <c:grouping val="standard"/>
        <c:varyColors val="0"/>
        <c:ser>
          <c:idx val="4"/>
          <c:order val="4"/>
          <c:tx>
            <c:strRef>
              <c:f>'prehled 2013 - 2012 podzim'!$N$18</c:f>
              <c:strCache>
                <c:ptCount val="1"/>
                <c:pt idx="0">
                  <c:v>GYM A LYC - neúsp.</c:v>
                </c:pt>
              </c:strCache>
            </c:strRef>
          </c:tx>
          <c:spPr>
            <a:ln>
              <a:solidFill>
                <a:schemeClr val="accent3">
                  <a:lumMod val="50000"/>
                </a:schemeClr>
              </a:solidFill>
            </a:ln>
          </c:spPr>
          <c:marker>
            <c:symbol val="circle"/>
            <c:size val="5"/>
            <c:spPr>
              <a:solidFill>
                <a:schemeClr val="accent3">
                  <a:lumMod val="50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c:spPr>
          </c:marker>
          <c:dLbls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podzim'!$N$19:$N$21</c:f>
              <c:numCache>
                <c:formatCode>###0.0</c:formatCode>
                <c:ptCount val="3"/>
                <c:pt idx="0">
                  <c:v>9.6590909090909083</c:v>
                </c:pt>
                <c:pt idx="1">
                  <c:v>4.5028142589118199</c:v>
                </c:pt>
                <c:pt idx="2">
                  <c:v>3.1954887218045109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'prehled 2013 - 2012 podzim'!$O$18</c:f>
              <c:strCache>
                <c:ptCount val="1"/>
                <c:pt idx="0">
                  <c:v>SOŠ - neúsp.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circle"/>
            <c:size val="5"/>
            <c:spPr>
              <a:solidFill>
                <a:srgbClr val="FFC000"/>
              </a:solidFill>
              <a:ln>
                <a:solidFill>
                  <a:srgbClr val="FFC000"/>
                </a:solidFill>
              </a:ln>
            </c:spPr>
          </c:marker>
          <c:dLbls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podzim'!$O$19:$O$21</c:f>
              <c:numCache>
                <c:formatCode>###0.0</c:formatCode>
                <c:ptCount val="3"/>
                <c:pt idx="0">
                  <c:v>28.726371242640226</c:v>
                </c:pt>
                <c:pt idx="1">
                  <c:v>14.020427112349118</c:v>
                </c:pt>
                <c:pt idx="2">
                  <c:v>7.9662964381463048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'prehled 2013 - 2012 podzim'!$P$18</c:f>
              <c:strCache>
                <c:ptCount val="1"/>
                <c:pt idx="0">
                  <c:v>SOU - neúsp.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circle"/>
            <c:size val="5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c:spPr>
          </c:marker>
          <c:dLbls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podzim'!$P$19:$P$21</c:f>
              <c:numCache>
                <c:formatCode>###0.0</c:formatCode>
                <c:ptCount val="3"/>
                <c:pt idx="0">
                  <c:v>39.380530973451329</c:v>
                </c:pt>
                <c:pt idx="1">
                  <c:v>22.406181015452539</c:v>
                </c:pt>
                <c:pt idx="2">
                  <c:v>12.771084337349398</c:v>
                </c:pt>
              </c:numCache>
            </c:numRef>
          </c:val>
          <c:smooth val="0"/>
        </c:ser>
        <c:ser>
          <c:idx val="7"/>
          <c:order val="7"/>
          <c:tx>
            <c:strRef>
              <c:f>'prehled 2013 - 2012 podzim'!$Q$18</c:f>
              <c:strCache>
                <c:ptCount val="1"/>
                <c:pt idx="0">
                  <c:v>NÁSTAVBY - neúsp.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>
                <a:solidFill>
                  <a:srgbClr val="C00000"/>
                </a:solidFill>
              </a:ln>
            </c:spPr>
          </c:marker>
          <c:dLbls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podzim'!$Q$19:$Q$21</c:f>
              <c:numCache>
                <c:formatCode>###0.0</c:formatCode>
                <c:ptCount val="3"/>
                <c:pt idx="0">
                  <c:v>45.982142857142854</c:v>
                </c:pt>
                <c:pt idx="1">
                  <c:v>31.707317073170731</c:v>
                </c:pt>
                <c:pt idx="2">
                  <c:v>18.602455146364495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1001088"/>
        <c:axId val="100999168"/>
      </c:lineChart>
      <c:valAx>
        <c:axId val="10097497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</a:t>
                </a:r>
                <a:r>
                  <a:rPr lang="cs-CZ" baseline="0"/>
                  <a:t> ŽÁKŮ DLE OBORU (%)</a:t>
                </a:r>
                <a:endParaRPr lang="cs-CZ"/>
              </a:p>
            </c:rich>
          </c:tx>
          <c:layout/>
          <c:overlay val="0"/>
        </c:title>
        <c:numFmt formatCode="0%" sourceLinked="1"/>
        <c:majorTickMark val="out"/>
        <c:minorTickMark val="none"/>
        <c:tickLblPos val="nextTo"/>
        <c:crossAx val="100976896"/>
        <c:crosses val="max"/>
        <c:crossBetween val="between"/>
      </c:valAx>
      <c:catAx>
        <c:axId val="100976896"/>
        <c:scaling>
          <c:orientation val="maxMin"/>
        </c:scaling>
        <c:delete val="0"/>
        <c:axPos val="b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200" b="1"/>
            </a:pPr>
            <a:endParaRPr lang="cs-CZ"/>
          </a:p>
        </c:txPr>
        <c:crossAx val="100974976"/>
        <c:crosses val="autoZero"/>
        <c:auto val="1"/>
        <c:lblAlgn val="ctr"/>
        <c:lblOffset val="100"/>
        <c:noMultiLvlLbl val="0"/>
      </c:catAx>
      <c:valAx>
        <c:axId val="100999168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NEÚSPĚŠNÝCH Z KONAÍCÍCH (%)</a:t>
                </a:r>
              </a:p>
            </c:rich>
          </c:tx>
          <c:layout>
            <c:manualLayout>
              <c:xMode val="edge"/>
              <c:yMode val="edge"/>
              <c:x val="0.65000001954542819"/>
              <c:y val="0.30901006122214925"/>
            </c:manualLayout>
          </c:layout>
          <c:overlay val="0"/>
        </c:title>
        <c:numFmt formatCode="###0.0" sourceLinked="1"/>
        <c:majorTickMark val="none"/>
        <c:minorTickMark val="none"/>
        <c:tickLblPos val="low"/>
        <c:crossAx val="101001088"/>
        <c:crosses val="max"/>
        <c:crossBetween val="between"/>
      </c:valAx>
      <c:catAx>
        <c:axId val="101001088"/>
        <c:scaling>
          <c:orientation val="maxMin"/>
        </c:scaling>
        <c:delete val="1"/>
        <c:axPos val="t"/>
        <c:majorTickMark val="out"/>
        <c:minorTickMark val="none"/>
        <c:tickLblPos val="nextTo"/>
        <c:crossAx val="100999168"/>
        <c:crosses val="max"/>
        <c:auto val="1"/>
        <c:lblAlgn val="ctr"/>
        <c:lblOffset val="100"/>
        <c:noMultiLvlLbl val="0"/>
      </c:cat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/>
      <c:overlay val="0"/>
      <c:spPr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600" b="1" i="0" baseline="0" dirty="0">
                <a:effectLst/>
              </a:rPr>
              <a:t>ČESKÝ JAZYK - DT</a:t>
            </a:r>
          </a:p>
          <a:p>
            <a:pPr>
              <a:defRPr sz="1200"/>
            </a:pPr>
            <a:r>
              <a:rPr lang="cs-CZ" sz="1200" b="1" i="0" baseline="0" dirty="0" smtClean="0">
                <a:effectLst/>
              </a:rPr>
              <a:t>STRUKTURA ŽÁKŮ DLE TERMÍNU a </a:t>
            </a:r>
            <a:r>
              <a:rPr lang="cs-CZ" sz="1200" b="1" i="0" baseline="0" dirty="0">
                <a:effectLst/>
              </a:rPr>
              <a:t>ČISTÁ NEÚSPĚŠNOST</a:t>
            </a:r>
            <a:endParaRPr lang="cs-CZ" sz="1200" dirty="0">
              <a:effectLst/>
            </a:endParaRPr>
          </a:p>
          <a:p>
            <a:pPr>
              <a:defRPr sz="1200"/>
            </a:pPr>
            <a:r>
              <a:rPr lang="cs-CZ" sz="1000" b="1" i="0" baseline="0" dirty="0">
                <a:effectLst/>
              </a:rPr>
              <a:t>(100% = KONAJÍCÍ DIDAKTICKÝ TEST)</a:t>
            </a:r>
            <a:endParaRPr lang="cs-CZ" sz="1000" dirty="0">
              <a:effectLst/>
            </a:endParaRPr>
          </a:p>
          <a:p>
            <a:pPr>
              <a:defRPr sz="1200"/>
            </a:pPr>
            <a:r>
              <a:rPr lang="cs-CZ" sz="1000" b="1" i="0" baseline="0" dirty="0">
                <a:effectLst/>
              </a:rPr>
              <a:t>PODZIMNÍ ZKUŠEBNÍ OBDOBÍ</a:t>
            </a:r>
            <a:endParaRPr lang="cs-CZ" sz="1000" dirty="0">
              <a:effectLst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87386264216973"/>
          <c:y val="0.20877302306479245"/>
          <c:w val="0.43373708975612385"/>
          <c:h val="0.72476437713612696"/>
        </c:manualLayout>
      </c:layout>
      <c:barChart>
        <c:barDir val="col"/>
        <c:grouping val="percentStacked"/>
        <c:varyColors val="0"/>
        <c:ser>
          <c:idx val="1"/>
          <c:order val="0"/>
          <c:tx>
            <c:strRef>
              <c:f>'prehled 2013 - 2012 podzim'!$H$48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chemeClr val="accent5">
                <a:alpha val="50000"/>
              </a:schemeClr>
            </a:solidFill>
          </c:spPr>
          <c:invertIfNegative val="0"/>
          <c:cat>
            <c:strRef>
              <c:f>'prehled 2013 - 2012 podzim'!$G$49:$G$51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podzim'!$H$49:$H$51</c:f>
              <c:numCache>
                <c:formatCode>0.0</c:formatCode>
                <c:ptCount val="3"/>
                <c:pt idx="0">
                  <c:v>64.855511334140857</c:v>
                </c:pt>
                <c:pt idx="1">
                  <c:v>72.108725761772845</c:v>
                </c:pt>
                <c:pt idx="2">
                  <c:v>87.241310026120161</c:v>
                </c:pt>
              </c:numCache>
            </c:numRef>
          </c:val>
        </c:ser>
        <c:ser>
          <c:idx val="2"/>
          <c:order val="1"/>
          <c:tx>
            <c:strRef>
              <c:f>'prehled 2013 - 2012 podzim'!$I$48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alpha val="50000"/>
              </a:schemeClr>
            </a:solidFill>
          </c:spPr>
          <c:invertIfNegative val="0"/>
          <c:cat>
            <c:strRef>
              <c:f>'prehled 2013 - 2012 podzim'!$G$49:$G$51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podzim'!$I$49:$I$51</c:f>
              <c:numCache>
                <c:formatCode>0.0</c:formatCode>
                <c:ptCount val="3"/>
                <c:pt idx="0">
                  <c:v>33.569821768472053</c:v>
                </c:pt>
                <c:pt idx="1">
                  <c:v>26.367728531855956</c:v>
                </c:pt>
                <c:pt idx="2">
                  <c:v>10.689170182841069</c:v>
                </c:pt>
              </c:numCache>
            </c:numRef>
          </c:val>
        </c:ser>
        <c:ser>
          <c:idx val="3"/>
          <c:order val="2"/>
          <c:tx>
            <c:strRef>
              <c:f>'prehled 2013 - 2012 podzim'!$J$48</c:f>
              <c:strCache>
                <c:ptCount val="1"/>
                <c:pt idx="0">
                  <c:v>NÁHRADNÍ</c:v>
                </c:pt>
              </c:strCache>
            </c:strRef>
          </c:tx>
          <c:spPr>
            <a:solidFill>
              <a:schemeClr val="accent4">
                <a:alpha val="50000"/>
              </a:schemeClr>
            </a:solidFill>
          </c:spPr>
          <c:invertIfNegative val="0"/>
          <c:cat>
            <c:strRef>
              <c:f>'prehled 2013 - 2012 podzim'!$G$49:$G$51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podzim'!$J$49:$J$51</c:f>
              <c:numCache>
                <c:formatCode>0.0</c:formatCode>
                <c:ptCount val="3"/>
                <c:pt idx="0">
                  <c:v>1.5746668973870912</c:v>
                </c:pt>
                <c:pt idx="1">
                  <c:v>1.5235457063711912</c:v>
                </c:pt>
                <c:pt idx="2">
                  <c:v>2.0695197910387786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01055488"/>
        <c:axId val="101053568"/>
      </c:barChart>
      <c:lineChart>
        <c:grouping val="standard"/>
        <c:varyColors val="0"/>
        <c:ser>
          <c:idx val="5"/>
          <c:order val="3"/>
          <c:tx>
            <c:strRef>
              <c:f>'prehled 2013 - 2012 podzim'!$L$48</c:f>
              <c:strCache>
                <c:ptCount val="1"/>
                <c:pt idx="0">
                  <c:v>ŘÁDNÝ - neúsp.</c:v>
                </c:pt>
              </c:strCache>
            </c:strRef>
          </c:tx>
          <c:spPr>
            <a:ln>
              <a:solidFill>
                <a:schemeClr val="accent5"/>
              </a:solidFill>
            </a:ln>
          </c:spPr>
          <c:marker>
            <c:symbol val="circle"/>
            <c:size val="5"/>
            <c:spPr>
              <a:solidFill>
                <a:schemeClr val="accent5"/>
              </a:solidFill>
              <a:ln>
                <a:solidFill>
                  <a:schemeClr val="accent5"/>
                </a:solidFill>
              </a:ln>
            </c:spPr>
          </c:marker>
          <c:dLbls>
            <c:dLbl>
              <c:idx val="1"/>
              <c:layout>
                <c:manualLayout>
                  <c:x val="-4.0699609107217816E-2"/>
                  <c:y val="-3.687032757307144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podzim'!$G$49:$G$51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podzim'!$L$49:$L$51</c:f>
              <c:numCache>
                <c:formatCode>###0.0</c:formatCode>
                <c:ptCount val="3"/>
                <c:pt idx="0">
                  <c:v>21.104589114194237</c:v>
                </c:pt>
                <c:pt idx="1">
                  <c:v>12.491043706711249</c:v>
                </c:pt>
                <c:pt idx="2">
                  <c:v>7.8417924096936442</c:v>
                </c:pt>
              </c:numCache>
            </c:numRef>
          </c:val>
          <c:smooth val="0"/>
        </c:ser>
        <c:ser>
          <c:idx val="6"/>
          <c:order val="4"/>
          <c:tx>
            <c:strRef>
              <c:f>'prehled 2013 - 2012 podzim'!$M$48</c:f>
              <c:strCache>
                <c:ptCount val="1"/>
                <c:pt idx="0">
                  <c:v>OPRAVNÝ - neúsp.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circle"/>
            <c:size val="5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c:spPr>
          </c:marker>
          <c:dLbls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podzim'!$G$49:$G$51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podzim'!$M$49:$M$51</c:f>
              <c:numCache>
                <c:formatCode>###0.0</c:formatCode>
                <c:ptCount val="3"/>
                <c:pt idx="0">
                  <c:v>53.402061855670105</c:v>
                </c:pt>
                <c:pt idx="1">
                  <c:v>33.181818181818187</c:v>
                </c:pt>
                <c:pt idx="2">
                  <c:v>32</c:v>
                </c:pt>
              </c:numCache>
            </c:numRef>
          </c:val>
          <c:smooth val="0"/>
        </c:ser>
        <c:ser>
          <c:idx val="7"/>
          <c:order val="5"/>
          <c:tx>
            <c:strRef>
              <c:f>'prehled 2013 - 2012 podzim'!$N$48</c:f>
              <c:strCache>
                <c:ptCount val="1"/>
                <c:pt idx="0">
                  <c:v>NÁHRADNÍ - neúsp.</c:v>
                </c:pt>
              </c:strCache>
            </c:strRef>
          </c:tx>
          <c:spPr>
            <a:ln>
              <a:solidFill>
                <a:schemeClr val="accent4"/>
              </a:solidFill>
            </a:ln>
          </c:spPr>
          <c:marker>
            <c:symbol val="circle"/>
            <c:size val="5"/>
            <c:spPr>
              <a:solidFill>
                <a:schemeClr val="accent4"/>
              </a:solidFill>
              <a:ln>
                <a:solidFill>
                  <a:schemeClr val="accent4"/>
                </a:solidFill>
              </a:ln>
            </c:spPr>
          </c:marker>
          <c:dLbls>
            <c:dLbl>
              <c:idx val="1"/>
              <c:layout>
                <c:manualLayout>
                  <c:x val="-3.5721830771998545E-2"/>
                  <c:y val="2.360521521548078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podzim'!$G$49:$G$51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podzim'!$N$49:$N$51</c:f>
              <c:numCache>
                <c:formatCode>###0.0</c:formatCode>
                <c:ptCount val="3"/>
                <c:pt idx="0">
                  <c:v>24.175824175824175</c:v>
                </c:pt>
                <c:pt idx="1">
                  <c:v>10.989010989010989</c:v>
                </c:pt>
                <c:pt idx="2">
                  <c:v>8.3333333333333321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1132928"/>
        <c:axId val="101131008"/>
      </c:lineChart>
      <c:valAx>
        <c:axId val="10105356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</a:t>
                </a:r>
                <a:r>
                  <a:rPr lang="cs-CZ" baseline="0"/>
                  <a:t> ŽÁKŮ DLE OBORU (%)</a:t>
                </a:r>
                <a:endParaRPr lang="cs-CZ"/>
              </a:p>
            </c:rich>
          </c:tx>
          <c:layout/>
          <c:overlay val="0"/>
        </c:title>
        <c:numFmt formatCode="0%" sourceLinked="1"/>
        <c:majorTickMark val="out"/>
        <c:minorTickMark val="none"/>
        <c:tickLblPos val="nextTo"/>
        <c:crossAx val="101055488"/>
        <c:crosses val="max"/>
        <c:crossBetween val="between"/>
      </c:valAx>
      <c:catAx>
        <c:axId val="101055488"/>
        <c:scaling>
          <c:orientation val="maxMin"/>
        </c:scaling>
        <c:delete val="0"/>
        <c:axPos val="b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200" b="1"/>
            </a:pPr>
            <a:endParaRPr lang="cs-CZ"/>
          </a:p>
        </c:txPr>
        <c:crossAx val="101053568"/>
        <c:crosses val="autoZero"/>
        <c:auto val="1"/>
        <c:lblAlgn val="ctr"/>
        <c:lblOffset val="100"/>
        <c:noMultiLvlLbl val="0"/>
      </c:catAx>
      <c:valAx>
        <c:axId val="101131008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NEÚSPĚŠNÝCH Z KONAÍCÍCH (%)</a:t>
                </a:r>
              </a:p>
            </c:rich>
          </c:tx>
          <c:layout>
            <c:manualLayout>
              <c:xMode val="edge"/>
              <c:yMode val="edge"/>
              <c:x val="0.65000001954542819"/>
              <c:y val="0.30901006122214925"/>
            </c:manualLayout>
          </c:layout>
          <c:overlay val="0"/>
        </c:title>
        <c:numFmt formatCode="###0.0" sourceLinked="1"/>
        <c:majorTickMark val="none"/>
        <c:minorTickMark val="none"/>
        <c:tickLblPos val="low"/>
        <c:crossAx val="101132928"/>
        <c:crosses val="max"/>
        <c:crossBetween val="between"/>
      </c:valAx>
      <c:catAx>
        <c:axId val="101132928"/>
        <c:scaling>
          <c:orientation val="maxMin"/>
        </c:scaling>
        <c:delete val="1"/>
        <c:axPos val="t"/>
        <c:majorTickMark val="out"/>
        <c:minorTickMark val="none"/>
        <c:tickLblPos val="nextTo"/>
        <c:crossAx val="101131008"/>
        <c:crosses val="max"/>
        <c:auto val="1"/>
        <c:lblAlgn val="ctr"/>
        <c:lblOffset val="100"/>
        <c:noMultiLvlLbl val="0"/>
      </c:cat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69718018656086089"/>
          <c:y val="0.3078767819380559"/>
          <c:w val="0.28776967702057626"/>
          <c:h val="0.43670233066979625"/>
        </c:manualLayout>
      </c:layout>
      <c:overlay val="0"/>
      <c:spPr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ČESKÝ JAZYK - DIDAKTICKÝ TEST</a:t>
            </a:r>
          </a:p>
          <a:p>
            <a:pPr>
              <a:defRPr sz="1400"/>
            </a:pPr>
            <a:r>
              <a:rPr lang="cs-CZ" sz="1100"/>
              <a:t>MZ 2014 - VŠECHNY TERMÍNY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DT!$DV$1</c:f>
              <c:strCache>
                <c:ptCount val="1"/>
                <c:pt idx="0">
                  <c:v>2014P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invertIfNegative val="0"/>
          <c:dPt>
            <c:idx val="31"/>
            <c:invertIfNegative val="0"/>
            <c:bubble3D val="0"/>
            <c:spPr>
              <a:solidFill>
                <a:schemeClr val="accent2">
                  <a:lumMod val="75000"/>
                  <a:alpha val="50000"/>
                </a:schemeClr>
              </a:solidFill>
            </c:spPr>
          </c:dPt>
          <c:trendline>
            <c:spPr>
              <a:ln w="19050">
                <a:solidFill>
                  <a:srgbClr val="C00000"/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DT!$DV$80:$DV$149</c:f>
              <c:numCache>
                <c:formatCode>General</c:formatCode>
                <c:ptCount val="7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</c:numCache>
            </c:numRef>
          </c:cat>
          <c:val>
            <c:numRef>
              <c:f>DT!$DX$80:$DX$149</c:f>
              <c:numCache>
                <c:formatCode>General</c:formatCode>
                <c:ptCount val="7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3.4644032565390614E-2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1.7322016282695307E-2</c:v>
                </c:pt>
                <c:pt idx="9">
                  <c:v>1.7322016282695307E-2</c:v>
                </c:pt>
                <c:pt idx="10">
                  <c:v>0.12125411397886715</c:v>
                </c:pt>
                <c:pt idx="11">
                  <c:v>1.7322016282695307E-2</c:v>
                </c:pt>
                <c:pt idx="12">
                  <c:v>0.22518621167503897</c:v>
                </c:pt>
                <c:pt idx="13">
                  <c:v>8.6610081413476536E-2</c:v>
                </c:pt>
                <c:pt idx="14">
                  <c:v>0.64091460245972631</c:v>
                </c:pt>
                <c:pt idx="15">
                  <c:v>0.17322016282695307</c:v>
                </c:pt>
                <c:pt idx="16">
                  <c:v>0.83145678156937475</c:v>
                </c:pt>
                <c:pt idx="17">
                  <c:v>0.38108435821929676</c:v>
                </c:pt>
                <c:pt idx="18">
                  <c:v>1.2818292049194526</c:v>
                </c:pt>
                <c:pt idx="19">
                  <c:v>0.64091460245972631</c:v>
                </c:pt>
                <c:pt idx="20">
                  <c:v>1.6455915468560538</c:v>
                </c:pt>
                <c:pt idx="21">
                  <c:v>1.2298631560713666</c:v>
                </c:pt>
                <c:pt idx="22">
                  <c:v>2.2865061493157803</c:v>
                </c:pt>
                <c:pt idx="23">
                  <c:v>1.8361337259657025</c:v>
                </c:pt>
                <c:pt idx="24">
                  <c:v>2.4770483284254285</c:v>
                </c:pt>
                <c:pt idx="25">
                  <c:v>2.3384721981638665</c:v>
                </c:pt>
                <c:pt idx="26">
                  <c:v>2.8234886540793349</c:v>
                </c:pt>
                <c:pt idx="27">
                  <c:v>2.442404295860038</c:v>
                </c:pt>
                <c:pt idx="28">
                  <c:v>3.2738610774294132</c:v>
                </c:pt>
                <c:pt idx="29">
                  <c:v>3.4470812402563658</c:v>
                </c:pt>
                <c:pt idx="30">
                  <c:v>3.7242335007794907</c:v>
                </c:pt>
                <c:pt idx="31">
                  <c:v>3.6549454356487092</c:v>
                </c:pt>
                <c:pt idx="32">
                  <c:v>3.533691321669842</c:v>
                </c:pt>
                <c:pt idx="33">
                  <c:v>4.3651481032392168</c:v>
                </c:pt>
                <c:pt idx="34">
                  <c:v>3.0486748657543741</c:v>
                </c:pt>
                <c:pt idx="35">
                  <c:v>3.5163693053871472</c:v>
                </c:pt>
                <c:pt idx="36">
                  <c:v>3.0659968820370689</c:v>
                </c:pt>
                <c:pt idx="37">
                  <c:v>3.3777931751255847</c:v>
                </c:pt>
                <c:pt idx="38">
                  <c:v>2.7368785726658582</c:v>
                </c:pt>
                <c:pt idx="39">
                  <c:v>3.3431491425601942</c:v>
                </c:pt>
                <c:pt idx="40">
                  <c:v>3.0140308331889831</c:v>
                </c:pt>
                <c:pt idx="41">
                  <c:v>3.4470812402563658</c:v>
                </c:pt>
                <c:pt idx="42">
                  <c:v>2.3904382470119523</c:v>
                </c:pt>
                <c:pt idx="43">
                  <c:v>2.788844621513944</c:v>
                </c:pt>
                <c:pt idx="44">
                  <c:v>2.2691841330330851</c:v>
                </c:pt>
                <c:pt idx="45">
                  <c:v>2.1479300190542179</c:v>
                </c:pt>
                <c:pt idx="46">
                  <c:v>2.6156244586869914</c:v>
                </c:pt>
                <c:pt idx="47">
                  <c:v>2.1825740516196084</c:v>
                </c:pt>
                <c:pt idx="48">
                  <c:v>2.1306080027715226</c:v>
                </c:pt>
                <c:pt idx="49">
                  <c:v>1.9747098562272649</c:v>
                </c:pt>
                <c:pt idx="50">
                  <c:v>1.69755759570414</c:v>
                </c:pt>
                <c:pt idx="51">
                  <c:v>1.593625498007968</c:v>
                </c:pt>
                <c:pt idx="52">
                  <c:v>1.4377273514637103</c:v>
                </c:pt>
                <c:pt idx="53">
                  <c:v>1.2818292049194526</c:v>
                </c:pt>
                <c:pt idx="54">
                  <c:v>1.2818292049194526</c:v>
                </c:pt>
                <c:pt idx="55">
                  <c:v>0.97003291183093721</c:v>
                </c:pt>
                <c:pt idx="56">
                  <c:v>1.0566429932444137</c:v>
                </c:pt>
                <c:pt idx="57">
                  <c:v>0.57162653732894508</c:v>
                </c:pt>
                <c:pt idx="58">
                  <c:v>0.81413476528667938</c:v>
                </c:pt>
                <c:pt idx="59">
                  <c:v>0.45037242335007793</c:v>
                </c:pt>
                <c:pt idx="60">
                  <c:v>0.32911830937121078</c:v>
                </c:pt>
                <c:pt idx="61">
                  <c:v>0.31179629308851553</c:v>
                </c:pt>
                <c:pt idx="62">
                  <c:v>0.17322016282695307</c:v>
                </c:pt>
                <c:pt idx="63">
                  <c:v>0.20786419539234369</c:v>
                </c:pt>
                <c:pt idx="64">
                  <c:v>5.1966048848085922E-2</c:v>
                </c:pt>
                <c:pt idx="65">
                  <c:v>8.6610081413476536E-2</c:v>
                </c:pt>
                <c:pt idx="66">
                  <c:v>3.4644032565390614E-2</c:v>
                </c:pt>
                <c:pt idx="67">
                  <c:v>1.7322016282695307E-2</c:v>
                </c:pt>
                <c:pt idx="68">
                  <c:v>1.7322016282695307E-2</c:v>
                </c:pt>
                <c:pt idx="69">
                  <c:v>1.7322016282695307E-2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1163776"/>
        <c:axId val="101165696"/>
      </c:barChart>
      <c:catAx>
        <c:axId val="10116377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cs-CZ"/>
          </a:p>
        </c:txPr>
        <c:crossAx val="101165696"/>
        <c:crosses val="autoZero"/>
        <c:auto val="1"/>
        <c:lblAlgn val="ctr"/>
        <c:lblOffset val="100"/>
        <c:noMultiLvlLbl val="0"/>
      </c:catAx>
      <c:valAx>
        <c:axId val="101165696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1163776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ČESKÝ JAZYK - DIDAKTICKÝ TEST</a:t>
            </a:r>
          </a:p>
          <a:p>
            <a:pPr>
              <a:defRPr sz="1400"/>
            </a:pPr>
            <a:r>
              <a:rPr lang="cs-CZ" sz="1100"/>
              <a:t>MZ 2014 PODZIM - CELKEM A OPRAVNÝ TERMÍN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DT!$EK$78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lumMod val="75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accent6">
                    <a:lumMod val="7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DT!$DV$80:$DV$149</c:f>
              <c:numCache>
                <c:formatCode>General</c:formatCode>
                <c:ptCount val="7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</c:numCache>
            </c:numRef>
          </c:cat>
          <c:val>
            <c:numRef>
              <c:f>DT!$EL$80:$EL$149</c:f>
              <c:numCache>
                <c:formatCode>General</c:formatCode>
                <c:ptCount val="7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5.159958720330237E-2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5.159958720330237E-2</c:v>
                </c:pt>
                <c:pt idx="9">
                  <c:v>0</c:v>
                </c:pt>
                <c:pt idx="10">
                  <c:v>0.15479876160990713</c:v>
                </c:pt>
                <c:pt idx="11">
                  <c:v>5.159958720330237E-2</c:v>
                </c:pt>
                <c:pt idx="12">
                  <c:v>0.41279669762641896</c:v>
                </c:pt>
                <c:pt idx="13">
                  <c:v>5.159958720330237E-2</c:v>
                </c:pt>
                <c:pt idx="14">
                  <c:v>1.0319917440660475</c:v>
                </c:pt>
                <c:pt idx="15">
                  <c:v>0.15479876160990713</c:v>
                </c:pt>
                <c:pt idx="16">
                  <c:v>1.4963880288957687</c:v>
                </c:pt>
                <c:pt idx="17">
                  <c:v>0.72239422084623317</c:v>
                </c:pt>
                <c:pt idx="18">
                  <c:v>2.3735810113519094</c:v>
                </c:pt>
                <c:pt idx="19">
                  <c:v>1.1351909184726523</c:v>
                </c:pt>
                <c:pt idx="20">
                  <c:v>2.9411764705882351</c:v>
                </c:pt>
                <c:pt idx="21">
                  <c:v>2.1671826625386998</c:v>
                </c:pt>
                <c:pt idx="22">
                  <c:v>4.3859649122807012</c:v>
                </c:pt>
                <c:pt idx="23">
                  <c:v>3.1991744066047469</c:v>
                </c:pt>
                <c:pt idx="24">
                  <c:v>3.8699690402476783</c:v>
                </c:pt>
                <c:pt idx="25">
                  <c:v>3.9215686274509802</c:v>
                </c:pt>
                <c:pt idx="26">
                  <c:v>4.7987616099071211</c:v>
                </c:pt>
                <c:pt idx="27">
                  <c:v>4.1279669762641902</c:v>
                </c:pt>
                <c:pt idx="28">
                  <c:v>6.0371517027863781</c:v>
                </c:pt>
                <c:pt idx="29">
                  <c:v>4.7471620227038187</c:v>
                </c:pt>
                <c:pt idx="30">
                  <c:v>5.6759545923632606</c:v>
                </c:pt>
                <c:pt idx="31">
                  <c:v>5.2115583075335401</c:v>
                </c:pt>
                <c:pt idx="32">
                  <c:v>3.973168214654283</c:v>
                </c:pt>
                <c:pt idx="33">
                  <c:v>5.1083591331269353</c:v>
                </c:pt>
                <c:pt idx="34">
                  <c:v>3.7667698658410735</c:v>
                </c:pt>
                <c:pt idx="35">
                  <c:v>3.7667698658410735</c:v>
                </c:pt>
                <c:pt idx="36">
                  <c:v>4.1279669762641902</c:v>
                </c:pt>
                <c:pt idx="37">
                  <c:v>3.9215686274509802</c:v>
                </c:pt>
                <c:pt idx="38">
                  <c:v>2.4251805985552117</c:v>
                </c:pt>
                <c:pt idx="39">
                  <c:v>2.5283797729618165</c:v>
                </c:pt>
                <c:pt idx="40">
                  <c:v>2.5283797729618165</c:v>
                </c:pt>
                <c:pt idx="41">
                  <c:v>2.4251805985552117</c:v>
                </c:pt>
                <c:pt idx="42">
                  <c:v>1.1351909184726523</c:v>
                </c:pt>
                <c:pt idx="43">
                  <c:v>1.3415892672858616</c:v>
                </c:pt>
                <c:pt idx="44">
                  <c:v>0.92879256965944268</c:v>
                </c:pt>
                <c:pt idx="45">
                  <c:v>0.67079463364293079</c:v>
                </c:pt>
                <c:pt idx="46">
                  <c:v>0.92879256965944268</c:v>
                </c:pt>
                <c:pt idx="47">
                  <c:v>0.61919504643962853</c:v>
                </c:pt>
                <c:pt idx="48">
                  <c:v>0.10319917440660474</c:v>
                </c:pt>
                <c:pt idx="49">
                  <c:v>0.30959752321981426</c:v>
                </c:pt>
                <c:pt idx="50">
                  <c:v>0.36119711042311659</c:v>
                </c:pt>
                <c:pt idx="51">
                  <c:v>0</c:v>
                </c:pt>
                <c:pt idx="52">
                  <c:v>0.10319917440660474</c:v>
                </c:pt>
                <c:pt idx="53">
                  <c:v>0</c:v>
                </c:pt>
                <c:pt idx="54">
                  <c:v>5.159958720330237E-2</c:v>
                </c:pt>
                <c:pt idx="55">
                  <c:v>0</c:v>
                </c:pt>
                <c:pt idx="56">
                  <c:v>5.159958720330237E-2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5.159958720330237E-2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</c:numCache>
            </c:numRef>
          </c:val>
        </c:ser>
        <c:ser>
          <c:idx val="1"/>
          <c:order val="1"/>
          <c:tx>
            <c:strRef>
              <c:f>DT!$DW$78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tx1">
                <a:lumMod val="85000"/>
                <a:lumOff val="15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DT!$DV$80:$DV$149</c:f>
              <c:numCache>
                <c:formatCode>General</c:formatCode>
                <c:ptCount val="7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</c:numCache>
            </c:numRef>
          </c:cat>
          <c:val>
            <c:numRef>
              <c:f>DT!$DX$80:$DX$149</c:f>
              <c:numCache>
                <c:formatCode>General</c:formatCode>
                <c:ptCount val="7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3.4644032565390614E-2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1.7322016282695307E-2</c:v>
                </c:pt>
                <c:pt idx="9">
                  <c:v>1.7322016282695307E-2</c:v>
                </c:pt>
                <c:pt idx="10">
                  <c:v>0.12125411397886715</c:v>
                </c:pt>
                <c:pt idx="11">
                  <c:v>1.7322016282695307E-2</c:v>
                </c:pt>
                <c:pt idx="12">
                  <c:v>0.22518621167503897</c:v>
                </c:pt>
                <c:pt idx="13">
                  <c:v>8.6610081413476536E-2</c:v>
                </c:pt>
                <c:pt idx="14">
                  <c:v>0.64091460245972631</c:v>
                </c:pt>
                <c:pt idx="15">
                  <c:v>0.17322016282695307</c:v>
                </c:pt>
                <c:pt idx="16">
                  <c:v>0.83145678156937475</c:v>
                </c:pt>
                <c:pt idx="17">
                  <c:v>0.38108435821929676</c:v>
                </c:pt>
                <c:pt idx="18">
                  <c:v>1.2818292049194526</c:v>
                </c:pt>
                <c:pt idx="19">
                  <c:v>0.64091460245972631</c:v>
                </c:pt>
                <c:pt idx="20">
                  <c:v>1.6455915468560538</c:v>
                </c:pt>
                <c:pt idx="21">
                  <c:v>1.2298631560713666</c:v>
                </c:pt>
                <c:pt idx="22">
                  <c:v>2.2865061493157803</c:v>
                </c:pt>
                <c:pt idx="23">
                  <c:v>1.8361337259657025</c:v>
                </c:pt>
                <c:pt idx="24">
                  <c:v>2.4770483284254285</c:v>
                </c:pt>
                <c:pt idx="25">
                  <c:v>2.3384721981638665</c:v>
                </c:pt>
                <c:pt idx="26">
                  <c:v>2.8234886540793349</c:v>
                </c:pt>
                <c:pt idx="27">
                  <c:v>2.442404295860038</c:v>
                </c:pt>
                <c:pt idx="28">
                  <c:v>3.2738610774294132</c:v>
                </c:pt>
                <c:pt idx="29">
                  <c:v>3.4470812402563658</c:v>
                </c:pt>
                <c:pt idx="30">
                  <c:v>3.7242335007794907</c:v>
                </c:pt>
                <c:pt idx="31">
                  <c:v>3.6549454356487092</c:v>
                </c:pt>
                <c:pt idx="32">
                  <c:v>3.533691321669842</c:v>
                </c:pt>
                <c:pt idx="33">
                  <c:v>4.3651481032392168</c:v>
                </c:pt>
                <c:pt idx="34">
                  <c:v>3.0486748657543741</c:v>
                </c:pt>
                <c:pt idx="35">
                  <c:v>3.5163693053871472</c:v>
                </c:pt>
                <c:pt idx="36">
                  <c:v>3.0659968820370689</c:v>
                </c:pt>
                <c:pt idx="37">
                  <c:v>3.3777931751255847</c:v>
                </c:pt>
                <c:pt idx="38">
                  <c:v>2.7368785726658582</c:v>
                </c:pt>
                <c:pt idx="39">
                  <c:v>3.3431491425601942</c:v>
                </c:pt>
                <c:pt idx="40">
                  <c:v>3.0140308331889831</c:v>
                </c:pt>
                <c:pt idx="41">
                  <c:v>3.4470812402563658</c:v>
                </c:pt>
                <c:pt idx="42">
                  <c:v>2.3904382470119523</c:v>
                </c:pt>
                <c:pt idx="43">
                  <c:v>2.788844621513944</c:v>
                </c:pt>
                <c:pt idx="44">
                  <c:v>2.2691841330330851</c:v>
                </c:pt>
                <c:pt idx="45">
                  <c:v>2.1479300190542179</c:v>
                </c:pt>
                <c:pt idx="46">
                  <c:v>2.6156244586869914</c:v>
                </c:pt>
                <c:pt idx="47">
                  <c:v>2.1825740516196084</c:v>
                </c:pt>
                <c:pt idx="48">
                  <c:v>2.1306080027715226</c:v>
                </c:pt>
                <c:pt idx="49">
                  <c:v>1.9747098562272649</c:v>
                </c:pt>
                <c:pt idx="50">
                  <c:v>1.69755759570414</c:v>
                </c:pt>
                <c:pt idx="51">
                  <c:v>1.593625498007968</c:v>
                </c:pt>
                <c:pt idx="52">
                  <c:v>1.4377273514637103</c:v>
                </c:pt>
                <c:pt idx="53">
                  <c:v>1.2818292049194526</c:v>
                </c:pt>
                <c:pt idx="54">
                  <c:v>1.2818292049194526</c:v>
                </c:pt>
                <c:pt idx="55">
                  <c:v>0.97003291183093721</c:v>
                </c:pt>
                <c:pt idx="56">
                  <c:v>1.0566429932444137</c:v>
                </c:pt>
                <c:pt idx="57">
                  <c:v>0.57162653732894508</c:v>
                </c:pt>
                <c:pt idx="58">
                  <c:v>0.81413476528667938</c:v>
                </c:pt>
                <c:pt idx="59">
                  <c:v>0.45037242335007793</c:v>
                </c:pt>
                <c:pt idx="60">
                  <c:v>0.32911830937121078</c:v>
                </c:pt>
                <c:pt idx="61">
                  <c:v>0.31179629308851553</c:v>
                </c:pt>
                <c:pt idx="62">
                  <c:v>0.17322016282695307</c:v>
                </c:pt>
                <c:pt idx="63">
                  <c:v>0.20786419539234369</c:v>
                </c:pt>
                <c:pt idx="64">
                  <c:v>5.1966048848085922E-2</c:v>
                </c:pt>
                <c:pt idx="65">
                  <c:v>8.6610081413476536E-2</c:v>
                </c:pt>
                <c:pt idx="66">
                  <c:v>3.4644032565390614E-2</c:v>
                </c:pt>
                <c:pt idx="67">
                  <c:v>1.7322016282695307E-2</c:v>
                </c:pt>
                <c:pt idx="68">
                  <c:v>1.7322016282695307E-2</c:v>
                </c:pt>
                <c:pt idx="69">
                  <c:v>1.7322016282695307E-2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1197696"/>
        <c:axId val="101208064"/>
      </c:barChart>
      <c:catAx>
        <c:axId val="10119769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1208064"/>
        <c:crosses val="autoZero"/>
        <c:auto val="1"/>
        <c:lblAlgn val="ctr"/>
        <c:lblOffset val="100"/>
        <c:noMultiLvlLbl val="0"/>
      </c:catAx>
      <c:valAx>
        <c:axId val="101208064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1197696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19268388312851"/>
          <c:y val="0.1653040678200802"/>
          <c:w val="0.24207128436710304"/>
          <c:h val="9.489158798098149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ČESKÝ JAZYK - DIDAKTICKÝ TEST</a:t>
            </a:r>
          </a:p>
          <a:p>
            <a:pPr>
              <a:defRPr sz="1400"/>
            </a:pPr>
            <a:r>
              <a:rPr lang="cs-CZ" sz="1100"/>
              <a:t>MZ 2014 A 2013 PODZIM - VŠECHNY TERMÍNY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DT!$CR$1</c:f>
              <c:strCache>
                <c:ptCount val="1"/>
                <c:pt idx="0">
                  <c:v>2013P</c:v>
                </c:pt>
              </c:strCache>
            </c:strRef>
          </c:tx>
          <c:spPr>
            <a:solidFill>
              <a:schemeClr val="tx1">
                <a:lumMod val="50000"/>
                <a:lumOff val="50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DT!$DV$80:$DV$149</c:f>
              <c:numCache>
                <c:formatCode>General</c:formatCode>
                <c:ptCount val="7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</c:numCache>
            </c:numRef>
          </c:cat>
          <c:val>
            <c:numRef>
              <c:f>DT!$CU$80:$CU$149</c:f>
              <c:numCache>
                <c:formatCode>0.0</c:formatCode>
                <c:ptCount val="7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1.7325017325017324E-2</c:v>
                </c:pt>
                <c:pt idx="13">
                  <c:v>0</c:v>
                </c:pt>
                <c:pt idx="14">
                  <c:v>6.9300069300069295E-2</c:v>
                </c:pt>
                <c:pt idx="15">
                  <c:v>0.15592515592515593</c:v>
                </c:pt>
                <c:pt idx="16">
                  <c:v>0.13860013860013859</c:v>
                </c:pt>
                <c:pt idx="17">
                  <c:v>0.10395010395010396</c:v>
                </c:pt>
                <c:pt idx="18">
                  <c:v>0.13860013860013859</c:v>
                </c:pt>
                <c:pt idx="19">
                  <c:v>0.39847539847539848</c:v>
                </c:pt>
                <c:pt idx="20">
                  <c:v>0.31185031185031187</c:v>
                </c:pt>
                <c:pt idx="21">
                  <c:v>0.48510048510048509</c:v>
                </c:pt>
                <c:pt idx="22">
                  <c:v>0.79695079695079696</c:v>
                </c:pt>
                <c:pt idx="23">
                  <c:v>1.074151074151074</c:v>
                </c:pt>
                <c:pt idx="24">
                  <c:v>1.1954261954261955</c:v>
                </c:pt>
                <c:pt idx="25">
                  <c:v>1.1088011088011087</c:v>
                </c:pt>
                <c:pt idx="26">
                  <c:v>1.7844767844767844</c:v>
                </c:pt>
                <c:pt idx="27">
                  <c:v>2.2176022176022174</c:v>
                </c:pt>
                <c:pt idx="28">
                  <c:v>2.2002772002772</c:v>
                </c:pt>
                <c:pt idx="29">
                  <c:v>2.1656271656271655</c:v>
                </c:pt>
                <c:pt idx="30">
                  <c:v>2.8932778932778933</c:v>
                </c:pt>
                <c:pt idx="31">
                  <c:v>3.1878031878031878</c:v>
                </c:pt>
                <c:pt idx="32">
                  <c:v>3.1531531531531529</c:v>
                </c:pt>
                <c:pt idx="33">
                  <c:v>3.1185031185031189</c:v>
                </c:pt>
                <c:pt idx="34">
                  <c:v>3.8634788634788633</c:v>
                </c:pt>
                <c:pt idx="35">
                  <c:v>4.4352044352044349</c:v>
                </c:pt>
                <c:pt idx="36">
                  <c:v>4.1233541233541233</c:v>
                </c:pt>
                <c:pt idx="37">
                  <c:v>4.4352044352044349</c:v>
                </c:pt>
                <c:pt idx="38">
                  <c:v>4.5564795564795562</c:v>
                </c:pt>
                <c:pt idx="39">
                  <c:v>4.2273042273042272</c:v>
                </c:pt>
                <c:pt idx="40">
                  <c:v>4.2619542619542621</c:v>
                </c:pt>
                <c:pt idx="41">
                  <c:v>4.002079002079002</c:v>
                </c:pt>
                <c:pt idx="42">
                  <c:v>3.7248787248787245</c:v>
                </c:pt>
                <c:pt idx="43">
                  <c:v>4.3659043659043659</c:v>
                </c:pt>
                <c:pt idx="44">
                  <c:v>3.6036036036036037</c:v>
                </c:pt>
                <c:pt idx="45">
                  <c:v>3.2917532917532917</c:v>
                </c:pt>
                <c:pt idx="46">
                  <c:v>3.1531531531531529</c:v>
                </c:pt>
                <c:pt idx="47">
                  <c:v>2.9279279279279278</c:v>
                </c:pt>
                <c:pt idx="48">
                  <c:v>2.8413028413028414</c:v>
                </c:pt>
                <c:pt idx="49">
                  <c:v>2.130977130977131</c:v>
                </c:pt>
                <c:pt idx="50">
                  <c:v>1.9057519057519057</c:v>
                </c:pt>
                <c:pt idx="51">
                  <c:v>1.9230769230769231</c:v>
                </c:pt>
                <c:pt idx="52">
                  <c:v>1.7325017325017324</c:v>
                </c:pt>
                <c:pt idx="53">
                  <c:v>1.6112266112266114</c:v>
                </c:pt>
                <c:pt idx="54">
                  <c:v>1.4033264033264035</c:v>
                </c:pt>
                <c:pt idx="55">
                  <c:v>1.2127512127512128</c:v>
                </c:pt>
                <c:pt idx="56">
                  <c:v>0.76230076230076227</c:v>
                </c:pt>
                <c:pt idx="57">
                  <c:v>0.60637560637560639</c:v>
                </c:pt>
                <c:pt idx="58">
                  <c:v>0.62370062370062374</c:v>
                </c:pt>
                <c:pt idx="59">
                  <c:v>0.4677754677754678</c:v>
                </c:pt>
                <c:pt idx="60">
                  <c:v>0.45045045045045046</c:v>
                </c:pt>
                <c:pt idx="61">
                  <c:v>0.20790020790020791</c:v>
                </c:pt>
                <c:pt idx="62">
                  <c:v>0.22522522522522523</c:v>
                </c:pt>
                <c:pt idx="63">
                  <c:v>5.1975051975051978E-2</c:v>
                </c:pt>
                <c:pt idx="64">
                  <c:v>8.6625086625086625E-2</c:v>
                </c:pt>
                <c:pt idx="65">
                  <c:v>3.4650034650034647E-2</c:v>
                </c:pt>
                <c:pt idx="66">
                  <c:v>3.4650034650034647E-2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</c:numCache>
            </c:numRef>
          </c:val>
        </c:ser>
        <c:ser>
          <c:idx val="1"/>
          <c:order val="1"/>
          <c:tx>
            <c:strRef>
              <c:f>DT!$DV$1</c:f>
              <c:strCache>
                <c:ptCount val="1"/>
                <c:pt idx="0">
                  <c:v>2014P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invertIfNegative val="0"/>
          <c:trendline>
            <c:spPr>
              <a:ln w="19050">
                <a:solidFill>
                  <a:srgbClr val="C00000"/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DT!$DV$80:$DV$149</c:f>
              <c:numCache>
                <c:formatCode>General</c:formatCode>
                <c:ptCount val="7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</c:numCache>
            </c:numRef>
          </c:cat>
          <c:val>
            <c:numRef>
              <c:f>DT!$DX$80:$DX$149</c:f>
              <c:numCache>
                <c:formatCode>General</c:formatCode>
                <c:ptCount val="7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3.4644032565390614E-2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1.7322016282695307E-2</c:v>
                </c:pt>
                <c:pt idx="9">
                  <c:v>1.7322016282695307E-2</c:v>
                </c:pt>
                <c:pt idx="10">
                  <c:v>0.12125411397886715</c:v>
                </c:pt>
                <c:pt idx="11">
                  <c:v>1.7322016282695307E-2</c:v>
                </c:pt>
                <c:pt idx="12">
                  <c:v>0.22518621167503897</c:v>
                </c:pt>
                <c:pt idx="13">
                  <c:v>8.6610081413476536E-2</c:v>
                </c:pt>
                <c:pt idx="14">
                  <c:v>0.64091460245972631</c:v>
                </c:pt>
                <c:pt idx="15">
                  <c:v>0.17322016282695307</c:v>
                </c:pt>
                <c:pt idx="16">
                  <c:v>0.83145678156937475</c:v>
                </c:pt>
                <c:pt idx="17">
                  <c:v>0.38108435821929676</c:v>
                </c:pt>
                <c:pt idx="18">
                  <c:v>1.2818292049194526</c:v>
                </c:pt>
                <c:pt idx="19">
                  <c:v>0.64091460245972631</c:v>
                </c:pt>
                <c:pt idx="20">
                  <c:v>1.6455915468560538</c:v>
                </c:pt>
                <c:pt idx="21">
                  <c:v>1.2298631560713666</c:v>
                </c:pt>
                <c:pt idx="22">
                  <c:v>2.2865061493157803</c:v>
                </c:pt>
                <c:pt idx="23">
                  <c:v>1.8361337259657025</c:v>
                </c:pt>
                <c:pt idx="24">
                  <c:v>2.4770483284254285</c:v>
                </c:pt>
                <c:pt idx="25">
                  <c:v>2.3384721981638665</c:v>
                </c:pt>
                <c:pt idx="26">
                  <c:v>2.8234886540793349</c:v>
                </c:pt>
                <c:pt idx="27">
                  <c:v>2.442404295860038</c:v>
                </c:pt>
                <c:pt idx="28">
                  <c:v>3.2738610774294132</c:v>
                </c:pt>
                <c:pt idx="29">
                  <c:v>3.4470812402563658</c:v>
                </c:pt>
                <c:pt idx="30">
                  <c:v>3.7242335007794907</c:v>
                </c:pt>
                <c:pt idx="31">
                  <c:v>3.6549454356487092</c:v>
                </c:pt>
                <c:pt idx="32">
                  <c:v>3.533691321669842</c:v>
                </c:pt>
                <c:pt idx="33">
                  <c:v>4.3651481032392168</c:v>
                </c:pt>
                <c:pt idx="34">
                  <c:v>3.0486748657543741</c:v>
                </c:pt>
                <c:pt idx="35">
                  <c:v>3.5163693053871472</c:v>
                </c:pt>
                <c:pt idx="36">
                  <c:v>3.0659968820370689</c:v>
                </c:pt>
                <c:pt idx="37">
                  <c:v>3.3777931751255847</c:v>
                </c:pt>
                <c:pt idx="38">
                  <c:v>2.7368785726658582</c:v>
                </c:pt>
                <c:pt idx="39">
                  <c:v>3.3431491425601942</c:v>
                </c:pt>
                <c:pt idx="40">
                  <c:v>3.0140308331889831</c:v>
                </c:pt>
                <c:pt idx="41">
                  <c:v>3.4470812402563658</c:v>
                </c:pt>
                <c:pt idx="42">
                  <c:v>2.3904382470119523</c:v>
                </c:pt>
                <c:pt idx="43">
                  <c:v>2.788844621513944</c:v>
                </c:pt>
                <c:pt idx="44">
                  <c:v>2.2691841330330851</c:v>
                </c:pt>
                <c:pt idx="45">
                  <c:v>2.1479300190542179</c:v>
                </c:pt>
                <c:pt idx="46">
                  <c:v>2.6156244586869914</c:v>
                </c:pt>
                <c:pt idx="47">
                  <c:v>2.1825740516196084</c:v>
                </c:pt>
                <c:pt idx="48">
                  <c:v>2.1306080027715226</c:v>
                </c:pt>
                <c:pt idx="49">
                  <c:v>1.9747098562272649</c:v>
                </c:pt>
                <c:pt idx="50">
                  <c:v>1.69755759570414</c:v>
                </c:pt>
                <c:pt idx="51">
                  <c:v>1.593625498007968</c:v>
                </c:pt>
                <c:pt idx="52">
                  <c:v>1.4377273514637103</c:v>
                </c:pt>
                <c:pt idx="53">
                  <c:v>1.2818292049194526</c:v>
                </c:pt>
                <c:pt idx="54">
                  <c:v>1.2818292049194526</c:v>
                </c:pt>
                <c:pt idx="55">
                  <c:v>0.97003291183093721</c:v>
                </c:pt>
                <c:pt idx="56">
                  <c:v>1.0566429932444137</c:v>
                </c:pt>
                <c:pt idx="57">
                  <c:v>0.57162653732894508</c:v>
                </c:pt>
                <c:pt idx="58">
                  <c:v>0.81413476528667938</c:v>
                </c:pt>
                <c:pt idx="59">
                  <c:v>0.45037242335007793</c:v>
                </c:pt>
                <c:pt idx="60">
                  <c:v>0.32911830937121078</c:v>
                </c:pt>
                <c:pt idx="61">
                  <c:v>0.31179629308851553</c:v>
                </c:pt>
                <c:pt idx="62">
                  <c:v>0.17322016282695307</c:v>
                </c:pt>
                <c:pt idx="63">
                  <c:v>0.20786419539234369</c:v>
                </c:pt>
                <c:pt idx="64">
                  <c:v>5.1966048848085922E-2</c:v>
                </c:pt>
                <c:pt idx="65">
                  <c:v>8.6610081413476536E-2</c:v>
                </c:pt>
                <c:pt idx="66">
                  <c:v>3.4644032565390614E-2</c:v>
                </c:pt>
                <c:pt idx="67">
                  <c:v>1.7322016282695307E-2</c:v>
                </c:pt>
                <c:pt idx="68">
                  <c:v>1.7322016282695307E-2</c:v>
                </c:pt>
                <c:pt idx="69">
                  <c:v>1.7322016282695307E-2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1252480"/>
        <c:axId val="101262848"/>
      </c:barChart>
      <c:catAx>
        <c:axId val="10125248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1262848"/>
        <c:crosses val="autoZero"/>
        <c:auto val="1"/>
        <c:lblAlgn val="ctr"/>
        <c:lblOffset val="100"/>
        <c:noMultiLvlLbl val="0"/>
      </c:catAx>
      <c:valAx>
        <c:axId val="101262848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1252480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19268388312851"/>
          <c:y val="0.1653040678200802"/>
          <c:w val="0.24207128436710304"/>
          <c:h val="9.489158798098149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 dirty="0"/>
              <a:t>ČESKÝ JAZYK - DIDAKTICKÝ TEST</a:t>
            </a:r>
          </a:p>
          <a:p>
            <a:pPr>
              <a:defRPr sz="1400"/>
            </a:pPr>
            <a:r>
              <a:rPr lang="cs-CZ" sz="1100" dirty="0"/>
              <a:t>MZ 2014 PODZIM </a:t>
            </a:r>
            <a:r>
              <a:rPr lang="cs-CZ" sz="1100" dirty="0" smtClean="0"/>
              <a:t>– ŘÁDNÝ A </a:t>
            </a:r>
            <a:r>
              <a:rPr lang="cs-CZ" sz="1100" dirty="0"/>
              <a:t>OPRAVNÝ TERMÍN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DT!$EK$78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lumMod val="75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accent6">
                    <a:lumMod val="7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DT!$DV$80:$DV$149</c:f>
              <c:numCache>
                <c:formatCode>General</c:formatCode>
                <c:ptCount val="7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</c:numCache>
            </c:numRef>
          </c:cat>
          <c:val>
            <c:numRef>
              <c:f>DT!$EL$80:$EL$149</c:f>
              <c:numCache>
                <c:formatCode>General</c:formatCode>
                <c:ptCount val="7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5.159958720330237E-2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5.159958720330237E-2</c:v>
                </c:pt>
                <c:pt idx="9">
                  <c:v>0</c:v>
                </c:pt>
                <c:pt idx="10">
                  <c:v>0.15479876160990713</c:v>
                </c:pt>
                <c:pt idx="11">
                  <c:v>5.159958720330237E-2</c:v>
                </c:pt>
                <c:pt idx="12">
                  <c:v>0.41279669762641896</c:v>
                </c:pt>
                <c:pt idx="13">
                  <c:v>5.159958720330237E-2</c:v>
                </c:pt>
                <c:pt idx="14">
                  <c:v>1.0319917440660475</c:v>
                </c:pt>
                <c:pt idx="15">
                  <c:v>0.15479876160990713</c:v>
                </c:pt>
                <c:pt idx="16">
                  <c:v>1.4963880288957687</c:v>
                </c:pt>
                <c:pt idx="17">
                  <c:v>0.72239422084623317</c:v>
                </c:pt>
                <c:pt idx="18">
                  <c:v>2.3735810113519094</c:v>
                </c:pt>
                <c:pt idx="19">
                  <c:v>1.1351909184726523</c:v>
                </c:pt>
                <c:pt idx="20">
                  <c:v>2.9411764705882351</c:v>
                </c:pt>
                <c:pt idx="21">
                  <c:v>2.1671826625386998</c:v>
                </c:pt>
                <c:pt idx="22">
                  <c:v>4.3859649122807012</c:v>
                </c:pt>
                <c:pt idx="23">
                  <c:v>3.1991744066047469</c:v>
                </c:pt>
                <c:pt idx="24">
                  <c:v>3.8699690402476783</c:v>
                </c:pt>
                <c:pt idx="25">
                  <c:v>3.9215686274509802</c:v>
                </c:pt>
                <c:pt idx="26">
                  <c:v>4.7987616099071211</c:v>
                </c:pt>
                <c:pt idx="27">
                  <c:v>4.1279669762641902</c:v>
                </c:pt>
                <c:pt idx="28">
                  <c:v>6.0371517027863781</c:v>
                </c:pt>
                <c:pt idx="29">
                  <c:v>4.7471620227038187</c:v>
                </c:pt>
                <c:pt idx="30">
                  <c:v>5.6759545923632606</c:v>
                </c:pt>
                <c:pt idx="31">
                  <c:v>5.2115583075335401</c:v>
                </c:pt>
                <c:pt idx="32">
                  <c:v>3.973168214654283</c:v>
                </c:pt>
                <c:pt idx="33">
                  <c:v>5.1083591331269353</c:v>
                </c:pt>
                <c:pt idx="34">
                  <c:v>3.7667698658410735</c:v>
                </c:pt>
                <c:pt idx="35">
                  <c:v>3.7667698658410735</c:v>
                </c:pt>
                <c:pt idx="36">
                  <c:v>4.1279669762641902</c:v>
                </c:pt>
                <c:pt idx="37">
                  <c:v>3.9215686274509802</c:v>
                </c:pt>
                <c:pt idx="38">
                  <c:v>2.4251805985552117</c:v>
                </c:pt>
                <c:pt idx="39">
                  <c:v>2.5283797729618165</c:v>
                </c:pt>
                <c:pt idx="40">
                  <c:v>2.5283797729618165</c:v>
                </c:pt>
                <c:pt idx="41">
                  <c:v>2.4251805985552117</c:v>
                </c:pt>
                <c:pt idx="42">
                  <c:v>1.1351909184726523</c:v>
                </c:pt>
                <c:pt idx="43">
                  <c:v>1.3415892672858616</c:v>
                </c:pt>
                <c:pt idx="44">
                  <c:v>0.92879256965944268</c:v>
                </c:pt>
                <c:pt idx="45">
                  <c:v>0.67079463364293079</c:v>
                </c:pt>
                <c:pt idx="46">
                  <c:v>0.92879256965944268</c:v>
                </c:pt>
                <c:pt idx="47">
                  <c:v>0.61919504643962853</c:v>
                </c:pt>
                <c:pt idx="48">
                  <c:v>0.10319917440660474</c:v>
                </c:pt>
                <c:pt idx="49">
                  <c:v>0.30959752321981426</c:v>
                </c:pt>
                <c:pt idx="50">
                  <c:v>0.36119711042311659</c:v>
                </c:pt>
                <c:pt idx="51">
                  <c:v>0</c:v>
                </c:pt>
                <c:pt idx="52">
                  <c:v>0.10319917440660474</c:v>
                </c:pt>
                <c:pt idx="53">
                  <c:v>0</c:v>
                </c:pt>
                <c:pt idx="54">
                  <c:v>5.159958720330237E-2</c:v>
                </c:pt>
                <c:pt idx="55">
                  <c:v>0</c:v>
                </c:pt>
                <c:pt idx="56">
                  <c:v>5.159958720330237E-2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5.159958720330237E-2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</c:numCache>
            </c:numRef>
          </c:val>
        </c:ser>
        <c:ser>
          <c:idx val="1"/>
          <c:order val="1"/>
          <c:tx>
            <c:strRef>
              <c:f>DT!$ED$78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chemeClr val="accent3">
                <a:lumMod val="75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accent3">
                    <a:lumMod val="50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DT!$DV$80:$DV$149</c:f>
              <c:numCache>
                <c:formatCode>General</c:formatCode>
                <c:ptCount val="7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</c:numCache>
            </c:numRef>
          </c:cat>
          <c:val>
            <c:numRef>
              <c:f>DT!$EE$80:$EE$149</c:f>
              <c:numCache>
                <c:formatCode>General</c:formatCode>
                <c:ptCount val="7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2.6709401709401712E-2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2.6709401709401712E-2</c:v>
                </c:pt>
                <c:pt idx="10">
                  <c:v>0.10683760683760685</c:v>
                </c:pt>
                <c:pt idx="11">
                  <c:v>0</c:v>
                </c:pt>
                <c:pt idx="12">
                  <c:v>0.13354700854700854</c:v>
                </c:pt>
                <c:pt idx="13">
                  <c:v>0.10683760683760685</c:v>
                </c:pt>
                <c:pt idx="14">
                  <c:v>0.42735042735042739</c:v>
                </c:pt>
                <c:pt idx="15">
                  <c:v>0.18696581196581197</c:v>
                </c:pt>
                <c:pt idx="16">
                  <c:v>0.50747863247863245</c:v>
                </c:pt>
                <c:pt idx="17">
                  <c:v>0.21367521367521369</c:v>
                </c:pt>
                <c:pt idx="18">
                  <c:v>0.72115384615384615</c:v>
                </c:pt>
                <c:pt idx="19">
                  <c:v>0.37393162393162394</c:v>
                </c:pt>
                <c:pt idx="20">
                  <c:v>0.96153846153846156</c:v>
                </c:pt>
                <c:pt idx="21">
                  <c:v>0.74786324786324787</c:v>
                </c:pt>
                <c:pt idx="22">
                  <c:v>1.2286324786324787</c:v>
                </c:pt>
                <c:pt idx="23">
                  <c:v>1.1217948717948718</c:v>
                </c:pt>
                <c:pt idx="24">
                  <c:v>1.7628205128205128</c:v>
                </c:pt>
                <c:pt idx="25">
                  <c:v>1.5491452991452992</c:v>
                </c:pt>
                <c:pt idx="26">
                  <c:v>1.7895299145299144</c:v>
                </c:pt>
                <c:pt idx="27">
                  <c:v>1.6025641025641024</c:v>
                </c:pt>
                <c:pt idx="28">
                  <c:v>1.9230769230769231</c:v>
                </c:pt>
                <c:pt idx="29">
                  <c:v>2.7777777777777777</c:v>
                </c:pt>
                <c:pt idx="30">
                  <c:v>2.7243589743589745</c:v>
                </c:pt>
                <c:pt idx="31">
                  <c:v>2.857905982905983</c:v>
                </c:pt>
                <c:pt idx="32">
                  <c:v>3.3119658119658122</c:v>
                </c:pt>
                <c:pt idx="33">
                  <c:v>3.9529914529914527</c:v>
                </c:pt>
                <c:pt idx="34">
                  <c:v>2.6976495726495728</c:v>
                </c:pt>
                <c:pt idx="35">
                  <c:v>3.3653846153846154</c:v>
                </c:pt>
                <c:pt idx="36">
                  <c:v>2.5908119658119659</c:v>
                </c:pt>
                <c:pt idx="37">
                  <c:v>3.125</c:v>
                </c:pt>
                <c:pt idx="38">
                  <c:v>2.9380341880341878</c:v>
                </c:pt>
                <c:pt idx="39">
                  <c:v>3.7927350427350426</c:v>
                </c:pt>
                <c:pt idx="40">
                  <c:v>3.3119658119658122</c:v>
                </c:pt>
                <c:pt idx="41">
                  <c:v>3.9529914529914527</c:v>
                </c:pt>
                <c:pt idx="42">
                  <c:v>3.0448717948717947</c:v>
                </c:pt>
                <c:pt idx="43">
                  <c:v>3.5256410256410255</c:v>
                </c:pt>
                <c:pt idx="44">
                  <c:v>2.9914529914529915</c:v>
                </c:pt>
                <c:pt idx="45">
                  <c:v>2.9113247863247862</c:v>
                </c:pt>
                <c:pt idx="46">
                  <c:v>3.4455128205128207</c:v>
                </c:pt>
                <c:pt idx="47">
                  <c:v>3.0181623931623931</c:v>
                </c:pt>
                <c:pt idx="48">
                  <c:v>3.1517094017094016</c:v>
                </c:pt>
                <c:pt idx="49">
                  <c:v>2.8311965811965814</c:v>
                </c:pt>
                <c:pt idx="50">
                  <c:v>2.4038461538461542</c:v>
                </c:pt>
                <c:pt idx="51">
                  <c:v>2.4038461538461542</c:v>
                </c:pt>
                <c:pt idx="52">
                  <c:v>2.1100427350427351</c:v>
                </c:pt>
                <c:pt idx="53">
                  <c:v>1.9497863247863247</c:v>
                </c:pt>
                <c:pt idx="54">
                  <c:v>1.8696581196581197</c:v>
                </c:pt>
                <c:pt idx="55">
                  <c:v>1.3888888888888888</c:v>
                </c:pt>
                <c:pt idx="56">
                  <c:v>1.6025641025641024</c:v>
                </c:pt>
                <c:pt idx="57">
                  <c:v>0.82799145299145305</c:v>
                </c:pt>
                <c:pt idx="58">
                  <c:v>1.1485042735042736</c:v>
                </c:pt>
                <c:pt idx="59">
                  <c:v>0.69444444444444442</c:v>
                </c:pt>
                <c:pt idx="60">
                  <c:v>0.48076923076923078</c:v>
                </c:pt>
                <c:pt idx="61">
                  <c:v>0.45405982905982911</c:v>
                </c:pt>
                <c:pt idx="62">
                  <c:v>0.24038461538461539</c:v>
                </c:pt>
                <c:pt idx="63">
                  <c:v>0.29380341880341881</c:v>
                </c:pt>
                <c:pt idx="64">
                  <c:v>8.0128205128205121E-2</c:v>
                </c:pt>
                <c:pt idx="65">
                  <c:v>0.10683760683760685</c:v>
                </c:pt>
                <c:pt idx="66">
                  <c:v>5.3418803418803423E-2</c:v>
                </c:pt>
                <c:pt idx="67">
                  <c:v>2.6709401709401712E-2</c:v>
                </c:pt>
                <c:pt idx="68">
                  <c:v>2.6709401709401712E-2</c:v>
                </c:pt>
                <c:pt idx="69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1295232"/>
        <c:axId val="101297152"/>
      </c:barChart>
      <c:catAx>
        <c:axId val="10129523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1297152"/>
        <c:crosses val="autoZero"/>
        <c:auto val="1"/>
        <c:lblAlgn val="ctr"/>
        <c:lblOffset val="100"/>
        <c:noMultiLvlLbl val="0"/>
      </c:catAx>
      <c:valAx>
        <c:axId val="101297152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129523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19268388312851"/>
          <c:y val="0.1653040678200802"/>
          <c:w val="0.24207128436710304"/>
          <c:h val="9.489158798098149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MATEMATIKA - OBOROVÁ STRUKTURA </a:t>
            </a:r>
          </a:p>
          <a:p>
            <a:pPr>
              <a:defRPr sz="1400"/>
            </a:pPr>
            <a:r>
              <a:rPr lang="cs-CZ" sz="1400"/>
              <a:t>(100% = KONAJÍCÍ DIDAKTICKÝ TEST)</a:t>
            </a:r>
          </a:p>
          <a:p>
            <a:pPr>
              <a:defRPr sz="1400"/>
            </a:pPr>
            <a:r>
              <a:rPr lang="cs-CZ" sz="1100"/>
              <a:t>PODZIMNÍ ZKUŠEBNÍ OBDOBÍ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747782951828123"/>
          <c:y val="0.29220847948775291"/>
          <c:w val="0.80165894230645962"/>
          <c:h val="0.57511699329912136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'prehled 2013 - 2012 podzim'!$I$18</c:f>
              <c:strCache>
                <c:ptCount val="1"/>
                <c:pt idx="0">
                  <c:v>GYMNÁZIA A LYCEA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podzim'!$B$23:$B$25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podzim'!$I$23:$I$25</c:f>
              <c:numCache>
                <c:formatCode>General</c:formatCode>
                <c:ptCount val="3"/>
                <c:pt idx="0" formatCode="0.0">
                  <c:v>8.2103082103082112</c:v>
                </c:pt>
                <c:pt idx="1">
                  <c:v>5.7805509771603489</c:v>
                </c:pt>
                <c:pt idx="2">
                  <c:v>5.8277336591325595</c:v>
                </c:pt>
              </c:numCache>
            </c:numRef>
          </c:val>
        </c:ser>
        <c:ser>
          <c:idx val="1"/>
          <c:order val="1"/>
          <c:tx>
            <c:strRef>
              <c:f>'prehled 2013 - 2012 podzim'!$J$18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podzim'!$B$23:$B$25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podzim'!$J$23:$J$25</c:f>
              <c:numCache>
                <c:formatCode>General</c:formatCode>
                <c:ptCount val="3"/>
                <c:pt idx="0" formatCode="0.0">
                  <c:v>51.851851851851848</c:v>
                </c:pt>
                <c:pt idx="1">
                  <c:v>49.729220626324469</c:v>
                </c:pt>
                <c:pt idx="2">
                  <c:v>46.585216860109959</c:v>
                </c:pt>
              </c:numCache>
            </c:numRef>
          </c:val>
        </c:ser>
        <c:ser>
          <c:idx val="2"/>
          <c:order val="2"/>
          <c:tx>
            <c:strRef>
              <c:f>'prehled 2013 - 2012 podzim'!$K$18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podzim'!$B$23:$B$25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podzim'!$K$23:$K$25</c:f>
              <c:numCache>
                <c:formatCode>General</c:formatCode>
                <c:ptCount val="3"/>
                <c:pt idx="0" formatCode="0.0">
                  <c:v>17.482517482517483</c:v>
                </c:pt>
                <c:pt idx="1">
                  <c:v>17.894984695078879</c:v>
                </c:pt>
                <c:pt idx="2">
                  <c:v>17.77642028100183</c:v>
                </c:pt>
              </c:numCache>
            </c:numRef>
          </c:val>
        </c:ser>
        <c:ser>
          <c:idx val="3"/>
          <c:order val="3"/>
          <c:tx>
            <c:strRef>
              <c:f>'prehled 2013 - 2012 podzim'!$L$18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numFmt formatCode="#,##0.0" sourceLinked="0"/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podzim'!$B$23:$B$25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podzim'!$L$23:$L$25</c:f>
              <c:numCache>
                <c:formatCode>General</c:formatCode>
                <c:ptCount val="3"/>
                <c:pt idx="0" formatCode="0.0">
                  <c:v>22.455322455322456</c:v>
                </c:pt>
                <c:pt idx="1">
                  <c:v>26.595243701436306</c:v>
                </c:pt>
                <c:pt idx="2">
                  <c:v>29.810629199755649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100446592"/>
        <c:axId val="100448128"/>
      </c:barChart>
      <c:catAx>
        <c:axId val="100446592"/>
        <c:scaling>
          <c:orientation val="maxMin"/>
        </c:scaling>
        <c:delete val="0"/>
        <c:axPos val="l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cs-CZ"/>
          </a:p>
        </c:txPr>
        <c:crossAx val="100448128"/>
        <c:crosses val="autoZero"/>
        <c:auto val="1"/>
        <c:lblAlgn val="ctr"/>
        <c:lblOffset val="100"/>
        <c:noMultiLvlLbl val="0"/>
      </c:catAx>
      <c:valAx>
        <c:axId val="100448128"/>
        <c:scaling>
          <c:orientation val="minMax"/>
        </c:scaling>
        <c:delete val="0"/>
        <c:axPos val="t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none"/>
        <c:minorTickMark val="none"/>
        <c:tickLblPos val="nextTo"/>
        <c:crossAx val="10044659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b"/>
      <c:layout/>
      <c:overlay val="0"/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MATEMATIKA - STRUKTURA ŽÁKŮ DLE</a:t>
            </a:r>
            <a:r>
              <a:rPr lang="cs-CZ" sz="1400" baseline="0"/>
              <a:t> TERMÍNU</a:t>
            </a:r>
            <a:endParaRPr lang="cs-CZ" sz="1400"/>
          </a:p>
          <a:p>
            <a:pPr>
              <a:defRPr sz="1400"/>
            </a:pPr>
            <a:r>
              <a:rPr lang="cs-CZ" sz="1400"/>
              <a:t>(100% = KONAJÍCÍ DIDAKTICKÝ TEST)</a:t>
            </a:r>
          </a:p>
          <a:p>
            <a:pPr>
              <a:defRPr sz="1400"/>
            </a:pPr>
            <a:r>
              <a:rPr lang="cs-CZ" sz="1400"/>
              <a:t>PODZIMNÍ ZKUŠEBNÍ OBDOBÍ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747782951828123"/>
          <c:y val="0.30359985361635766"/>
          <c:w val="0.80165894230645962"/>
          <c:h val="0.56372561917051667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'prehled 2013 - 2012 podzim'!$H$48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podzim'!$B$53:$B$55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podzim'!$H$53:$H$55</c:f>
              <c:numCache>
                <c:formatCode>0.0</c:formatCode>
                <c:ptCount val="3"/>
                <c:pt idx="0">
                  <c:v>16.692566692566693</c:v>
                </c:pt>
                <c:pt idx="1">
                  <c:v>19.766894278314105</c:v>
                </c:pt>
                <c:pt idx="2">
                  <c:v>25.44899205864386</c:v>
                </c:pt>
              </c:numCache>
            </c:numRef>
          </c:val>
        </c:ser>
        <c:ser>
          <c:idx val="1"/>
          <c:order val="1"/>
          <c:tx>
            <c:strRef>
              <c:f>'prehled 2013 - 2012 podzim'!$I$48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podzim'!$B$53:$B$55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podzim'!$I$53:$I$55</c:f>
              <c:numCache>
                <c:formatCode>0.0</c:formatCode>
                <c:ptCount val="3"/>
                <c:pt idx="0">
                  <c:v>81.533281533281539</c:v>
                </c:pt>
                <c:pt idx="1">
                  <c:v>79.326583470685179</c:v>
                </c:pt>
                <c:pt idx="2">
                  <c:v>73.830177153329259</c:v>
                </c:pt>
              </c:numCache>
            </c:numRef>
          </c:val>
        </c:ser>
        <c:ser>
          <c:idx val="2"/>
          <c:order val="2"/>
          <c:tx>
            <c:strRef>
              <c:f>'prehled 2013 - 2012 podzim'!$J$48</c:f>
              <c:strCache>
                <c:ptCount val="1"/>
                <c:pt idx="0">
                  <c:v>NÁHRADNÍ</c:v>
                </c:pt>
              </c:strCache>
            </c:strRef>
          </c:tx>
          <c:spPr>
            <a:solidFill>
              <a:schemeClr val="accent4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podzim'!$B$53:$B$55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podzim'!$J$53:$J$55</c:f>
              <c:numCache>
                <c:formatCode>0.0</c:formatCode>
                <c:ptCount val="3"/>
                <c:pt idx="0">
                  <c:v>1.7741517741517741</c:v>
                </c:pt>
                <c:pt idx="1">
                  <c:v>0.90652225100070638</c:v>
                </c:pt>
                <c:pt idx="2">
                  <c:v>0.7208307880268785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100488704"/>
        <c:axId val="100490240"/>
      </c:barChart>
      <c:catAx>
        <c:axId val="100488704"/>
        <c:scaling>
          <c:orientation val="maxMin"/>
        </c:scaling>
        <c:delete val="0"/>
        <c:axPos val="l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cs-CZ"/>
          </a:p>
        </c:txPr>
        <c:crossAx val="100490240"/>
        <c:crosses val="autoZero"/>
        <c:auto val="1"/>
        <c:lblAlgn val="ctr"/>
        <c:lblOffset val="100"/>
        <c:noMultiLvlLbl val="0"/>
      </c:catAx>
      <c:valAx>
        <c:axId val="100490240"/>
        <c:scaling>
          <c:orientation val="minMax"/>
        </c:scaling>
        <c:delete val="0"/>
        <c:axPos val="t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none"/>
        <c:minorTickMark val="none"/>
        <c:tickLblPos val="nextTo"/>
        <c:crossAx val="100488704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b"/>
      <c:layout>
        <c:manualLayout>
          <c:xMode val="edge"/>
          <c:yMode val="edge"/>
          <c:x val="0.25813260740538241"/>
          <c:y val="0.89936274081843282"/>
          <c:w val="0.63049955517291378"/>
          <c:h val="7.7854510924357689E-2"/>
        </c:manualLayout>
      </c:layout>
      <c:overlay val="0"/>
      <c:txPr>
        <a:bodyPr/>
        <a:lstStyle/>
        <a:p>
          <a:pPr>
            <a:defRPr sz="1200"/>
          </a:pPr>
          <a:endParaRPr lang="cs-CZ"/>
        </a:p>
      </c:tx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400" dirty="0"/>
              <a:t>MATEMATIKA - </a:t>
            </a:r>
            <a:r>
              <a:rPr lang="cs-CZ" sz="1400" dirty="0">
                <a:solidFill>
                  <a:srgbClr val="FF0000"/>
                </a:solidFill>
              </a:rPr>
              <a:t>ČISTÁ</a:t>
            </a:r>
            <a:r>
              <a:rPr lang="cs-CZ" sz="1400" baseline="0" dirty="0">
                <a:solidFill>
                  <a:srgbClr val="FF0000"/>
                </a:solidFill>
              </a:rPr>
              <a:t> NEÚSPĚŠNOST</a:t>
            </a:r>
          </a:p>
          <a:p>
            <a:pPr>
              <a:defRPr sz="1200"/>
            </a:pPr>
            <a:r>
              <a:rPr lang="cs-CZ" sz="1100" baseline="0" dirty="0"/>
              <a:t>PODZIMNÍ TERMÍN MZ</a:t>
            </a:r>
            <a:endParaRPr lang="cs-CZ" sz="11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971392837640261"/>
          <c:y val="0.18847204847057669"/>
          <c:w val="0.84273177262238197"/>
          <c:h val="0.6955478696004121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'PREDMETY - ZAKLAD'!$B$3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'PREDMETY - ZAKLAD'!$H$2:$K$2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ZAKLAD'!$H$3:$K$3</c:f>
              <c:numCache>
                <c:formatCode>###0.0</c:formatCode>
                <c:ptCount val="4"/>
                <c:pt idx="0">
                  <c:v>53.049564347950295</c:v>
                </c:pt>
                <c:pt idx="1">
                  <c:v>56.393559081221881</c:v>
                </c:pt>
                <c:pt idx="2">
                  <c:v>52.778748689269484</c:v>
                </c:pt>
                <c:pt idx="3">
                  <c:v>44.172494172494169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100542336"/>
        <c:axId val="100552704"/>
      </c:barChart>
      <c:lineChart>
        <c:grouping val="standard"/>
        <c:varyColors val="0"/>
        <c:ser>
          <c:idx val="1"/>
          <c:order val="1"/>
          <c:tx>
            <c:strRef>
              <c:f>'PREDMETY - ZAKLAD'!$B$4</c:f>
              <c:strCache>
                <c:ptCount val="1"/>
                <c:pt idx="0">
                  <c:v>ŘÁDNÝ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5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val>
            <c:numRef>
              <c:f>'PREDMETY - ZAKLAD'!$H$4:$K$4</c:f>
              <c:numCache>
                <c:formatCode>###0.0</c:formatCode>
                <c:ptCount val="4"/>
                <c:pt idx="0">
                  <c:v>46.470062555853445</c:v>
                </c:pt>
                <c:pt idx="1">
                  <c:v>53.571428571428569</c:v>
                </c:pt>
                <c:pt idx="2">
                  <c:v>53.914590747330962</c:v>
                </c:pt>
                <c:pt idx="3">
                  <c:v>47.168347556245152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'PREDMETY - ZAKLAD'!$B$5</c:f>
              <c:strCache>
                <c:ptCount val="1"/>
                <c:pt idx="0">
                  <c:v>OPRAVNÝ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val>
            <c:numRef>
              <c:f>'PREDMETY - ZAKLAD'!$H$5:$K$5</c:f>
              <c:numCache>
                <c:formatCode>###0.0</c:formatCode>
                <c:ptCount val="4"/>
                <c:pt idx="0">
                  <c:v>54.624951418577538</c:v>
                </c:pt>
                <c:pt idx="1">
                  <c:v>57.392965144039479</c:v>
                </c:pt>
                <c:pt idx="2">
                  <c:v>52.560528246515034</c:v>
                </c:pt>
                <c:pt idx="3">
                  <c:v>43.23379923761118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0542336"/>
        <c:axId val="100552704"/>
      </c:lineChart>
      <c:catAx>
        <c:axId val="1005423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cs-CZ"/>
          </a:p>
        </c:txPr>
        <c:crossAx val="100552704"/>
        <c:crosses val="autoZero"/>
        <c:auto val="1"/>
        <c:lblAlgn val="ctr"/>
        <c:lblOffset val="100"/>
        <c:noMultiLvlLbl val="0"/>
      </c:catAx>
      <c:valAx>
        <c:axId val="100552704"/>
        <c:scaling>
          <c:orientation val="minMax"/>
          <c:max val="60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 sz="1000" b="0" i="0" kern="1200" baseline="0">
                    <a:solidFill>
                      <a:srgbClr val="000000"/>
                    </a:solidFill>
                    <a:effectLst/>
                  </a:rPr>
                  <a:t>PODÍL NEÚSPĚŠNÝCH Z KONAJÍCÍCH (%)</a:t>
                </a:r>
                <a:endParaRPr lang="cs-CZ">
                  <a:effectLst/>
                </a:endParaRP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100542336"/>
        <c:crosses val="autoZero"/>
        <c:crossBetween val="between"/>
      </c:valAx>
      <c:spPr>
        <a:solidFill>
          <a:schemeClr val="bg1"/>
        </a:solidFill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45335767435301666"/>
          <c:y val="0.47244071399272858"/>
          <c:w val="0.21106030582718222"/>
          <c:h val="0.236471011013203"/>
        </c:manualLayout>
      </c:layout>
      <c:overlay val="1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400" dirty="0"/>
              <a:t>MATEMATIKA - </a:t>
            </a:r>
            <a:r>
              <a:rPr lang="cs-CZ" sz="1400" dirty="0">
                <a:solidFill>
                  <a:srgbClr val="FF0000"/>
                </a:solidFill>
              </a:rPr>
              <a:t>% SKÓR</a:t>
            </a:r>
            <a:endParaRPr lang="cs-CZ" sz="1400" baseline="0" dirty="0">
              <a:solidFill>
                <a:srgbClr val="FF0000"/>
              </a:solidFill>
            </a:endParaRPr>
          </a:p>
          <a:p>
            <a:pPr>
              <a:defRPr sz="1200"/>
            </a:pPr>
            <a:r>
              <a:rPr lang="cs-CZ" sz="1100" baseline="0" dirty="0"/>
              <a:t>PODZIMNÍ TERMÍN MZ</a:t>
            </a:r>
            <a:endParaRPr lang="cs-CZ" sz="11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971392837640261"/>
          <c:y val="0.18847204847057669"/>
          <c:w val="0.84273177262238197"/>
          <c:h val="0.6955478696004121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'PREDMETY - ZAKLAD'!$B$26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numFmt formatCode="#,##0.0" sourceLinked="0"/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'PREDMETY - ZAKLAD'!$H$2:$K$2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ZAKLAD'!$H$26:$K$26</c:f>
              <c:numCache>
                <c:formatCode>###0.0</c:formatCode>
                <c:ptCount val="4"/>
                <c:pt idx="0">
                  <c:v>33.275636363636409</c:v>
                </c:pt>
                <c:pt idx="1">
                  <c:v>32.68580503298309</c:v>
                </c:pt>
                <c:pt idx="2">
                  <c:v>33.817881964895676</c:v>
                </c:pt>
                <c:pt idx="3" formatCode="General">
                  <c:v>36.283566614826334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100583680"/>
        <c:axId val="102375808"/>
      </c:barChart>
      <c:lineChart>
        <c:grouping val="standard"/>
        <c:varyColors val="0"/>
        <c:ser>
          <c:idx val="1"/>
          <c:order val="1"/>
          <c:tx>
            <c:strRef>
              <c:f>'PREDMETY - ZAKLAD'!$B$27</c:f>
              <c:strCache>
                <c:ptCount val="1"/>
                <c:pt idx="0">
                  <c:v>ŘÁDNÝ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5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cat>
            <c:strRef>
              <c:f>'PREDMETY - ZAKLAD'!$H$2:$K$2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ZAKLAD'!$H$27:$K$27</c:f>
              <c:numCache>
                <c:formatCode>###0.0</c:formatCode>
                <c:ptCount val="4"/>
                <c:pt idx="0">
                  <c:v>36.843462246777101</c:v>
                </c:pt>
                <c:pt idx="1">
                  <c:v>33.547550432276765</c:v>
                </c:pt>
                <c:pt idx="2">
                  <c:v>34.332138590203137</c:v>
                </c:pt>
                <c:pt idx="3" formatCode="General">
                  <c:v>35.630147630147633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'PREDMETY - ZAKLAD'!$B$28</c:f>
              <c:strCache>
                <c:ptCount val="1"/>
                <c:pt idx="0">
                  <c:v>OPRAVNÝ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cat>
            <c:strRef>
              <c:f>'PREDMETY - ZAKLAD'!$H$2:$K$2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ZAKLAD'!$H$28:$K$28</c:f>
              <c:numCache>
                <c:formatCode>###0.0</c:formatCode>
                <c:ptCount val="4"/>
                <c:pt idx="0">
                  <c:v>32.344691747094764</c:v>
                </c:pt>
                <c:pt idx="1">
                  <c:v>32.364328259430778</c:v>
                </c:pt>
                <c:pt idx="2">
                  <c:v>33.60552092609084</c:v>
                </c:pt>
                <c:pt idx="3" formatCode="General">
                  <c:v>36.513350286077561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0583680"/>
        <c:axId val="102375808"/>
      </c:lineChart>
      <c:catAx>
        <c:axId val="10058368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cs-CZ"/>
          </a:p>
        </c:txPr>
        <c:crossAx val="102375808"/>
        <c:crosses val="autoZero"/>
        <c:auto val="1"/>
        <c:lblAlgn val="ctr"/>
        <c:lblOffset val="100"/>
        <c:noMultiLvlLbl val="0"/>
      </c:catAx>
      <c:valAx>
        <c:axId val="102375808"/>
        <c:scaling>
          <c:orientation val="minMax"/>
          <c:max val="40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 sz="1000" b="0" i="0" kern="1200" baseline="0" dirty="0" smtClean="0">
                    <a:solidFill>
                      <a:srgbClr val="000000"/>
                    </a:solidFill>
                    <a:effectLst/>
                  </a:rPr>
                  <a:t>% SKÓR</a:t>
                </a:r>
                <a:endParaRPr lang="cs-CZ" dirty="0">
                  <a:effectLst/>
                </a:endParaRP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100583680"/>
        <c:crosses val="autoZero"/>
        <c:crossBetween val="between"/>
      </c:valAx>
      <c:spPr>
        <a:solidFill>
          <a:schemeClr val="bg1"/>
        </a:solidFill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42351505307972365"/>
          <c:y val="0.50570301998152245"/>
          <c:w val="0.20891308873753017"/>
          <c:h val="0.22555378550228153"/>
        </c:manualLayout>
      </c:layout>
      <c:overlay val="1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600" b="1" i="0" baseline="0" dirty="0">
                <a:effectLst/>
              </a:rPr>
              <a:t>MATEMATIKA - DT</a:t>
            </a:r>
          </a:p>
          <a:p>
            <a:pPr>
              <a:defRPr sz="1200"/>
            </a:pPr>
            <a:r>
              <a:rPr lang="cs-CZ" sz="1200" b="1" i="0" baseline="0" dirty="0">
                <a:effectLst/>
              </a:rPr>
              <a:t>OBOROVÁ STRUKTURA </a:t>
            </a:r>
            <a:r>
              <a:rPr lang="cs-CZ" sz="1200" b="1" i="0" baseline="0" dirty="0" smtClean="0">
                <a:effectLst/>
              </a:rPr>
              <a:t>a </a:t>
            </a:r>
            <a:r>
              <a:rPr lang="cs-CZ" sz="1200" b="1" i="0" baseline="0" dirty="0">
                <a:effectLst/>
              </a:rPr>
              <a:t>ČISTÁ NEÚSPĚŠNOST</a:t>
            </a:r>
            <a:endParaRPr lang="cs-CZ" sz="1200" dirty="0">
              <a:effectLst/>
            </a:endParaRPr>
          </a:p>
          <a:p>
            <a:pPr>
              <a:defRPr sz="1200"/>
            </a:pPr>
            <a:r>
              <a:rPr lang="cs-CZ" sz="1000" b="1" i="0" baseline="0" dirty="0">
                <a:effectLst/>
              </a:rPr>
              <a:t>(100% = KONAJÍCÍ DIDAKTICKÝ TEST)</a:t>
            </a:r>
            <a:endParaRPr lang="cs-CZ" sz="1000" dirty="0">
              <a:effectLst/>
            </a:endParaRPr>
          </a:p>
          <a:p>
            <a:pPr>
              <a:defRPr sz="1200"/>
            </a:pPr>
            <a:r>
              <a:rPr lang="cs-CZ" sz="1000" b="1" i="0" baseline="0" dirty="0">
                <a:effectLst/>
              </a:rPr>
              <a:t>PODZIMNÍ ZKUŠEBNÍ OBDOBÍ</a:t>
            </a:r>
            <a:endParaRPr lang="cs-CZ" sz="1000" dirty="0">
              <a:effectLst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87386264216973"/>
          <c:y val="0.20877302306479245"/>
          <c:w val="0.43373708975612385"/>
          <c:h val="0.72476437713612696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'prehled 2013 - 2012 podzim'!$I$18</c:f>
              <c:strCache>
                <c:ptCount val="1"/>
                <c:pt idx="0">
                  <c:v>GYMNÁZIA A LYCEA</c:v>
                </c:pt>
              </c:strCache>
            </c:strRef>
          </c:tx>
          <c:spPr>
            <a:solidFill>
              <a:srgbClr val="92D050">
                <a:alpha val="50000"/>
              </a:srgbClr>
            </a:solidFill>
          </c:spPr>
          <c:invertIfNegative val="0"/>
          <c:cat>
            <c:strRef>
              <c:f>'prehled 2013 - 2012 podzim'!$H$23:$H$25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podzim'!$I$23:$I$25</c:f>
              <c:numCache>
                <c:formatCode>General</c:formatCode>
                <c:ptCount val="3"/>
                <c:pt idx="0" formatCode="0.0">
                  <c:v>8.2103082103082112</c:v>
                </c:pt>
                <c:pt idx="1">
                  <c:v>5.7805509771603489</c:v>
                </c:pt>
                <c:pt idx="2">
                  <c:v>5.8277336591325595</c:v>
                </c:pt>
              </c:numCache>
            </c:numRef>
          </c:val>
        </c:ser>
        <c:ser>
          <c:idx val="1"/>
          <c:order val="1"/>
          <c:tx>
            <c:strRef>
              <c:f>'prehled 2013 - 2012 podzim'!$J$18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>
                <a:alpha val="50000"/>
              </a:srgbClr>
            </a:solidFill>
          </c:spPr>
          <c:invertIfNegative val="0"/>
          <c:cat>
            <c:strRef>
              <c:f>'prehled 2013 - 2012 podzim'!$H$23:$H$25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podzim'!$J$23:$J$25</c:f>
              <c:numCache>
                <c:formatCode>General</c:formatCode>
                <c:ptCount val="3"/>
                <c:pt idx="0" formatCode="0.0">
                  <c:v>51.851851851851848</c:v>
                </c:pt>
                <c:pt idx="1">
                  <c:v>49.729220626324469</c:v>
                </c:pt>
                <c:pt idx="2">
                  <c:v>46.585216860109959</c:v>
                </c:pt>
              </c:numCache>
            </c:numRef>
          </c:val>
        </c:ser>
        <c:ser>
          <c:idx val="2"/>
          <c:order val="2"/>
          <c:tx>
            <c:strRef>
              <c:f>'prehled 2013 - 2012 podzim'!$K$18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alpha val="50000"/>
              </a:schemeClr>
            </a:solidFill>
          </c:spPr>
          <c:invertIfNegative val="0"/>
          <c:cat>
            <c:strRef>
              <c:f>'prehled 2013 - 2012 podzim'!$H$23:$H$25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podzim'!$K$23:$K$25</c:f>
              <c:numCache>
                <c:formatCode>General</c:formatCode>
                <c:ptCount val="3"/>
                <c:pt idx="0" formatCode="0.0">
                  <c:v>17.482517482517483</c:v>
                </c:pt>
                <c:pt idx="1">
                  <c:v>17.894984695078879</c:v>
                </c:pt>
                <c:pt idx="2">
                  <c:v>17.77642028100183</c:v>
                </c:pt>
              </c:numCache>
            </c:numRef>
          </c:val>
        </c:ser>
        <c:ser>
          <c:idx val="3"/>
          <c:order val="3"/>
          <c:tx>
            <c:strRef>
              <c:f>'prehled 2013 - 2012 podzim'!$L$18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invertIfNegative val="0"/>
          <c:cat>
            <c:strRef>
              <c:f>'prehled 2013 - 2012 podzim'!$H$23:$H$25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podzim'!$L$23:$L$25</c:f>
              <c:numCache>
                <c:formatCode>General</c:formatCode>
                <c:ptCount val="3"/>
                <c:pt idx="0" formatCode="0.0">
                  <c:v>22.455322455322456</c:v>
                </c:pt>
                <c:pt idx="1">
                  <c:v>26.595243701436306</c:v>
                </c:pt>
                <c:pt idx="2">
                  <c:v>29.810629199755649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02711296"/>
        <c:axId val="102700928"/>
      </c:barChart>
      <c:lineChart>
        <c:grouping val="standard"/>
        <c:varyColors val="0"/>
        <c:ser>
          <c:idx val="4"/>
          <c:order val="4"/>
          <c:tx>
            <c:strRef>
              <c:f>'prehled 2013 - 2012 podzim'!$N$18</c:f>
              <c:strCache>
                <c:ptCount val="1"/>
                <c:pt idx="0">
                  <c:v>GYM A LYC - neúsp.</c:v>
                </c:pt>
              </c:strCache>
            </c:strRef>
          </c:tx>
          <c:spPr>
            <a:ln>
              <a:solidFill>
                <a:schemeClr val="accent3">
                  <a:lumMod val="50000"/>
                </a:schemeClr>
              </a:solidFill>
            </a:ln>
          </c:spPr>
          <c:marker>
            <c:symbol val="circle"/>
            <c:size val="5"/>
            <c:spPr>
              <a:solidFill>
                <a:schemeClr val="accent3">
                  <a:lumMod val="50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c:spPr>
          </c:marker>
          <c:dLbls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podzim'!$N$23:$N$25</c:f>
              <c:numCache>
                <c:formatCode>###0.0</c:formatCode>
                <c:ptCount val="3"/>
                <c:pt idx="0">
                  <c:v>19.242902208201894</c:v>
                </c:pt>
                <c:pt idx="1">
                  <c:v>23.541247484909455</c:v>
                </c:pt>
                <c:pt idx="2">
                  <c:v>28.333333333333332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'prehled 2013 - 2012 podzim'!$O$18</c:f>
              <c:strCache>
                <c:ptCount val="1"/>
                <c:pt idx="0">
                  <c:v>SOŠ - neúsp.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circle"/>
            <c:size val="5"/>
            <c:spPr>
              <a:solidFill>
                <a:srgbClr val="FFC000"/>
              </a:solidFill>
              <a:ln>
                <a:solidFill>
                  <a:srgbClr val="FFC000"/>
                </a:solidFill>
              </a:ln>
            </c:spPr>
          </c:marker>
          <c:dLbls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podzim'!$O$23:$O$25</c:f>
              <c:numCache>
                <c:formatCode>###0.0</c:formatCode>
                <c:ptCount val="3"/>
                <c:pt idx="0">
                  <c:v>41.108891108891108</c:v>
                </c:pt>
                <c:pt idx="1">
                  <c:v>49.388810531264696</c:v>
                </c:pt>
                <c:pt idx="2">
                  <c:v>52.719665271966534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'prehled 2013 - 2012 podzim'!$P$18</c:f>
              <c:strCache>
                <c:ptCount val="1"/>
                <c:pt idx="0">
                  <c:v>SOU - neúsp.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circle"/>
            <c:size val="5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c:spPr>
          </c:marker>
          <c:dLbls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podzim'!$P$23:$P$25</c:f>
              <c:numCache>
                <c:formatCode>###0.0</c:formatCode>
                <c:ptCount val="3"/>
                <c:pt idx="0">
                  <c:v>49.555555555555557</c:v>
                </c:pt>
                <c:pt idx="1">
                  <c:v>56.881930854533593</c:v>
                </c:pt>
                <c:pt idx="2">
                  <c:v>57.650273224043715</c:v>
                </c:pt>
              </c:numCache>
            </c:numRef>
          </c:val>
          <c:smooth val="0"/>
        </c:ser>
        <c:ser>
          <c:idx val="7"/>
          <c:order val="7"/>
          <c:tx>
            <c:strRef>
              <c:f>'prehled 2013 - 2012 podzim'!$Q$18</c:f>
              <c:strCache>
                <c:ptCount val="1"/>
                <c:pt idx="0">
                  <c:v>NÁSTAVBY - neúsp.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>
                <a:solidFill>
                  <a:srgbClr val="C00000"/>
                </a:solidFill>
              </a:ln>
            </c:spPr>
          </c:marker>
          <c:dLbls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podzim'!$Q$23:$Q$25</c:f>
              <c:numCache>
                <c:formatCode>###0.0</c:formatCode>
                <c:ptCount val="3"/>
                <c:pt idx="0">
                  <c:v>56.170703575547861</c:v>
                </c:pt>
                <c:pt idx="1">
                  <c:v>62.619669277632731</c:v>
                </c:pt>
                <c:pt idx="2">
                  <c:v>63.398955403776611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2714752"/>
        <c:axId val="102712832"/>
      </c:lineChart>
      <c:valAx>
        <c:axId val="10270092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</a:t>
                </a:r>
                <a:r>
                  <a:rPr lang="cs-CZ" baseline="0"/>
                  <a:t> ŽÁKŮ DLE OBORU (%)</a:t>
                </a:r>
                <a:endParaRPr lang="cs-CZ"/>
              </a:p>
            </c:rich>
          </c:tx>
          <c:layout/>
          <c:overlay val="0"/>
        </c:title>
        <c:numFmt formatCode="0%" sourceLinked="1"/>
        <c:majorTickMark val="out"/>
        <c:minorTickMark val="none"/>
        <c:tickLblPos val="nextTo"/>
        <c:crossAx val="102711296"/>
        <c:crosses val="max"/>
        <c:crossBetween val="between"/>
      </c:valAx>
      <c:catAx>
        <c:axId val="102711296"/>
        <c:scaling>
          <c:orientation val="maxMin"/>
        </c:scaling>
        <c:delete val="0"/>
        <c:axPos val="b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200" b="1"/>
            </a:pPr>
            <a:endParaRPr lang="cs-CZ"/>
          </a:p>
        </c:txPr>
        <c:crossAx val="102700928"/>
        <c:crosses val="autoZero"/>
        <c:auto val="1"/>
        <c:lblAlgn val="ctr"/>
        <c:lblOffset val="100"/>
        <c:noMultiLvlLbl val="0"/>
      </c:catAx>
      <c:valAx>
        <c:axId val="102712832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NEÚSPĚŠNÝCH Z KONAÍCÍCH (%)</a:t>
                </a:r>
              </a:p>
            </c:rich>
          </c:tx>
          <c:layout>
            <c:manualLayout>
              <c:xMode val="edge"/>
              <c:yMode val="edge"/>
              <c:x val="0.65000001954542819"/>
              <c:y val="0.30901006122214925"/>
            </c:manualLayout>
          </c:layout>
          <c:overlay val="0"/>
        </c:title>
        <c:numFmt formatCode="###0.0" sourceLinked="1"/>
        <c:majorTickMark val="none"/>
        <c:minorTickMark val="none"/>
        <c:tickLblPos val="low"/>
        <c:crossAx val="102714752"/>
        <c:crosses val="max"/>
        <c:crossBetween val="between"/>
      </c:valAx>
      <c:catAx>
        <c:axId val="102714752"/>
        <c:scaling>
          <c:orientation val="maxMin"/>
        </c:scaling>
        <c:delete val="1"/>
        <c:axPos val="t"/>
        <c:majorTickMark val="out"/>
        <c:minorTickMark val="none"/>
        <c:tickLblPos val="nextTo"/>
        <c:crossAx val="102712832"/>
        <c:crosses val="max"/>
        <c:auto val="1"/>
        <c:lblAlgn val="ctr"/>
        <c:lblOffset val="100"/>
        <c:noMultiLvlLbl val="0"/>
      </c:cat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/>
      <c:overlay val="0"/>
      <c:spPr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600" b="1" i="0" baseline="0" dirty="0">
                <a:effectLst/>
              </a:rPr>
              <a:t>MATEMATIKA</a:t>
            </a:r>
          </a:p>
          <a:p>
            <a:pPr>
              <a:defRPr sz="1200"/>
            </a:pPr>
            <a:r>
              <a:rPr lang="cs-CZ" sz="1200" b="1" i="0" baseline="0" dirty="0" smtClean="0">
                <a:effectLst/>
              </a:rPr>
              <a:t>STRUKTURA ŽÁKŮ DLE TERMÍNU a </a:t>
            </a:r>
            <a:r>
              <a:rPr lang="cs-CZ" sz="1200" b="1" i="0" baseline="0" dirty="0">
                <a:effectLst/>
              </a:rPr>
              <a:t>ČISTÁ NEÚSPĚŠNOST</a:t>
            </a:r>
            <a:endParaRPr lang="cs-CZ" sz="1200" dirty="0">
              <a:effectLst/>
            </a:endParaRPr>
          </a:p>
          <a:p>
            <a:pPr>
              <a:defRPr sz="1200"/>
            </a:pPr>
            <a:r>
              <a:rPr lang="cs-CZ" sz="1000" b="1" i="0" baseline="0" dirty="0">
                <a:effectLst/>
              </a:rPr>
              <a:t>(100% = KONAJÍCÍ DIDAKTICKÝ TEST)</a:t>
            </a:r>
            <a:endParaRPr lang="cs-CZ" sz="1000" dirty="0">
              <a:effectLst/>
            </a:endParaRPr>
          </a:p>
          <a:p>
            <a:pPr>
              <a:defRPr sz="1200"/>
            </a:pPr>
            <a:r>
              <a:rPr lang="cs-CZ" sz="1000" b="1" i="0" baseline="0" dirty="0">
                <a:effectLst/>
              </a:rPr>
              <a:t>PODZIMNÍ ZKUŠEBNÍ OBDOBÍ</a:t>
            </a:r>
            <a:endParaRPr lang="cs-CZ" sz="1000" dirty="0">
              <a:effectLst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87386264216973"/>
          <c:y val="0.20877302306479245"/>
          <c:w val="0.43373708975612385"/>
          <c:h val="0.72476437713612696"/>
        </c:manualLayout>
      </c:layout>
      <c:barChart>
        <c:barDir val="col"/>
        <c:grouping val="percentStacked"/>
        <c:varyColors val="0"/>
        <c:ser>
          <c:idx val="1"/>
          <c:order val="0"/>
          <c:tx>
            <c:strRef>
              <c:f>'prehled 2013 - 2012 podzim'!$H$48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chemeClr val="accent5">
                <a:alpha val="50000"/>
              </a:schemeClr>
            </a:solidFill>
          </c:spPr>
          <c:invertIfNegative val="0"/>
          <c:cat>
            <c:strRef>
              <c:f>'prehled 2013 - 2012 podzim'!$G$53:$G$55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podzim'!$H$53:$H$55</c:f>
              <c:numCache>
                <c:formatCode>0.0</c:formatCode>
                <c:ptCount val="3"/>
                <c:pt idx="0">
                  <c:v>16.692566692566693</c:v>
                </c:pt>
                <c:pt idx="1">
                  <c:v>19.766894278314105</c:v>
                </c:pt>
                <c:pt idx="2">
                  <c:v>25.44899205864386</c:v>
                </c:pt>
              </c:numCache>
            </c:numRef>
          </c:val>
        </c:ser>
        <c:ser>
          <c:idx val="2"/>
          <c:order val="1"/>
          <c:tx>
            <c:strRef>
              <c:f>'prehled 2013 - 2012 podzim'!$I$48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alpha val="50000"/>
              </a:schemeClr>
            </a:solidFill>
          </c:spPr>
          <c:invertIfNegative val="0"/>
          <c:cat>
            <c:strRef>
              <c:f>'prehled 2013 - 2012 podzim'!$G$53:$G$55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podzim'!$I$53:$I$55</c:f>
              <c:numCache>
                <c:formatCode>0.0</c:formatCode>
                <c:ptCount val="3"/>
                <c:pt idx="0">
                  <c:v>81.533281533281539</c:v>
                </c:pt>
                <c:pt idx="1">
                  <c:v>79.326583470685179</c:v>
                </c:pt>
                <c:pt idx="2">
                  <c:v>73.830177153329259</c:v>
                </c:pt>
              </c:numCache>
            </c:numRef>
          </c:val>
        </c:ser>
        <c:ser>
          <c:idx val="3"/>
          <c:order val="2"/>
          <c:tx>
            <c:strRef>
              <c:f>'prehled 2013 - 2012 podzim'!$J$48</c:f>
              <c:strCache>
                <c:ptCount val="1"/>
                <c:pt idx="0">
                  <c:v>NÁHRADNÍ</c:v>
                </c:pt>
              </c:strCache>
            </c:strRef>
          </c:tx>
          <c:spPr>
            <a:solidFill>
              <a:schemeClr val="accent4">
                <a:alpha val="50000"/>
              </a:schemeClr>
            </a:solidFill>
          </c:spPr>
          <c:invertIfNegative val="0"/>
          <c:cat>
            <c:strRef>
              <c:f>'prehled 2013 - 2012 podzim'!$G$53:$G$55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podzim'!$J$53:$J$55</c:f>
              <c:numCache>
                <c:formatCode>0.0</c:formatCode>
                <c:ptCount val="3"/>
                <c:pt idx="0">
                  <c:v>1.7741517741517741</c:v>
                </c:pt>
                <c:pt idx="1">
                  <c:v>0.90652225100070638</c:v>
                </c:pt>
                <c:pt idx="2">
                  <c:v>0.7208307880268785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02754176"/>
        <c:axId val="102755328"/>
      </c:barChart>
      <c:lineChart>
        <c:grouping val="standard"/>
        <c:varyColors val="0"/>
        <c:ser>
          <c:idx val="5"/>
          <c:order val="3"/>
          <c:tx>
            <c:strRef>
              <c:f>'prehled 2013 - 2012 podzim'!$L$48</c:f>
              <c:strCache>
                <c:ptCount val="1"/>
                <c:pt idx="0">
                  <c:v>ŘÁDNÝ - neúsp.</c:v>
                </c:pt>
              </c:strCache>
            </c:strRef>
          </c:tx>
          <c:spPr>
            <a:ln>
              <a:solidFill>
                <a:schemeClr val="accent5"/>
              </a:solidFill>
            </a:ln>
          </c:spPr>
          <c:marker>
            <c:symbol val="circle"/>
            <c:size val="5"/>
            <c:spPr>
              <a:solidFill>
                <a:schemeClr val="accent5"/>
              </a:solidFill>
              <a:ln>
                <a:solidFill>
                  <a:schemeClr val="accent5"/>
                </a:solidFill>
              </a:ln>
            </c:spPr>
          </c:marker>
          <c:dLbls>
            <c:dLbl>
              <c:idx val="0"/>
              <c:layout>
                <c:manualLayout>
                  <c:x val="-4.1148505293825334E-2"/>
                  <c:y val="-3.027241410461151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4.0699609107217816E-2"/>
                  <c:y val="-3.687032757307144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4.8697526377983649E-2"/>
                  <c:y val="2.25082151201082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podzim'!$G$53:$G$55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podzim'!$L$53:$L$55</c:f>
              <c:numCache>
                <c:formatCode>###0.0</c:formatCode>
                <c:ptCount val="3"/>
                <c:pt idx="0">
                  <c:v>47.168347556245152</c:v>
                </c:pt>
                <c:pt idx="1">
                  <c:v>53.914590747330962</c:v>
                </c:pt>
                <c:pt idx="2">
                  <c:v>53.571428571428569</c:v>
                </c:pt>
              </c:numCache>
            </c:numRef>
          </c:val>
          <c:smooth val="0"/>
        </c:ser>
        <c:ser>
          <c:idx val="6"/>
          <c:order val="4"/>
          <c:tx>
            <c:strRef>
              <c:f>'prehled 2013 - 2012 podzim'!$M$48</c:f>
              <c:strCache>
                <c:ptCount val="1"/>
                <c:pt idx="0">
                  <c:v>OPRAVNÝ - neúsp.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circle"/>
            <c:size val="5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c:spPr>
          </c:marker>
          <c:dLbls>
            <c:dLbl>
              <c:idx val="1"/>
              <c:layout>
                <c:manualLayout>
                  <c:x val="-3.8632164932439234E-2"/>
                  <c:y val="2.806407082797347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4.3664845655211441E-2"/>
                  <c:y val="-1.916070268888104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podzim'!$G$53:$G$55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podzim'!$M$53:$M$55</c:f>
              <c:numCache>
                <c:formatCode>###0.0</c:formatCode>
                <c:ptCount val="3"/>
                <c:pt idx="0">
                  <c:v>43.23379923761118</c:v>
                </c:pt>
                <c:pt idx="1">
                  <c:v>52.553566187261524</c:v>
                </c:pt>
                <c:pt idx="2">
                  <c:v>56.071545782737118</c:v>
                </c:pt>
              </c:numCache>
            </c:numRef>
          </c:val>
          <c:smooth val="0"/>
        </c:ser>
        <c:ser>
          <c:idx val="7"/>
          <c:order val="5"/>
          <c:tx>
            <c:strRef>
              <c:f>'prehled 2013 - 2012 podzim'!$N$48</c:f>
              <c:strCache>
                <c:ptCount val="1"/>
                <c:pt idx="0">
                  <c:v>NÁHRADNÍ - neúsp.</c:v>
                </c:pt>
              </c:strCache>
            </c:strRef>
          </c:tx>
          <c:spPr>
            <a:ln>
              <a:solidFill>
                <a:schemeClr val="accent4"/>
              </a:solidFill>
            </a:ln>
          </c:spPr>
          <c:marker>
            <c:symbol val="circle"/>
            <c:size val="5"/>
            <c:spPr>
              <a:solidFill>
                <a:schemeClr val="accent4"/>
              </a:solidFill>
              <a:ln>
                <a:solidFill>
                  <a:schemeClr val="accent4"/>
                </a:solidFill>
              </a:ln>
            </c:spPr>
          </c:marker>
          <c:dLbls>
            <c:dLbl>
              <c:idx val="0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5721830771998545E-2"/>
                  <c:y val="2.360521521548078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6115824571053133E-2"/>
                  <c:y val="3.860619766640931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podzim'!$G$53:$G$55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podzim'!$N$53:$N$55</c:f>
              <c:numCache>
                <c:formatCode>###0.0</c:formatCode>
                <c:ptCount val="3"/>
                <c:pt idx="0">
                  <c:v>59.12408759124088</c:v>
                </c:pt>
                <c:pt idx="1">
                  <c:v>47.560975609756099</c:v>
                </c:pt>
                <c:pt idx="2">
                  <c:v>50.793650793650791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0106624"/>
        <c:axId val="100083968"/>
      </c:lineChart>
      <c:valAx>
        <c:axId val="10275532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</a:t>
                </a:r>
                <a:r>
                  <a:rPr lang="cs-CZ" baseline="0"/>
                  <a:t> ŽÁKŮ DLE OBORU (%)</a:t>
                </a:r>
                <a:endParaRPr lang="cs-CZ"/>
              </a:p>
            </c:rich>
          </c:tx>
          <c:layout/>
          <c:overlay val="0"/>
        </c:title>
        <c:numFmt formatCode="0%" sourceLinked="1"/>
        <c:majorTickMark val="out"/>
        <c:minorTickMark val="none"/>
        <c:tickLblPos val="nextTo"/>
        <c:crossAx val="102754176"/>
        <c:crosses val="max"/>
        <c:crossBetween val="between"/>
      </c:valAx>
      <c:catAx>
        <c:axId val="102754176"/>
        <c:scaling>
          <c:orientation val="maxMin"/>
        </c:scaling>
        <c:delete val="0"/>
        <c:axPos val="b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200" b="1"/>
            </a:pPr>
            <a:endParaRPr lang="cs-CZ"/>
          </a:p>
        </c:txPr>
        <c:crossAx val="102755328"/>
        <c:crosses val="autoZero"/>
        <c:auto val="1"/>
        <c:lblAlgn val="ctr"/>
        <c:lblOffset val="100"/>
        <c:noMultiLvlLbl val="0"/>
      </c:catAx>
      <c:valAx>
        <c:axId val="100083968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NEÚSPĚŠNÝCH Z KONAÍCÍCH (%)</a:t>
                </a:r>
              </a:p>
            </c:rich>
          </c:tx>
          <c:layout>
            <c:manualLayout>
              <c:xMode val="edge"/>
              <c:yMode val="edge"/>
              <c:x val="0.65000001954542819"/>
              <c:y val="0.30901006122214925"/>
            </c:manualLayout>
          </c:layout>
          <c:overlay val="0"/>
        </c:title>
        <c:numFmt formatCode="###0.0" sourceLinked="1"/>
        <c:majorTickMark val="none"/>
        <c:minorTickMark val="none"/>
        <c:tickLblPos val="low"/>
        <c:crossAx val="100106624"/>
        <c:crosses val="max"/>
        <c:crossBetween val="between"/>
      </c:valAx>
      <c:catAx>
        <c:axId val="100106624"/>
        <c:scaling>
          <c:orientation val="maxMin"/>
        </c:scaling>
        <c:delete val="1"/>
        <c:axPos val="t"/>
        <c:majorTickMark val="out"/>
        <c:minorTickMark val="none"/>
        <c:tickLblPos val="nextTo"/>
        <c:crossAx val="100083968"/>
        <c:crosses val="max"/>
        <c:auto val="1"/>
        <c:lblAlgn val="ctr"/>
        <c:lblOffset val="100"/>
        <c:noMultiLvlLbl val="0"/>
      </c:cat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69718018656086089"/>
          <c:y val="0.3078767819380559"/>
          <c:w val="0.28776967702057626"/>
          <c:h val="0.43670233066979625"/>
        </c:manualLayout>
      </c:layout>
      <c:overlay val="0"/>
      <c:spPr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MATEMATIKA - DIDAKTICKÝ TEST</a:t>
            </a:r>
          </a:p>
          <a:p>
            <a:pPr>
              <a:defRPr sz="1400"/>
            </a:pPr>
            <a:r>
              <a:rPr lang="cs-CZ" sz="1100"/>
              <a:t>MZ 2014 - VŠECHNY TERMÍNY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DT!$DV$1</c:f>
              <c:strCache>
                <c:ptCount val="1"/>
                <c:pt idx="0">
                  <c:v>2014P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invertIfNegative val="0"/>
          <c:dPt>
            <c:idx val="17"/>
            <c:invertIfNegative val="0"/>
            <c:bubble3D val="0"/>
            <c:spPr>
              <a:solidFill>
                <a:schemeClr val="accent2">
                  <a:lumMod val="50000"/>
                  <a:alpha val="50000"/>
                </a:schemeClr>
              </a:solidFill>
            </c:spPr>
          </c:dPt>
          <c:trendline>
            <c:spPr>
              <a:ln w="19050">
                <a:solidFill>
                  <a:srgbClr val="C00000"/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DT!$DV$80:$DV$130</c:f>
              <c:numCache>
                <c:formatCode>General</c:formatCode>
                <c:ptCount val="5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</c:numCache>
            </c:numRef>
          </c:cat>
          <c:val>
            <c:numRef>
              <c:f>DT!$DZ$80:$DZ$130</c:f>
              <c:numCache>
                <c:formatCode>General</c:formatCode>
                <c:ptCount val="51"/>
                <c:pt idx="0">
                  <c:v>7.7760497667185069E-2</c:v>
                </c:pt>
                <c:pt idx="1">
                  <c:v>7.7760497667185069E-2</c:v>
                </c:pt>
                <c:pt idx="2">
                  <c:v>0.33696215655780198</c:v>
                </c:pt>
                <c:pt idx="3">
                  <c:v>0.44064282011404876</c:v>
                </c:pt>
                <c:pt idx="4">
                  <c:v>1.0627268014515292</c:v>
                </c:pt>
                <c:pt idx="5">
                  <c:v>1.2700881285640226</c:v>
                </c:pt>
                <c:pt idx="6">
                  <c:v>1.8921721099015034</c:v>
                </c:pt>
                <c:pt idx="7">
                  <c:v>2.1513737687921206</c:v>
                </c:pt>
                <c:pt idx="8">
                  <c:v>2.5012960082944531</c:v>
                </c:pt>
                <c:pt idx="9">
                  <c:v>2.9548989113530326</c:v>
                </c:pt>
                <c:pt idx="10">
                  <c:v>3.5121824779678588</c:v>
                </c:pt>
                <c:pt idx="11">
                  <c:v>4.212026956972525</c:v>
                </c:pt>
                <c:pt idx="12">
                  <c:v>4.1601866251944015</c:v>
                </c:pt>
                <c:pt idx="13">
                  <c:v>4.5230689476412653</c:v>
                </c:pt>
                <c:pt idx="14">
                  <c:v>5.3136340072576465</c:v>
                </c:pt>
                <c:pt idx="15">
                  <c:v>4.89891135303266</c:v>
                </c:pt>
                <c:pt idx="16">
                  <c:v>4.7433903576982894</c:v>
                </c:pt>
                <c:pt idx="17">
                  <c:v>4.6137895282529806</c:v>
                </c:pt>
                <c:pt idx="18">
                  <c:v>4.9637117677553135</c:v>
                </c:pt>
                <c:pt idx="19">
                  <c:v>4.8729911871435982</c:v>
                </c:pt>
                <c:pt idx="20">
                  <c:v>4.7563504406428203</c:v>
                </c:pt>
                <c:pt idx="21">
                  <c:v>4.7045101088646968</c:v>
                </c:pt>
                <c:pt idx="22">
                  <c:v>4.0565059616381545</c:v>
                </c:pt>
                <c:pt idx="23">
                  <c:v>3.7973043027475373</c:v>
                </c:pt>
                <c:pt idx="24">
                  <c:v>3.421461897356143</c:v>
                </c:pt>
                <c:pt idx="25">
                  <c:v>3.2141005702436498</c:v>
                </c:pt>
                <c:pt idx="26">
                  <c:v>3.0326594090202179</c:v>
                </c:pt>
                <c:pt idx="27">
                  <c:v>2.6827371695178845</c:v>
                </c:pt>
                <c:pt idx="28">
                  <c:v>2.1384136858475893</c:v>
                </c:pt>
                <c:pt idx="29">
                  <c:v>2.0606531881804044</c:v>
                </c:pt>
                <c:pt idx="30">
                  <c:v>1.568170036288232</c:v>
                </c:pt>
                <c:pt idx="31">
                  <c:v>1.3478486262312079</c:v>
                </c:pt>
                <c:pt idx="32">
                  <c:v>1.0108864696734059</c:v>
                </c:pt>
                <c:pt idx="33">
                  <c:v>0.94608605495075171</c:v>
                </c:pt>
                <c:pt idx="34">
                  <c:v>0.76464489372731981</c:v>
                </c:pt>
                <c:pt idx="35">
                  <c:v>0.51840331778123383</c:v>
                </c:pt>
                <c:pt idx="36">
                  <c:v>0.41472265422498705</c:v>
                </c:pt>
                <c:pt idx="37">
                  <c:v>0.28512182477967862</c:v>
                </c:pt>
                <c:pt idx="38">
                  <c:v>0.24624157594608603</c:v>
                </c:pt>
                <c:pt idx="39">
                  <c:v>0.11664074650077762</c:v>
                </c:pt>
                <c:pt idx="40">
                  <c:v>6.4800414722654229E-2</c:v>
                </c:pt>
                <c:pt idx="41">
                  <c:v>0.10368066355624676</c:v>
                </c:pt>
                <c:pt idx="42">
                  <c:v>5.1840331778123382E-2</c:v>
                </c:pt>
                <c:pt idx="43">
                  <c:v>0</c:v>
                </c:pt>
                <c:pt idx="44">
                  <c:v>2.5920165889061691E-2</c:v>
                </c:pt>
                <c:pt idx="45">
                  <c:v>2.5920165889061691E-2</c:v>
                </c:pt>
                <c:pt idx="46">
                  <c:v>3.8880248833592534E-2</c:v>
                </c:pt>
                <c:pt idx="47">
                  <c:v>1.2960082944530845E-2</c:v>
                </c:pt>
                <c:pt idx="48">
                  <c:v>0</c:v>
                </c:pt>
                <c:pt idx="49">
                  <c:v>1.2960082944530845E-2</c:v>
                </c:pt>
                <c:pt idx="50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0141312"/>
        <c:axId val="100151680"/>
      </c:barChart>
      <c:catAx>
        <c:axId val="10014131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0151680"/>
        <c:crosses val="autoZero"/>
        <c:auto val="1"/>
        <c:lblAlgn val="ctr"/>
        <c:lblOffset val="100"/>
        <c:noMultiLvlLbl val="0"/>
      </c:catAx>
      <c:valAx>
        <c:axId val="100151680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014131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MATEMATIKA - DIDAKTICKÝ TEST</a:t>
            </a:r>
          </a:p>
          <a:p>
            <a:pPr>
              <a:defRPr sz="1400"/>
            </a:pPr>
            <a:r>
              <a:rPr lang="cs-CZ" sz="1100"/>
              <a:t>MZ 2014 PODZIM - CELKEM A OPRAVNÝ TERMÍN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DT!$EK$78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lumMod val="75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accent6">
                    <a:lumMod val="7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DT!$DV$80:$DV$130</c:f>
              <c:numCache>
                <c:formatCode>General</c:formatCode>
                <c:ptCount val="5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</c:numCache>
            </c:numRef>
          </c:cat>
          <c:val>
            <c:numRef>
              <c:f>DT!$EN$80:$EN$130</c:f>
              <c:numCache>
                <c:formatCode>General</c:formatCode>
                <c:ptCount val="51"/>
                <c:pt idx="0">
                  <c:v>3.1786395422759059E-2</c:v>
                </c:pt>
                <c:pt idx="1">
                  <c:v>7.9465988556897654E-2</c:v>
                </c:pt>
                <c:pt idx="2">
                  <c:v>0.28607755880483154</c:v>
                </c:pt>
                <c:pt idx="3">
                  <c:v>0.42911633820724732</c:v>
                </c:pt>
                <c:pt idx="4">
                  <c:v>0.96948506039415128</c:v>
                </c:pt>
                <c:pt idx="5">
                  <c:v>1.1602034329307056</c:v>
                </c:pt>
                <c:pt idx="6">
                  <c:v>1.7482517482517483</c:v>
                </c:pt>
                <c:pt idx="7">
                  <c:v>2.0502225047679592</c:v>
                </c:pt>
                <c:pt idx="8">
                  <c:v>2.4475524475524475</c:v>
                </c:pt>
                <c:pt idx="9">
                  <c:v>2.8130959949141765</c:v>
                </c:pt>
                <c:pt idx="10">
                  <c:v>3.4329307056579785</c:v>
                </c:pt>
                <c:pt idx="11">
                  <c:v>3.9097266369993644</c:v>
                </c:pt>
                <c:pt idx="12">
                  <c:v>4.2911633820724733</c:v>
                </c:pt>
                <c:pt idx="13">
                  <c:v>4.529561347743166</c:v>
                </c:pt>
                <c:pt idx="14">
                  <c:v>5.3401144310235216</c:v>
                </c:pt>
                <c:pt idx="15">
                  <c:v>5.0063572790845514</c:v>
                </c:pt>
                <c:pt idx="16">
                  <c:v>4.6726001271455821</c:v>
                </c:pt>
                <c:pt idx="17">
                  <c:v>4.6090273363000636</c:v>
                </c:pt>
                <c:pt idx="18">
                  <c:v>5.0540368722186901</c:v>
                </c:pt>
                <c:pt idx="19">
                  <c:v>4.9904640813731724</c:v>
                </c:pt>
                <c:pt idx="20">
                  <c:v>4.8156389065479974</c:v>
                </c:pt>
                <c:pt idx="21">
                  <c:v>4.9109980928162749</c:v>
                </c:pt>
                <c:pt idx="22">
                  <c:v>4.1481246026700571</c:v>
                </c:pt>
                <c:pt idx="23">
                  <c:v>3.8620470438652257</c:v>
                </c:pt>
                <c:pt idx="24">
                  <c:v>3.5123966942148761</c:v>
                </c:pt>
                <c:pt idx="25">
                  <c:v>3.2104259376986648</c:v>
                </c:pt>
                <c:pt idx="26">
                  <c:v>3.1627463445645265</c:v>
                </c:pt>
                <c:pt idx="27">
                  <c:v>2.7813095994914177</c:v>
                </c:pt>
                <c:pt idx="28">
                  <c:v>2.3204068658614112</c:v>
                </c:pt>
                <c:pt idx="29">
                  <c:v>2.0820089001907185</c:v>
                </c:pt>
                <c:pt idx="30">
                  <c:v>1.5575333757151939</c:v>
                </c:pt>
                <c:pt idx="31">
                  <c:v>1.3986013986013985</c:v>
                </c:pt>
                <c:pt idx="32">
                  <c:v>1.080737444373808</c:v>
                </c:pt>
                <c:pt idx="33">
                  <c:v>0.85823267641449463</c:v>
                </c:pt>
                <c:pt idx="34">
                  <c:v>0.77876668785759695</c:v>
                </c:pt>
                <c:pt idx="35">
                  <c:v>0.49268912905276541</c:v>
                </c:pt>
                <c:pt idx="36">
                  <c:v>0.36554354736172917</c:v>
                </c:pt>
                <c:pt idx="37">
                  <c:v>0.27018436109345201</c:v>
                </c:pt>
                <c:pt idx="38">
                  <c:v>0.27018436109345201</c:v>
                </c:pt>
                <c:pt idx="39">
                  <c:v>0.11125238397965671</c:v>
                </c:pt>
                <c:pt idx="40">
                  <c:v>6.3572790845518118E-2</c:v>
                </c:pt>
                <c:pt idx="41">
                  <c:v>6.3572790845518118E-2</c:v>
                </c:pt>
                <c:pt idx="42">
                  <c:v>1.5893197711379529E-2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1.5893197711379529E-2</c:v>
                </c:pt>
                <c:pt idx="50">
                  <c:v>0</c:v>
                </c:pt>
              </c:numCache>
            </c:numRef>
          </c:val>
        </c:ser>
        <c:ser>
          <c:idx val="1"/>
          <c:order val="1"/>
          <c:tx>
            <c:strRef>
              <c:f>DT!$DW$78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tx1">
                <a:lumMod val="85000"/>
                <a:lumOff val="15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DT!$DV$80:$DV$130</c:f>
              <c:numCache>
                <c:formatCode>General</c:formatCode>
                <c:ptCount val="5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</c:numCache>
            </c:numRef>
          </c:cat>
          <c:val>
            <c:numRef>
              <c:f>DT!$DZ$80:$DZ$130</c:f>
              <c:numCache>
                <c:formatCode>General</c:formatCode>
                <c:ptCount val="51"/>
                <c:pt idx="0">
                  <c:v>7.7760497667185069E-2</c:v>
                </c:pt>
                <c:pt idx="1">
                  <c:v>7.7760497667185069E-2</c:v>
                </c:pt>
                <c:pt idx="2">
                  <c:v>0.33696215655780198</c:v>
                </c:pt>
                <c:pt idx="3">
                  <c:v>0.44064282011404876</c:v>
                </c:pt>
                <c:pt idx="4">
                  <c:v>1.0627268014515292</c:v>
                </c:pt>
                <c:pt idx="5">
                  <c:v>1.2700881285640226</c:v>
                </c:pt>
                <c:pt idx="6">
                  <c:v>1.8921721099015034</c:v>
                </c:pt>
                <c:pt idx="7">
                  <c:v>2.1513737687921206</c:v>
                </c:pt>
                <c:pt idx="8">
                  <c:v>2.5012960082944531</c:v>
                </c:pt>
                <c:pt idx="9">
                  <c:v>2.9548989113530326</c:v>
                </c:pt>
                <c:pt idx="10">
                  <c:v>3.5121824779678588</c:v>
                </c:pt>
                <c:pt idx="11">
                  <c:v>4.212026956972525</c:v>
                </c:pt>
                <c:pt idx="12">
                  <c:v>4.1601866251944015</c:v>
                </c:pt>
                <c:pt idx="13">
                  <c:v>4.5230689476412653</c:v>
                </c:pt>
                <c:pt idx="14">
                  <c:v>5.3136340072576465</c:v>
                </c:pt>
                <c:pt idx="15">
                  <c:v>4.89891135303266</c:v>
                </c:pt>
                <c:pt idx="16">
                  <c:v>4.7433903576982894</c:v>
                </c:pt>
                <c:pt idx="17">
                  <c:v>4.6137895282529806</c:v>
                </c:pt>
                <c:pt idx="18">
                  <c:v>4.9637117677553135</c:v>
                </c:pt>
                <c:pt idx="19">
                  <c:v>4.8729911871435982</c:v>
                </c:pt>
                <c:pt idx="20">
                  <c:v>4.7563504406428203</c:v>
                </c:pt>
                <c:pt idx="21">
                  <c:v>4.7045101088646968</c:v>
                </c:pt>
                <c:pt idx="22">
                  <c:v>4.0565059616381545</c:v>
                </c:pt>
                <c:pt idx="23">
                  <c:v>3.7973043027475373</c:v>
                </c:pt>
                <c:pt idx="24">
                  <c:v>3.421461897356143</c:v>
                </c:pt>
                <c:pt idx="25">
                  <c:v>3.2141005702436498</c:v>
                </c:pt>
                <c:pt idx="26">
                  <c:v>3.0326594090202179</c:v>
                </c:pt>
                <c:pt idx="27">
                  <c:v>2.6827371695178845</c:v>
                </c:pt>
                <c:pt idx="28">
                  <c:v>2.1384136858475893</c:v>
                </c:pt>
                <c:pt idx="29">
                  <c:v>2.0606531881804044</c:v>
                </c:pt>
                <c:pt idx="30">
                  <c:v>1.568170036288232</c:v>
                </c:pt>
                <c:pt idx="31">
                  <c:v>1.3478486262312079</c:v>
                </c:pt>
                <c:pt idx="32">
                  <c:v>1.0108864696734059</c:v>
                </c:pt>
                <c:pt idx="33">
                  <c:v>0.94608605495075171</c:v>
                </c:pt>
                <c:pt idx="34">
                  <c:v>0.76464489372731981</c:v>
                </c:pt>
                <c:pt idx="35">
                  <c:v>0.51840331778123383</c:v>
                </c:pt>
                <c:pt idx="36">
                  <c:v>0.41472265422498705</c:v>
                </c:pt>
                <c:pt idx="37">
                  <c:v>0.28512182477967862</c:v>
                </c:pt>
                <c:pt idx="38">
                  <c:v>0.24624157594608603</c:v>
                </c:pt>
                <c:pt idx="39">
                  <c:v>0.11664074650077762</c:v>
                </c:pt>
                <c:pt idx="40">
                  <c:v>6.4800414722654229E-2</c:v>
                </c:pt>
                <c:pt idx="41">
                  <c:v>0.10368066355624676</c:v>
                </c:pt>
                <c:pt idx="42">
                  <c:v>5.1840331778123382E-2</c:v>
                </c:pt>
                <c:pt idx="43">
                  <c:v>0</c:v>
                </c:pt>
                <c:pt idx="44">
                  <c:v>2.5920165889061691E-2</c:v>
                </c:pt>
                <c:pt idx="45">
                  <c:v>2.5920165889061691E-2</c:v>
                </c:pt>
                <c:pt idx="46">
                  <c:v>3.8880248833592534E-2</c:v>
                </c:pt>
                <c:pt idx="47">
                  <c:v>1.2960082944530845E-2</c:v>
                </c:pt>
                <c:pt idx="48">
                  <c:v>0</c:v>
                </c:pt>
                <c:pt idx="49">
                  <c:v>1.2960082944530845E-2</c:v>
                </c:pt>
                <c:pt idx="50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0183424"/>
        <c:axId val="100201984"/>
      </c:barChart>
      <c:catAx>
        <c:axId val="10018342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0201984"/>
        <c:crosses val="autoZero"/>
        <c:auto val="1"/>
        <c:lblAlgn val="ctr"/>
        <c:lblOffset val="100"/>
        <c:noMultiLvlLbl val="0"/>
      </c:catAx>
      <c:valAx>
        <c:axId val="100201984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0183424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19268388312851"/>
          <c:y val="0.1653040678200802"/>
          <c:w val="0.24207128436710304"/>
          <c:h val="9.489158798098149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MATEMATIKA - DIDAKTICKÝ TEST</a:t>
            </a:r>
          </a:p>
          <a:p>
            <a:pPr>
              <a:defRPr sz="1400"/>
            </a:pPr>
            <a:r>
              <a:rPr lang="cs-CZ" sz="1100"/>
              <a:t>MZ 2014 A 2013 PODZIM - VŠECHNY TERMÍNY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DT!$CR$1</c:f>
              <c:strCache>
                <c:ptCount val="1"/>
                <c:pt idx="0">
                  <c:v>2013P</c:v>
                </c:pt>
              </c:strCache>
            </c:strRef>
          </c:tx>
          <c:spPr>
            <a:solidFill>
              <a:schemeClr val="tx1">
                <a:lumMod val="50000"/>
                <a:lumOff val="50000"/>
                <a:alpha val="60000"/>
              </a:schemeClr>
            </a:solidFill>
          </c:spPr>
          <c:invertIfNegative val="0"/>
          <c:trendline>
            <c:spPr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DT!$DV$80:$DV$130</c:f>
              <c:numCache>
                <c:formatCode>General</c:formatCode>
                <c:ptCount val="5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</c:numCache>
            </c:numRef>
          </c:cat>
          <c:val>
            <c:numRef>
              <c:f>DT!$CW$80:$CW$130</c:f>
              <c:numCache>
                <c:formatCode>0.0</c:formatCode>
                <c:ptCount val="51"/>
                <c:pt idx="0">
                  <c:v>0.14127619496114904</c:v>
                </c:pt>
                <c:pt idx="1">
                  <c:v>0.30609842241582297</c:v>
                </c:pt>
                <c:pt idx="2">
                  <c:v>0.37673651989639745</c:v>
                </c:pt>
                <c:pt idx="3">
                  <c:v>0.76524605603955731</c:v>
                </c:pt>
                <c:pt idx="4">
                  <c:v>1.3774429008712032</c:v>
                </c:pt>
                <c:pt idx="5">
                  <c:v>1.7659524370143631</c:v>
                </c:pt>
                <c:pt idx="6">
                  <c:v>2.4841064280668705</c:v>
                </c:pt>
                <c:pt idx="7">
                  <c:v>3.0727572404049917</c:v>
                </c:pt>
                <c:pt idx="8">
                  <c:v>3.5789969390157759</c:v>
                </c:pt>
                <c:pt idx="9">
                  <c:v>3.8968683776783615</c:v>
                </c:pt>
                <c:pt idx="10">
                  <c:v>4.5090652225100074</c:v>
                </c:pt>
                <c:pt idx="11">
                  <c:v>4.9328938073934543</c:v>
                </c:pt>
                <c:pt idx="12">
                  <c:v>4.5797033199905819</c:v>
                </c:pt>
                <c:pt idx="13">
                  <c:v>4.7445255474452548</c:v>
                </c:pt>
                <c:pt idx="14">
                  <c:v>4.8033906286790673</c:v>
                </c:pt>
                <c:pt idx="15">
                  <c:v>5.7216858959265364</c:v>
                </c:pt>
                <c:pt idx="16">
                  <c:v>5.1565811160819406</c:v>
                </c:pt>
                <c:pt idx="17">
                  <c:v>4.4148810925359081</c:v>
                </c:pt>
                <c:pt idx="18">
                  <c:v>4.5797033199905819</c:v>
                </c:pt>
                <c:pt idx="19">
                  <c:v>4.6150223687308687</c:v>
                </c:pt>
                <c:pt idx="20">
                  <c:v>4.4855191900164817</c:v>
                </c:pt>
                <c:pt idx="21">
                  <c:v>3.6731810689898752</c:v>
                </c:pt>
                <c:pt idx="22">
                  <c:v>3.4259477278078645</c:v>
                </c:pt>
                <c:pt idx="23">
                  <c:v>3.0138921591711796</c:v>
                </c:pt>
                <c:pt idx="24">
                  <c:v>2.9785731104308923</c:v>
                </c:pt>
                <c:pt idx="25">
                  <c:v>2.5900635742877323</c:v>
                </c:pt>
                <c:pt idx="26">
                  <c:v>2.3310572168589592</c:v>
                </c:pt>
                <c:pt idx="27">
                  <c:v>1.7777254532611257</c:v>
                </c:pt>
                <c:pt idx="28">
                  <c:v>1.7424064045208381</c:v>
                </c:pt>
                <c:pt idx="29">
                  <c:v>1.4716270308453026</c:v>
                </c:pt>
                <c:pt idx="30">
                  <c:v>1.2126206734165292</c:v>
                </c:pt>
                <c:pt idx="31">
                  <c:v>0.85943018601365662</c:v>
                </c:pt>
                <c:pt idx="32">
                  <c:v>0.85943018601365662</c:v>
                </c:pt>
                <c:pt idx="33">
                  <c:v>0.671061926065458</c:v>
                </c:pt>
                <c:pt idx="34">
                  <c:v>0.36496350364963503</c:v>
                </c:pt>
                <c:pt idx="35">
                  <c:v>0.588650812338121</c:v>
                </c:pt>
                <c:pt idx="36">
                  <c:v>0.30609842241582297</c:v>
                </c:pt>
                <c:pt idx="37">
                  <c:v>0.50623969861078411</c:v>
                </c:pt>
                <c:pt idx="38">
                  <c:v>0.28255238992229809</c:v>
                </c:pt>
                <c:pt idx="39">
                  <c:v>0.23546032493524843</c:v>
                </c:pt>
                <c:pt idx="40">
                  <c:v>0.23546032493524843</c:v>
                </c:pt>
                <c:pt idx="41">
                  <c:v>0.14127619496114904</c:v>
                </c:pt>
                <c:pt idx="42">
                  <c:v>8.2411113727336935E-2</c:v>
                </c:pt>
                <c:pt idx="43">
                  <c:v>0.14127619496114904</c:v>
                </c:pt>
                <c:pt idx="44">
                  <c:v>9.4184129974099362E-2</c:v>
                </c:pt>
                <c:pt idx="45">
                  <c:v>3.5319048740287261E-2</c:v>
                </c:pt>
                <c:pt idx="46">
                  <c:v>2.3546032493524841E-2</c:v>
                </c:pt>
                <c:pt idx="47">
                  <c:v>1.177301624676242E-2</c:v>
                </c:pt>
                <c:pt idx="48">
                  <c:v>1.177301624676242E-2</c:v>
                </c:pt>
                <c:pt idx="49">
                  <c:v>2.3546032493524841E-2</c:v>
                </c:pt>
                <c:pt idx="50">
                  <c:v>0</c:v>
                </c:pt>
              </c:numCache>
            </c:numRef>
          </c:val>
        </c:ser>
        <c:ser>
          <c:idx val="1"/>
          <c:order val="1"/>
          <c:tx>
            <c:strRef>
              <c:f>DT!$DV$1</c:f>
              <c:strCache>
                <c:ptCount val="1"/>
                <c:pt idx="0">
                  <c:v>2014P</c:v>
                </c:pt>
              </c:strCache>
            </c:strRef>
          </c:tx>
          <c:spPr>
            <a:solidFill>
              <a:srgbClr val="C00000">
                <a:alpha val="40000"/>
              </a:srgbClr>
            </a:solidFill>
          </c:spPr>
          <c:invertIfNegative val="0"/>
          <c:trendline>
            <c:spPr>
              <a:ln w="19050">
                <a:solidFill>
                  <a:srgbClr val="C00000"/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DT!$DV$80:$DV$130</c:f>
              <c:numCache>
                <c:formatCode>General</c:formatCode>
                <c:ptCount val="5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</c:numCache>
            </c:numRef>
          </c:cat>
          <c:val>
            <c:numRef>
              <c:f>DT!$DZ$80:$DZ$130</c:f>
              <c:numCache>
                <c:formatCode>General</c:formatCode>
                <c:ptCount val="51"/>
                <c:pt idx="0">
                  <c:v>7.7760497667185069E-2</c:v>
                </c:pt>
                <c:pt idx="1">
                  <c:v>7.7760497667185069E-2</c:v>
                </c:pt>
                <c:pt idx="2">
                  <c:v>0.33696215655780198</c:v>
                </c:pt>
                <c:pt idx="3">
                  <c:v>0.44064282011404876</c:v>
                </c:pt>
                <c:pt idx="4">
                  <c:v>1.0627268014515292</c:v>
                </c:pt>
                <c:pt idx="5">
                  <c:v>1.2700881285640226</c:v>
                </c:pt>
                <c:pt idx="6">
                  <c:v>1.8921721099015034</c:v>
                </c:pt>
                <c:pt idx="7">
                  <c:v>2.1513737687921206</c:v>
                </c:pt>
                <c:pt idx="8">
                  <c:v>2.5012960082944531</c:v>
                </c:pt>
                <c:pt idx="9">
                  <c:v>2.9548989113530326</c:v>
                </c:pt>
                <c:pt idx="10">
                  <c:v>3.5121824779678588</c:v>
                </c:pt>
                <c:pt idx="11">
                  <c:v>4.212026956972525</c:v>
                </c:pt>
                <c:pt idx="12">
                  <c:v>4.1601866251944015</c:v>
                </c:pt>
                <c:pt idx="13">
                  <c:v>4.5230689476412653</c:v>
                </c:pt>
                <c:pt idx="14">
                  <c:v>5.3136340072576465</c:v>
                </c:pt>
                <c:pt idx="15">
                  <c:v>4.89891135303266</c:v>
                </c:pt>
                <c:pt idx="16">
                  <c:v>4.7433903576982894</c:v>
                </c:pt>
                <c:pt idx="17">
                  <c:v>4.6137895282529806</c:v>
                </c:pt>
                <c:pt idx="18">
                  <c:v>4.9637117677553135</c:v>
                </c:pt>
                <c:pt idx="19">
                  <c:v>4.8729911871435982</c:v>
                </c:pt>
                <c:pt idx="20">
                  <c:v>4.7563504406428203</c:v>
                </c:pt>
                <c:pt idx="21">
                  <c:v>4.7045101088646968</c:v>
                </c:pt>
                <c:pt idx="22">
                  <c:v>4.0565059616381545</c:v>
                </c:pt>
                <c:pt idx="23">
                  <c:v>3.7973043027475373</c:v>
                </c:pt>
                <c:pt idx="24">
                  <c:v>3.421461897356143</c:v>
                </c:pt>
                <c:pt idx="25">
                  <c:v>3.2141005702436498</c:v>
                </c:pt>
                <c:pt idx="26">
                  <c:v>3.0326594090202179</c:v>
                </c:pt>
                <c:pt idx="27">
                  <c:v>2.6827371695178845</c:v>
                </c:pt>
                <c:pt idx="28">
                  <c:v>2.1384136858475893</c:v>
                </c:pt>
                <c:pt idx="29">
                  <c:v>2.0606531881804044</c:v>
                </c:pt>
                <c:pt idx="30">
                  <c:v>1.568170036288232</c:v>
                </c:pt>
                <c:pt idx="31">
                  <c:v>1.3478486262312079</c:v>
                </c:pt>
                <c:pt idx="32">
                  <c:v>1.0108864696734059</c:v>
                </c:pt>
                <c:pt idx="33">
                  <c:v>0.94608605495075171</c:v>
                </c:pt>
                <c:pt idx="34">
                  <c:v>0.76464489372731981</c:v>
                </c:pt>
                <c:pt idx="35">
                  <c:v>0.51840331778123383</c:v>
                </c:pt>
                <c:pt idx="36">
                  <c:v>0.41472265422498705</c:v>
                </c:pt>
                <c:pt idx="37">
                  <c:v>0.28512182477967862</c:v>
                </c:pt>
                <c:pt idx="38">
                  <c:v>0.24624157594608603</c:v>
                </c:pt>
                <c:pt idx="39">
                  <c:v>0.11664074650077762</c:v>
                </c:pt>
                <c:pt idx="40">
                  <c:v>6.4800414722654229E-2</c:v>
                </c:pt>
                <c:pt idx="41">
                  <c:v>0.10368066355624676</c:v>
                </c:pt>
                <c:pt idx="42">
                  <c:v>5.1840331778123382E-2</c:v>
                </c:pt>
                <c:pt idx="43">
                  <c:v>0</c:v>
                </c:pt>
                <c:pt idx="44">
                  <c:v>2.5920165889061691E-2</c:v>
                </c:pt>
                <c:pt idx="45">
                  <c:v>2.5920165889061691E-2</c:v>
                </c:pt>
                <c:pt idx="46">
                  <c:v>3.8880248833592534E-2</c:v>
                </c:pt>
                <c:pt idx="47">
                  <c:v>1.2960082944530845E-2</c:v>
                </c:pt>
                <c:pt idx="48">
                  <c:v>0</c:v>
                </c:pt>
                <c:pt idx="49">
                  <c:v>1.2960082944530845E-2</c:v>
                </c:pt>
                <c:pt idx="50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0243328"/>
        <c:axId val="100249600"/>
      </c:barChart>
      <c:catAx>
        <c:axId val="10024332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0249600"/>
        <c:crosses val="autoZero"/>
        <c:auto val="1"/>
        <c:lblAlgn val="ctr"/>
        <c:lblOffset val="100"/>
        <c:noMultiLvlLbl val="0"/>
      </c:catAx>
      <c:valAx>
        <c:axId val="100249600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0243328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19268388312851"/>
          <c:y val="0.1653040678200802"/>
          <c:w val="0.24207128436710304"/>
          <c:h val="9.489158798098149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MATEMATIKA - DIDAKTICKÝ TEST</a:t>
            </a:r>
          </a:p>
          <a:p>
            <a:pPr>
              <a:defRPr sz="1400"/>
            </a:pPr>
            <a:r>
              <a:rPr lang="cs-CZ" sz="1100"/>
              <a:t>MZ 2014 PODZIM - ŘÁDNÝ A OPRAVNÝ TERMÍN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DT!$EK$78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lumMod val="75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accent6">
                    <a:lumMod val="7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DT!$DV$80:$DV$130</c:f>
              <c:numCache>
                <c:formatCode>General</c:formatCode>
                <c:ptCount val="5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</c:numCache>
            </c:numRef>
          </c:cat>
          <c:val>
            <c:numRef>
              <c:f>DT!$EN$80:$EN$130</c:f>
              <c:numCache>
                <c:formatCode>General</c:formatCode>
                <c:ptCount val="51"/>
                <c:pt idx="0">
                  <c:v>3.1786395422759059E-2</c:v>
                </c:pt>
                <c:pt idx="1">
                  <c:v>7.9465988556897654E-2</c:v>
                </c:pt>
                <c:pt idx="2">
                  <c:v>0.28607755880483154</c:v>
                </c:pt>
                <c:pt idx="3">
                  <c:v>0.42911633820724732</c:v>
                </c:pt>
                <c:pt idx="4">
                  <c:v>0.96948506039415128</c:v>
                </c:pt>
                <c:pt idx="5">
                  <c:v>1.1602034329307056</c:v>
                </c:pt>
                <c:pt idx="6">
                  <c:v>1.7482517482517483</c:v>
                </c:pt>
                <c:pt idx="7">
                  <c:v>2.0502225047679592</c:v>
                </c:pt>
                <c:pt idx="8">
                  <c:v>2.4475524475524475</c:v>
                </c:pt>
                <c:pt idx="9">
                  <c:v>2.8130959949141765</c:v>
                </c:pt>
                <c:pt idx="10">
                  <c:v>3.4329307056579785</c:v>
                </c:pt>
                <c:pt idx="11">
                  <c:v>3.9097266369993644</c:v>
                </c:pt>
                <c:pt idx="12">
                  <c:v>4.2911633820724733</c:v>
                </c:pt>
                <c:pt idx="13">
                  <c:v>4.529561347743166</c:v>
                </c:pt>
                <c:pt idx="14">
                  <c:v>5.3401144310235216</c:v>
                </c:pt>
                <c:pt idx="15">
                  <c:v>5.0063572790845514</c:v>
                </c:pt>
                <c:pt idx="16">
                  <c:v>4.6726001271455821</c:v>
                </c:pt>
                <c:pt idx="17">
                  <c:v>4.6090273363000636</c:v>
                </c:pt>
                <c:pt idx="18">
                  <c:v>5.0540368722186901</c:v>
                </c:pt>
                <c:pt idx="19">
                  <c:v>4.9904640813731724</c:v>
                </c:pt>
                <c:pt idx="20">
                  <c:v>4.8156389065479974</c:v>
                </c:pt>
                <c:pt idx="21">
                  <c:v>4.9109980928162749</c:v>
                </c:pt>
                <c:pt idx="22">
                  <c:v>4.1481246026700571</c:v>
                </c:pt>
                <c:pt idx="23">
                  <c:v>3.8620470438652257</c:v>
                </c:pt>
                <c:pt idx="24">
                  <c:v>3.5123966942148761</c:v>
                </c:pt>
                <c:pt idx="25">
                  <c:v>3.2104259376986648</c:v>
                </c:pt>
                <c:pt idx="26">
                  <c:v>3.1627463445645265</c:v>
                </c:pt>
                <c:pt idx="27">
                  <c:v>2.7813095994914177</c:v>
                </c:pt>
                <c:pt idx="28">
                  <c:v>2.3204068658614112</c:v>
                </c:pt>
                <c:pt idx="29">
                  <c:v>2.0820089001907185</c:v>
                </c:pt>
                <c:pt idx="30">
                  <c:v>1.5575333757151939</c:v>
                </c:pt>
                <c:pt idx="31">
                  <c:v>1.3986013986013985</c:v>
                </c:pt>
                <c:pt idx="32">
                  <c:v>1.080737444373808</c:v>
                </c:pt>
                <c:pt idx="33">
                  <c:v>0.85823267641449463</c:v>
                </c:pt>
                <c:pt idx="34">
                  <c:v>0.77876668785759695</c:v>
                </c:pt>
                <c:pt idx="35">
                  <c:v>0.49268912905276541</c:v>
                </c:pt>
                <c:pt idx="36">
                  <c:v>0.36554354736172917</c:v>
                </c:pt>
                <c:pt idx="37">
                  <c:v>0.27018436109345201</c:v>
                </c:pt>
                <c:pt idx="38">
                  <c:v>0.27018436109345201</c:v>
                </c:pt>
                <c:pt idx="39">
                  <c:v>0.11125238397965671</c:v>
                </c:pt>
                <c:pt idx="40">
                  <c:v>6.3572790845518118E-2</c:v>
                </c:pt>
                <c:pt idx="41">
                  <c:v>6.3572790845518118E-2</c:v>
                </c:pt>
                <c:pt idx="42">
                  <c:v>1.5893197711379529E-2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1.5893197711379529E-2</c:v>
                </c:pt>
                <c:pt idx="50">
                  <c:v>0</c:v>
                </c:pt>
              </c:numCache>
            </c:numRef>
          </c:val>
        </c:ser>
        <c:ser>
          <c:idx val="1"/>
          <c:order val="1"/>
          <c:tx>
            <c:strRef>
              <c:f>DT!$ED$78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rgbClr val="92D050">
                <a:alpha val="50000"/>
              </a:srgbClr>
            </a:solidFill>
          </c:spPr>
          <c:invertIfNegative val="0"/>
          <c:trendline>
            <c:spPr>
              <a:ln w="19050">
                <a:solidFill>
                  <a:schemeClr val="accent3">
                    <a:lumMod val="50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DT!$DV$80:$DV$130</c:f>
              <c:numCache>
                <c:formatCode>General</c:formatCode>
                <c:ptCount val="5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</c:numCache>
            </c:numRef>
          </c:cat>
          <c:val>
            <c:numRef>
              <c:f>DT!$EG$80:$EG$130</c:f>
              <c:numCache>
                <c:formatCode>General</c:formatCode>
                <c:ptCount val="51"/>
                <c:pt idx="0">
                  <c:v>0.23310023310023309</c:v>
                </c:pt>
                <c:pt idx="1">
                  <c:v>7.7700077700077697E-2</c:v>
                </c:pt>
                <c:pt idx="2">
                  <c:v>0.62160062160062157</c:v>
                </c:pt>
                <c:pt idx="3">
                  <c:v>0.38850038850038848</c:v>
                </c:pt>
                <c:pt idx="4">
                  <c:v>1.4763014763014763</c:v>
                </c:pt>
                <c:pt idx="5">
                  <c:v>1.7094017094017095</c:v>
                </c:pt>
                <c:pt idx="6">
                  <c:v>2.4087024087024087</c:v>
                </c:pt>
                <c:pt idx="7">
                  <c:v>2.5641025641025639</c:v>
                </c:pt>
                <c:pt idx="8">
                  <c:v>2.5641025641025639</c:v>
                </c:pt>
                <c:pt idx="9">
                  <c:v>3.807303807303807</c:v>
                </c:pt>
                <c:pt idx="10">
                  <c:v>3.8850038850038846</c:v>
                </c:pt>
                <c:pt idx="11">
                  <c:v>5.2836052836052838</c:v>
                </c:pt>
                <c:pt idx="12">
                  <c:v>3.5742035742035743</c:v>
                </c:pt>
                <c:pt idx="13">
                  <c:v>3.9627039627039626</c:v>
                </c:pt>
                <c:pt idx="14">
                  <c:v>5.2059052059052053</c:v>
                </c:pt>
                <c:pt idx="15">
                  <c:v>4.351204351204351</c:v>
                </c:pt>
                <c:pt idx="16">
                  <c:v>4.9728049728049726</c:v>
                </c:pt>
                <c:pt idx="17">
                  <c:v>4.4289044289044286</c:v>
                </c:pt>
                <c:pt idx="18">
                  <c:v>4.5066045066045062</c:v>
                </c:pt>
                <c:pt idx="19">
                  <c:v>4.5843045843045838</c:v>
                </c:pt>
                <c:pt idx="20">
                  <c:v>4.8174048174048174</c:v>
                </c:pt>
                <c:pt idx="21">
                  <c:v>3.7296037296037294</c:v>
                </c:pt>
                <c:pt idx="22">
                  <c:v>3.6519036519036518</c:v>
                </c:pt>
                <c:pt idx="23">
                  <c:v>3.7296037296037294</c:v>
                </c:pt>
                <c:pt idx="24">
                  <c:v>3.1080031080031079</c:v>
                </c:pt>
                <c:pt idx="25">
                  <c:v>3.4965034965034967</c:v>
                </c:pt>
                <c:pt idx="26">
                  <c:v>2.4864024864024863</c:v>
                </c:pt>
                <c:pt idx="27">
                  <c:v>2.0202020202020203</c:v>
                </c:pt>
                <c:pt idx="28">
                  <c:v>1.320901320901321</c:v>
                </c:pt>
                <c:pt idx="29">
                  <c:v>2.0202020202020203</c:v>
                </c:pt>
                <c:pt idx="30">
                  <c:v>1.7871017871017871</c:v>
                </c:pt>
                <c:pt idx="31">
                  <c:v>1.1655011655011656</c:v>
                </c:pt>
                <c:pt idx="32">
                  <c:v>0.77700077700077697</c:v>
                </c:pt>
                <c:pt idx="33">
                  <c:v>1.4763014763014763</c:v>
                </c:pt>
                <c:pt idx="34">
                  <c:v>0.69930069930069927</c:v>
                </c:pt>
                <c:pt idx="35">
                  <c:v>0.69930069930069927</c:v>
                </c:pt>
                <c:pt idx="36">
                  <c:v>0.69930069930069927</c:v>
                </c:pt>
                <c:pt idx="37">
                  <c:v>0.38850038850038848</c:v>
                </c:pt>
                <c:pt idx="38">
                  <c:v>7.7700077700077697E-2</c:v>
                </c:pt>
                <c:pt idx="39">
                  <c:v>0.15540015540015539</c:v>
                </c:pt>
                <c:pt idx="40">
                  <c:v>7.7700077700077697E-2</c:v>
                </c:pt>
                <c:pt idx="41">
                  <c:v>0.23310023310023309</c:v>
                </c:pt>
                <c:pt idx="42">
                  <c:v>0.23310023310023309</c:v>
                </c:pt>
                <c:pt idx="43">
                  <c:v>0</c:v>
                </c:pt>
                <c:pt idx="44">
                  <c:v>0.15540015540015539</c:v>
                </c:pt>
                <c:pt idx="45">
                  <c:v>0.15540015540015539</c:v>
                </c:pt>
                <c:pt idx="46">
                  <c:v>0.15540015540015539</c:v>
                </c:pt>
                <c:pt idx="47">
                  <c:v>7.7700077700077697E-2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3042432"/>
        <c:axId val="103048704"/>
      </c:barChart>
      <c:catAx>
        <c:axId val="10304243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3048704"/>
        <c:crosses val="autoZero"/>
        <c:auto val="1"/>
        <c:lblAlgn val="ctr"/>
        <c:lblOffset val="100"/>
        <c:noMultiLvlLbl val="0"/>
      </c:catAx>
      <c:valAx>
        <c:axId val="103048704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304243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19268388312851"/>
          <c:y val="0.1653040678200802"/>
          <c:w val="0.24207128436710304"/>
          <c:h val="9.489158798098149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ANGLIČTINA - DT - OBOROVÁ STRUKTURA </a:t>
            </a:r>
          </a:p>
          <a:p>
            <a:pPr>
              <a:defRPr sz="1400"/>
            </a:pPr>
            <a:r>
              <a:rPr lang="cs-CZ" sz="1400"/>
              <a:t>(100% = KONAJÍCÍ DIDAKTICKÝ TEST)</a:t>
            </a:r>
          </a:p>
          <a:p>
            <a:pPr>
              <a:defRPr sz="1400"/>
            </a:pPr>
            <a:r>
              <a:rPr lang="cs-CZ" sz="1100"/>
              <a:t>PODZIMNÍ ZKUŠEBNÍ OBDOBÍ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747782951828123"/>
          <c:y val="0.28155245031630427"/>
          <c:w val="0.80165894230645962"/>
          <c:h val="0.58577304134878172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'prehled 2013 - 2012 podzim'!$I$18</c:f>
              <c:strCache>
                <c:ptCount val="1"/>
                <c:pt idx="0">
                  <c:v>GYMNÁZIA A LYCEA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podzim'!$B$27:$B$29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podzim'!$I$27:$I$29</c:f>
              <c:numCache>
                <c:formatCode>General</c:formatCode>
                <c:ptCount val="3"/>
                <c:pt idx="0" formatCode="0.0">
                  <c:v>9.5151672284158675</c:v>
                </c:pt>
                <c:pt idx="1">
                  <c:v>10.160256410256411</c:v>
                </c:pt>
                <c:pt idx="2">
                  <c:v>10.062071218556028</c:v>
                </c:pt>
              </c:numCache>
            </c:numRef>
          </c:val>
        </c:ser>
        <c:ser>
          <c:idx val="1"/>
          <c:order val="1"/>
          <c:tx>
            <c:strRef>
              <c:f>'prehled 2013 - 2012 podzim'!$J$18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podzim'!$B$27:$B$29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podzim'!$J$27:$J$29</c:f>
              <c:numCache>
                <c:formatCode>General</c:formatCode>
                <c:ptCount val="3"/>
                <c:pt idx="0" formatCode="0.0">
                  <c:v>58.335493907181743</c:v>
                </c:pt>
                <c:pt idx="1">
                  <c:v>60.352564102564102</c:v>
                </c:pt>
                <c:pt idx="2">
                  <c:v>55.929434825220511</c:v>
                </c:pt>
              </c:numCache>
            </c:numRef>
          </c:val>
        </c:ser>
        <c:ser>
          <c:idx val="2"/>
          <c:order val="2"/>
          <c:tx>
            <c:strRef>
              <c:f>'prehled 2013 - 2012 podzim'!$K$18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podzim'!$B$27:$B$29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podzim'!$K$27:$K$29</c:f>
              <c:numCache>
                <c:formatCode>General</c:formatCode>
                <c:ptCount val="3"/>
                <c:pt idx="0" formatCode="0.0">
                  <c:v>13.896810992999741</c:v>
                </c:pt>
                <c:pt idx="1">
                  <c:v>13.557692307692307</c:v>
                </c:pt>
                <c:pt idx="2">
                  <c:v>15.942502450179679</c:v>
                </c:pt>
              </c:numCache>
            </c:numRef>
          </c:val>
        </c:ser>
        <c:ser>
          <c:idx val="3"/>
          <c:order val="3"/>
          <c:tx>
            <c:strRef>
              <c:f>'prehled 2013 - 2012 podzim'!$L$18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numFmt formatCode="#,##0.0" sourceLinked="0"/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podzim'!$B$27:$B$29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podzim'!$L$27:$L$29</c:f>
              <c:numCache>
                <c:formatCode>General</c:formatCode>
                <c:ptCount val="3"/>
                <c:pt idx="0" formatCode="0.0">
                  <c:v>18.252527871402645</c:v>
                </c:pt>
                <c:pt idx="1">
                  <c:v>15.929487179487179</c:v>
                </c:pt>
                <c:pt idx="2">
                  <c:v>18.065991506043776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103098240"/>
        <c:axId val="103099776"/>
      </c:barChart>
      <c:catAx>
        <c:axId val="103098240"/>
        <c:scaling>
          <c:orientation val="maxMin"/>
        </c:scaling>
        <c:delete val="0"/>
        <c:axPos val="l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cs-CZ"/>
          </a:p>
        </c:txPr>
        <c:crossAx val="103099776"/>
        <c:crosses val="autoZero"/>
        <c:auto val="1"/>
        <c:lblAlgn val="ctr"/>
        <c:lblOffset val="100"/>
        <c:noMultiLvlLbl val="0"/>
      </c:catAx>
      <c:valAx>
        <c:axId val="103099776"/>
        <c:scaling>
          <c:orientation val="minMax"/>
        </c:scaling>
        <c:delete val="0"/>
        <c:axPos val="t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none"/>
        <c:minorTickMark val="none"/>
        <c:tickLblPos val="nextTo"/>
        <c:crossAx val="103098240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b"/>
      <c:layout/>
      <c:overlay val="0"/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ANGLIČTINA - DT - STRUKTURA ŽÁKŮ DLE</a:t>
            </a:r>
            <a:r>
              <a:rPr lang="cs-CZ" sz="1400" baseline="0"/>
              <a:t> TERMÍNU</a:t>
            </a:r>
            <a:endParaRPr lang="cs-CZ" sz="1400"/>
          </a:p>
          <a:p>
            <a:pPr>
              <a:defRPr sz="1400"/>
            </a:pPr>
            <a:r>
              <a:rPr lang="cs-CZ" sz="1400"/>
              <a:t>(100% = KONAJÍCÍ DIDAKTICKÝ TEST)</a:t>
            </a:r>
          </a:p>
          <a:p>
            <a:pPr>
              <a:defRPr sz="1400"/>
            </a:pPr>
            <a:r>
              <a:rPr lang="cs-CZ" sz="1400"/>
              <a:t>PODZIMNÍ ZKUŠEBNÍ OBDOBÍ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747782951828123"/>
          <c:y val="0.30359985361635766"/>
          <c:w val="0.80165894230645962"/>
          <c:h val="0.56372561917051667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'prehled 2013 - 2012 podzim'!$H$48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podzim'!$B$57:$B$59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podzim'!$H$57:$H$59</c:f>
              <c:numCache>
                <c:formatCode>0.0</c:formatCode>
                <c:ptCount val="3"/>
                <c:pt idx="0">
                  <c:v>53.949753949753955</c:v>
                </c:pt>
                <c:pt idx="1">
                  <c:v>65.663036515054458</c:v>
                </c:pt>
                <c:pt idx="2">
                  <c:v>58.412283567461607</c:v>
                </c:pt>
              </c:numCache>
            </c:numRef>
          </c:val>
        </c:ser>
        <c:ser>
          <c:idx val="1"/>
          <c:order val="1"/>
          <c:tx>
            <c:strRef>
              <c:f>'prehled 2013 - 2012 podzim'!$I$48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podzim'!$B$57:$B$59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podzim'!$I$57:$I$59</c:f>
              <c:numCache>
                <c:formatCode>0.0</c:formatCode>
                <c:ptCount val="3"/>
                <c:pt idx="0">
                  <c:v>44.081844081844082</c:v>
                </c:pt>
                <c:pt idx="1">
                  <c:v>32.158872517616913</c:v>
                </c:pt>
                <c:pt idx="2">
                  <c:v>39.921594250245022</c:v>
                </c:pt>
              </c:numCache>
            </c:numRef>
          </c:val>
        </c:ser>
        <c:ser>
          <c:idx val="2"/>
          <c:order val="2"/>
          <c:tx>
            <c:strRef>
              <c:f>'prehled 2013 - 2012 podzim'!$J$48</c:f>
              <c:strCache>
                <c:ptCount val="1"/>
                <c:pt idx="0">
                  <c:v>NÁHRADNÍ</c:v>
                </c:pt>
              </c:strCache>
            </c:strRef>
          </c:tx>
          <c:spPr>
            <a:solidFill>
              <a:schemeClr val="accent4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podzim'!$B$57:$B$59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podzim'!$J$57:$J$59</c:f>
              <c:numCache>
                <c:formatCode>0.0</c:formatCode>
                <c:ptCount val="3"/>
                <c:pt idx="0">
                  <c:v>1.9684019684019685</c:v>
                </c:pt>
                <c:pt idx="1">
                  <c:v>2.1780909673286355</c:v>
                </c:pt>
                <c:pt idx="2">
                  <c:v>1.6661221822933683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103140352"/>
        <c:axId val="103150336"/>
      </c:barChart>
      <c:catAx>
        <c:axId val="103140352"/>
        <c:scaling>
          <c:orientation val="maxMin"/>
        </c:scaling>
        <c:delete val="0"/>
        <c:axPos val="l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cs-CZ"/>
          </a:p>
        </c:txPr>
        <c:crossAx val="103150336"/>
        <c:crosses val="autoZero"/>
        <c:auto val="1"/>
        <c:lblAlgn val="ctr"/>
        <c:lblOffset val="100"/>
        <c:noMultiLvlLbl val="0"/>
      </c:catAx>
      <c:valAx>
        <c:axId val="103150336"/>
        <c:scaling>
          <c:orientation val="minMax"/>
        </c:scaling>
        <c:delete val="0"/>
        <c:axPos val="t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none"/>
        <c:minorTickMark val="none"/>
        <c:tickLblPos val="nextTo"/>
        <c:crossAx val="10314035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b"/>
      <c:layout>
        <c:manualLayout>
          <c:xMode val="edge"/>
          <c:yMode val="edge"/>
          <c:x val="0.25813260740538241"/>
          <c:y val="0.89936274081843282"/>
          <c:w val="0.63049955517291378"/>
          <c:h val="7.7854510924357689E-2"/>
        </c:manualLayout>
      </c:layout>
      <c:overlay val="0"/>
      <c:txPr>
        <a:bodyPr/>
        <a:lstStyle/>
        <a:p>
          <a:pPr>
            <a:defRPr sz="1200"/>
          </a:pPr>
          <a:endParaRPr lang="cs-CZ"/>
        </a:p>
      </c:tx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400" baseline="0" dirty="0"/>
              <a:t>ANGLIČTINA - DIDAKTICKÝ TEST</a:t>
            </a:r>
          </a:p>
          <a:p>
            <a:pPr>
              <a:defRPr sz="1200"/>
            </a:pPr>
            <a:r>
              <a:rPr lang="cs-CZ" sz="1400" dirty="0">
                <a:solidFill>
                  <a:srgbClr val="FF0000"/>
                </a:solidFill>
              </a:rPr>
              <a:t>ČISTÁ</a:t>
            </a:r>
            <a:r>
              <a:rPr lang="cs-CZ" sz="1400" baseline="0" dirty="0">
                <a:solidFill>
                  <a:srgbClr val="FF0000"/>
                </a:solidFill>
              </a:rPr>
              <a:t> NEÚSPĚŠNOST</a:t>
            </a:r>
          </a:p>
          <a:p>
            <a:pPr>
              <a:defRPr sz="1200"/>
            </a:pPr>
            <a:r>
              <a:rPr lang="cs-CZ" sz="1100" baseline="0" dirty="0"/>
              <a:t>PODZIMNÍ TERMÍN MZ</a:t>
            </a:r>
            <a:endParaRPr lang="cs-CZ" sz="11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971392837640261"/>
          <c:y val="0.23420751266482939"/>
          <c:w val="0.84273177262238197"/>
          <c:h val="0.649812311058817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'PREDMETY - ZAKLAD'!$B$8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'PREDMETY - ZAKLAD'!$M$2:$P$2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ZAKLAD'!$M$8:$P$8</c:f>
              <c:numCache>
                <c:formatCode>###0.0</c:formatCode>
                <c:ptCount val="4"/>
                <c:pt idx="0">
                  <c:v>22.155953169869672</c:v>
                </c:pt>
                <c:pt idx="1">
                  <c:v>12.168284789644012</c:v>
                </c:pt>
                <c:pt idx="2">
                  <c:v>15.545685279187818</c:v>
                </c:pt>
                <c:pt idx="3">
                  <c:v>26.029526029526028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91454848"/>
        <c:axId val="91469312"/>
      </c:barChart>
      <c:lineChart>
        <c:grouping val="standard"/>
        <c:varyColors val="0"/>
        <c:ser>
          <c:idx val="1"/>
          <c:order val="1"/>
          <c:tx>
            <c:strRef>
              <c:f>'PREDMETY - ZAKLAD'!$B$9</c:f>
              <c:strCache>
                <c:ptCount val="1"/>
                <c:pt idx="0">
                  <c:v>ŘÁDNÝ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5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cat>
            <c:strRef>
              <c:f>'PREDMETY - ZAKLAD'!$M$2:$P$2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ZAKLAD'!$M$9:$P$9</c:f>
              <c:numCache>
                <c:formatCode>###0.0</c:formatCode>
                <c:ptCount val="4"/>
                <c:pt idx="0">
                  <c:v>14.391143911439114</c:v>
                </c:pt>
                <c:pt idx="1">
                  <c:v>6.8600111544896825</c:v>
                </c:pt>
                <c:pt idx="2">
                  <c:v>11.057225994180406</c:v>
                </c:pt>
                <c:pt idx="3">
                  <c:v>18.867018722995681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'PREDMETY - ZAKLAD'!$B$10</c:f>
              <c:strCache>
                <c:ptCount val="1"/>
                <c:pt idx="0">
                  <c:v>OPRAVNÝ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cat>
            <c:strRef>
              <c:f>'PREDMETY - ZAKLAD'!$M$2:$P$2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ZAKLAD'!$M$10:$P$10</c:f>
              <c:numCache>
                <c:formatCode>###0.0</c:formatCode>
                <c:ptCount val="4"/>
                <c:pt idx="0">
                  <c:v>27.213822894168466</c:v>
                </c:pt>
                <c:pt idx="1">
                  <c:v>19.323671497584542</c:v>
                </c:pt>
                <c:pt idx="2">
                  <c:v>24.877089478859389</c:v>
                </c:pt>
                <c:pt idx="3">
                  <c:v>34.84136310223267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1454848"/>
        <c:axId val="91469312"/>
      </c:lineChart>
      <c:catAx>
        <c:axId val="9145484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cs-CZ"/>
          </a:p>
        </c:txPr>
        <c:crossAx val="91469312"/>
        <c:crosses val="autoZero"/>
        <c:auto val="1"/>
        <c:lblAlgn val="ctr"/>
        <c:lblOffset val="100"/>
        <c:noMultiLvlLbl val="0"/>
      </c:catAx>
      <c:valAx>
        <c:axId val="91469312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 sz="1000" b="0" i="0" kern="1200" baseline="0">
                    <a:solidFill>
                      <a:srgbClr val="000000"/>
                    </a:solidFill>
                    <a:effectLst/>
                  </a:rPr>
                  <a:t>PODÍL NEÚSPĚŠNÝCH Z KONAJÍCÍCH (%)</a:t>
                </a:r>
                <a:endParaRPr lang="cs-CZ">
                  <a:effectLst/>
                </a:endParaRP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91454848"/>
        <c:crosses val="autoZero"/>
        <c:crossBetween val="between"/>
      </c:valAx>
      <c:spPr>
        <a:solidFill>
          <a:schemeClr val="bg1"/>
        </a:solidFill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34592452335399748"/>
          <c:y val="0.24031968220675842"/>
          <c:w val="0.20891308873753017"/>
          <c:h val="0.17434386779387678"/>
        </c:manualLayout>
      </c:layout>
      <c:overlay val="1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400" dirty="0"/>
              <a:t>ANGLIČTINA </a:t>
            </a:r>
            <a:r>
              <a:rPr lang="cs-CZ" sz="1400" baseline="0" dirty="0"/>
              <a:t>- DIDAKTICKÝ TEST</a:t>
            </a:r>
          </a:p>
          <a:p>
            <a:pPr>
              <a:defRPr sz="1200"/>
            </a:pPr>
            <a:r>
              <a:rPr lang="cs-CZ" sz="1400" dirty="0">
                <a:solidFill>
                  <a:srgbClr val="FF0000"/>
                </a:solidFill>
              </a:rPr>
              <a:t>% SKÓR</a:t>
            </a:r>
            <a:endParaRPr lang="cs-CZ" sz="1400" baseline="0" dirty="0">
              <a:solidFill>
                <a:srgbClr val="FF0000"/>
              </a:solidFill>
            </a:endParaRPr>
          </a:p>
          <a:p>
            <a:pPr>
              <a:defRPr sz="1200"/>
            </a:pPr>
            <a:r>
              <a:rPr lang="cs-CZ" sz="1100" baseline="0" dirty="0"/>
              <a:t>PODZIMNÍ TERMÍN MZ</a:t>
            </a:r>
            <a:endParaRPr lang="cs-CZ" sz="11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971392837640261"/>
          <c:y val="0.23420751266482939"/>
          <c:w val="0.84273177262238197"/>
          <c:h val="0.649812311058817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'PREDMETY - ZAKLAD'!$B$31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numFmt formatCode="#,##0.0" sourceLinked="0"/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'PREDMETY - ZAKLAD'!$M$2:$P$2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ZAKLAD'!$M$31:$P$31</c:f>
              <c:numCache>
                <c:formatCode>###0.0</c:formatCode>
                <c:ptCount val="4"/>
                <c:pt idx="0">
                  <c:v>58.39468460111317</c:v>
                </c:pt>
                <c:pt idx="1">
                  <c:v>63.739882083196882</c:v>
                </c:pt>
                <c:pt idx="2">
                  <c:v>61.760581619537405</c:v>
                </c:pt>
                <c:pt idx="3" formatCode="General">
                  <c:v>57.080928182525334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103165952"/>
        <c:axId val="103167872"/>
      </c:barChart>
      <c:lineChart>
        <c:grouping val="standard"/>
        <c:varyColors val="0"/>
        <c:ser>
          <c:idx val="1"/>
          <c:order val="1"/>
          <c:tx>
            <c:strRef>
              <c:f>'PREDMETY - ZAKLAD'!$B$32</c:f>
              <c:strCache>
                <c:ptCount val="1"/>
                <c:pt idx="0">
                  <c:v>ŘÁDNÝ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5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cat>
            <c:strRef>
              <c:f>'PREDMETY - ZAKLAD'!$M$2:$P$2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ZAKLAD'!$M$32:$P$32</c:f>
              <c:numCache>
                <c:formatCode>###0.0</c:formatCode>
                <c:ptCount val="4"/>
                <c:pt idx="0">
                  <c:v>66.88529182879374</c:v>
                </c:pt>
                <c:pt idx="1">
                  <c:v>70.470764044943891</c:v>
                </c:pt>
                <c:pt idx="2">
                  <c:v>66.95610784313736</c:v>
                </c:pt>
                <c:pt idx="3" formatCode="General">
                  <c:v>63.913416626621277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'PREDMETY - ZAKLAD'!$B$33</c:f>
              <c:strCache>
                <c:ptCount val="1"/>
                <c:pt idx="0">
                  <c:v>OPRAVNÝ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cat>
            <c:strRef>
              <c:f>'PREDMETY - ZAKLAD'!$M$2:$P$2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ZAKLAD'!$M$33:$P$33</c:f>
              <c:numCache>
                <c:formatCode>###0.0</c:formatCode>
                <c:ptCount val="4"/>
                <c:pt idx="0">
                  <c:v>53.04355664283031</c:v>
                </c:pt>
                <c:pt idx="1">
                  <c:v>53.766595744680806</c:v>
                </c:pt>
                <c:pt idx="2">
                  <c:v>50.540896414342633</c:v>
                </c:pt>
                <c:pt idx="3" formatCode="General">
                  <c:v>48.329594117646657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65952"/>
        <c:axId val="103167872"/>
      </c:lineChart>
      <c:catAx>
        <c:axId val="10316595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cs-CZ"/>
          </a:p>
        </c:txPr>
        <c:crossAx val="103167872"/>
        <c:crosses val="autoZero"/>
        <c:auto val="1"/>
        <c:lblAlgn val="ctr"/>
        <c:lblOffset val="100"/>
        <c:noMultiLvlLbl val="0"/>
      </c:catAx>
      <c:valAx>
        <c:axId val="103167872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 sz="1000" b="0" i="0" kern="1200" baseline="0">
                    <a:solidFill>
                      <a:srgbClr val="000000"/>
                    </a:solidFill>
                    <a:effectLst/>
                  </a:rPr>
                  <a:t>% SKÓR</a:t>
                </a:r>
                <a:endParaRPr lang="cs-CZ">
                  <a:effectLst/>
                </a:endParaRP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103165952"/>
        <c:crosses val="autoZero"/>
        <c:crossBetween val="between"/>
      </c:valAx>
      <c:spPr>
        <a:solidFill>
          <a:schemeClr val="bg1"/>
        </a:solidFill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42721901214597546"/>
          <c:y val="0.53214809092863891"/>
          <c:w val="0.20891308873753017"/>
          <c:h val="0.15876664126847601"/>
        </c:manualLayout>
      </c:layout>
      <c:overlay val="1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600" b="1" i="0" baseline="0" dirty="0">
                <a:effectLst/>
              </a:rPr>
              <a:t>ANGLIČTINA - DT</a:t>
            </a:r>
          </a:p>
          <a:p>
            <a:pPr>
              <a:defRPr sz="1200"/>
            </a:pPr>
            <a:r>
              <a:rPr lang="cs-CZ" sz="1200" b="1" i="0" baseline="0" dirty="0">
                <a:effectLst/>
              </a:rPr>
              <a:t>OBOROVÁ STRUKTURA </a:t>
            </a:r>
            <a:r>
              <a:rPr lang="cs-CZ" sz="1200" b="1" i="0" baseline="0" dirty="0" smtClean="0">
                <a:effectLst/>
              </a:rPr>
              <a:t>a </a:t>
            </a:r>
            <a:r>
              <a:rPr lang="cs-CZ" sz="1200" b="1" i="0" baseline="0" dirty="0">
                <a:effectLst/>
              </a:rPr>
              <a:t>ČISTÁ NEÚSPĚŠNOST</a:t>
            </a:r>
            <a:endParaRPr lang="cs-CZ" sz="1200" dirty="0">
              <a:effectLst/>
            </a:endParaRPr>
          </a:p>
          <a:p>
            <a:pPr>
              <a:defRPr sz="1200"/>
            </a:pPr>
            <a:r>
              <a:rPr lang="cs-CZ" sz="1000" b="1" i="0" baseline="0" dirty="0">
                <a:effectLst/>
              </a:rPr>
              <a:t>(100% = KONAJÍCÍ DIDAKTICKÝ TEST)</a:t>
            </a:r>
            <a:endParaRPr lang="cs-CZ" sz="1000" dirty="0">
              <a:effectLst/>
            </a:endParaRPr>
          </a:p>
          <a:p>
            <a:pPr>
              <a:defRPr sz="1200"/>
            </a:pPr>
            <a:r>
              <a:rPr lang="cs-CZ" sz="1000" b="1" i="0" baseline="0" dirty="0">
                <a:effectLst/>
              </a:rPr>
              <a:t>PODZIMNÍ ZKUŠEBNÍ OBDOBÍ</a:t>
            </a:r>
            <a:endParaRPr lang="cs-CZ" sz="1000" dirty="0">
              <a:effectLst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87386264216973"/>
          <c:y val="0.20877302306479245"/>
          <c:w val="0.43373708975612385"/>
          <c:h val="0.72476437713612696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'prehled 2013 - 2012 podzim'!$I$18</c:f>
              <c:strCache>
                <c:ptCount val="1"/>
                <c:pt idx="0">
                  <c:v>GYMNÁZIA A LYCEA</c:v>
                </c:pt>
              </c:strCache>
            </c:strRef>
          </c:tx>
          <c:spPr>
            <a:solidFill>
              <a:srgbClr val="92D050">
                <a:alpha val="50000"/>
              </a:srgbClr>
            </a:solidFill>
          </c:spPr>
          <c:invertIfNegative val="0"/>
          <c:cat>
            <c:strRef>
              <c:f>'prehled 2013 - 2012 podzim'!$H$27:$H$29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podzim'!$I$27:$I$29</c:f>
              <c:numCache>
                <c:formatCode>General</c:formatCode>
                <c:ptCount val="3"/>
                <c:pt idx="0" formatCode="0.0">
                  <c:v>9.5151672284158675</c:v>
                </c:pt>
                <c:pt idx="1">
                  <c:v>10.160256410256411</c:v>
                </c:pt>
                <c:pt idx="2">
                  <c:v>10.062071218556028</c:v>
                </c:pt>
              </c:numCache>
            </c:numRef>
          </c:val>
        </c:ser>
        <c:ser>
          <c:idx val="1"/>
          <c:order val="1"/>
          <c:tx>
            <c:strRef>
              <c:f>'prehled 2013 - 2012 podzim'!$J$18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>
                <a:alpha val="50000"/>
              </a:srgbClr>
            </a:solidFill>
          </c:spPr>
          <c:invertIfNegative val="0"/>
          <c:cat>
            <c:strRef>
              <c:f>'prehled 2013 - 2012 podzim'!$H$27:$H$29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podzim'!$J$27:$J$29</c:f>
              <c:numCache>
                <c:formatCode>General</c:formatCode>
                <c:ptCount val="3"/>
                <c:pt idx="0" formatCode="0.0">
                  <c:v>58.335493907181743</c:v>
                </c:pt>
                <c:pt idx="1">
                  <c:v>60.352564102564102</c:v>
                </c:pt>
                <c:pt idx="2">
                  <c:v>55.929434825220511</c:v>
                </c:pt>
              </c:numCache>
            </c:numRef>
          </c:val>
        </c:ser>
        <c:ser>
          <c:idx val="2"/>
          <c:order val="2"/>
          <c:tx>
            <c:strRef>
              <c:f>'prehled 2013 - 2012 podzim'!$K$18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alpha val="50000"/>
              </a:schemeClr>
            </a:solidFill>
          </c:spPr>
          <c:invertIfNegative val="0"/>
          <c:cat>
            <c:strRef>
              <c:f>'prehled 2013 - 2012 podzim'!$H$27:$H$29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podzim'!$K$27:$K$29</c:f>
              <c:numCache>
                <c:formatCode>General</c:formatCode>
                <c:ptCount val="3"/>
                <c:pt idx="0" formatCode="0.0">
                  <c:v>13.896810992999741</c:v>
                </c:pt>
                <c:pt idx="1">
                  <c:v>13.557692307692307</c:v>
                </c:pt>
                <c:pt idx="2">
                  <c:v>15.942502450179679</c:v>
                </c:pt>
              </c:numCache>
            </c:numRef>
          </c:val>
        </c:ser>
        <c:ser>
          <c:idx val="3"/>
          <c:order val="3"/>
          <c:tx>
            <c:strRef>
              <c:f>'prehled 2013 - 2012 podzim'!$L$18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invertIfNegative val="0"/>
          <c:cat>
            <c:strRef>
              <c:f>'prehled 2013 - 2012 podzim'!$H$27:$H$29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podzim'!$L$27:$L$29</c:f>
              <c:numCache>
                <c:formatCode>General</c:formatCode>
                <c:ptCount val="3"/>
                <c:pt idx="0" formatCode="0.0">
                  <c:v>18.252527871402645</c:v>
                </c:pt>
                <c:pt idx="1">
                  <c:v>15.929487179487179</c:v>
                </c:pt>
                <c:pt idx="2">
                  <c:v>18.065991506043776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03257600"/>
        <c:axId val="103251328"/>
      </c:barChart>
      <c:lineChart>
        <c:grouping val="standard"/>
        <c:varyColors val="0"/>
        <c:ser>
          <c:idx val="4"/>
          <c:order val="4"/>
          <c:tx>
            <c:strRef>
              <c:f>'prehled 2013 - 2012 podzim'!$N$18</c:f>
              <c:strCache>
                <c:ptCount val="1"/>
                <c:pt idx="0">
                  <c:v>GYM A LYC - neúsp.</c:v>
                </c:pt>
              </c:strCache>
            </c:strRef>
          </c:tx>
          <c:spPr>
            <a:ln>
              <a:solidFill>
                <a:schemeClr val="accent3">
                  <a:lumMod val="50000"/>
                </a:schemeClr>
              </a:solidFill>
            </a:ln>
          </c:spPr>
          <c:marker>
            <c:symbol val="circle"/>
            <c:size val="5"/>
            <c:spPr>
              <a:solidFill>
                <a:schemeClr val="accent3">
                  <a:lumMod val="50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c:spPr>
          </c:marker>
          <c:dLbls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podzim'!$N$27:$N$29</c:f>
              <c:numCache>
                <c:formatCode>###0.0</c:formatCode>
                <c:ptCount val="3"/>
                <c:pt idx="0">
                  <c:v>6.7934782608695645</c:v>
                </c:pt>
                <c:pt idx="1">
                  <c:v>1.8808777429467085</c:v>
                </c:pt>
                <c:pt idx="2">
                  <c:v>2.2801302931596092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'prehled 2013 - 2012 podzim'!$O$18</c:f>
              <c:strCache>
                <c:ptCount val="1"/>
                <c:pt idx="0">
                  <c:v>SOŠ - neúsp.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circle"/>
            <c:size val="5"/>
            <c:spPr>
              <a:solidFill>
                <a:srgbClr val="FFC000"/>
              </a:solidFill>
              <a:ln>
                <a:solidFill>
                  <a:srgbClr val="FFC000"/>
                </a:solidFill>
              </a:ln>
            </c:spPr>
          </c:marker>
          <c:dLbls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podzim'!$O$27:$O$29</c:f>
              <c:numCache>
                <c:formatCode>###0.0</c:formatCode>
                <c:ptCount val="3"/>
                <c:pt idx="0">
                  <c:v>23.411816970235453</c:v>
                </c:pt>
                <c:pt idx="1">
                  <c:v>13.442277279915658</c:v>
                </c:pt>
                <c:pt idx="2">
                  <c:v>9.9652375434530711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'prehled 2013 - 2012 podzim'!$P$18</c:f>
              <c:strCache>
                <c:ptCount val="1"/>
                <c:pt idx="0">
                  <c:v>SOU - neúsp.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circle"/>
            <c:size val="5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c:spPr>
          </c:marker>
          <c:dLbls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podzim'!$P$27:$P$29</c:f>
              <c:numCache>
                <c:formatCode>###0.0</c:formatCode>
                <c:ptCount val="3"/>
                <c:pt idx="0">
                  <c:v>28.171641791044777</c:v>
                </c:pt>
                <c:pt idx="1">
                  <c:v>15.96244131455399</c:v>
                </c:pt>
                <c:pt idx="2">
                  <c:v>14.344262295081966</c:v>
                </c:pt>
              </c:numCache>
            </c:numRef>
          </c:val>
          <c:smooth val="0"/>
        </c:ser>
        <c:ser>
          <c:idx val="7"/>
          <c:order val="7"/>
          <c:tx>
            <c:strRef>
              <c:f>'prehled 2013 - 2012 podzim'!$Q$18</c:f>
              <c:strCache>
                <c:ptCount val="1"/>
                <c:pt idx="0">
                  <c:v>NÁSTAVBY - neúsp.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>
                <a:solidFill>
                  <a:srgbClr val="C00000"/>
                </a:solidFill>
              </a:ln>
            </c:spPr>
          </c:marker>
          <c:dLbls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podzim'!$Q$27:$Q$29</c:f>
              <c:numCache>
                <c:formatCode>###0.0</c:formatCode>
                <c:ptCount val="3"/>
                <c:pt idx="0">
                  <c:v>42.776203966005667</c:v>
                </c:pt>
                <c:pt idx="1">
                  <c:v>31.43418467583497</c:v>
                </c:pt>
                <c:pt idx="2">
                  <c:v>22.319859402460455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269504"/>
        <c:axId val="103259136"/>
      </c:lineChart>
      <c:valAx>
        <c:axId val="10325132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</a:t>
                </a:r>
                <a:r>
                  <a:rPr lang="cs-CZ" baseline="0"/>
                  <a:t> ŽÁKŮ DLE OBORU (%)</a:t>
                </a:r>
                <a:endParaRPr lang="cs-CZ"/>
              </a:p>
            </c:rich>
          </c:tx>
          <c:layout/>
          <c:overlay val="0"/>
        </c:title>
        <c:numFmt formatCode="0%" sourceLinked="1"/>
        <c:majorTickMark val="out"/>
        <c:minorTickMark val="none"/>
        <c:tickLblPos val="nextTo"/>
        <c:crossAx val="103257600"/>
        <c:crosses val="max"/>
        <c:crossBetween val="between"/>
      </c:valAx>
      <c:catAx>
        <c:axId val="103257600"/>
        <c:scaling>
          <c:orientation val="maxMin"/>
        </c:scaling>
        <c:delete val="0"/>
        <c:axPos val="b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200" b="1"/>
            </a:pPr>
            <a:endParaRPr lang="cs-CZ"/>
          </a:p>
        </c:txPr>
        <c:crossAx val="103251328"/>
        <c:crosses val="autoZero"/>
        <c:auto val="1"/>
        <c:lblAlgn val="ctr"/>
        <c:lblOffset val="100"/>
        <c:noMultiLvlLbl val="0"/>
      </c:catAx>
      <c:valAx>
        <c:axId val="103259136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NEÚSPĚŠNÝCH Z KONAÍCÍCH (%)</a:t>
                </a:r>
              </a:p>
            </c:rich>
          </c:tx>
          <c:layout>
            <c:manualLayout>
              <c:xMode val="edge"/>
              <c:yMode val="edge"/>
              <c:x val="0.65000001954542819"/>
              <c:y val="0.30901006122214925"/>
            </c:manualLayout>
          </c:layout>
          <c:overlay val="0"/>
        </c:title>
        <c:numFmt formatCode="#,##0" sourceLinked="0"/>
        <c:majorTickMark val="none"/>
        <c:minorTickMark val="none"/>
        <c:tickLblPos val="low"/>
        <c:crossAx val="103269504"/>
        <c:crosses val="max"/>
        <c:crossBetween val="between"/>
      </c:valAx>
      <c:catAx>
        <c:axId val="103269504"/>
        <c:scaling>
          <c:orientation val="maxMin"/>
        </c:scaling>
        <c:delete val="1"/>
        <c:axPos val="t"/>
        <c:majorTickMark val="out"/>
        <c:minorTickMark val="none"/>
        <c:tickLblPos val="nextTo"/>
        <c:crossAx val="103259136"/>
        <c:crosses val="max"/>
        <c:auto val="1"/>
        <c:lblAlgn val="ctr"/>
        <c:lblOffset val="100"/>
        <c:noMultiLvlLbl val="0"/>
      </c:cat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/>
      <c:overlay val="0"/>
      <c:spPr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600" b="1" i="0" baseline="0" dirty="0">
                <a:effectLst/>
              </a:rPr>
              <a:t>ANGLIČTINA - DT</a:t>
            </a:r>
          </a:p>
          <a:p>
            <a:pPr>
              <a:defRPr sz="1200"/>
            </a:pPr>
            <a:r>
              <a:rPr lang="cs-CZ" sz="1200" b="1" i="0" baseline="0" dirty="0" smtClean="0">
                <a:effectLst/>
              </a:rPr>
              <a:t>STRUKTURA ŽÁKŮ DLE TERMÍNU </a:t>
            </a:r>
            <a:r>
              <a:rPr lang="cs-CZ" sz="1200" b="1" i="0" baseline="0" dirty="0">
                <a:effectLst/>
              </a:rPr>
              <a:t>a ČISTÁ NEÚSPĚŠNOST</a:t>
            </a:r>
            <a:endParaRPr lang="cs-CZ" sz="1200" dirty="0">
              <a:effectLst/>
            </a:endParaRPr>
          </a:p>
          <a:p>
            <a:pPr>
              <a:defRPr sz="1200"/>
            </a:pPr>
            <a:r>
              <a:rPr lang="cs-CZ" sz="1000" b="1" i="0" baseline="0" dirty="0">
                <a:effectLst/>
              </a:rPr>
              <a:t>(100% = KONAJÍCÍ DIDAKTICKÝ TEST)</a:t>
            </a:r>
            <a:endParaRPr lang="cs-CZ" sz="1000" dirty="0">
              <a:effectLst/>
            </a:endParaRPr>
          </a:p>
          <a:p>
            <a:pPr>
              <a:defRPr sz="1200"/>
            </a:pPr>
            <a:r>
              <a:rPr lang="cs-CZ" sz="1000" b="1" i="0" baseline="0" dirty="0">
                <a:effectLst/>
              </a:rPr>
              <a:t>PODZIMNÍ ZKUŠEBNÍ OBDOBÍ</a:t>
            </a:r>
            <a:endParaRPr lang="cs-CZ" sz="1000" dirty="0">
              <a:effectLst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87386264216973"/>
          <c:y val="0.20877302306479245"/>
          <c:w val="0.43373708975612385"/>
          <c:h val="0.72476437713612696"/>
        </c:manualLayout>
      </c:layout>
      <c:barChart>
        <c:barDir val="col"/>
        <c:grouping val="percentStacked"/>
        <c:varyColors val="0"/>
        <c:ser>
          <c:idx val="1"/>
          <c:order val="0"/>
          <c:tx>
            <c:strRef>
              <c:f>'prehled 2013 - 2012 podzim'!$H$48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chemeClr val="accent5">
                <a:alpha val="50000"/>
              </a:schemeClr>
            </a:solidFill>
          </c:spPr>
          <c:invertIfNegative val="0"/>
          <c:cat>
            <c:strRef>
              <c:f>'prehled 2013 - 2012 podzim'!$G$57:$G$59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podzim'!$H$57:$H$59</c:f>
              <c:numCache>
                <c:formatCode>0.0</c:formatCode>
                <c:ptCount val="3"/>
                <c:pt idx="0">
                  <c:v>53.949753949753955</c:v>
                </c:pt>
                <c:pt idx="1">
                  <c:v>65.663036515054458</c:v>
                </c:pt>
                <c:pt idx="2">
                  <c:v>58.412283567461607</c:v>
                </c:pt>
              </c:numCache>
            </c:numRef>
          </c:val>
        </c:ser>
        <c:ser>
          <c:idx val="2"/>
          <c:order val="1"/>
          <c:tx>
            <c:strRef>
              <c:f>'prehled 2013 - 2012 podzim'!$I$48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alpha val="50000"/>
              </a:schemeClr>
            </a:solidFill>
          </c:spPr>
          <c:invertIfNegative val="0"/>
          <c:cat>
            <c:strRef>
              <c:f>'prehled 2013 - 2012 podzim'!$G$57:$G$59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podzim'!$I$57:$I$59</c:f>
              <c:numCache>
                <c:formatCode>0.0</c:formatCode>
                <c:ptCount val="3"/>
                <c:pt idx="0">
                  <c:v>44.081844081844082</c:v>
                </c:pt>
                <c:pt idx="1">
                  <c:v>32.158872517616913</c:v>
                </c:pt>
                <c:pt idx="2">
                  <c:v>39.921594250245022</c:v>
                </c:pt>
              </c:numCache>
            </c:numRef>
          </c:val>
        </c:ser>
        <c:ser>
          <c:idx val="3"/>
          <c:order val="2"/>
          <c:tx>
            <c:strRef>
              <c:f>'prehled 2013 - 2012 podzim'!$J$48</c:f>
              <c:strCache>
                <c:ptCount val="1"/>
                <c:pt idx="0">
                  <c:v>NÁHRADNÍ</c:v>
                </c:pt>
              </c:strCache>
            </c:strRef>
          </c:tx>
          <c:spPr>
            <a:solidFill>
              <a:schemeClr val="accent4">
                <a:alpha val="50000"/>
              </a:schemeClr>
            </a:solidFill>
          </c:spPr>
          <c:invertIfNegative val="0"/>
          <c:cat>
            <c:strRef>
              <c:f>'prehled 2013 - 2012 podzim'!$G$57:$G$59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podzim'!$J$57:$J$59</c:f>
              <c:numCache>
                <c:formatCode>0.0</c:formatCode>
                <c:ptCount val="3"/>
                <c:pt idx="0">
                  <c:v>1.9684019684019685</c:v>
                </c:pt>
                <c:pt idx="1">
                  <c:v>2.1780909673286355</c:v>
                </c:pt>
                <c:pt idx="2">
                  <c:v>1.6661221822933683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02795520"/>
        <c:axId val="102793600"/>
      </c:barChart>
      <c:lineChart>
        <c:grouping val="standard"/>
        <c:varyColors val="0"/>
        <c:ser>
          <c:idx val="5"/>
          <c:order val="3"/>
          <c:tx>
            <c:strRef>
              <c:f>'prehled 2013 - 2012 podzim'!$L$48</c:f>
              <c:strCache>
                <c:ptCount val="1"/>
                <c:pt idx="0">
                  <c:v>ŘÁDNÝ - neúsp.</c:v>
                </c:pt>
              </c:strCache>
            </c:strRef>
          </c:tx>
          <c:spPr>
            <a:ln>
              <a:solidFill>
                <a:schemeClr val="accent5"/>
              </a:solidFill>
            </a:ln>
          </c:spPr>
          <c:marker>
            <c:symbol val="circle"/>
            <c:size val="5"/>
            <c:spPr>
              <a:solidFill>
                <a:schemeClr val="accent5"/>
              </a:solidFill>
              <a:ln>
                <a:solidFill>
                  <a:schemeClr val="accent5"/>
                </a:solidFill>
              </a:ln>
            </c:spPr>
          </c:marker>
          <c:dLbls>
            <c:dLbl>
              <c:idx val="1"/>
              <c:layout>
                <c:manualLayout>
                  <c:x val="-4.3188498274827451E-2"/>
                  <c:y val="2.149616680032747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podzim'!$G$53:$G$55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podzim'!$L$57:$L$59</c:f>
              <c:numCache>
                <c:formatCode>###0.0</c:formatCode>
                <c:ptCount val="3"/>
                <c:pt idx="0">
                  <c:v>18.867018722995681</c:v>
                </c:pt>
                <c:pt idx="1">
                  <c:v>11.057225994180406</c:v>
                </c:pt>
                <c:pt idx="2">
                  <c:v>6.8600111544896825</c:v>
                </c:pt>
              </c:numCache>
            </c:numRef>
          </c:val>
          <c:smooth val="0"/>
        </c:ser>
        <c:ser>
          <c:idx val="6"/>
          <c:order val="4"/>
          <c:tx>
            <c:strRef>
              <c:f>'prehled 2013 - 2012 podzim'!$M$48</c:f>
              <c:strCache>
                <c:ptCount val="1"/>
                <c:pt idx="0">
                  <c:v>OPRAVNÝ - neúsp.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circle"/>
            <c:size val="5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c:spPr>
          </c:marker>
          <c:dLbls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podzim'!$G$53:$G$55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podzim'!$M$57:$M$59</c:f>
              <c:numCache>
                <c:formatCode>###0.0</c:formatCode>
                <c:ptCount val="3"/>
                <c:pt idx="0">
                  <c:v>34.84136310223267</c:v>
                </c:pt>
                <c:pt idx="1">
                  <c:v>24.803149606299215</c:v>
                </c:pt>
                <c:pt idx="2">
                  <c:v>19.323671497584542</c:v>
                </c:pt>
              </c:numCache>
            </c:numRef>
          </c:val>
          <c:smooth val="0"/>
        </c:ser>
        <c:ser>
          <c:idx val="7"/>
          <c:order val="5"/>
          <c:tx>
            <c:strRef>
              <c:f>'prehled 2013 - 2012 podzim'!$N$48</c:f>
              <c:strCache>
                <c:ptCount val="1"/>
                <c:pt idx="0">
                  <c:v>NÁHRADNÍ - neúsp.</c:v>
                </c:pt>
              </c:strCache>
            </c:strRef>
          </c:tx>
          <c:spPr>
            <a:ln>
              <a:solidFill>
                <a:schemeClr val="accent4"/>
              </a:solidFill>
            </a:ln>
          </c:spPr>
          <c:marker>
            <c:symbol val="circle"/>
            <c:size val="5"/>
            <c:spPr>
              <a:solidFill>
                <a:schemeClr val="accent4"/>
              </a:solidFill>
              <a:ln>
                <a:solidFill>
                  <a:schemeClr val="accent4"/>
                </a:solidFill>
              </a:ln>
            </c:spPr>
          </c:marker>
          <c:dLbls>
            <c:dLbl>
              <c:idx val="1"/>
              <c:layout>
                <c:manualLayout>
                  <c:x val="-3.5721830771998545E-2"/>
                  <c:y val="-2.414918927184560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podzim'!$G$53:$G$55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podzim'!$N$57:$N$59</c:f>
              <c:numCache>
                <c:formatCode>###0.0</c:formatCode>
                <c:ptCount val="3"/>
                <c:pt idx="0">
                  <c:v>25</c:v>
                </c:pt>
                <c:pt idx="1">
                  <c:v>12.328767123287671</c:v>
                </c:pt>
                <c:pt idx="2">
                  <c:v>23.636363636363637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2819712"/>
        <c:axId val="102817792"/>
      </c:lineChart>
      <c:valAx>
        <c:axId val="10279360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</a:t>
                </a:r>
                <a:r>
                  <a:rPr lang="cs-CZ" baseline="0"/>
                  <a:t> ŽÁKŮ DLE OBORU (%)</a:t>
                </a:r>
                <a:endParaRPr lang="cs-CZ"/>
              </a:p>
            </c:rich>
          </c:tx>
          <c:layout/>
          <c:overlay val="0"/>
        </c:title>
        <c:numFmt formatCode="0%" sourceLinked="1"/>
        <c:majorTickMark val="out"/>
        <c:minorTickMark val="none"/>
        <c:tickLblPos val="nextTo"/>
        <c:crossAx val="102795520"/>
        <c:crosses val="max"/>
        <c:crossBetween val="between"/>
      </c:valAx>
      <c:catAx>
        <c:axId val="102795520"/>
        <c:scaling>
          <c:orientation val="maxMin"/>
        </c:scaling>
        <c:delete val="0"/>
        <c:axPos val="b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200" b="1"/>
            </a:pPr>
            <a:endParaRPr lang="cs-CZ"/>
          </a:p>
        </c:txPr>
        <c:crossAx val="102793600"/>
        <c:crosses val="autoZero"/>
        <c:auto val="1"/>
        <c:lblAlgn val="ctr"/>
        <c:lblOffset val="100"/>
        <c:noMultiLvlLbl val="0"/>
      </c:catAx>
      <c:valAx>
        <c:axId val="102817792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NEÚSPĚŠNÝCH Z KONAÍCÍCH (%)</a:t>
                </a:r>
              </a:p>
            </c:rich>
          </c:tx>
          <c:layout>
            <c:manualLayout>
              <c:xMode val="edge"/>
              <c:yMode val="edge"/>
              <c:x val="0.65000001954542819"/>
              <c:y val="0.30901006122214925"/>
            </c:manualLayout>
          </c:layout>
          <c:overlay val="0"/>
        </c:title>
        <c:numFmt formatCode="#,##0" sourceLinked="0"/>
        <c:majorTickMark val="none"/>
        <c:minorTickMark val="none"/>
        <c:tickLblPos val="low"/>
        <c:crossAx val="102819712"/>
        <c:crosses val="max"/>
        <c:crossBetween val="between"/>
      </c:valAx>
      <c:catAx>
        <c:axId val="102819712"/>
        <c:scaling>
          <c:orientation val="maxMin"/>
        </c:scaling>
        <c:delete val="1"/>
        <c:axPos val="t"/>
        <c:majorTickMark val="out"/>
        <c:minorTickMark val="none"/>
        <c:tickLblPos val="nextTo"/>
        <c:crossAx val="102817792"/>
        <c:crosses val="max"/>
        <c:auto val="1"/>
        <c:lblAlgn val="ctr"/>
        <c:lblOffset val="100"/>
        <c:noMultiLvlLbl val="0"/>
      </c:cat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69718018656086089"/>
          <c:y val="0.3078767819380559"/>
          <c:w val="0.28776967702057626"/>
          <c:h val="0.43670233066979625"/>
        </c:manualLayout>
      </c:layout>
      <c:overlay val="0"/>
      <c:spPr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externalData r:id="rId1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ANGLIČTINA - DIDAKTICKÝ TEST</a:t>
            </a:r>
          </a:p>
          <a:p>
            <a:pPr>
              <a:defRPr sz="1400"/>
            </a:pPr>
            <a:r>
              <a:rPr lang="cs-CZ" sz="1100"/>
              <a:t>MZ 2014 - VŠECHNY TERMÍNY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DT!$DV$1</c:f>
              <c:strCache>
                <c:ptCount val="1"/>
                <c:pt idx="0">
                  <c:v>2014P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invertIfNegative val="0"/>
          <c:trendline>
            <c:spPr>
              <a:ln w="19050">
                <a:solidFill>
                  <a:srgbClr val="C00000"/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DT!$DW$80:$DW$143</c:f>
              <c:numCache>
                <c:formatCode>General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2.5926886180969663E-2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7.7780658542908998E-2</c:v>
                </c:pt>
                <c:pt idx="13">
                  <c:v>7.7780658542908998E-2</c:v>
                </c:pt>
                <c:pt idx="14">
                  <c:v>5.1853772361939325E-2</c:v>
                </c:pt>
                <c:pt idx="15">
                  <c:v>0.155561317085818</c:v>
                </c:pt>
                <c:pt idx="16">
                  <c:v>0.18148820326678766</c:v>
                </c:pt>
                <c:pt idx="17">
                  <c:v>0.4148301788955146</c:v>
                </c:pt>
                <c:pt idx="18">
                  <c:v>0.88151413015296864</c:v>
                </c:pt>
                <c:pt idx="19">
                  <c:v>0.88151413015296864</c:v>
                </c:pt>
                <c:pt idx="20">
                  <c:v>1.0630023334197563</c:v>
                </c:pt>
                <c:pt idx="21">
                  <c:v>1.55561317085818</c:v>
                </c:pt>
                <c:pt idx="22">
                  <c:v>2.2556390977443606</c:v>
                </c:pt>
                <c:pt idx="23">
                  <c:v>2.7741768213637541</c:v>
                </c:pt>
                <c:pt idx="24">
                  <c:v>3.4742027482499354</c:v>
                </c:pt>
                <c:pt idx="25">
                  <c:v>4.0445942442312681</c:v>
                </c:pt>
                <c:pt idx="26">
                  <c:v>3.7853253824215711</c:v>
                </c:pt>
                <c:pt idx="27">
                  <c:v>4.4075706507648427</c:v>
                </c:pt>
                <c:pt idx="28">
                  <c:v>4.4334975369458132</c:v>
                </c:pt>
                <c:pt idx="29">
                  <c:v>4.0186673580502976</c:v>
                </c:pt>
                <c:pt idx="30">
                  <c:v>4.4334975369458132</c:v>
                </c:pt>
                <c:pt idx="31">
                  <c:v>4.6409126263935701</c:v>
                </c:pt>
                <c:pt idx="32">
                  <c:v>4.252009333679025</c:v>
                </c:pt>
                <c:pt idx="33">
                  <c:v>4.0186673580502976</c:v>
                </c:pt>
                <c:pt idx="34">
                  <c:v>3.6556909515167226</c:v>
                </c:pt>
                <c:pt idx="35">
                  <c:v>3.1112263417163599</c:v>
                </c:pt>
                <c:pt idx="36">
                  <c:v>2.9038112522686026</c:v>
                </c:pt>
                <c:pt idx="37">
                  <c:v>2.1778584392014517</c:v>
                </c:pt>
                <c:pt idx="38">
                  <c:v>1.9704433497536946</c:v>
                </c:pt>
                <c:pt idx="39">
                  <c:v>2.0222971221156341</c:v>
                </c:pt>
                <c:pt idx="40">
                  <c:v>2.0482240082966037</c:v>
                </c:pt>
                <c:pt idx="41">
                  <c:v>1.7111744879439981</c:v>
                </c:pt>
                <c:pt idx="42">
                  <c:v>1.7111744879439981</c:v>
                </c:pt>
                <c:pt idx="43">
                  <c:v>1.4259787399533315</c:v>
                </c:pt>
                <c:pt idx="44">
                  <c:v>1.6074669432201192</c:v>
                </c:pt>
                <c:pt idx="45">
                  <c:v>1.2963443090484832</c:v>
                </c:pt>
                <c:pt idx="46">
                  <c:v>1.9185895773917554</c:v>
                </c:pt>
                <c:pt idx="47">
                  <c:v>1.2704174228675136</c:v>
                </c:pt>
                <c:pt idx="48">
                  <c:v>1.4259787399533315</c:v>
                </c:pt>
                <c:pt idx="49">
                  <c:v>1.2704174228675136</c:v>
                </c:pt>
                <c:pt idx="50">
                  <c:v>1.1926367643246047</c:v>
                </c:pt>
                <c:pt idx="51">
                  <c:v>1.244490536686544</c:v>
                </c:pt>
                <c:pt idx="52">
                  <c:v>1.244490536686544</c:v>
                </c:pt>
                <c:pt idx="53">
                  <c:v>1.2963443090484832</c:v>
                </c:pt>
                <c:pt idx="54">
                  <c:v>1.5037593984962405</c:v>
                </c:pt>
                <c:pt idx="55">
                  <c:v>1.4519056261343013</c:v>
                </c:pt>
                <c:pt idx="56">
                  <c:v>1.4000518537723619</c:v>
                </c:pt>
                <c:pt idx="57">
                  <c:v>1.5815400570391496</c:v>
                </c:pt>
                <c:pt idx="58">
                  <c:v>1.2704174228675136</c:v>
                </c:pt>
                <c:pt idx="59">
                  <c:v>1.5037593984962405</c:v>
                </c:pt>
                <c:pt idx="60">
                  <c:v>1.1667098781436349</c:v>
                </c:pt>
                <c:pt idx="61">
                  <c:v>0.67409904070521132</c:v>
                </c:pt>
                <c:pt idx="62">
                  <c:v>0.70002592688618093</c:v>
                </c:pt>
                <c:pt idx="63">
                  <c:v>0.33704952035260566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2903168"/>
        <c:axId val="102921728"/>
      </c:barChart>
      <c:catAx>
        <c:axId val="10290316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2921728"/>
        <c:crosses val="autoZero"/>
        <c:auto val="1"/>
        <c:lblAlgn val="ctr"/>
        <c:lblOffset val="100"/>
        <c:noMultiLvlLbl val="0"/>
      </c:catAx>
      <c:valAx>
        <c:axId val="102921728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2903168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19268388312851"/>
          <c:y val="0.1653040678200802"/>
          <c:w val="0.24207128436710304"/>
          <c:h val="9.489158798098149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ANGLIČTINA - DIDAKTICKÝ TEST</a:t>
            </a:r>
          </a:p>
          <a:p>
            <a:pPr>
              <a:defRPr sz="1400"/>
            </a:pPr>
            <a:r>
              <a:rPr lang="cs-CZ" sz="1100"/>
              <a:t>MZ 2014 PODZIM - CELKEM A OPRAVNÝ TERMÍN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DT!$EK$78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lumMod val="75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accent6">
                    <a:lumMod val="7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DT!$EK$80:$EK$143</c:f>
              <c:numCache>
                <c:formatCode>General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0.1176470588235294</c:v>
                </c:pt>
                <c:pt idx="13">
                  <c:v>0.1176470588235294</c:v>
                </c:pt>
                <c:pt idx="14">
                  <c:v>5.8823529411764698E-2</c:v>
                </c:pt>
                <c:pt idx="15">
                  <c:v>0.23529411764705879</c:v>
                </c:pt>
                <c:pt idx="16">
                  <c:v>0.17647058823529413</c:v>
                </c:pt>
                <c:pt idx="17">
                  <c:v>0.35294117647058826</c:v>
                </c:pt>
                <c:pt idx="18">
                  <c:v>1.2941176470588236</c:v>
                </c:pt>
                <c:pt idx="19">
                  <c:v>1.1176470588235294</c:v>
                </c:pt>
                <c:pt idx="20">
                  <c:v>1.588235294117647</c:v>
                </c:pt>
                <c:pt idx="21">
                  <c:v>2.0588235294117645</c:v>
                </c:pt>
                <c:pt idx="22">
                  <c:v>2.8823529411764706</c:v>
                </c:pt>
                <c:pt idx="23">
                  <c:v>3.9411764705882355</c:v>
                </c:pt>
                <c:pt idx="24">
                  <c:v>4.2941176470588234</c:v>
                </c:pt>
                <c:pt idx="25">
                  <c:v>5.5294117647058822</c:v>
                </c:pt>
                <c:pt idx="26">
                  <c:v>5</c:v>
                </c:pt>
                <c:pt idx="27">
                  <c:v>6.3529411764705879</c:v>
                </c:pt>
                <c:pt idx="28">
                  <c:v>6.4117647058823533</c:v>
                </c:pt>
                <c:pt idx="29">
                  <c:v>6.4705882352941186</c:v>
                </c:pt>
                <c:pt idx="30">
                  <c:v>6</c:v>
                </c:pt>
                <c:pt idx="31">
                  <c:v>6.1176470588235299</c:v>
                </c:pt>
                <c:pt idx="32">
                  <c:v>6.1764705882352944</c:v>
                </c:pt>
                <c:pt idx="33">
                  <c:v>5.3529411764705879</c:v>
                </c:pt>
                <c:pt idx="34">
                  <c:v>4.3529411764705879</c:v>
                </c:pt>
                <c:pt idx="35">
                  <c:v>4.1764705882352944</c:v>
                </c:pt>
                <c:pt idx="36">
                  <c:v>3.4117647058823533</c:v>
                </c:pt>
                <c:pt idx="37">
                  <c:v>3</c:v>
                </c:pt>
                <c:pt idx="38">
                  <c:v>2.2941176470588234</c:v>
                </c:pt>
                <c:pt idx="39">
                  <c:v>1.588235294117647</c:v>
                </c:pt>
                <c:pt idx="40">
                  <c:v>1.8823529411764703</c:v>
                </c:pt>
                <c:pt idx="41">
                  <c:v>1.411764705882353</c:v>
                </c:pt>
                <c:pt idx="42">
                  <c:v>1.2352941176470587</c:v>
                </c:pt>
                <c:pt idx="43">
                  <c:v>0.94117647058823517</c:v>
                </c:pt>
                <c:pt idx="44">
                  <c:v>0.88235294117647056</c:v>
                </c:pt>
                <c:pt idx="45">
                  <c:v>0.58823529411764708</c:v>
                </c:pt>
                <c:pt idx="46">
                  <c:v>0.58823529411764708</c:v>
                </c:pt>
                <c:pt idx="47">
                  <c:v>0.29411764705882354</c:v>
                </c:pt>
                <c:pt idx="48">
                  <c:v>0.70588235294117652</c:v>
                </c:pt>
                <c:pt idx="49">
                  <c:v>0.17647058823529413</c:v>
                </c:pt>
                <c:pt idx="50">
                  <c:v>0.23529411764705879</c:v>
                </c:pt>
                <c:pt idx="51">
                  <c:v>0.1176470588235294</c:v>
                </c:pt>
                <c:pt idx="52">
                  <c:v>0.1176470588235294</c:v>
                </c:pt>
                <c:pt idx="53">
                  <c:v>0.1176470588235294</c:v>
                </c:pt>
                <c:pt idx="54">
                  <c:v>0.1176470588235294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5.8823529411764698E-2</c:v>
                </c:pt>
                <c:pt idx="59">
                  <c:v>0</c:v>
                </c:pt>
                <c:pt idx="60">
                  <c:v>5.8823529411764698E-2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</c:numCache>
            </c:numRef>
          </c:val>
        </c:ser>
        <c:ser>
          <c:idx val="1"/>
          <c:order val="1"/>
          <c:tx>
            <c:strRef>
              <c:f>DT!$DW$78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tx1">
                <a:lumMod val="85000"/>
                <a:lumOff val="15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DT!$DW$80:$DW$143</c:f>
              <c:numCache>
                <c:formatCode>General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2.5926886180969663E-2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7.7780658542908998E-2</c:v>
                </c:pt>
                <c:pt idx="13">
                  <c:v>7.7780658542908998E-2</c:v>
                </c:pt>
                <c:pt idx="14">
                  <c:v>5.1853772361939325E-2</c:v>
                </c:pt>
                <c:pt idx="15">
                  <c:v>0.155561317085818</c:v>
                </c:pt>
                <c:pt idx="16">
                  <c:v>0.18148820326678766</c:v>
                </c:pt>
                <c:pt idx="17">
                  <c:v>0.4148301788955146</c:v>
                </c:pt>
                <c:pt idx="18">
                  <c:v>0.88151413015296864</c:v>
                </c:pt>
                <c:pt idx="19">
                  <c:v>0.88151413015296864</c:v>
                </c:pt>
                <c:pt idx="20">
                  <c:v>1.0630023334197563</c:v>
                </c:pt>
                <c:pt idx="21">
                  <c:v>1.55561317085818</c:v>
                </c:pt>
                <c:pt idx="22">
                  <c:v>2.2556390977443606</c:v>
                </c:pt>
                <c:pt idx="23">
                  <c:v>2.7741768213637541</c:v>
                </c:pt>
                <c:pt idx="24">
                  <c:v>3.4742027482499354</c:v>
                </c:pt>
                <c:pt idx="25">
                  <c:v>4.0445942442312681</c:v>
                </c:pt>
                <c:pt idx="26">
                  <c:v>3.7853253824215711</c:v>
                </c:pt>
                <c:pt idx="27">
                  <c:v>4.4075706507648427</c:v>
                </c:pt>
                <c:pt idx="28">
                  <c:v>4.4334975369458132</c:v>
                </c:pt>
                <c:pt idx="29">
                  <c:v>4.0186673580502976</c:v>
                </c:pt>
                <c:pt idx="30">
                  <c:v>4.4334975369458132</c:v>
                </c:pt>
                <c:pt idx="31">
                  <c:v>4.6409126263935701</c:v>
                </c:pt>
                <c:pt idx="32">
                  <c:v>4.252009333679025</c:v>
                </c:pt>
                <c:pt idx="33">
                  <c:v>4.0186673580502976</c:v>
                </c:pt>
                <c:pt idx="34">
                  <c:v>3.6556909515167226</c:v>
                </c:pt>
                <c:pt idx="35">
                  <c:v>3.1112263417163599</c:v>
                </c:pt>
                <c:pt idx="36">
                  <c:v>2.9038112522686026</c:v>
                </c:pt>
                <c:pt idx="37">
                  <c:v>2.1778584392014517</c:v>
                </c:pt>
                <c:pt idx="38">
                  <c:v>1.9704433497536946</c:v>
                </c:pt>
                <c:pt idx="39">
                  <c:v>2.0222971221156341</c:v>
                </c:pt>
                <c:pt idx="40">
                  <c:v>2.0482240082966037</c:v>
                </c:pt>
                <c:pt idx="41">
                  <c:v>1.7111744879439981</c:v>
                </c:pt>
                <c:pt idx="42">
                  <c:v>1.7111744879439981</c:v>
                </c:pt>
                <c:pt idx="43">
                  <c:v>1.4259787399533315</c:v>
                </c:pt>
                <c:pt idx="44">
                  <c:v>1.6074669432201192</c:v>
                </c:pt>
                <c:pt idx="45">
                  <c:v>1.2963443090484832</c:v>
                </c:pt>
                <c:pt idx="46">
                  <c:v>1.9185895773917554</c:v>
                </c:pt>
                <c:pt idx="47">
                  <c:v>1.2704174228675136</c:v>
                </c:pt>
                <c:pt idx="48">
                  <c:v>1.4259787399533315</c:v>
                </c:pt>
                <c:pt idx="49">
                  <c:v>1.2704174228675136</c:v>
                </c:pt>
                <c:pt idx="50">
                  <c:v>1.1926367643246047</c:v>
                </c:pt>
                <c:pt idx="51">
                  <c:v>1.244490536686544</c:v>
                </c:pt>
                <c:pt idx="52">
                  <c:v>1.244490536686544</c:v>
                </c:pt>
                <c:pt idx="53">
                  <c:v>1.2963443090484832</c:v>
                </c:pt>
                <c:pt idx="54">
                  <c:v>1.5037593984962405</c:v>
                </c:pt>
                <c:pt idx="55">
                  <c:v>1.4519056261343013</c:v>
                </c:pt>
                <c:pt idx="56">
                  <c:v>1.4000518537723619</c:v>
                </c:pt>
                <c:pt idx="57">
                  <c:v>1.5815400570391496</c:v>
                </c:pt>
                <c:pt idx="58">
                  <c:v>1.2704174228675136</c:v>
                </c:pt>
                <c:pt idx="59">
                  <c:v>1.5037593984962405</c:v>
                </c:pt>
                <c:pt idx="60">
                  <c:v>1.1667098781436349</c:v>
                </c:pt>
                <c:pt idx="61">
                  <c:v>0.67409904070521132</c:v>
                </c:pt>
                <c:pt idx="62">
                  <c:v>0.70002592688618093</c:v>
                </c:pt>
                <c:pt idx="63">
                  <c:v>0.33704952035260566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2966400"/>
        <c:axId val="102968320"/>
      </c:barChart>
      <c:catAx>
        <c:axId val="10296640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2968320"/>
        <c:crosses val="autoZero"/>
        <c:auto val="1"/>
        <c:lblAlgn val="ctr"/>
        <c:lblOffset val="100"/>
        <c:noMultiLvlLbl val="0"/>
      </c:catAx>
      <c:valAx>
        <c:axId val="102968320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2966400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19268388312851"/>
          <c:y val="0.1653040678200802"/>
          <c:w val="0.24207128436710304"/>
          <c:h val="9.489158798098149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ANGLIČTINA - DIDAKTICKÝ TEST</a:t>
            </a:r>
          </a:p>
          <a:p>
            <a:pPr>
              <a:defRPr sz="1400"/>
            </a:pPr>
            <a:r>
              <a:rPr lang="cs-CZ" sz="1100"/>
              <a:t>MZ 2014 A 2013 PODZIM - VŠECHNY TERMÍNY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DT!$CR$1</c:f>
              <c:strCache>
                <c:ptCount val="1"/>
                <c:pt idx="0">
                  <c:v>2013P</c:v>
                </c:pt>
              </c:strCache>
            </c:strRef>
          </c:tx>
          <c:spPr>
            <a:solidFill>
              <a:schemeClr val="tx1">
                <a:lumMod val="50000"/>
                <a:lumOff val="50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DT!$CT$80:$CT$143</c:f>
              <c:numCache>
                <c:formatCode>0.0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3.2041012495994871E-2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6.4082024991989742E-2</c:v>
                </c:pt>
                <c:pt idx="13">
                  <c:v>3.2041012495994871E-2</c:v>
                </c:pt>
                <c:pt idx="14">
                  <c:v>6.4082024991989742E-2</c:v>
                </c:pt>
                <c:pt idx="15">
                  <c:v>0</c:v>
                </c:pt>
                <c:pt idx="16">
                  <c:v>0.19224607497596924</c:v>
                </c:pt>
                <c:pt idx="17">
                  <c:v>0.12816404998397948</c:v>
                </c:pt>
                <c:pt idx="18">
                  <c:v>0.25632809996795897</c:v>
                </c:pt>
                <c:pt idx="19">
                  <c:v>0.57673822492790772</c:v>
                </c:pt>
                <c:pt idx="20">
                  <c:v>0.83306632489586663</c:v>
                </c:pt>
                <c:pt idx="21">
                  <c:v>0.83306632489586663</c:v>
                </c:pt>
                <c:pt idx="22">
                  <c:v>0.99327138737584109</c:v>
                </c:pt>
                <c:pt idx="23">
                  <c:v>1.3136815123357899</c:v>
                </c:pt>
                <c:pt idx="24">
                  <c:v>1.8904197372636975</c:v>
                </c:pt>
                <c:pt idx="25">
                  <c:v>2.1147068247356615</c:v>
                </c:pt>
                <c:pt idx="26">
                  <c:v>2.4351169496956104</c:v>
                </c:pt>
                <c:pt idx="27">
                  <c:v>2.8836911246395385</c:v>
                </c:pt>
                <c:pt idx="28">
                  <c:v>3.4924703620634414</c:v>
                </c:pt>
                <c:pt idx="29">
                  <c:v>3.620634412047421</c:v>
                </c:pt>
                <c:pt idx="30">
                  <c:v>4.0371675744953537</c:v>
                </c:pt>
                <c:pt idx="31">
                  <c:v>4.8061518743992311</c:v>
                </c:pt>
                <c:pt idx="32">
                  <c:v>3.7487984620314005</c:v>
                </c:pt>
                <c:pt idx="33">
                  <c:v>3.8769625120153797</c:v>
                </c:pt>
                <c:pt idx="34">
                  <c:v>3.7487984620314005</c:v>
                </c:pt>
                <c:pt idx="35">
                  <c:v>3.4924703620634414</c:v>
                </c:pt>
                <c:pt idx="36">
                  <c:v>3.4924703620634414</c:v>
                </c:pt>
                <c:pt idx="37">
                  <c:v>2.9798141621275231</c:v>
                </c:pt>
                <c:pt idx="38">
                  <c:v>3.2681832745914767</c:v>
                </c:pt>
                <c:pt idx="39">
                  <c:v>2.274911887215636</c:v>
                </c:pt>
                <c:pt idx="40">
                  <c:v>2.9798141621275231</c:v>
                </c:pt>
                <c:pt idx="41">
                  <c:v>2.9157321371355334</c:v>
                </c:pt>
                <c:pt idx="42">
                  <c:v>2.5312399871835951</c:v>
                </c:pt>
                <c:pt idx="43">
                  <c:v>2.4671579621916053</c:v>
                </c:pt>
                <c:pt idx="44">
                  <c:v>1.281640499839795</c:v>
                </c:pt>
                <c:pt idx="45">
                  <c:v>1.9545017622556873</c:v>
                </c:pt>
                <c:pt idx="46">
                  <c:v>1.6661326497917333</c:v>
                </c:pt>
                <c:pt idx="47">
                  <c:v>2.2428708747196411</c:v>
                </c:pt>
                <c:pt idx="48">
                  <c:v>1.4738865748157641</c:v>
                </c:pt>
                <c:pt idx="49">
                  <c:v>2.2108298622236462</c:v>
                </c:pt>
                <c:pt idx="50">
                  <c:v>1.2495994873438001</c:v>
                </c:pt>
                <c:pt idx="51">
                  <c:v>1.7622556872797179</c:v>
                </c:pt>
                <c:pt idx="52">
                  <c:v>1.8583787247677026</c:v>
                </c:pt>
                <c:pt idx="53">
                  <c:v>1.3457225248317848</c:v>
                </c:pt>
                <c:pt idx="54">
                  <c:v>1.6981736622877281</c:v>
                </c:pt>
                <c:pt idx="55">
                  <c:v>1.505927587311759</c:v>
                </c:pt>
                <c:pt idx="56">
                  <c:v>1.5700096123037486</c:v>
                </c:pt>
                <c:pt idx="57">
                  <c:v>1.9545017622556873</c:v>
                </c:pt>
                <c:pt idx="58">
                  <c:v>1.6020506247997435</c:v>
                </c:pt>
                <c:pt idx="59">
                  <c:v>1.5700096123037486</c:v>
                </c:pt>
                <c:pt idx="60">
                  <c:v>1.8583787247677026</c:v>
                </c:pt>
                <c:pt idx="61">
                  <c:v>1.3136815123357899</c:v>
                </c:pt>
                <c:pt idx="62">
                  <c:v>0.96123037487984619</c:v>
                </c:pt>
                <c:pt idx="63">
                  <c:v>0.54469721243191283</c:v>
                </c:pt>
              </c:numCache>
            </c:numRef>
          </c:val>
        </c:ser>
        <c:ser>
          <c:idx val="1"/>
          <c:order val="1"/>
          <c:tx>
            <c:strRef>
              <c:f>DT!$DV$1</c:f>
              <c:strCache>
                <c:ptCount val="1"/>
                <c:pt idx="0">
                  <c:v>2014P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invertIfNegative val="0"/>
          <c:trendline>
            <c:spPr>
              <a:ln w="19050">
                <a:solidFill>
                  <a:srgbClr val="C00000"/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DT!$DW$80:$DW$143</c:f>
              <c:numCache>
                <c:formatCode>General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2.5926886180969663E-2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7.7780658542908998E-2</c:v>
                </c:pt>
                <c:pt idx="13">
                  <c:v>7.7780658542908998E-2</c:v>
                </c:pt>
                <c:pt idx="14">
                  <c:v>5.1853772361939325E-2</c:v>
                </c:pt>
                <c:pt idx="15">
                  <c:v>0.155561317085818</c:v>
                </c:pt>
                <c:pt idx="16">
                  <c:v>0.18148820326678766</c:v>
                </c:pt>
                <c:pt idx="17">
                  <c:v>0.4148301788955146</c:v>
                </c:pt>
                <c:pt idx="18">
                  <c:v>0.88151413015296864</c:v>
                </c:pt>
                <c:pt idx="19">
                  <c:v>0.88151413015296864</c:v>
                </c:pt>
                <c:pt idx="20">
                  <c:v>1.0630023334197563</c:v>
                </c:pt>
                <c:pt idx="21">
                  <c:v>1.55561317085818</c:v>
                </c:pt>
                <c:pt idx="22">
                  <c:v>2.2556390977443606</c:v>
                </c:pt>
                <c:pt idx="23">
                  <c:v>2.7741768213637541</c:v>
                </c:pt>
                <c:pt idx="24">
                  <c:v>3.4742027482499354</c:v>
                </c:pt>
                <c:pt idx="25">
                  <c:v>4.0445942442312681</c:v>
                </c:pt>
                <c:pt idx="26">
                  <c:v>3.7853253824215711</c:v>
                </c:pt>
                <c:pt idx="27">
                  <c:v>4.4075706507648427</c:v>
                </c:pt>
                <c:pt idx="28">
                  <c:v>4.4334975369458132</c:v>
                </c:pt>
                <c:pt idx="29">
                  <c:v>4.0186673580502976</c:v>
                </c:pt>
                <c:pt idx="30">
                  <c:v>4.4334975369458132</c:v>
                </c:pt>
                <c:pt idx="31">
                  <c:v>4.6409126263935701</c:v>
                </c:pt>
                <c:pt idx="32">
                  <c:v>4.252009333679025</c:v>
                </c:pt>
                <c:pt idx="33">
                  <c:v>4.0186673580502976</c:v>
                </c:pt>
                <c:pt idx="34">
                  <c:v>3.6556909515167226</c:v>
                </c:pt>
                <c:pt idx="35">
                  <c:v>3.1112263417163599</c:v>
                </c:pt>
                <c:pt idx="36">
                  <c:v>2.9038112522686026</c:v>
                </c:pt>
                <c:pt idx="37">
                  <c:v>2.1778584392014517</c:v>
                </c:pt>
                <c:pt idx="38">
                  <c:v>1.9704433497536946</c:v>
                </c:pt>
                <c:pt idx="39">
                  <c:v>2.0222971221156341</c:v>
                </c:pt>
                <c:pt idx="40">
                  <c:v>2.0482240082966037</c:v>
                </c:pt>
                <c:pt idx="41">
                  <c:v>1.7111744879439981</c:v>
                </c:pt>
                <c:pt idx="42">
                  <c:v>1.7111744879439981</c:v>
                </c:pt>
                <c:pt idx="43">
                  <c:v>1.4259787399533315</c:v>
                </c:pt>
                <c:pt idx="44">
                  <c:v>1.6074669432201192</c:v>
                </c:pt>
                <c:pt idx="45">
                  <c:v>1.2963443090484832</c:v>
                </c:pt>
                <c:pt idx="46">
                  <c:v>1.9185895773917554</c:v>
                </c:pt>
                <c:pt idx="47">
                  <c:v>1.2704174228675136</c:v>
                </c:pt>
                <c:pt idx="48">
                  <c:v>1.4259787399533315</c:v>
                </c:pt>
                <c:pt idx="49">
                  <c:v>1.2704174228675136</c:v>
                </c:pt>
                <c:pt idx="50">
                  <c:v>1.1926367643246047</c:v>
                </c:pt>
                <c:pt idx="51">
                  <c:v>1.244490536686544</c:v>
                </c:pt>
                <c:pt idx="52">
                  <c:v>1.244490536686544</c:v>
                </c:pt>
                <c:pt idx="53">
                  <c:v>1.2963443090484832</c:v>
                </c:pt>
                <c:pt idx="54">
                  <c:v>1.5037593984962405</c:v>
                </c:pt>
                <c:pt idx="55">
                  <c:v>1.4519056261343013</c:v>
                </c:pt>
                <c:pt idx="56">
                  <c:v>1.4000518537723619</c:v>
                </c:pt>
                <c:pt idx="57">
                  <c:v>1.5815400570391496</c:v>
                </c:pt>
                <c:pt idx="58">
                  <c:v>1.2704174228675136</c:v>
                </c:pt>
                <c:pt idx="59">
                  <c:v>1.5037593984962405</c:v>
                </c:pt>
                <c:pt idx="60">
                  <c:v>1.1667098781436349</c:v>
                </c:pt>
                <c:pt idx="61">
                  <c:v>0.67409904070521132</c:v>
                </c:pt>
                <c:pt idx="62">
                  <c:v>0.70002592688618093</c:v>
                </c:pt>
                <c:pt idx="63">
                  <c:v>0.33704952035260566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3017088"/>
        <c:axId val="103019264"/>
      </c:barChart>
      <c:catAx>
        <c:axId val="10301708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3019264"/>
        <c:crosses val="autoZero"/>
        <c:auto val="1"/>
        <c:lblAlgn val="ctr"/>
        <c:lblOffset val="100"/>
        <c:noMultiLvlLbl val="0"/>
      </c:catAx>
      <c:valAx>
        <c:axId val="103019264"/>
        <c:scaling>
          <c:orientation val="minMax"/>
          <c:max val="5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3017088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19268388312851"/>
          <c:y val="0.1653040678200802"/>
          <c:w val="0.24207128436710304"/>
          <c:h val="9.489158798098149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ANGLIČTINA - DIDAKTICKÝ TEST</a:t>
            </a:r>
          </a:p>
          <a:p>
            <a:pPr>
              <a:defRPr sz="1400"/>
            </a:pPr>
            <a:r>
              <a:rPr lang="cs-CZ" sz="1100"/>
              <a:t>MZ 2014 PODZIM - ŘÁDNÝ A OPRAVNÝ TERMÍN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DT!$EK$78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lumMod val="75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accent6">
                    <a:lumMod val="7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DT!$EK$80:$EK$143</c:f>
              <c:numCache>
                <c:formatCode>General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0.1176470588235294</c:v>
                </c:pt>
                <c:pt idx="13">
                  <c:v>0.1176470588235294</c:v>
                </c:pt>
                <c:pt idx="14">
                  <c:v>5.8823529411764698E-2</c:v>
                </c:pt>
                <c:pt idx="15">
                  <c:v>0.23529411764705879</c:v>
                </c:pt>
                <c:pt idx="16">
                  <c:v>0.17647058823529413</c:v>
                </c:pt>
                <c:pt idx="17">
                  <c:v>0.35294117647058826</c:v>
                </c:pt>
                <c:pt idx="18">
                  <c:v>1.2941176470588236</c:v>
                </c:pt>
                <c:pt idx="19">
                  <c:v>1.1176470588235294</c:v>
                </c:pt>
                <c:pt idx="20">
                  <c:v>1.588235294117647</c:v>
                </c:pt>
                <c:pt idx="21">
                  <c:v>2.0588235294117645</c:v>
                </c:pt>
                <c:pt idx="22">
                  <c:v>2.8823529411764706</c:v>
                </c:pt>
                <c:pt idx="23">
                  <c:v>3.9411764705882355</c:v>
                </c:pt>
                <c:pt idx="24">
                  <c:v>4.2941176470588234</c:v>
                </c:pt>
                <c:pt idx="25">
                  <c:v>5.5294117647058822</c:v>
                </c:pt>
                <c:pt idx="26">
                  <c:v>5</c:v>
                </c:pt>
                <c:pt idx="27">
                  <c:v>6.3529411764705879</c:v>
                </c:pt>
                <c:pt idx="28">
                  <c:v>6.4117647058823533</c:v>
                </c:pt>
                <c:pt idx="29">
                  <c:v>6.4705882352941186</c:v>
                </c:pt>
                <c:pt idx="30">
                  <c:v>6</c:v>
                </c:pt>
                <c:pt idx="31">
                  <c:v>6.1176470588235299</c:v>
                </c:pt>
                <c:pt idx="32">
                  <c:v>6.1764705882352944</c:v>
                </c:pt>
                <c:pt idx="33">
                  <c:v>5.3529411764705879</c:v>
                </c:pt>
                <c:pt idx="34">
                  <c:v>4.3529411764705879</c:v>
                </c:pt>
                <c:pt idx="35">
                  <c:v>4.1764705882352944</c:v>
                </c:pt>
                <c:pt idx="36">
                  <c:v>3.4117647058823533</c:v>
                </c:pt>
                <c:pt idx="37">
                  <c:v>3</c:v>
                </c:pt>
                <c:pt idx="38">
                  <c:v>2.2941176470588234</c:v>
                </c:pt>
                <c:pt idx="39">
                  <c:v>1.588235294117647</c:v>
                </c:pt>
                <c:pt idx="40">
                  <c:v>1.8823529411764703</c:v>
                </c:pt>
                <c:pt idx="41">
                  <c:v>1.411764705882353</c:v>
                </c:pt>
                <c:pt idx="42">
                  <c:v>1.2352941176470587</c:v>
                </c:pt>
                <c:pt idx="43">
                  <c:v>0.94117647058823517</c:v>
                </c:pt>
                <c:pt idx="44">
                  <c:v>0.88235294117647056</c:v>
                </c:pt>
                <c:pt idx="45">
                  <c:v>0.58823529411764708</c:v>
                </c:pt>
                <c:pt idx="46">
                  <c:v>0.58823529411764708</c:v>
                </c:pt>
                <c:pt idx="47">
                  <c:v>0.29411764705882354</c:v>
                </c:pt>
                <c:pt idx="48">
                  <c:v>0.70588235294117652</c:v>
                </c:pt>
                <c:pt idx="49">
                  <c:v>0.17647058823529413</c:v>
                </c:pt>
                <c:pt idx="50">
                  <c:v>0.23529411764705879</c:v>
                </c:pt>
                <c:pt idx="51">
                  <c:v>0.1176470588235294</c:v>
                </c:pt>
                <c:pt idx="52">
                  <c:v>0.1176470588235294</c:v>
                </c:pt>
                <c:pt idx="53">
                  <c:v>0.1176470588235294</c:v>
                </c:pt>
                <c:pt idx="54">
                  <c:v>0.1176470588235294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5.8823529411764698E-2</c:v>
                </c:pt>
                <c:pt idx="59">
                  <c:v>0</c:v>
                </c:pt>
                <c:pt idx="60">
                  <c:v>5.8823529411764698E-2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</c:numCache>
            </c:numRef>
          </c:val>
        </c:ser>
        <c:ser>
          <c:idx val="1"/>
          <c:order val="1"/>
          <c:tx>
            <c:strRef>
              <c:f>DT!$ED$78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chemeClr val="accent3">
                <a:lumMod val="75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accent3">
                    <a:lumMod val="50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DT!$ED$80:$ED$143</c:f>
              <c:numCache>
                <c:formatCode>General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4.8053820278712162E-2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4.8053820278712162E-2</c:v>
                </c:pt>
                <c:pt idx="13">
                  <c:v>4.8053820278712162E-2</c:v>
                </c:pt>
                <c:pt idx="14">
                  <c:v>4.8053820278712162E-2</c:v>
                </c:pt>
                <c:pt idx="15">
                  <c:v>9.6107640557424323E-2</c:v>
                </c:pt>
                <c:pt idx="16">
                  <c:v>0.14416146083613646</c:v>
                </c:pt>
                <c:pt idx="17">
                  <c:v>0.43248438250840943</c:v>
                </c:pt>
                <c:pt idx="18">
                  <c:v>0.52859202306583375</c:v>
                </c:pt>
                <c:pt idx="19">
                  <c:v>0.72080730418068228</c:v>
                </c:pt>
                <c:pt idx="20">
                  <c:v>0.62469966362325813</c:v>
                </c:pt>
                <c:pt idx="21">
                  <c:v>1.1532916866890917</c:v>
                </c:pt>
                <c:pt idx="22">
                  <c:v>1.7779913503123499</c:v>
                </c:pt>
                <c:pt idx="23">
                  <c:v>1.8740989908697743</c:v>
                </c:pt>
                <c:pt idx="24">
                  <c:v>2.7871215761653052</c:v>
                </c:pt>
                <c:pt idx="25">
                  <c:v>2.9312830370014415</c:v>
                </c:pt>
                <c:pt idx="26">
                  <c:v>2.7871215761653052</c:v>
                </c:pt>
                <c:pt idx="27">
                  <c:v>2.7390677558865932</c:v>
                </c:pt>
                <c:pt idx="28">
                  <c:v>2.9793368572801535</c:v>
                </c:pt>
                <c:pt idx="29">
                  <c:v>2.0182604517059106</c:v>
                </c:pt>
                <c:pt idx="30">
                  <c:v>3.2676597789524267</c:v>
                </c:pt>
                <c:pt idx="31">
                  <c:v>3.411821239788563</c:v>
                </c:pt>
                <c:pt idx="32">
                  <c:v>2.8351753964440176</c:v>
                </c:pt>
                <c:pt idx="33">
                  <c:v>3.0754444978375783</c:v>
                </c:pt>
                <c:pt idx="34">
                  <c:v>3.1234983181162903</c:v>
                </c:pt>
                <c:pt idx="35">
                  <c:v>2.2585295530994713</c:v>
                </c:pt>
                <c:pt idx="36">
                  <c:v>2.5468524747717445</c:v>
                </c:pt>
                <c:pt idx="37">
                  <c:v>1.5857760691975011</c:v>
                </c:pt>
                <c:pt idx="38">
                  <c:v>1.7779913503123499</c:v>
                </c:pt>
                <c:pt idx="39">
                  <c:v>2.4507448342143201</c:v>
                </c:pt>
                <c:pt idx="40">
                  <c:v>2.162421912542047</c:v>
                </c:pt>
                <c:pt idx="41">
                  <c:v>1.9221528111484865</c:v>
                </c:pt>
                <c:pt idx="42">
                  <c:v>2.114368092263335</c:v>
                </c:pt>
                <c:pt idx="43">
                  <c:v>1.8260451705910619</c:v>
                </c:pt>
                <c:pt idx="44">
                  <c:v>2.114368092263335</c:v>
                </c:pt>
                <c:pt idx="45">
                  <c:v>1.9221528111484865</c:v>
                </c:pt>
                <c:pt idx="46">
                  <c:v>2.9312830370014415</c:v>
                </c:pt>
                <c:pt idx="47">
                  <c:v>1.8740989908697743</c:v>
                </c:pt>
                <c:pt idx="48">
                  <c:v>2.0663142719846226</c:v>
                </c:pt>
                <c:pt idx="49">
                  <c:v>2.2104757328207594</c:v>
                </c:pt>
                <c:pt idx="50">
                  <c:v>1.9221528111484865</c:v>
                </c:pt>
                <c:pt idx="51">
                  <c:v>2.162421912542047</c:v>
                </c:pt>
                <c:pt idx="52">
                  <c:v>2.114368092263335</c:v>
                </c:pt>
                <c:pt idx="53">
                  <c:v>2.2104757328207594</c:v>
                </c:pt>
                <c:pt idx="54">
                  <c:v>2.6429601153291684</c:v>
                </c:pt>
                <c:pt idx="55">
                  <c:v>2.6429601153291684</c:v>
                </c:pt>
                <c:pt idx="56">
                  <c:v>2.5468524747717445</c:v>
                </c:pt>
                <c:pt idx="57">
                  <c:v>2.7871215761653052</c:v>
                </c:pt>
                <c:pt idx="58">
                  <c:v>2.0663142719846226</c:v>
                </c:pt>
                <c:pt idx="59">
                  <c:v>2.6429601153291684</c:v>
                </c:pt>
                <c:pt idx="60">
                  <c:v>2.0663142719846226</c:v>
                </c:pt>
                <c:pt idx="61">
                  <c:v>1.2013455069678038</c:v>
                </c:pt>
                <c:pt idx="62">
                  <c:v>1.1532916866890917</c:v>
                </c:pt>
                <c:pt idx="63">
                  <c:v>0.57664584334454583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3321984"/>
        <c:axId val="103323904"/>
      </c:barChart>
      <c:catAx>
        <c:axId val="10332198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3323904"/>
        <c:crosses val="autoZero"/>
        <c:auto val="1"/>
        <c:lblAlgn val="ctr"/>
        <c:lblOffset val="100"/>
        <c:noMultiLvlLbl val="0"/>
      </c:catAx>
      <c:valAx>
        <c:axId val="103323904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3321984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19268388312851"/>
          <c:y val="0.1653040678200802"/>
          <c:w val="0.24207128436710304"/>
          <c:h val="9.489158798098149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 dirty="0"/>
              <a:t>ANGLIČTINA A NĚMČINA - DIDAKTICKÝ TEST</a:t>
            </a:r>
          </a:p>
          <a:p>
            <a:pPr>
              <a:defRPr sz="1400"/>
            </a:pPr>
            <a:r>
              <a:rPr lang="cs-CZ" sz="1100" dirty="0"/>
              <a:t>MZ </a:t>
            </a:r>
            <a:r>
              <a:rPr lang="cs-CZ" sz="1100" dirty="0" smtClean="0"/>
              <a:t>2014 </a:t>
            </a:r>
            <a:r>
              <a:rPr lang="cs-CZ" sz="1100" dirty="0"/>
              <a:t>PODZIM - VŠECHNY TERMÍNY - </a:t>
            </a:r>
            <a:r>
              <a:rPr lang="cs-CZ" sz="1100" dirty="0">
                <a:solidFill>
                  <a:srgbClr val="FF0000"/>
                </a:solidFill>
              </a:rPr>
              <a:t>GYMNÁZIA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DT!$GB$76</c:f>
              <c:strCache>
                <c:ptCount val="1"/>
                <c:pt idx="0">
                  <c:v>NJ</c:v>
                </c:pt>
              </c:strCache>
            </c:strRef>
          </c:tx>
          <c:spPr>
            <a:solidFill>
              <a:schemeClr val="tx2">
                <a:lumMod val="40000"/>
                <a:lumOff val="60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rgbClr val="002060"/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DT!$GB$80:$GB$143</c:f>
              <c:numCache>
                <c:formatCode>0.0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8.3333333333333321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8.3333333333333321</c:v>
                </c:pt>
                <c:pt idx="37">
                  <c:v>0</c:v>
                </c:pt>
                <c:pt idx="38">
                  <c:v>8.3333333333333321</c:v>
                </c:pt>
                <c:pt idx="39">
                  <c:v>0</c:v>
                </c:pt>
                <c:pt idx="40">
                  <c:v>0</c:v>
                </c:pt>
                <c:pt idx="41">
                  <c:v>8.3333333333333321</c:v>
                </c:pt>
                <c:pt idx="42">
                  <c:v>8.3333333333333321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16.666666666666664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8.3333333333333321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25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8.3333333333333321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</c:numCache>
            </c:numRef>
          </c:val>
        </c:ser>
        <c:ser>
          <c:idx val="1"/>
          <c:order val="1"/>
          <c:tx>
            <c:strRef>
              <c:f>DT!$EZ$76</c:f>
              <c:strCache>
                <c:ptCount val="1"/>
                <c:pt idx="0">
                  <c:v>AJ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invertIfNegative val="0"/>
          <c:trendline>
            <c:spPr>
              <a:ln w="19050">
                <a:solidFill>
                  <a:srgbClr val="C00000"/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DT!$EZ$80:$EZ$143</c:f>
              <c:numCache>
                <c:formatCode>0.0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0.41152263374485598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0.41152263374485598</c:v>
                </c:pt>
                <c:pt idx="24">
                  <c:v>1.2345679012345678</c:v>
                </c:pt>
                <c:pt idx="25">
                  <c:v>0.41152263374485598</c:v>
                </c:pt>
                <c:pt idx="26">
                  <c:v>0.41152263374485598</c:v>
                </c:pt>
                <c:pt idx="27">
                  <c:v>0</c:v>
                </c:pt>
                <c:pt idx="28">
                  <c:v>0.82304526748971196</c:v>
                </c:pt>
                <c:pt idx="29">
                  <c:v>0.82304526748971196</c:v>
                </c:pt>
                <c:pt idx="30">
                  <c:v>1.2345679012345678</c:v>
                </c:pt>
                <c:pt idx="31">
                  <c:v>0.82304526748971196</c:v>
                </c:pt>
                <c:pt idx="32">
                  <c:v>0.41152263374485598</c:v>
                </c:pt>
                <c:pt idx="33">
                  <c:v>1.2345679012345678</c:v>
                </c:pt>
                <c:pt idx="34">
                  <c:v>0.41152263374485598</c:v>
                </c:pt>
                <c:pt idx="35">
                  <c:v>2.0576131687242798</c:v>
                </c:pt>
                <c:pt idx="36">
                  <c:v>2.4691358024691357</c:v>
                </c:pt>
                <c:pt idx="37">
                  <c:v>1.2345679012345678</c:v>
                </c:pt>
                <c:pt idx="38">
                  <c:v>0.82304526748971196</c:v>
                </c:pt>
                <c:pt idx="39">
                  <c:v>1.6460905349794239</c:v>
                </c:pt>
                <c:pt idx="40">
                  <c:v>2.0576131687242798</c:v>
                </c:pt>
                <c:pt idx="41">
                  <c:v>0.82304526748971196</c:v>
                </c:pt>
                <c:pt idx="42">
                  <c:v>2.4691358024691357</c:v>
                </c:pt>
                <c:pt idx="43">
                  <c:v>1.2345679012345678</c:v>
                </c:pt>
                <c:pt idx="44">
                  <c:v>4.9382716049382713</c:v>
                </c:pt>
                <c:pt idx="45">
                  <c:v>0.82304526748971196</c:v>
                </c:pt>
                <c:pt idx="46">
                  <c:v>1.6460905349794239</c:v>
                </c:pt>
                <c:pt idx="47">
                  <c:v>2.880658436213992</c:v>
                </c:pt>
                <c:pt idx="48">
                  <c:v>2.0576131687242798</c:v>
                </c:pt>
                <c:pt idx="49">
                  <c:v>2.4691358024691357</c:v>
                </c:pt>
                <c:pt idx="50">
                  <c:v>2.0576131687242798</c:v>
                </c:pt>
                <c:pt idx="51">
                  <c:v>4.1152263374485596</c:v>
                </c:pt>
                <c:pt idx="52">
                  <c:v>2.0576131687242798</c:v>
                </c:pt>
                <c:pt idx="53">
                  <c:v>4.5267489711934159</c:v>
                </c:pt>
                <c:pt idx="54">
                  <c:v>3.7037037037037033</c:v>
                </c:pt>
                <c:pt idx="55">
                  <c:v>3.2921810699588478</c:v>
                </c:pt>
                <c:pt idx="56">
                  <c:v>4.1152263374485596</c:v>
                </c:pt>
                <c:pt idx="57">
                  <c:v>6.5843621399176957</c:v>
                </c:pt>
                <c:pt idx="58">
                  <c:v>6.1728395061728394</c:v>
                </c:pt>
                <c:pt idx="59">
                  <c:v>5.3497942386831276</c:v>
                </c:pt>
                <c:pt idx="60">
                  <c:v>7.4074074074074066</c:v>
                </c:pt>
                <c:pt idx="61">
                  <c:v>5.761316872427984</c:v>
                </c:pt>
                <c:pt idx="62">
                  <c:v>4.5267489711934159</c:v>
                </c:pt>
                <c:pt idx="63">
                  <c:v>2.0576131687242798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3393152"/>
        <c:axId val="103399424"/>
      </c:barChart>
      <c:catAx>
        <c:axId val="10339315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3399424"/>
        <c:crosses val="autoZero"/>
        <c:auto val="1"/>
        <c:lblAlgn val="ctr"/>
        <c:lblOffset val="100"/>
        <c:noMultiLvlLbl val="0"/>
      </c:catAx>
      <c:valAx>
        <c:axId val="103399424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339315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5575962957094885"/>
          <c:y val="0.21970559745223511"/>
          <c:w val="0.24207128436710304"/>
          <c:h val="9.489158798098149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NĚMČINA - DT -  OBOROVÁ STRUKTURA </a:t>
            </a:r>
          </a:p>
          <a:p>
            <a:pPr>
              <a:defRPr sz="1400"/>
            </a:pPr>
            <a:r>
              <a:rPr lang="cs-CZ" sz="1400"/>
              <a:t>(100% = KONAJÍCÍ DIDAKTICKÝ TEST)</a:t>
            </a:r>
          </a:p>
          <a:p>
            <a:pPr>
              <a:defRPr sz="1400"/>
            </a:pPr>
            <a:r>
              <a:rPr lang="cs-CZ" sz="1100"/>
              <a:t>PODZIMNÍ ZKUŠEBNÍ OBDOBÍ</a:t>
            </a:r>
          </a:p>
          <a:p>
            <a:pPr>
              <a:defRPr sz="1400"/>
            </a:pPr>
            <a:endParaRPr lang="cs-CZ" sz="140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747782951828123"/>
          <c:y val="0.28155245031630427"/>
          <c:w val="0.80165894230645962"/>
          <c:h val="0.58577304134878172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'prehled 2013 - 2012 podzim'!$I$18</c:f>
              <c:strCache>
                <c:ptCount val="1"/>
                <c:pt idx="0">
                  <c:v>GYMNÁZIA A LYCEA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podzim'!$B$31:$B$33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podzim'!$I$31:$I$33</c:f>
              <c:numCache>
                <c:formatCode>General</c:formatCode>
                <c:ptCount val="3"/>
                <c:pt idx="0" formatCode="0.0">
                  <c:v>3.0165912518853695</c:v>
                </c:pt>
                <c:pt idx="1">
                  <c:v>4.5801526717557248</c:v>
                </c:pt>
                <c:pt idx="2">
                  <c:v>2.7196652719665275</c:v>
                </c:pt>
              </c:numCache>
            </c:numRef>
          </c:val>
        </c:ser>
        <c:ser>
          <c:idx val="1"/>
          <c:order val="1"/>
          <c:tx>
            <c:strRef>
              <c:f>'prehled 2013 - 2012 podzim'!$J$18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podzim'!$B$31:$B$33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podzim'!$J$31:$J$33</c:f>
              <c:numCache>
                <c:formatCode>General</c:formatCode>
                <c:ptCount val="3"/>
                <c:pt idx="0" formatCode="0.0">
                  <c:v>55.806938159879337</c:v>
                </c:pt>
                <c:pt idx="1">
                  <c:v>51.017811704834607</c:v>
                </c:pt>
                <c:pt idx="2">
                  <c:v>57.21757322175732</c:v>
                </c:pt>
              </c:numCache>
            </c:numRef>
          </c:val>
        </c:ser>
        <c:ser>
          <c:idx val="2"/>
          <c:order val="2"/>
          <c:tx>
            <c:strRef>
              <c:f>'prehled 2013 - 2012 podzim'!$K$18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podzim'!$B$31:$B$33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podzim'!$K$31:$K$33</c:f>
              <c:numCache>
                <c:formatCode>General</c:formatCode>
                <c:ptCount val="3"/>
                <c:pt idx="0" formatCode="0.0">
                  <c:v>14.328808446455504</c:v>
                </c:pt>
                <c:pt idx="1">
                  <c:v>13.994910941475828</c:v>
                </c:pt>
                <c:pt idx="2">
                  <c:v>14.958158995815898</c:v>
                </c:pt>
              </c:numCache>
            </c:numRef>
          </c:val>
        </c:ser>
        <c:ser>
          <c:idx val="3"/>
          <c:order val="3"/>
          <c:tx>
            <c:strRef>
              <c:f>'prehled 2013 - 2012 podzim'!$L$18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numFmt formatCode="#,##0.0" sourceLinked="0"/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podzim'!$B$31:$B$33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podzim'!$L$31:$L$33</c:f>
              <c:numCache>
                <c:formatCode>General</c:formatCode>
                <c:ptCount val="3"/>
                <c:pt idx="0" formatCode="0.0">
                  <c:v>26.847662141779789</c:v>
                </c:pt>
                <c:pt idx="1">
                  <c:v>30.407124681933844</c:v>
                </c:pt>
                <c:pt idx="2">
                  <c:v>25.10460251046025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104515072"/>
        <c:axId val="104516608"/>
      </c:barChart>
      <c:catAx>
        <c:axId val="104515072"/>
        <c:scaling>
          <c:orientation val="maxMin"/>
        </c:scaling>
        <c:delete val="0"/>
        <c:axPos val="l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cs-CZ"/>
          </a:p>
        </c:txPr>
        <c:crossAx val="104516608"/>
        <c:crosses val="autoZero"/>
        <c:auto val="1"/>
        <c:lblAlgn val="ctr"/>
        <c:lblOffset val="100"/>
        <c:noMultiLvlLbl val="0"/>
      </c:catAx>
      <c:valAx>
        <c:axId val="104516608"/>
        <c:scaling>
          <c:orientation val="minMax"/>
        </c:scaling>
        <c:delete val="0"/>
        <c:axPos val="t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none"/>
        <c:minorTickMark val="none"/>
        <c:tickLblPos val="nextTo"/>
        <c:crossAx val="10451507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b"/>
      <c:layout/>
      <c:overlay val="0"/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NĚMČINA - DT - STRUKTURA ŽÁKŮ DLE</a:t>
            </a:r>
            <a:r>
              <a:rPr lang="cs-CZ" sz="1400" baseline="0"/>
              <a:t> TERMÍNU</a:t>
            </a:r>
            <a:endParaRPr lang="cs-CZ" sz="1400"/>
          </a:p>
          <a:p>
            <a:pPr>
              <a:defRPr sz="1400"/>
            </a:pPr>
            <a:r>
              <a:rPr lang="cs-CZ" sz="1400"/>
              <a:t>(100% = KONAJÍCÍ DIDAKTICKÝ TEST)</a:t>
            </a:r>
          </a:p>
          <a:p>
            <a:pPr>
              <a:defRPr sz="1400"/>
            </a:pPr>
            <a:r>
              <a:rPr lang="cs-CZ" sz="1400"/>
              <a:t>PODZIMNÍ ZKUŠEBNÍ OBDOBÍ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747782951828123"/>
          <c:y val="0.30359985361635766"/>
          <c:w val="0.80165894230645962"/>
          <c:h val="0.56372561917051667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'prehled 2013 - 2012 podzim'!$H$48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podzim'!$B$61:$B$63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podzim'!$H$61:$H$63</c:f>
              <c:numCache>
                <c:formatCode>0.0</c:formatCode>
                <c:ptCount val="3"/>
                <c:pt idx="0">
                  <c:v>42.684766214177976</c:v>
                </c:pt>
                <c:pt idx="1">
                  <c:v>44.402035623409667</c:v>
                </c:pt>
                <c:pt idx="2">
                  <c:v>37.761506276150634</c:v>
                </c:pt>
              </c:numCache>
            </c:numRef>
          </c:val>
        </c:ser>
        <c:ser>
          <c:idx val="1"/>
          <c:order val="1"/>
          <c:tx>
            <c:strRef>
              <c:f>'prehled 2013 - 2012 podzim'!$I$48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podzim'!$B$61:$B$63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podzim'!$I$61:$I$63</c:f>
              <c:numCache>
                <c:formatCode>0.0</c:formatCode>
                <c:ptCount val="3"/>
                <c:pt idx="0">
                  <c:v>54.449472096530918</c:v>
                </c:pt>
                <c:pt idx="1">
                  <c:v>53.81679389312977</c:v>
                </c:pt>
                <c:pt idx="2">
                  <c:v>60.355648535564853</c:v>
                </c:pt>
              </c:numCache>
            </c:numRef>
          </c:val>
        </c:ser>
        <c:ser>
          <c:idx val="2"/>
          <c:order val="2"/>
          <c:tx>
            <c:strRef>
              <c:f>'prehled 2013 - 2012 podzim'!$J$48</c:f>
              <c:strCache>
                <c:ptCount val="1"/>
                <c:pt idx="0">
                  <c:v>NÁHRADNÍ</c:v>
                </c:pt>
              </c:strCache>
            </c:strRef>
          </c:tx>
          <c:spPr>
            <a:solidFill>
              <a:schemeClr val="accent4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podzim'!$B$61:$B$63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podzim'!$J$61:$J$63</c:f>
              <c:numCache>
                <c:formatCode>0.0</c:formatCode>
                <c:ptCount val="3"/>
                <c:pt idx="0">
                  <c:v>2.8657616892911011</c:v>
                </c:pt>
                <c:pt idx="1">
                  <c:v>1.7811704834605597</c:v>
                </c:pt>
                <c:pt idx="2">
                  <c:v>1.882845188284519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104553088"/>
        <c:axId val="104558976"/>
      </c:barChart>
      <c:catAx>
        <c:axId val="104553088"/>
        <c:scaling>
          <c:orientation val="maxMin"/>
        </c:scaling>
        <c:delete val="0"/>
        <c:axPos val="l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cs-CZ"/>
          </a:p>
        </c:txPr>
        <c:crossAx val="104558976"/>
        <c:crosses val="autoZero"/>
        <c:auto val="1"/>
        <c:lblAlgn val="ctr"/>
        <c:lblOffset val="100"/>
        <c:noMultiLvlLbl val="0"/>
      </c:catAx>
      <c:valAx>
        <c:axId val="104558976"/>
        <c:scaling>
          <c:orientation val="minMax"/>
        </c:scaling>
        <c:delete val="0"/>
        <c:axPos val="t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none"/>
        <c:minorTickMark val="none"/>
        <c:tickLblPos val="nextTo"/>
        <c:crossAx val="104553088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b"/>
      <c:layout>
        <c:manualLayout>
          <c:xMode val="edge"/>
          <c:yMode val="edge"/>
          <c:x val="0.25813260740538241"/>
          <c:y val="0.89936274081843282"/>
          <c:w val="0.63049955517291378"/>
          <c:h val="7.7854510924357689E-2"/>
        </c:manualLayout>
      </c:layout>
      <c:overlay val="0"/>
      <c:txPr>
        <a:bodyPr/>
        <a:lstStyle/>
        <a:p>
          <a:pPr>
            <a:defRPr sz="1200"/>
          </a:pPr>
          <a:endParaRPr lang="cs-CZ"/>
        </a:p>
      </c:tx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400"/>
              <a:t>NĚMČINA </a:t>
            </a:r>
            <a:r>
              <a:rPr lang="cs-CZ" sz="1400" baseline="0"/>
              <a:t>- DIDAKTICKÝ TEST</a:t>
            </a:r>
          </a:p>
          <a:p>
            <a:pPr>
              <a:defRPr sz="1200"/>
            </a:pPr>
            <a:r>
              <a:rPr lang="cs-CZ" sz="1400"/>
              <a:t>% SKÓR</a:t>
            </a:r>
            <a:endParaRPr lang="cs-CZ" sz="1400" baseline="0"/>
          </a:p>
          <a:p>
            <a:pPr>
              <a:defRPr sz="1200"/>
            </a:pPr>
            <a:r>
              <a:rPr lang="cs-CZ" sz="1100" baseline="0"/>
              <a:t>PODZIMNÍ TERMÍN MZ</a:t>
            </a:r>
            <a:endParaRPr lang="cs-CZ" sz="110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971392837640261"/>
          <c:y val="0.23420751266482939"/>
          <c:w val="0.84273177262238197"/>
          <c:h val="0.649812311058817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'PREDMETY - ZAKLAD'!$B$31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'PREDMETY - ZAKLAD'!$R$2:$U$2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ZAKLAD'!$R$31:$U$31</c:f>
              <c:numCache>
                <c:formatCode>###0.0</c:formatCode>
                <c:ptCount val="4"/>
                <c:pt idx="0">
                  <c:v>46.608922994076373</c:v>
                </c:pt>
                <c:pt idx="1">
                  <c:v>48.709466527196696</c:v>
                </c:pt>
                <c:pt idx="2">
                  <c:v>48.412063694267538</c:v>
                </c:pt>
                <c:pt idx="3">
                  <c:v>47.777481146304645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104676352"/>
        <c:axId val="104690816"/>
      </c:barChart>
      <c:lineChart>
        <c:grouping val="standard"/>
        <c:varyColors val="0"/>
        <c:ser>
          <c:idx val="1"/>
          <c:order val="1"/>
          <c:tx>
            <c:strRef>
              <c:f>'PREDMETY - ZAKLAD'!$B$32</c:f>
              <c:strCache>
                <c:ptCount val="1"/>
                <c:pt idx="0">
                  <c:v>ŘÁDNÝ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5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cat>
            <c:strRef>
              <c:f>'PREDMETY - ZAKLAD'!$R$2:$U$2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ZAKLAD'!$R$32:$U$32</c:f>
              <c:numCache>
                <c:formatCode>###0.0</c:formatCode>
                <c:ptCount val="4"/>
                <c:pt idx="0">
                  <c:v>49.112238805970158</c:v>
                </c:pt>
                <c:pt idx="1">
                  <c:v>50.434499999999993</c:v>
                </c:pt>
                <c:pt idx="2">
                  <c:v>50.057212643678135</c:v>
                </c:pt>
                <c:pt idx="3">
                  <c:v>50.941201413427549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'PREDMETY - ZAKLAD'!$B$33</c:f>
              <c:strCache>
                <c:ptCount val="1"/>
                <c:pt idx="0">
                  <c:v>OPRAVNÝ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cat>
            <c:strRef>
              <c:f>'PREDMETY - ZAKLAD'!$R$2:$U$2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ZAKLAD'!$R$33:$U$33</c:f>
              <c:numCache>
                <c:formatCode>###0.0</c:formatCode>
                <c:ptCount val="4"/>
                <c:pt idx="0">
                  <c:v>45.913810810810809</c:v>
                </c:pt>
                <c:pt idx="1">
                  <c:v>47.555354058721974</c:v>
                </c:pt>
                <c:pt idx="2">
                  <c:v>46.479905437352244</c:v>
                </c:pt>
                <c:pt idx="3">
                  <c:v>45.604792243767342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4676352"/>
        <c:axId val="104690816"/>
      </c:lineChart>
      <c:catAx>
        <c:axId val="10467635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cs-CZ"/>
          </a:p>
        </c:txPr>
        <c:crossAx val="104690816"/>
        <c:crosses val="autoZero"/>
        <c:auto val="1"/>
        <c:lblAlgn val="ctr"/>
        <c:lblOffset val="100"/>
        <c:noMultiLvlLbl val="0"/>
      </c:catAx>
      <c:valAx>
        <c:axId val="104690816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 sz="1000" b="0" i="0" kern="1200" baseline="0">
                    <a:solidFill>
                      <a:srgbClr val="000000"/>
                    </a:solidFill>
                    <a:effectLst/>
                  </a:rPr>
                  <a:t>% SKÓR</a:t>
                </a:r>
                <a:endParaRPr lang="cs-CZ">
                  <a:effectLst/>
                </a:endParaRP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104676352"/>
        <c:crosses val="autoZero"/>
        <c:crossBetween val="between"/>
      </c:valAx>
      <c:spPr>
        <a:solidFill>
          <a:schemeClr val="bg1"/>
        </a:solidFill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42721901214597546"/>
          <c:y val="0.50988571982835185"/>
          <c:w val="0.20891308873753017"/>
          <c:h val="0.18102901236876304"/>
        </c:manualLayout>
      </c:layout>
      <c:overlay val="1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400" baseline="0"/>
              <a:t>NĚMČINA - DIDAKTICKÝ TEST</a:t>
            </a:r>
          </a:p>
          <a:p>
            <a:pPr>
              <a:defRPr sz="1200"/>
            </a:pPr>
            <a:r>
              <a:rPr lang="cs-CZ" sz="1400"/>
              <a:t>ČISTÁ</a:t>
            </a:r>
            <a:r>
              <a:rPr lang="cs-CZ" sz="1400" baseline="0"/>
              <a:t> NEÚSPĚŠNOST</a:t>
            </a:r>
          </a:p>
          <a:p>
            <a:pPr>
              <a:defRPr sz="1200"/>
            </a:pPr>
            <a:r>
              <a:rPr lang="cs-CZ" sz="1100" baseline="0"/>
              <a:t>PODZIMNÍ TERMÍN MZ</a:t>
            </a:r>
            <a:endParaRPr lang="cs-CZ" sz="110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971392837640261"/>
          <c:y val="0.23420751266482939"/>
          <c:w val="0.84273177262238197"/>
          <c:h val="0.649812311058817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'PREDMETY - ZAKLAD'!$B$8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'PREDMETY - ZAKLAD'!$R$2:$U$2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ZAKLAD'!$R$8:$U$8</c:f>
              <c:numCache>
                <c:formatCode>###0.0</c:formatCode>
                <c:ptCount val="4"/>
                <c:pt idx="0">
                  <c:v>46.738022426095824</c:v>
                </c:pt>
                <c:pt idx="1">
                  <c:v>33.849329205366359</c:v>
                </c:pt>
                <c:pt idx="2">
                  <c:v>33.459119496855344</c:v>
                </c:pt>
                <c:pt idx="3">
                  <c:v>40.060240963855421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104709504"/>
        <c:axId val="104715776"/>
      </c:barChart>
      <c:lineChart>
        <c:grouping val="standard"/>
        <c:varyColors val="0"/>
        <c:ser>
          <c:idx val="1"/>
          <c:order val="1"/>
          <c:tx>
            <c:strRef>
              <c:f>'PREDMETY - ZAKLAD'!$B$9</c:f>
              <c:strCache>
                <c:ptCount val="1"/>
                <c:pt idx="0">
                  <c:v>ŘÁDNÝ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5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cat>
            <c:strRef>
              <c:f>'PREDMETY - ZAKLAD'!$R$2:$U$2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ZAKLAD'!$R$9:$U$9</c:f>
              <c:numCache>
                <c:formatCode>###0.0</c:formatCode>
                <c:ptCount val="4"/>
                <c:pt idx="0">
                  <c:v>49.773755656108598</c:v>
                </c:pt>
                <c:pt idx="1">
                  <c:v>32.417582417582416</c:v>
                </c:pt>
                <c:pt idx="2">
                  <c:v>27.065527065527068</c:v>
                </c:pt>
                <c:pt idx="3">
                  <c:v>33.922261484098939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'PREDMETY - ZAKLAD'!$B$10</c:f>
              <c:strCache>
                <c:ptCount val="1"/>
                <c:pt idx="0">
                  <c:v>OPRAVNÝ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cat>
            <c:strRef>
              <c:f>'PREDMETY - ZAKLAD'!$R$2:$U$2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ZAKLAD'!$R$10:$U$10</c:f>
              <c:numCache>
                <c:formatCode>###0.0</c:formatCode>
                <c:ptCount val="4"/>
                <c:pt idx="0">
                  <c:v>47.324306898774978</c:v>
                </c:pt>
                <c:pt idx="1">
                  <c:v>34.470989761092156</c:v>
                </c:pt>
                <c:pt idx="2">
                  <c:v>39.069767441860463</c:v>
                </c:pt>
                <c:pt idx="3">
                  <c:v>43.490304709141277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4709504"/>
        <c:axId val="104715776"/>
      </c:lineChart>
      <c:catAx>
        <c:axId val="10470950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cs-CZ"/>
          </a:p>
        </c:txPr>
        <c:crossAx val="104715776"/>
        <c:crosses val="autoZero"/>
        <c:auto val="1"/>
        <c:lblAlgn val="ctr"/>
        <c:lblOffset val="100"/>
        <c:noMultiLvlLbl val="0"/>
      </c:catAx>
      <c:valAx>
        <c:axId val="104715776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 sz="1000" b="0" i="0" kern="1200" baseline="0">
                    <a:solidFill>
                      <a:srgbClr val="000000"/>
                    </a:solidFill>
                    <a:effectLst/>
                  </a:rPr>
                  <a:t>PODÍL NEÚSPĚŠNÝCH Z KONAJÍCÍCH (%)</a:t>
                </a:r>
                <a:endParaRPr lang="cs-CZ">
                  <a:effectLst/>
                </a:endParaRP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104709504"/>
        <c:crosses val="autoZero"/>
        <c:crossBetween val="between"/>
      </c:valAx>
      <c:spPr>
        <a:solidFill>
          <a:schemeClr val="bg1"/>
        </a:solidFill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40032667820942064"/>
          <c:y val="0.2438684777259989"/>
          <c:w val="0.20891308873753017"/>
          <c:h val="0.16522437469244936"/>
        </c:manualLayout>
      </c:layout>
      <c:overlay val="1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600" b="1" i="0" baseline="0">
                <a:effectLst/>
              </a:rPr>
              <a:t>NĚMČINA - DT</a:t>
            </a:r>
          </a:p>
          <a:p>
            <a:pPr>
              <a:defRPr sz="1200"/>
            </a:pPr>
            <a:r>
              <a:rPr lang="cs-CZ" sz="1200" b="1" i="0" baseline="0">
                <a:effectLst/>
              </a:rPr>
              <a:t>OBOROVÁ STRUKTURA VZROKU a ČISTÁ NEÚSPĚŠNOST</a:t>
            </a:r>
            <a:endParaRPr lang="cs-CZ" sz="1200">
              <a:effectLst/>
            </a:endParaRPr>
          </a:p>
          <a:p>
            <a:pPr>
              <a:defRPr sz="1200"/>
            </a:pPr>
            <a:r>
              <a:rPr lang="cs-CZ" sz="1000" b="1" i="0" baseline="0">
                <a:effectLst/>
              </a:rPr>
              <a:t>(100% = KONAJÍCÍ DIDAKTICKÝ TEST)</a:t>
            </a:r>
            <a:endParaRPr lang="cs-CZ" sz="1000">
              <a:effectLst/>
            </a:endParaRPr>
          </a:p>
          <a:p>
            <a:pPr>
              <a:defRPr sz="1200"/>
            </a:pPr>
            <a:r>
              <a:rPr lang="cs-CZ" sz="1000" b="1" i="0" baseline="0">
                <a:effectLst/>
              </a:rPr>
              <a:t>PODZIMNÍ ZKUŠEBNÍ OBDOBÍ</a:t>
            </a:r>
            <a:endParaRPr lang="cs-CZ" sz="1000">
              <a:effectLst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87386264216973"/>
          <c:y val="0.20877302306479245"/>
          <c:w val="0.43373708975612385"/>
          <c:h val="0.72476437713612696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'prehled 2013 - 2012 podzim'!$I$18</c:f>
              <c:strCache>
                <c:ptCount val="1"/>
                <c:pt idx="0">
                  <c:v>GYMNÁZIA A LYCEA</c:v>
                </c:pt>
              </c:strCache>
            </c:strRef>
          </c:tx>
          <c:spPr>
            <a:solidFill>
              <a:srgbClr val="92D050">
                <a:alpha val="50000"/>
              </a:srgbClr>
            </a:solidFill>
          </c:spPr>
          <c:invertIfNegative val="0"/>
          <c:cat>
            <c:strRef>
              <c:f>'prehled 2013 - 2012 podzim'!$H$31:$H$33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podzim'!$I$31:$I$33</c:f>
              <c:numCache>
                <c:formatCode>General</c:formatCode>
                <c:ptCount val="3"/>
                <c:pt idx="0" formatCode="0.0">
                  <c:v>3.0165912518853695</c:v>
                </c:pt>
                <c:pt idx="1">
                  <c:v>4.5801526717557248</c:v>
                </c:pt>
                <c:pt idx="2">
                  <c:v>2.7196652719665275</c:v>
                </c:pt>
              </c:numCache>
            </c:numRef>
          </c:val>
        </c:ser>
        <c:ser>
          <c:idx val="1"/>
          <c:order val="1"/>
          <c:tx>
            <c:strRef>
              <c:f>'prehled 2013 - 2012 podzim'!$J$18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>
                <a:alpha val="50000"/>
              </a:srgbClr>
            </a:solidFill>
          </c:spPr>
          <c:invertIfNegative val="0"/>
          <c:cat>
            <c:strRef>
              <c:f>'prehled 2013 - 2012 podzim'!$H$31:$H$33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podzim'!$J$31:$J$33</c:f>
              <c:numCache>
                <c:formatCode>General</c:formatCode>
                <c:ptCount val="3"/>
                <c:pt idx="0" formatCode="0.0">
                  <c:v>55.806938159879337</c:v>
                </c:pt>
                <c:pt idx="1">
                  <c:v>51.017811704834607</c:v>
                </c:pt>
                <c:pt idx="2">
                  <c:v>57.21757322175732</c:v>
                </c:pt>
              </c:numCache>
            </c:numRef>
          </c:val>
        </c:ser>
        <c:ser>
          <c:idx val="2"/>
          <c:order val="2"/>
          <c:tx>
            <c:strRef>
              <c:f>'prehled 2013 - 2012 podzim'!$K$18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alpha val="50000"/>
              </a:schemeClr>
            </a:solidFill>
          </c:spPr>
          <c:invertIfNegative val="0"/>
          <c:cat>
            <c:strRef>
              <c:f>'prehled 2013 - 2012 podzim'!$H$31:$H$33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podzim'!$K$31:$K$33</c:f>
              <c:numCache>
                <c:formatCode>General</c:formatCode>
                <c:ptCount val="3"/>
                <c:pt idx="0" formatCode="0.0">
                  <c:v>14.328808446455504</c:v>
                </c:pt>
                <c:pt idx="1">
                  <c:v>13.994910941475828</c:v>
                </c:pt>
                <c:pt idx="2">
                  <c:v>14.958158995815898</c:v>
                </c:pt>
              </c:numCache>
            </c:numRef>
          </c:val>
        </c:ser>
        <c:ser>
          <c:idx val="3"/>
          <c:order val="3"/>
          <c:tx>
            <c:strRef>
              <c:f>'prehled 2013 - 2012 podzim'!$L$18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invertIfNegative val="0"/>
          <c:cat>
            <c:strRef>
              <c:f>'prehled 2013 - 2012 podzim'!$H$31:$H$33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podzim'!$L$31:$L$33</c:f>
              <c:numCache>
                <c:formatCode>General</c:formatCode>
                <c:ptCount val="3"/>
                <c:pt idx="0" formatCode="0.0">
                  <c:v>26.847662141779789</c:v>
                </c:pt>
                <c:pt idx="1">
                  <c:v>30.407124681933844</c:v>
                </c:pt>
                <c:pt idx="2">
                  <c:v>25.10460251046025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04809600"/>
        <c:axId val="104791040"/>
      </c:barChart>
      <c:lineChart>
        <c:grouping val="standard"/>
        <c:varyColors val="0"/>
        <c:ser>
          <c:idx val="4"/>
          <c:order val="4"/>
          <c:tx>
            <c:strRef>
              <c:f>'prehled 2013 - 2012 podzim'!$N$18</c:f>
              <c:strCache>
                <c:ptCount val="1"/>
                <c:pt idx="0">
                  <c:v>GYM A LYC - neúsp.</c:v>
                </c:pt>
              </c:strCache>
            </c:strRef>
          </c:tx>
          <c:spPr>
            <a:ln>
              <a:solidFill>
                <a:schemeClr val="accent3">
                  <a:lumMod val="50000"/>
                </a:schemeClr>
              </a:solidFill>
            </a:ln>
          </c:spPr>
          <c:marker>
            <c:symbol val="circle"/>
            <c:size val="5"/>
            <c:spPr>
              <a:solidFill>
                <a:schemeClr val="accent3">
                  <a:lumMod val="50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c:spPr>
          </c:marker>
          <c:dLbls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podzim'!$N$31:$N$33</c:f>
              <c:numCache>
                <c:formatCode>###0.0</c:formatCode>
                <c:ptCount val="3"/>
                <c:pt idx="0">
                  <c:v>15</c:v>
                </c:pt>
                <c:pt idx="1">
                  <c:v>5.5555555555555554</c:v>
                </c:pt>
                <c:pt idx="2">
                  <c:v>22.222222222222221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'prehled 2013 - 2012 podzim'!$O$18</c:f>
              <c:strCache>
                <c:ptCount val="1"/>
                <c:pt idx="0">
                  <c:v>SOŠ - neúsp.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circle"/>
            <c:size val="5"/>
            <c:spPr>
              <a:solidFill>
                <a:srgbClr val="FFC000"/>
              </a:solidFill>
              <a:ln>
                <a:solidFill>
                  <a:srgbClr val="FFC000"/>
                </a:solidFill>
              </a:ln>
            </c:spPr>
          </c:marker>
          <c:dLbls>
            <c:dLbl>
              <c:idx val="2"/>
              <c:layout>
                <c:manualLayout>
                  <c:x val="-4.3073628018449321E-2"/>
                  <c:y val="-1.03401028578901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podzim'!$O$31:$O$33</c:f>
              <c:numCache>
                <c:formatCode>###0.0</c:formatCode>
                <c:ptCount val="3"/>
                <c:pt idx="0">
                  <c:v>33.513513513513516</c:v>
                </c:pt>
                <c:pt idx="1">
                  <c:v>30.78817733990148</c:v>
                </c:pt>
                <c:pt idx="2">
                  <c:v>26.411657559198542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'prehled 2013 - 2012 podzim'!$P$18</c:f>
              <c:strCache>
                <c:ptCount val="1"/>
                <c:pt idx="0">
                  <c:v>SOU - neúsp.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circle"/>
            <c:size val="5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4.5522878236061465E-2"/>
                  <c:y val="1.026121549526876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podzim'!$P$31:$P$33</c:f>
              <c:numCache>
                <c:formatCode>###0.0</c:formatCode>
                <c:ptCount val="3"/>
                <c:pt idx="0">
                  <c:v>49.473684210526315</c:v>
                </c:pt>
                <c:pt idx="1">
                  <c:v>31.25</c:v>
                </c:pt>
                <c:pt idx="2">
                  <c:v>46.938775510204081</c:v>
                </c:pt>
              </c:numCache>
            </c:numRef>
          </c:val>
          <c:smooth val="0"/>
        </c:ser>
        <c:ser>
          <c:idx val="7"/>
          <c:order val="7"/>
          <c:tx>
            <c:strRef>
              <c:f>'prehled 2013 - 2012 podzim'!$Q$18</c:f>
              <c:strCache>
                <c:ptCount val="1"/>
                <c:pt idx="0">
                  <c:v>NÁSTAVBY - neúsp.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>
                <a:solidFill>
                  <a:srgbClr val="C00000"/>
                </a:solidFill>
              </a:ln>
            </c:spPr>
          </c:marker>
          <c:dLbls>
            <c:dLbl>
              <c:idx val="2"/>
              <c:layout>
                <c:manualLayout>
                  <c:x val="-4.3073628018449321E-2"/>
                  <c:y val="1.56461478009263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podzim'!$Q$31:$Q$33</c:f>
              <c:numCache>
                <c:formatCode>###0.0</c:formatCode>
                <c:ptCount val="3"/>
                <c:pt idx="0">
                  <c:v>51.396648044692739</c:v>
                </c:pt>
                <c:pt idx="1">
                  <c:v>43.15352697095436</c:v>
                </c:pt>
                <c:pt idx="2">
                  <c:v>43.902439024390247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4837888"/>
        <c:axId val="104811136"/>
      </c:lineChart>
      <c:valAx>
        <c:axId val="10479104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</a:t>
                </a:r>
                <a:r>
                  <a:rPr lang="cs-CZ" baseline="0"/>
                  <a:t> ŽÁKŮ DLE OBORU (%)</a:t>
                </a:r>
                <a:endParaRPr lang="cs-CZ"/>
              </a:p>
            </c:rich>
          </c:tx>
          <c:layout/>
          <c:overlay val="0"/>
        </c:title>
        <c:numFmt formatCode="0%" sourceLinked="1"/>
        <c:majorTickMark val="out"/>
        <c:minorTickMark val="none"/>
        <c:tickLblPos val="nextTo"/>
        <c:crossAx val="104809600"/>
        <c:crosses val="max"/>
        <c:crossBetween val="between"/>
      </c:valAx>
      <c:catAx>
        <c:axId val="104809600"/>
        <c:scaling>
          <c:orientation val="maxMin"/>
        </c:scaling>
        <c:delete val="0"/>
        <c:axPos val="b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200" b="1"/>
            </a:pPr>
            <a:endParaRPr lang="cs-CZ"/>
          </a:p>
        </c:txPr>
        <c:crossAx val="104791040"/>
        <c:crosses val="autoZero"/>
        <c:auto val="1"/>
        <c:lblAlgn val="ctr"/>
        <c:lblOffset val="100"/>
        <c:noMultiLvlLbl val="0"/>
      </c:catAx>
      <c:valAx>
        <c:axId val="104811136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NEÚSPĚŠNÝCH Z KONAÍCÍCH (%)</a:t>
                </a:r>
              </a:p>
            </c:rich>
          </c:tx>
          <c:layout>
            <c:manualLayout>
              <c:xMode val="edge"/>
              <c:yMode val="edge"/>
              <c:x val="0.65000001954542819"/>
              <c:y val="0.30901006122214925"/>
            </c:manualLayout>
          </c:layout>
          <c:overlay val="0"/>
        </c:title>
        <c:numFmt formatCode="###0.0" sourceLinked="1"/>
        <c:majorTickMark val="none"/>
        <c:minorTickMark val="none"/>
        <c:tickLblPos val="low"/>
        <c:crossAx val="104837888"/>
        <c:crosses val="max"/>
        <c:crossBetween val="between"/>
      </c:valAx>
      <c:catAx>
        <c:axId val="104837888"/>
        <c:scaling>
          <c:orientation val="maxMin"/>
        </c:scaling>
        <c:delete val="1"/>
        <c:axPos val="t"/>
        <c:majorTickMark val="out"/>
        <c:minorTickMark val="none"/>
        <c:tickLblPos val="nextTo"/>
        <c:crossAx val="104811136"/>
        <c:crosses val="max"/>
        <c:auto val="1"/>
        <c:lblAlgn val="ctr"/>
        <c:lblOffset val="100"/>
        <c:noMultiLvlLbl val="0"/>
      </c:cat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/>
      <c:overlay val="0"/>
      <c:spPr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externalData r:id="rId1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600" b="1" i="0" baseline="0">
                <a:effectLst/>
              </a:rPr>
              <a:t>NĚMČINA - DT</a:t>
            </a:r>
          </a:p>
          <a:p>
            <a:pPr>
              <a:defRPr sz="1200"/>
            </a:pPr>
            <a:r>
              <a:rPr lang="cs-CZ" sz="1200" b="1" i="0" u="none" strike="noStrike" baseline="0">
                <a:effectLst/>
              </a:rPr>
              <a:t>STRUKTURA ŽÁKŮ DLE TERMÍNU </a:t>
            </a:r>
            <a:r>
              <a:rPr lang="cs-CZ" sz="1200" b="1" i="0" baseline="0">
                <a:effectLst/>
              </a:rPr>
              <a:t>a ČISTÁ NEÚSPĚŠNOST</a:t>
            </a:r>
            <a:endParaRPr lang="cs-CZ" sz="1200">
              <a:effectLst/>
            </a:endParaRPr>
          </a:p>
          <a:p>
            <a:pPr>
              <a:defRPr sz="1200"/>
            </a:pPr>
            <a:r>
              <a:rPr lang="cs-CZ" sz="1000" b="1" i="0" baseline="0">
                <a:effectLst/>
              </a:rPr>
              <a:t>(100% = KONAJÍCÍ DIDAKTICKÝ TEST)</a:t>
            </a:r>
            <a:endParaRPr lang="cs-CZ" sz="1000">
              <a:effectLst/>
            </a:endParaRPr>
          </a:p>
          <a:p>
            <a:pPr>
              <a:defRPr sz="1200"/>
            </a:pPr>
            <a:r>
              <a:rPr lang="cs-CZ" sz="1000" b="1" i="0" baseline="0">
                <a:effectLst/>
              </a:rPr>
              <a:t>PODZIMNÍ ZKUŠEBNÍ OBDOBÍ</a:t>
            </a:r>
            <a:endParaRPr lang="cs-CZ" sz="1000">
              <a:effectLst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87386264216973"/>
          <c:y val="0.20877302306479245"/>
          <c:w val="0.43373708975612385"/>
          <c:h val="0.72476437713612696"/>
        </c:manualLayout>
      </c:layout>
      <c:barChart>
        <c:barDir val="col"/>
        <c:grouping val="percentStacked"/>
        <c:varyColors val="0"/>
        <c:ser>
          <c:idx val="1"/>
          <c:order val="0"/>
          <c:tx>
            <c:strRef>
              <c:f>'prehled 2013 - 2012 podzim'!$H$48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chemeClr val="accent5">
                <a:alpha val="50000"/>
              </a:schemeClr>
            </a:solidFill>
          </c:spPr>
          <c:invertIfNegative val="0"/>
          <c:cat>
            <c:strRef>
              <c:f>'prehled 2013 - 2012 podzim'!$G$61:$G$63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podzim'!$H$61:$H$63</c:f>
              <c:numCache>
                <c:formatCode>0.0</c:formatCode>
                <c:ptCount val="3"/>
                <c:pt idx="0">
                  <c:v>42.684766214177976</c:v>
                </c:pt>
                <c:pt idx="1">
                  <c:v>44.402035623409667</c:v>
                </c:pt>
                <c:pt idx="2">
                  <c:v>37.761506276150634</c:v>
                </c:pt>
              </c:numCache>
            </c:numRef>
          </c:val>
        </c:ser>
        <c:ser>
          <c:idx val="2"/>
          <c:order val="1"/>
          <c:tx>
            <c:strRef>
              <c:f>'prehled 2013 - 2012 podzim'!$I$48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alpha val="50000"/>
              </a:schemeClr>
            </a:solidFill>
          </c:spPr>
          <c:invertIfNegative val="0"/>
          <c:cat>
            <c:strRef>
              <c:f>'prehled 2013 - 2012 podzim'!$G$61:$G$63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podzim'!$I$61:$I$63</c:f>
              <c:numCache>
                <c:formatCode>0.0</c:formatCode>
                <c:ptCount val="3"/>
                <c:pt idx="0">
                  <c:v>54.449472096530918</c:v>
                </c:pt>
                <c:pt idx="1">
                  <c:v>53.81679389312977</c:v>
                </c:pt>
                <c:pt idx="2">
                  <c:v>60.355648535564853</c:v>
                </c:pt>
              </c:numCache>
            </c:numRef>
          </c:val>
        </c:ser>
        <c:ser>
          <c:idx val="3"/>
          <c:order val="2"/>
          <c:tx>
            <c:strRef>
              <c:f>'prehled 2013 - 2012 podzim'!$J$48</c:f>
              <c:strCache>
                <c:ptCount val="1"/>
                <c:pt idx="0">
                  <c:v>NÁHRADNÍ</c:v>
                </c:pt>
              </c:strCache>
            </c:strRef>
          </c:tx>
          <c:spPr>
            <a:solidFill>
              <a:schemeClr val="accent4">
                <a:alpha val="50000"/>
              </a:schemeClr>
            </a:solidFill>
          </c:spPr>
          <c:invertIfNegative val="0"/>
          <c:cat>
            <c:strRef>
              <c:f>'prehled 2013 - 2012 podzim'!$G$61:$G$63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podzim'!$J$61:$J$63</c:f>
              <c:numCache>
                <c:formatCode>0.0</c:formatCode>
                <c:ptCount val="3"/>
                <c:pt idx="0">
                  <c:v>2.8657616892911011</c:v>
                </c:pt>
                <c:pt idx="1">
                  <c:v>1.7811704834605597</c:v>
                </c:pt>
                <c:pt idx="2">
                  <c:v>1.882845188284519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04888192"/>
        <c:axId val="104886272"/>
      </c:barChart>
      <c:lineChart>
        <c:grouping val="standard"/>
        <c:varyColors val="0"/>
        <c:ser>
          <c:idx val="5"/>
          <c:order val="3"/>
          <c:tx>
            <c:strRef>
              <c:f>'prehled 2013 - 2012 podzim'!$L$48</c:f>
              <c:strCache>
                <c:ptCount val="1"/>
                <c:pt idx="0">
                  <c:v>ŘÁDNÝ - neúsp.</c:v>
                </c:pt>
              </c:strCache>
            </c:strRef>
          </c:tx>
          <c:spPr>
            <a:ln>
              <a:solidFill>
                <a:schemeClr val="accent5"/>
              </a:solidFill>
            </a:ln>
          </c:spPr>
          <c:marker>
            <c:symbol val="circle"/>
            <c:size val="5"/>
            <c:spPr>
              <a:solidFill>
                <a:schemeClr val="accent5"/>
              </a:solidFill>
              <a:ln>
                <a:solidFill>
                  <a:schemeClr val="accent5"/>
                </a:solidFill>
              </a:ln>
            </c:spPr>
          </c:marker>
          <c:dLbls>
            <c:dLbl>
              <c:idx val="1"/>
              <c:layout>
                <c:manualLayout>
                  <c:x val="-4.0699609107217816E-2"/>
                  <c:y val="-2.891126015851704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podzim'!$G$53:$G$55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podzim'!$L$61:$L$63</c:f>
              <c:numCache>
                <c:formatCode>###0.0</c:formatCode>
                <c:ptCount val="3"/>
                <c:pt idx="0">
                  <c:v>33.922261484098939</c:v>
                </c:pt>
                <c:pt idx="1">
                  <c:v>27.065527065527068</c:v>
                </c:pt>
                <c:pt idx="2">
                  <c:v>32.417582417582416</c:v>
                </c:pt>
              </c:numCache>
            </c:numRef>
          </c:val>
          <c:smooth val="0"/>
        </c:ser>
        <c:ser>
          <c:idx val="6"/>
          <c:order val="4"/>
          <c:tx>
            <c:strRef>
              <c:f>'prehled 2013 - 2012 podzim'!$M$48</c:f>
              <c:strCache>
                <c:ptCount val="1"/>
                <c:pt idx="0">
                  <c:v>OPRAVNÝ - neúsp.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circle"/>
            <c:size val="5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c:spPr>
          </c:marker>
          <c:dLbls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podzim'!$G$53:$G$55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podzim'!$M$61:$M$63</c:f>
              <c:numCache>
                <c:formatCode>###0.0</c:formatCode>
                <c:ptCount val="3"/>
                <c:pt idx="0">
                  <c:v>43.490304709141277</c:v>
                </c:pt>
                <c:pt idx="1">
                  <c:v>39.069767441860463</c:v>
                </c:pt>
                <c:pt idx="2">
                  <c:v>34.470989761092156</c:v>
                </c:pt>
              </c:numCache>
            </c:numRef>
          </c:val>
          <c:smooth val="0"/>
        </c:ser>
        <c:ser>
          <c:idx val="7"/>
          <c:order val="5"/>
          <c:tx>
            <c:strRef>
              <c:f>'prehled 2013 - 2012 podzim'!$N$48</c:f>
              <c:strCache>
                <c:ptCount val="1"/>
                <c:pt idx="0">
                  <c:v>NÁHRADNÍ - neúsp.</c:v>
                </c:pt>
              </c:strCache>
            </c:strRef>
          </c:tx>
          <c:spPr>
            <a:ln>
              <a:solidFill>
                <a:schemeClr val="accent4"/>
              </a:solidFill>
            </a:ln>
          </c:spPr>
          <c:marker>
            <c:symbol val="circle"/>
            <c:size val="5"/>
            <c:spPr>
              <a:solidFill>
                <a:schemeClr val="accent4"/>
              </a:solidFill>
              <a:ln>
                <a:solidFill>
                  <a:schemeClr val="accent4"/>
                </a:solidFill>
              </a:ln>
            </c:spPr>
          </c:marker>
          <c:dLbls>
            <c:dLbl>
              <c:idx val="1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821071993960818E-2"/>
                  <c:y val="-2.360521521548078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podzim'!$G$53:$G$55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podzim'!$N$61:$N$63</c:f>
              <c:numCache>
                <c:formatCode>###0.0</c:formatCode>
                <c:ptCount val="3"/>
                <c:pt idx="0">
                  <c:v>65</c:v>
                </c:pt>
                <c:pt idx="1">
                  <c:v>21.428571428571427</c:v>
                </c:pt>
                <c:pt idx="2">
                  <c:v>42.105263157894733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4904192"/>
        <c:axId val="104889728"/>
      </c:lineChart>
      <c:valAx>
        <c:axId val="10488627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</a:t>
                </a:r>
                <a:r>
                  <a:rPr lang="cs-CZ" baseline="0"/>
                  <a:t> ŽÁKŮ DLE OBORU (%)</a:t>
                </a:r>
                <a:endParaRPr lang="cs-CZ"/>
              </a:p>
            </c:rich>
          </c:tx>
          <c:layout/>
          <c:overlay val="0"/>
        </c:title>
        <c:numFmt formatCode="0%" sourceLinked="1"/>
        <c:majorTickMark val="out"/>
        <c:minorTickMark val="none"/>
        <c:tickLblPos val="nextTo"/>
        <c:crossAx val="104888192"/>
        <c:crosses val="max"/>
        <c:crossBetween val="between"/>
      </c:valAx>
      <c:catAx>
        <c:axId val="104888192"/>
        <c:scaling>
          <c:orientation val="maxMin"/>
        </c:scaling>
        <c:delete val="0"/>
        <c:axPos val="b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200" b="1"/>
            </a:pPr>
            <a:endParaRPr lang="cs-CZ"/>
          </a:p>
        </c:txPr>
        <c:crossAx val="104886272"/>
        <c:crosses val="autoZero"/>
        <c:auto val="1"/>
        <c:lblAlgn val="ctr"/>
        <c:lblOffset val="100"/>
        <c:noMultiLvlLbl val="0"/>
      </c:catAx>
      <c:valAx>
        <c:axId val="104889728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NEÚSPĚŠNÝCH Z KONAÍCÍCH (%)</a:t>
                </a:r>
              </a:p>
            </c:rich>
          </c:tx>
          <c:layout>
            <c:manualLayout>
              <c:xMode val="edge"/>
              <c:yMode val="edge"/>
              <c:x val="0.65000001954542819"/>
              <c:y val="0.30901006122214925"/>
            </c:manualLayout>
          </c:layout>
          <c:overlay val="0"/>
        </c:title>
        <c:numFmt formatCode="###0.0" sourceLinked="1"/>
        <c:majorTickMark val="none"/>
        <c:minorTickMark val="none"/>
        <c:tickLblPos val="low"/>
        <c:crossAx val="104904192"/>
        <c:crosses val="max"/>
        <c:crossBetween val="between"/>
      </c:valAx>
      <c:catAx>
        <c:axId val="104904192"/>
        <c:scaling>
          <c:orientation val="maxMin"/>
        </c:scaling>
        <c:delete val="1"/>
        <c:axPos val="t"/>
        <c:majorTickMark val="out"/>
        <c:minorTickMark val="none"/>
        <c:tickLblPos val="nextTo"/>
        <c:crossAx val="104889728"/>
        <c:crosses val="max"/>
        <c:auto val="1"/>
        <c:lblAlgn val="ctr"/>
        <c:lblOffset val="100"/>
        <c:noMultiLvlLbl val="0"/>
      </c:cat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69718018656086089"/>
          <c:y val="0.3078767819380559"/>
          <c:w val="0.28776967702057626"/>
          <c:h val="0.43670233066979625"/>
        </c:manualLayout>
      </c:layout>
      <c:overlay val="0"/>
      <c:spPr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externalData r:id="rId1">
    <c:autoUpdate val="0"/>
  </c:externalData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NĚMČINA - DIDAKTICKÝ TEST</a:t>
            </a:r>
          </a:p>
          <a:p>
            <a:pPr>
              <a:defRPr sz="1400"/>
            </a:pPr>
            <a:r>
              <a:rPr lang="cs-CZ" sz="1100"/>
              <a:t>MZ 2014 - VŠECHNY TERMÍNY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DT!$DV$1</c:f>
              <c:strCache>
                <c:ptCount val="1"/>
                <c:pt idx="0">
                  <c:v>2014P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invertIfNegative val="0"/>
          <c:trendline>
            <c:spPr>
              <a:ln w="19050">
                <a:solidFill>
                  <a:srgbClr val="C00000"/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DT!$EA$80:$EA$143</c:f>
              <c:numCache>
                <c:formatCode>General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0.1508295625942685</c:v>
                </c:pt>
                <c:pt idx="13">
                  <c:v>0</c:v>
                </c:pt>
                <c:pt idx="14">
                  <c:v>0.1508295625942685</c:v>
                </c:pt>
                <c:pt idx="15">
                  <c:v>0.30165912518853699</c:v>
                </c:pt>
                <c:pt idx="16">
                  <c:v>0.45248868778280549</c:v>
                </c:pt>
                <c:pt idx="17">
                  <c:v>0.30165912518853699</c:v>
                </c:pt>
                <c:pt idx="18">
                  <c:v>1.206636500754148</c:v>
                </c:pt>
                <c:pt idx="19">
                  <c:v>1.3574660633484164</c:v>
                </c:pt>
                <c:pt idx="20">
                  <c:v>1.3574660633484164</c:v>
                </c:pt>
                <c:pt idx="21">
                  <c:v>2.8657616892911011</c:v>
                </c:pt>
                <c:pt idx="22">
                  <c:v>3.0165912518853695</c:v>
                </c:pt>
                <c:pt idx="23">
                  <c:v>3.7707390648567118</c:v>
                </c:pt>
                <c:pt idx="24">
                  <c:v>5.1282051282051277</c:v>
                </c:pt>
                <c:pt idx="25">
                  <c:v>6.4856711915535454</c:v>
                </c:pt>
                <c:pt idx="26">
                  <c:v>6.4856711915535454</c:v>
                </c:pt>
                <c:pt idx="27">
                  <c:v>7.0889894419306181</c:v>
                </c:pt>
                <c:pt idx="28">
                  <c:v>6.6365007541478134</c:v>
                </c:pt>
                <c:pt idx="29">
                  <c:v>6.4856711915535454</c:v>
                </c:pt>
                <c:pt idx="30">
                  <c:v>7.2398190045248878</c:v>
                </c:pt>
                <c:pt idx="31">
                  <c:v>3.4690799396681751</c:v>
                </c:pt>
                <c:pt idx="32">
                  <c:v>4.8265460030165919</c:v>
                </c:pt>
                <c:pt idx="33">
                  <c:v>4.675716440422323</c:v>
                </c:pt>
                <c:pt idx="34">
                  <c:v>5.2790346907993966</c:v>
                </c:pt>
                <c:pt idx="35">
                  <c:v>3.1674208144796379</c:v>
                </c:pt>
                <c:pt idx="36">
                  <c:v>3.1674208144796379</c:v>
                </c:pt>
                <c:pt idx="37">
                  <c:v>1.9607843137254901</c:v>
                </c:pt>
                <c:pt idx="38">
                  <c:v>2.4132730015082959</c:v>
                </c:pt>
                <c:pt idx="39">
                  <c:v>1.6591251885369533</c:v>
                </c:pt>
                <c:pt idx="40">
                  <c:v>1.0558069381598794</c:v>
                </c:pt>
                <c:pt idx="41">
                  <c:v>1.206636500754148</c:v>
                </c:pt>
                <c:pt idx="42">
                  <c:v>1.3574660633484164</c:v>
                </c:pt>
                <c:pt idx="43">
                  <c:v>0.45248868778280549</c:v>
                </c:pt>
                <c:pt idx="44">
                  <c:v>0.60331825037707398</c:v>
                </c:pt>
                <c:pt idx="45">
                  <c:v>0.45248868778280549</c:v>
                </c:pt>
                <c:pt idx="46">
                  <c:v>0.1508295625942685</c:v>
                </c:pt>
                <c:pt idx="47">
                  <c:v>0.60331825037707398</c:v>
                </c:pt>
                <c:pt idx="48">
                  <c:v>0</c:v>
                </c:pt>
                <c:pt idx="49">
                  <c:v>0.45248868778280549</c:v>
                </c:pt>
                <c:pt idx="50">
                  <c:v>0.1508295625942685</c:v>
                </c:pt>
                <c:pt idx="51">
                  <c:v>0.90497737556561098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0.60331825037707398</c:v>
                </c:pt>
                <c:pt idx="56">
                  <c:v>0.30165912518853699</c:v>
                </c:pt>
                <c:pt idx="57">
                  <c:v>0.1508295625942685</c:v>
                </c:pt>
                <c:pt idx="58">
                  <c:v>0</c:v>
                </c:pt>
                <c:pt idx="59">
                  <c:v>0.1508295625942685</c:v>
                </c:pt>
                <c:pt idx="60">
                  <c:v>0.30165912518853699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4205312"/>
        <c:axId val="104223872"/>
      </c:barChart>
      <c:catAx>
        <c:axId val="10420531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4223872"/>
        <c:crosses val="autoZero"/>
        <c:auto val="1"/>
        <c:lblAlgn val="ctr"/>
        <c:lblOffset val="100"/>
        <c:noMultiLvlLbl val="0"/>
      </c:catAx>
      <c:valAx>
        <c:axId val="104223872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420531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NĚMČINA - DIDAKTICKÝ TEST</a:t>
            </a:r>
          </a:p>
          <a:p>
            <a:pPr>
              <a:defRPr sz="1400"/>
            </a:pPr>
            <a:r>
              <a:rPr lang="cs-CZ" sz="1100"/>
              <a:t>MZ 2014 PODZIM - CELKEM A OPRAVNÝ TERMÍN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DT!$EK$78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lumMod val="75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accent6">
                    <a:lumMod val="7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DT!$EO$80:$EO$143</c:f>
              <c:numCache>
                <c:formatCode>General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0.2770083102493075</c:v>
                </c:pt>
                <c:pt idx="15">
                  <c:v>0.554016620498615</c:v>
                </c:pt>
                <c:pt idx="16">
                  <c:v>0.554016620498615</c:v>
                </c:pt>
                <c:pt idx="17">
                  <c:v>0.554016620498615</c:v>
                </c:pt>
                <c:pt idx="18">
                  <c:v>1.3850415512465373</c:v>
                </c:pt>
                <c:pt idx="19">
                  <c:v>0.8310249307479225</c:v>
                </c:pt>
                <c:pt idx="20">
                  <c:v>1.662049861495845</c:v>
                </c:pt>
                <c:pt idx="21">
                  <c:v>3.32409972299169</c:v>
                </c:pt>
                <c:pt idx="22">
                  <c:v>2.4930747922437675</c:v>
                </c:pt>
                <c:pt idx="23">
                  <c:v>4.7091412742382275</c:v>
                </c:pt>
                <c:pt idx="24">
                  <c:v>5.5401662049861491</c:v>
                </c:pt>
                <c:pt idx="25">
                  <c:v>6.64819944598338</c:v>
                </c:pt>
                <c:pt idx="26">
                  <c:v>7.4792243767313016</c:v>
                </c:pt>
                <c:pt idx="27">
                  <c:v>7.7562326869806091</c:v>
                </c:pt>
                <c:pt idx="28">
                  <c:v>8.0332409972299157</c:v>
                </c:pt>
                <c:pt idx="29">
                  <c:v>8.86426592797784</c:v>
                </c:pt>
                <c:pt idx="30">
                  <c:v>7.7562326869806091</c:v>
                </c:pt>
                <c:pt idx="31">
                  <c:v>4.43213296398892</c:v>
                </c:pt>
                <c:pt idx="32">
                  <c:v>3.8781163434903045</c:v>
                </c:pt>
                <c:pt idx="33">
                  <c:v>2.7700831024930745</c:v>
                </c:pt>
                <c:pt idx="34">
                  <c:v>6.9252077562326875</c:v>
                </c:pt>
                <c:pt idx="35">
                  <c:v>3.32409972299169</c:v>
                </c:pt>
                <c:pt idx="36">
                  <c:v>2.7700831024930745</c:v>
                </c:pt>
                <c:pt idx="37">
                  <c:v>1.10803324099723</c:v>
                </c:pt>
                <c:pt idx="38">
                  <c:v>1.3850415512465373</c:v>
                </c:pt>
                <c:pt idx="39">
                  <c:v>1.3850415512465373</c:v>
                </c:pt>
                <c:pt idx="40">
                  <c:v>0.2770083102493075</c:v>
                </c:pt>
                <c:pt idx="41">
                  <c:v>0.8310249307479225</c:v>
                </c:pt>
                <c:pt idx="42">
                  <c:v>0.8310249307479225</c:v>
                </c:pt>
                <c:pt idx="43">
                  <c:v>0.2770083102493075</c:v>
                </c:pt>
                <c:pt idx="44">
                  <c:v>0.2770083102493075</c:v>
                </c:pt>
                <c:pt idx="45">
                  <c:v>0.2770083102493075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0.2770083102493075</c:v>
                </c:pt>
                <c:pt idx="51">
                  <c:v>0.2770083102493075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0.2770083102493075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</c:numCache>
            </c:numRef>
          </c:val>
        </c:ser>
        <c:ser>
          <c:idx val="1"/>
          <c:order val="1"/>
          <c:tx>
            <c:strRef>
              <c:f>DT!$DW$78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tx1">
                <a:lumMod val="85000"/>
                <a:lumOff val="15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DT!$EA$80:$EA$143</c:f>
              <c:numCache>
                <c:formatCode>General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0.1508295625942685</c:v>
                </c:pt>
                <c:pt idx="13">
                  <c:v>0</c:v>
                </c:pt>
                <c:pt idx="14">
                  <c:v>0.1508295625942685</c:v>
                </c:pt>
                <c:pt idx="15">
                  <c:v>0.30165912518853699</c:v>
                </c:pt>
                <c:pt idx="16">
                  <c:v>0.45248868778280549</c:v>
                </c:pt>
                <c:pt idx="17">
                  <c:v>0.30165912518853699</c:v>
                </c:pt>
                <c:pt idx="18">
                  <c:v>1.206636500754148</c:v>
                </c:pt>
                <c:pt idx="19">
                  <c:v>1.3574660633484164</c:v>
                </c:pt>
                <c:pt idx="20">
                  <c:v>1.3574660633484164</c:v>
                </c:pt>
                <c:pt idx="21">
                  <c:v>2.8657616892911011</c:v>
                </c:pt>
                <c:pt idx="22">
                  <c:v>3.0165912518853695</c:v>
                </c:pt>
                <c:pt idx="23">
                  <c:v>3.7707390648567118</c:v>
                </c:pt>
                <c:pt idx="24">
                  <c:v>5.1282051282051277</c:v>
                </c:pt>
                <c:pt idx="25">
                  <c:v>6.4856711915535454</c:v>
                </c:pt>
                <c:pt idx="26">
                  <c:v>6.4856711915535454</c:v>
                </c:pt>
                <c:pt idx="27">
                  <c:v>7.0889894419306181</c:v>
                </c:pt>
                <c:pt idx="28">
                  <c:v>6.6365007541478134</c:v>
                </c:pt>
                <c:pt idx="29">
                  <c:v>6.4856711915535454</c:v>
                </c:pt>
                <c:pt idx="30">
                  <c:v>7.2398190045248878</c:v>
                </c:pt>
                <c:pt idx="31">
                  <c:v>3.4690799396681751</c:v>
                </c:pt>
                <c:pt idx="32">
                  <c:v>4.8265460030165919</c:v>
                </c:pt>
                <c:pt idx="33">
                  <c:v>4.675716440422323</c:v>
                </c:pt>
                <c:pt idx="34">
                  <c:v>5.2790346907993966</c:v>
                </c:pt>
                <c:pt idx="35">
                  <c:v>3.1674208144796379</c:v>
                </c:pt>
                <c:pt idx="36">
                  <c:v>3.1674208144796379</c:v>
                </c:pt>
                <c:pt idx="37">
                  <c:v>1.9607843137254901</c:v>
                </c:pt>
                <c:pt idx="38">
                  <c:v>2.4132730015082959</c:v>
                </c:pt>
                <c:pt idx="39">
                  <c:v>1.6591251885369533</c:v>
                </c:pt>
                <c:pt idx="40">
                  <c:v>1.0558069381598794</c:v>
                </c:pt>
                <c:pt idx="41">
                  <c:v>1.206636500754148</c:v>
                </c:pt>
                <c:pt idx="42">
                  <c:v>1.3574660633484164</c:v>
                </c:pt>
                <c:pt idx="43">
                  <c:v>0.45248868778280549</c:v>
                </c:pt>
                <c:pt idx="44">
                  <c:v>0.60331825037707398</c:v>
                </c:pt>
                <c:pt idx="45">
                  <c:v>0.45248868778280549</c:v>
                </c:pt>
                <c:pt idx="46">
                  <c:v>0.1508295625942685</c:v>
                </c:pt>
                <c:pt idx="47">
                  <c:v>0.60331825037707398</c:v>
                </c:pt>
                <c:pt idx="48">
                  <c:v>0</c:v>
                </c:pt>
                <c:pt idx="49">
                  <c:v>0.45248868778280549</c:v>
                </c:pt>
                <c:pt idx="50">
                  <c:v>0.1508295625942685</c:v>
                </c:pt>
                <c:pt idx="51">
                  <c:v>0.90497737556561098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0.60331825037707398</c:v>
                </c:pt>
                <c:pt idx="56">
                  <c:v>0.30165912518853699</c:v>
                </c:pt>
                <c:pt idx="57">
                  <c:v>0.1508295625942685</c:v>
                </c:pt>
                <c:pt idx="58">
                  <c:v>0</c:v>
                </c:pt>
                <c:pt idx="59">
                  <c:v>0.1508295625942685</c:v>
                </c:pt>
                <c:pt idx="60">
                  <c:v>0.30165912518853699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4259968"/>
        <c:axId val="104261888"/>
      </c:barChart>
      <c:catAx>
        <c:axId val="10425996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4261888"/>
        <c:crosses val="autoZero"/>
        <c:auto val="1"/>
        <c:lblAlgn val="ctr"/>
        <c:lblOffset val="100"/>
        <c:noMultiLvlLbl val="0"/>
      </c:catAx>
      <c:valAx>
        <c:axId val="104261888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4259968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19268388312851"/>
          <c:y val="0.1653040678200802"/>
          <c:w val="0.24207128436710304"/>
          <c:h val="9.489158798098149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NEMČINA - DIDAKTICKÝ TEST</a:t>
            </a:r>
          </a:p>
          <a:p>
            <a:pPr>
              <a:defRPr sz="1400"/>
            </a:pPr>
            <a:r>
              <a:rPr lang="cs-CZ" sz="1100"/>
              <a:t>MZ 2014 A 2013 PODZIM - VŠECHNY TERMÍNY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DT!$CR$1</c:f>
              <c:strCache>
                <c:ptCount val="1"/>
                <c:pt idx="0">
                  <c:v>2013P</c:v>
                </c:pt>
              </c:strCache>
            </c:strRef>
          </c:tx>
          <c:spPr>
            <a:solidFill>
              <a:schemeClr val="tx1">
                <a:lumMod val="50000"/>
                <a:lumOff val="50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DT!$CX$80:$CX$143</c:f>
              <c:numCache>
                <c:formatCode>0.0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0.1272264631043257</c:v>
                </c:pt>
                <c:pt idx="14">
                  <c:v>0.1272264631043257</c:v>
                </c:pt>
                <c:pt idx="15">
                  <c:v>0.2544529262086514</c:v>
                </c:pt>
                <c:pt idx="16">
                  <c:v>0.1272264631043257</c:v>
                </c:pt>
                <c:pt idx="17">
                  <c:v>0</c:v>
                </c:pt>
                <c:pt idx="18">
                  <c:v>0.5089058524173028</c:v>
                </c:pt>
                <c:pt idx="19">
                  <c:v>1.0178117048346056</c:v>
                </c:pt>
                <c:pt idx="20">
                  <c:v>1.5267175572519083</c:v>
                </c:pt>
                <c:pt idx="21">
                  <c:v>1.1450381679389312</c:v>
                </c:pt>
                <c:pt idx="22">
                  <c:v>2.4173027989821882</c:v>
                </c:pt>
                <c:pt idx="23">
                  <c:v>4.4529262086513999</c:v>
                </c:pt>
                <c:pt idx="24">
                  <c:v>4.1984732824427482</c:v>
                </c:pt>
                <c:pt idx="25">
                  <c:v>3.6895674300254448</c:v>
                </c:pt>
                <c:pt idx="26">
                  <c:v>6.7430025445292623</c:v>
                </c:pt>
                <c:pt idx="27">
                  <c:v>6.3613231552162848</c:v>
                </c:pt>
                <c:pt idx="28">
                  <c:v>6.8702290076335881</c:v>
                </c:pt>
                <c:pt idx="29">
                  <c:v>7.888040712468193</c:v>
                </c:pt>
                <c:pt idx="30">
                  <c:v>8.9058524173027998</c:v>
                </c:pt>
                <c:pt idx="31">
                  <c:v>6.7430025445292623</c:v>
                </c:pt>
                <c:pt idx="32">
                  <c:v>7.1246819338422389</c:v>
                </c:pt>
                <c:pt idx="33">
                  <c:v>5.5979643765903306</c:v>
                </c:pt>
                <c:pt idx="34">
                  <c:v>4.0712468193384224</c:v>
                </c:pt>
                <c:pt idx="35">
                  <c:v>3.5623409669211195</c:v>
                </c:pt>
                <c:pt idx="36">
                  <c:v>2.9262086513994912</c:v>
                </c:pt>
                <c:pt idx="37">
                  <c:v>2.7989821882951653</c:v>
                </c:pt>
                <c:pt idx="38">
                  <c:v>1.9083969465648856</c:v>
                </c:pt>
                <c:pt idx="39">
                  <c:v>1.6539440203562339</c:v>
                </c:pt>
                <c:pt idx="40">
                  <c:v>0.76335877862595414</c:v>
                </c:pt>
                <c:pt idx="41">
                  <c:v>1.3994910941475827</c:v>
                </c:pt>
                <c:pt idx="42">
                  <c:v>0.76335877862595414</c:v>
                </c:pt>
                <c:pt idx="43">
                  <c:v>0.76335877862595414</c:v>
                </c:pt>
                <c:pt idx="44">
                  <c:v>0.2544529262086514</c:v>
                </c:pt>
                <c:pt idx="45">
                  <c:v>0.2544529262086514</c:v>
                </c:pt>
                <c:pt idx="46">
                  <c:v>0.2544529262086514</c:v>
                </c:pt>
                <c:pt idx="47">
                  <c:v>0.1272264631043257</c:v>
                </c:pt>
                <c:pt idx="48">
                  <c:v>0.2544529262086514</c:v>
                </c:pt>
                <c:pt idx="49">
                  <c:v>0</c:v>
                </c:pt>
                <c:pt idx="50">
                  <c:v>0</c:v>
                </c:pt>
                <c:pt idx="51">
                  <c:v>0.38167938931297707</c:v>
                </c:pt>
                <c:pt idx="52">
                  <c:v>0.2544529262086514</c:v>
                </c:pt>
                <c:pt idx="53">
                  <c:v>0.2544529262086514</c:v>
                </c:pt>
                <c:pt idx="54">
                  <c:v>0.1272264631043257</c:v>
                </c:pt>
                <c:pt idx="55">
                  <c:v>0.1272264631043257</c:v>
                </c:pt>
                <c:pt idx="56">
                  <c:v>0.1272264631043257</c:v>
                </c:pt>
                <c:pt idx="57">
                  <c:v>0</c:v>
                </c:pt>
                <c:pt idx="58">
                  <c:v>0</c:v>
                </c:pt>
                <c:pt idx="59">
                  <c:v>0.1272264631043257</c:v>
                </c:pt>
                <c:pt idx="60">
                  <c:v>0.2544529262086514</c:v>
                </c:pt>
                <c:pt idx="61">
                  <c:v>0</c:v>
                </c:pt>
                <c:pt idx="62">
                  <c:v>0.5089058524173028</c:v>
                </c:pt>
                <c:pt idx="63">
                  <c:v>0.2544529262086514</c:v>
                </c:pt>
              </c:numCache>
            </c:numRef>
          </c:val>
        </c:ser>
        <c:ser>
          <c:idx val="1"/>
          <c:order val="1"/>
          <c:tx>
            <c:strRef>
              <c:f>DT!$DV$1</c:f>
              <c:strCache>
                <c:ptCount val="1"/>
                <c:pt idx="0">
                  <c:v>2014P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invertIfNegative val="0"/>
          <c:trendline>
            <c:spPr>
              <a:ln w="19050">
                <a:solidFill>
                  <a:srgbClr val="C00000"/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DT!$EA$80:$EA$143</c:f>
              <c:numCache>
                <c:formatCode>General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0.1508295625942685</c:v>
                </c:pt>
                <c:pt idx="13">
                  <c:v>0</c:v>
                </c:pt>
                <c:pt idx="14">
                  <c:v>0.1508295625942685</c:v>
                </c:pt>
                <c:pt idx="15">
                  <c:v>0.30165912518853699</c:v>
                </c:pt>
                <c:pt idx="16">
                  <c:v>0.45248868778280549</c:v>
                </c:pt>
                <c:pt idx="17">
                  <c:v>0.30165912518853699</c:v>
                </c:pt>
                <c:pt idx="18">
                  <c:v>1.206636500754148</c:v>
                </c:pt>
                <c:pt idx="19">
                  <c:v>1.3574660633484164</c:v>
                </c:pt>
                <c:pt idx="20">
                  <c:v>1.3574660633484164</c:v>
                </c:pt>
                <c:pt idx="21">
                  <c:v>2.8657616892911011</c:v>
                </c:pt>
                <c:pt idx="22">
                  <c:v>3.0165912518853695</c:v>
                </c:pt>
                <c:pt idx="23">
                  <c:v>3.7707390648567118</c:v>
                </c:pt>
                <c:pt idx="24">
                  <c:v>5.1282051282051277</c:v>
                </c:pt>
                <c:pt idx="25">
                  <c:v>6.4856711915535454</c:v>
                </c:pt>
                <c:pt idx="26">
                  <c:v>6.4856711915535454</c:v>
                </c:pt>
                <c:pt idx="27">
                  <c:v>7.0889894419306181</c:v>
                </c:pt>
                <c:pt idx="28">
                  <c:v>6.6365007541478134</c:v>
                </c:pt>
                <c:pt idx="29">
                  <c:v>6.4856711915535454</c:v>
                </c:pt>
                <c:pt idx="30">
                  <c:v>7.2398190045248878</c:v>
                </c:pt>
                <c:pt idx="31">
                  <c:v>3.4690799396681751</c:v>
                </c:pt>
                <c:pt idx="32">
                  <c:v>4.8265460030165919</c:v>
                </c:pt>
                <c:pt idx="33">
                  <c:v>4.675716440422323</c:v>
                </c:pt>
                <c:pt idx="34">
                  <c:v>5.2790346907993966</c:v>
                </c:pt>
                <c:pt idx="35">
                  <c:v>3.1674208144796379</c:v>
                </c:pt>
                <c:pt idx="36">
                  <c:v>3.1674208144796379</c:v>
                </c:pt>
                <c:pt idx="37">
                  <c:v>1.9607843137254901</c:v>
                </c:pt>
                <c:pt idx="38">
                  <c:v>2.4132730015082959</c:v>
                </c:pt>
                <c:pt idx="39">
                  <c:v>1.6591251885369533</c:v>
                </c:pt>
                <c:pt idx="40">
                  <c:v>1.0558069381598794</c:v>
                </c:pt>
                <c:pt idx="41">
                  <c:v>1.206636500754148</c:v>
                </c:pt>
                <c:pt idx="42">
                  <c:v>1.3574660633484164</c:v>
                </c:pt>
                <c:pt idx="43">
                  <c:v>0.45248868778280549</c:v>
                </c:pt>
                <c:pt idx="44">
                  <c:v>0.60331825037707398</c:v>
                </c:pt>
                <c:pt idx="45">
                  <c:v>0.45248868778280549</c:v>
                </c:pt>
                <c:pt idx="46">
                  <c:v>0.1508295625942685</c:v>
                </c:pt>
                <c:pt idx="47">
                  <c:v>0.60331825037707398</c:v>
                </c:pt>
                <c:pt idx="48">
                  <c:v>0</c:v>
                </c:pt>
                <c:pt idx="49">
                  <c:v>0.45248868778280549</c:v>
                </c:pt>
                <c:pt idx="50">
                  <c:v>0.1508295625942685</c:v>
                </c:pt>
                <c:pt idx="51">
                  <c:v>0.90497737556561098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0.60331825037707398</c:v>
                </c:pt>
                <c:pt idx="56">
                  <c:v>0.30165912518853699</c:v>
                </c:pt>
                <c:pt idx="57">
                  <c:v>0.1508295625942685</c:v>
                </c:pt>
                <c:pt idx="58">
                  <c:v>0</c:v>
                </c:pt>
                <c:pt idx="59">
                  <c:v>0.1508295625942685</c:v>
                </c:pt>
                <c:pt idx="60">
                  <c:v>0.30165912518853699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4384384"/>
        <c:axId val="104394752"/>
      </c:barChart>
      <c:catAx>
        <c:axId val="10438438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4394752"/>
        <c:crosses val="autoZero"/>
        <c:auto val="1"/>
        <c:lblAlgn val="ctr"/>
        <c:lblOffset val="100"/>
        <c:noMultiLvlLbl val="0"/>
      </c:catAx>
      <c:valAx>
        <c:axId val="104394752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4384384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19268388312851"/>
          <c:y val="0.1653040678200802"/>
          <c:w val="0.24207128436710304"/>
          <c:h val="9.489158798098149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NĚMČINA</a:t>
            </a:r>
            <a:r>
              <a:rPr lang="cs-CZ" sz="1400" baseline="0"/>
              <a:t> </a:t>
            </a:r>
            <a:r>
              <a:rPr lang="cs-CZ" sz="1400"/>
              <a:t>- DIDAKTICKÝ TEST</a:t>
            </a:r>
          </a:p>
          <a:p>
            <a:pPr>
              <a:defRPr sz="1400"/>
            </a:pPr>
            <a:r>
              <a:rPr lang="cs-CZ" sz="1100"/>
              <a:t>MZ 2014 PODZIM - ŘÁDNÝ A OPRAVNÝ TERMÍN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DT!$EK$78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lumMod val="75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accent6">
                    <a:lumMod val="7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DT!$EO$80:$EO$143</c:f>
              <c:numCache>
                <c:formatCode>General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0.2770083102493075</c:v>
                </c:pt>
                <c:pt idx="15">
                  <c:v>0.554016620498615</c:v>
                </c:pt>
                <c:pt idx="16">
                  <c:v>0.554016620498615</c:v>
                </c:pt>
                <c:pt idx="17">
                  <c:v>0.554016620498615</c:v>
                </c:pt>
                <c:pt idx="18">
                  <c:v>1.3850415512465373</c:v>
                </c:pt>
                <c:pt idx="19">
                  <c:v>0.8310249307479225</c:v>
                </c:pt>
                <c:pt idx="20">
                  <c:v>1.662049861495845</c:v>
                </c:pt>
                <c:pt idx="21">
                  <c:v>3.32409972299169</c:v>
                </c:pt>
                <c:pt idx="22">
                  <c:v>2.4930747922437675</c:v>
                </c:pt>
                <c:pt idx="23">
                  <c:v>4.7091412742382275</c:v>
                </c:pt>
                <c:pt idx="24">
                  <c:v>5.5401662049861491</c:v>
                </c:pt>
                <c:pt idx="25">
                  <c:v>6.64819944598338</c:v>
                </c:pt>
                <c:pt idx="26">
                  <c:v>7.4792243767313016</c:v>
                </c:pt>
                <c:pt idx="27">
                  <c:v>7.7562326869806091</c:v>
                </c:pt>
                <c:pt idx="28">
                  <c:v>8.0332409972299157</c:v>
                </c:pt>
                <c:pt idx="29">
                  <c:v>8.86426592797784</c:v>
                </c:pt>
                <c:pt idx="30">
                  <c:v>7.7562326869806091</c:v>
                </c:pt>
                <c:pt idx="31">
                  <c:v>4.43213296398892</c:v>
                </c:pt>
                <c:pt idx="32">
                  <c:v>3.8781163434903045</c:v>
                </c:pt>
                <c:pt idx="33">
                  <c:v>2.7700831024930745</c:v>
                </c:pt>
                <c:pt idx="34">
                  <c:v>6.9252077562326875</c:v>
                </c:pt>
                <c:pt idx="35">
                  <c:v>3.32409972299169</c:v>
                </c:pt>
                <c:pt idx="36">
                  <c:v>2.7700831024930745</c:v>
                </c:pt>
                <c:pt idx="37">
                  <c:v>1.10803324099723</c:v>
                </c:pt>
                <c:pt idx="38">
                  <c:v>1.3850415512465373</c:v>
                </c:pt>
                <c:pt idx="39">
                  <c:v>1.3850415512465373</c:v>
                </c:pt>
                <c:pt idx="40">
                  <c:v>0.2770083102493075</c:v>
                </c:pt>
                <c:pt idx="41">
                  <c:v>0.8310249307479225</c:v>
                </c:pt>
                <c:pt idx="42">
                  <c:v>0.8310249307479225</c:v>
                </c:pt>
                <c:pt idx="43">
                  <c:v>0.2770083102493075</c:v>
                </c:pt>
                <c:pt idx="44">
                  <c:v>0.2770083102493075</c:v>
                </c:pt>
                <c:pt idx="45">
                  <c:v>0.2770083102493075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0.2770083102493075</c:v>
                </c:pt>
                <c:pt idx="51">
                  <c:v>0.2770083102493075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0.2770083102493075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</c:numCache>
            </c:numRef>
          </c:val>
        </c:ser>
        <c:ser>
          <c:idx val="1"/>
          <c:order val="1"/>
          <c:tx>
            <c:strRef>
              <c:f>DT!$ED$78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chemeClr val="accent3">
                <a:lumMod val="75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accent3">
                    <a:lumMod val="50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DT!$EH$80:$EH$143</c:f>
              <c:numCache>
                <c:formatCode>General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0.35335689045936397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0.35335689045936397</c:v>
                </c:pt>
                <c:pt idx="17">
                  <c:v>0</c:v>
                </c:pt>
                <c:pt idx="18">
                  <c:v>1.0600706713780919</c:v>
                </c:pt>
                <c:pt idx="19">
                  <c:v>1.4134275618374559</c:v>
                </c:pt>
                <c:pt idx="20">
                  <c:v>1.0600706713780919</c:v>
                </c:pt>
                <c:pt idx="21">
                  <c:v>2.4734982332155475</c:v>
                </c:pt>
                <c:pt idx="22">
                  <c:v>3.5335689045936398</c:v>
                </c:pt>
                <c:pt idx="23">
                  <c:v>2.4734982332155475</c:v>
                </c:pt>
                <c:pt idx="24">
                  <c:v>3.8869257950530036</c:v>
                </c:pt>
                <c:pt idx="25">
                  <c:v>6.7137809187279158</c:v>
                </c:pt>
                <c:pt idx="26">
                  <c:v>4.946996466431095</c:v>
                </c:pt>
                <c:pt idx="27">
                  <c:v>5.6537102473498235</c:v>
                </c:pt>
                <c:pt idx="28">
                  <c:v>4.946996466431095</c:v>
                </c:pt>
                <c:pt idx="29">
                  <c:v>3.5335689045936398</c:v>
                </c:pt>
                <c:pt idx="30">
                  <c:v>6.3604240282685502</c:v>
                </c:pt>
                <c:pt idx="31">
                  <c:v>2.1201413427561837</c:v>
                </c:pt>
                <c:pt idx="32">
                  <c:v>6.3604240282685502</c:v>
                </c:pt>
                <c:pt idx="33">
                  <c:v>6.7137809187279158</c:v>
                </c:pt>
                <c:pt idx="34">
                  <c:v>3.5335689045936398</c:v>
                </c:pt>
                <c:pt idx="35">
                  <c:v>3.1802120141342751</c:v>
                </c:pt>
                <c:pt idx="36">
                  <c:v>3.8869257950530036</c:v>
                </c:pt>
                <c:pt idx="37">
                  <c:v>3.1802120141342751</c:v>
                </c:pt>
                <c:pt idx="38">
                  <c:v>3.8869257950530036</c:v>
                </c:pt>
                <c:pt idx="39">
                  <c:v>2.1201413427561837</c:v>
                </c:pt>
                <c:pt idx="40">
                  <c:v>2.1201413427561837</c:v>
                </c:pt>
                <c:pt idx="41">
                  <c:v>1.7667844522968199</c:v>
                </c:pt>
                <c:pt idx="42">
                  <c:v>2.1201413427561837</c:v>
                </c:pt>
                <c:pt idx="43">
                  <c:v>0.70671378091872794</c:v>
                </c:pt>
                <c:pt idx="44">
                  <c:v>1.0600706713780919</c:v>
                </c:pt>
                <c:pt idx="45">
                  <c:v>0.70671378091872794</c:v>
                </c:pt>
                <c:pt idx="46">
                  <c:v>0.35335689045936397</c:v>
                </c:pt>
                <c:pt idx="47">
                  <c:v>1.4134275618374559</c:v>
                </c:pt>
                <c:pt idx="48">
                  <c:v>0</c:v>
                </c:pt>
                <c:pt idx="49">
                  <c:v>1.0600706713780919</c:v>
                </c:pt>
                <c:pt idx="50">
                  <c:v>0</c:v>
                </c:pt>
                <c:pt idx="51">
                  <c:v>1.7667844522968199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1.0600706713780919</c:v>
                </c:pt>
                <c:pt idx="56">
                  <c:v>0.70671378091872794</c:v>
                </c:pt>
                <c:pt idx="57">
                  <c:v>0.35335689045936397</c:v>
                </c:pt>
                <c:pt idx="58">
                  <c:v>0</c:v>
                </c:pt>
                <c:pt idx="59">
                  <c:v>0.35335689045936397</c:v>
                </c:pt>
                <c:pt idx="60">
                  <c:v>0.70671378091872794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4439168"/>
        <c:axId val="104445440"/>
      </c:barChart>
      <c:catAx>
        <c:axId val="10443916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4445440"/>
        <c:crosses val="autoZero"/>
        <c:auto val="1"/>
        <c:lblAlgn val="ctr"/>
        <c:lblOffset val="100"/>
        <c:noMultiLvlLbl val="0"/>
      </c:catAx>
      <c:valAx>
        <c:axId val="104445440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4439168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19268388312851"/>
          <c:y val="0.1653040678200802"/>
          <c:w val="0.24207128436710304"/>
          <c:h val="9.489158798098149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RUŠTINA - DT -  OBOROVÁ STRUKTURA </a:t>
            </a:r>
          </a:p>
          <a:p>
            <a:pPr>
              <a:defRPr sz="1400"/>
            </a:pPr>
            <a:r>
              <a:rPr lang="cs-CZ" sz="1400"/>
              <a:t>(100% = KONAJÍCÍ DIDAKTICKÝ TEST)</a:t>
            </a:r>
          </a:p>
          <a:p>
            <a:pPr>
              <a:defRPr sz="1400"/>
            </a:pPr>
            <a:r>
              <a:rPr lang="cs-CZ" sz="1100"/>
              <a:t>PODZIMNÍ ZKUŠEBNÍ OBDOBÍ</a:t>
            </a:r>
          </a:p>
          <a:p>
            <a:pPr>
              <a:defRPr sz="1400"/>
            </a:pPr>
            <a:endParaRPr lang="cs-CZ" sz="140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747782951828123"/>
          <c:y val="0.28155245031630427"/>
          <c:w val="0.80165894230645962"/>
          <c:h val="0.58577304134878172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'prehled 2013 - 2012 podzim'!$I$18</c:f>
              <c:strCache>
                <c:ptCount val="1"/>
                <c:pt idx="0">
                  <c:v>GYMNÁZIA A LYCEA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podzim'!$B$35:$B$37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podzim'!$I$35:$I$37</c:f>
              <c:numCache>
                <c:formatCode>General</c:formatCode>
                <c:ptCount val="3"/>
                <c:pt idx="0" formatCode="0.0">
                  <c:v>9.8901098901098905</c:v>
                </c:pt>
                <c:pt idx="1">
                  <c:v>7.9365079365079358</c:v>
                </c:pt>
                <c:pt idx="2">
                  <c:v>12.5</c:v>
                </c:pt>
              </c:numCache>
            </c:numRef>
          </c:val>
        </c:ser>
        <c:ser>
          <c:idx val="1"/>
          <c:order val="1"/>
          <c:tx>
            <c:strRef>
              <c:f>'prehled 2013 - 2012 podzim'!$J$18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podzim'!$B$35:$B$37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podzim'!$J$35:$J$37</c:f>
              <c:numCache>
                <c:formatCode>General</c:formatCode>
                <c:ptCount val="3"/>
                <c:pt idx="0" formatCode="0.0">
                  <c:v>42.857142857142854</c:v>
                </c:pt>
                <c:pt idx="1">
                  <c:v>50.793650793650791</c:v>
                </c:pt>
                <c:pt idx="2">
                  <c:v>32.142857142857146</c:v>
                </c:pt>
              </c:numCache>
            </c:numRef>
          </c:val>
        </c:ser>
        <c:ser>
          <c:idx val="2"/>
          <c:order val="2"/>
          <c:tx>
            <c:strRef>
              <c:f>'prehled 2013 - 2012 podzim'!$K$18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podzim'!$B$35:$B$37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podzim'!$K$35:$K$37</c:f>
              <c:numCache>
                <c:formatCode>General</c:formatCode>
                <c:ptCount val="3"/>
                <c:pt idx="0" formatCode="0.0">
                  <c:v>5.4945054945054945</c:v>
                </c:pt>
                <c:pt idx="1">
                  <c:v>4.7619047619047619</c:v>
                </c:pt>
                <c:pt idx="2">
                  <c:v>5.3571428571428568</c:v>
                </c:pt>
              </c:numCache>
            </c:numRef>
          </c:val>
        </c:ser>
        <c:ser>
          <c:idx val="3"/>
          <c:order val="3"/>
          <c:tx>
            <c:strRef>
              <c:f>'prehled 2013 - 2012 podzim'!$L$18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numFmt formatCode="#,##0.0" sourceLinked="0"/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podzim'!$B$35:$B$37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podzim'!$L$35:$L$37</c:f>
              <c:numCache>
                <c:formatCode>General</c:formatCode>
                <c:ptCount val="3"/>
                <c:pt idx="0" formatCode="0.0">
                  <c:v>41.758241758241759</c:v>
                </c:pt>
                <c:pt idx="1">
                  <c:v>36.507936507936506</c:v>
                </c:pt>
                <c:pt idx="2">
                  <c:v>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104954496"/>
        <c:axId val="104960384"/>
      </c:barChart>
      <c:catAx>
        <c:axId val="104954496"/>
        <c:scaling>
          <c:orientation val="maxMin"/>
        </c:scaling>
        <c:delete val="0"/>
        <c:axPos val="l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cs-CZ"/>
          </a:p>
        </c:txPr>
        <c:crossAx val="104960384"/>
        <c:crosses val="autoZero"/>
        <c:auto val="1"/>
        <c:lblAlgn val="ctr"/>
        <c:lblOffset val="100"/>
        <c:noMultiLvlLbl val="0"/>
      </c:catAx>
      <c:valAx>
        <c:axId val="104960384"/>
        <c:scaling>
          <c:orientation val="minMax"/>
        </c:scaling>
        <c:delete val="0"/>
        <c:axPos val="t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none"/>
        <c:minorTickMark val="none"/>
        <c:tickLblPos val="nextTo"/>
        <c:crossAx val="104954496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b"/>
      <c:layout/>
      <c:overlay val="0"/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RUŠTINA - DT - STRUKTURA ŽÁKŮ DLE</a:t>
            </a:r>
            <a:r>
              <a:rPr lang="cs-CZ" sz="1400" baseline="0"/>
              <a:t> TERMÍNU</a:t>
            </a:r>
            <a:endParaRPr lang="cs-CZ" sz="1400"/>
          </a:p>
          <a:p>
            <a:pPr>
              <a:defRPr sz="1400"/>
            </a:pPr>
            <a:r>
              <a:rPr lang="cs-CZ" sz="1400"/>
              <a:t>(100% = KONAJÍCÍ DIDAKTICKÝ TEST)</a:t>
            </a:r>
          </a:p>
          <a:p>
            <a:pPr>
              <a:defRPr sz="1400"/>
            </a:pPr>
            <a:r>
              <a:rPr lang="cs-CZ" sz="1400"/>
              <a:t>PODZIMNÍ ZKUŠEBNÍ OBDOBÍ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747782951828123"/>
          <c:y val="0.30359985361635766"/>
          <c:w val="0.80165894230645962"/>
          <c:h val="0.56372561917051667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'prehled 2013 - 2012 podzim'!$H$48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podzim'!$B$65:$B$67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podzim'!$H$65:$H$67</c:f>
              <c:numCache>
                <c:formatCode>0.0</c:formatCode>
                <c:ptCount val="3"/>
                <c:pt idx="0">
                  <c:v>62.637362637362635</c:v>
                </c:pt>
                <c:pt idx="1">
                  <c:v>74.603174603174608</c:v>
                </c:pt>
                <c:pt idx="2">
                  <c:v>87.5</c:v>
                </c:pt>
              </c:numCache>
            </c:numRef>
          </c:val>
        </c:ser>
        <c:ser>
          <c:idx val="1"/>
          <c:order val="1"/>
          <c:tx>
            <c:strRef>
              <c:f>'prehled 2013 - 2012 podzim'!$I$48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podzim'!$B$65:$B$67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podzim'!$I$65:$I$67</c:f>
              <c:numCache>
                <c:formatCode>0.0</c:formatCode>
                <c:ptCount val="3"/>
                <c:pt idx="0">
                  <c:v>29.670329670329672</c:v>
                </c:pt>
                <c:pt idx="1">
                  <c:v>22.222222222222221</c:v>
                </c:pt>
                <c:pt idx="2">
                  <c:v>8.9285714285714288</c:v>
                </c:pt>
              </c:numCache>
            </c:numRef>
          </c:val>
        </c:ser>
        <c:ser>
          <c:idx val="2"/>
          <c:order val="2"/>
          <c:tx>
            <c:strRef>
              <c:f>'prehled 2013 - 2012 podzim'!$J$48</c:f>
              <c:strCache>
                <c:ptCount val="1"/>
                <c:pt idx="0">
                  <c:v>NÁHRADNÍ</c:v>
                </c:pt>
              </c:strCache>
            </c:strRef>
          </c:tx>
          <c:spPr>
            <a:solidFill>
              <a:schemeClr val="accent4"/>
            </a:solidFill>
          </c:spPr>
          <c:invertIfNegative val="0"/>
          <c:dLbls>
            <c:numFmt formatCode="#,##0.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podzim'!$B$65:$B$67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podzim'!$J$65:$J$67</c:f>
              <c:numCache>
                <c:formatCode>0.0</c:formatCode>
                <c:ptCount val="3"/>
                <c:pt idx="0">
                  <c:v>7.6923076923076925</c:v>
                </c:pt>
                <c:pt idx="1">
                  <c:v>3.1746031746031744</c:v>
                </c:pt>
                <c:pt idx="2">
                  <c:v>3.5714285714285712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107003904"/>
        <c:axId val="107005440"/>
      </c:barChart>
      <c:catAx>
        <c:axId val="107003904"/>
        <c:scaling>
          <c:orientation val="maxMin"/>
        </c:scaling>
        <c:delete val="0"/>
        <c:axPos val="l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cs-CZ"/>
          </a:p>
        </c:txPr>
        <c:crossAx val="107005440"/>
        <c:crosses val="autoZero"/>
        <c:auto val="1"/>
        <c:lblAlgn val="ctr"/>
        <c:lblOffset val="100"/>
        <c:noMultiLvlLbl val="0"/>
      </c:catAx>
      <c:valAx>
        <c:axId val="107005440"/>
        <c:scaling>
          <c:orientation val="minMax"/>
        </c:scaling>
        <c:delete val="0"/>
        <c:axPos val="t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none"/>
        <c:minorTickMark val="none"/>
        <c:tickLblPos val="nextTo"/>
        <c:crossAx val="107003904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b"/>
      <c:layout>
        <c:manualLayout>
          <c:xMode val="edge"/>
          <c:yMode val="edge"/>
          <c:x val="0.25813260740538241"/>
          <c:y val="0.89936274081843282"/>
          <c:w val="0.63049955517291378"/>
          <c:h val="7.7854510924357689E-2"/>
        </c:manualLayout>
      </c:layout>
      <c:overlay val="0"/>
      <c:txPr>
        <a:bodyPr/>
        <a:lstStyle/>
        <a:p>
          <a:pPr>
            <a:defRPr sz="1200"/>
          </a:pPr>
          <a:endParaRPr lang="cs-CZ"/>
        </a:p>
      </c:tx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400" baseline="0" dirty="0"/>
              <a:t>RUŠTINA - DIDAKTICKÝ TEST</a:t>
            </a:r>
          </a:p>
          <a:p>
            <a:pPr>
              <a:defRPr sz="1200"/>
            </a:pPr>
            <a:r>
              <a:rPr lang="cs-CZ" sz="1400" dirty="0">
                <a:solidFill>
                  <a:srgbClr val="FF0000"/>
                </a:solidFill>
              </a:rPr>
              <a:t>ČISTÁ</a:t>
            </a:r>
            <a:r>
              <a:rPr lang="cs-CZ" sz="1400" baseline="0" dirty="0">
                <a:solidFill>
                  <a:srgbClr val="FF0000"/>
                </a:solidFill>
              </a:rPr>
              <a:t> NEÚSPĚŠNOST</a:t>
            </a:r>
          </a:p>
          <a:p>
            <a:pPr>
              <a:defRPr sz="1200"/>
            </a:pPr>
            <a:r>
              <a:rPr lang="cs-CZ" sz="1100" baseline="0" dirty="0"/>
              <a:t>PODZIMNÍ TERMÍN MZ</a:t>
            </a:r>
            <a:endParaRPr lang="cs-CZ" sz="11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971392837640261"/>
          <c:y val="0.23420751266482939"/>
          <c:w val="0.84273177262238197"/>
          <c:h val="0.649812311058817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'PREDMETY - ZAKLAD'!$B$8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dLbl>
              <c:idx val="2"/>
              <c:layout>
                <c:manualLayout>
                  <c:x val="0"/>
                  <c:y val="2.285005165313793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'PREDMETY - ZAKLAD'!$W$2:$Z$2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ZAKLAD'!$W$8:$Z$8</c:f>
              <c:numCache>
                <c:formatCode>###0.0</c:formatCode>
                <c:ptCount val="4"/>
                <c:pt idx="0">
                  <c:v>14.942528735632186</c:v>
                </c:pt>
                <c:pt idx="1">
                  <c:v>13.793103448275861</c:v>
                </c:pt>
                <c:pt idx="2">
                  <c:v>4.7619047619047619</c:v>
                </c:pt>
                <c:pt idx="3">
                  <c:v>21.978021978021978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106849024"/>
        <c:axId val="107019648"/>
      </c:barChart>
      <c:lineChart>
        <c:grouping val="standard"/>
        <c:varyColors val="0"/>
        <c:ser>
          <c:idx val="1"/>
          <c:order val="1"/>
          <c:tx>
            <c:strRef>
              <c:f>'PREDMETY - ZAKLAD'!$B$9</c:f>
              <c:strCache>
                <c:ptCount val="1"/>
                <c:pt idx="0">
                  <c:v>ŘÁDNÝ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5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cat>
            <c:strRef>
              <c:f>'PREDMETY - ZAKLAD'!$W$2:$Z$2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ZAKLAD'!$W$9:$Z$9</c:f>
              <c:numCache>
                <c:formatCode>###0.0</c:formatCode>
                <c:ptCount val="4"/>
                <c:pt idx="0">
                  <c:v>15.384615384615385</c:v>
                </c:pt>
                <c:pt idx="1">
                  <c:v>10</c:v>
                </c:pt>
                <c:pt idx="2">
                  <c:v>2.1739130434782608</c:v>
                </c:pt>
                <c:pt idx="3">
                  <c:v>10.526315789473683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'PREDMETY - ZAKLAD'!$B$10</c:f>
              <c:strCache>
                <c:ptCount val="1"/>
                <c:pt idx="0">
                  <c:v>OPRAVNÝ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cat>
            <c:strRef>
              <c:f>'PREDMETY - ZAKLAD'!$W$2:$Z$2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ZAKLAD'!$W$10:$Z$10</c:f>
              <c:numCache>
                <c:formatCode>###0.0</c:formatCode>
                <c:ptCount val="4"/>
                <c:pt idx="0">
                  <c:v>16.129032258064516</c:v>
                </c:pt>
                <c:pt idx="1">
                  <c:v>33.333333333333329</c:v>
                </c:pt>
                <c:pt idx="2">
                  <c:v>13.333333333333334</c:v>
                </c:pt>
                <c:pt idx="3">
                  <c:v>44.444444444444443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6849024"/>
        <c:axId val="107019648"/>
      </c:lineChart>
      <c:catAx>
        <c:axId val="10684902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cs-CZ"/>
          </a:p>
        </c:txPr>
        <c:crossAx val="107019648"/>
        <c:crosses val="autoZero"/>
        <c:auto val="1"/>
        <c:lblAlgn val="ctr"/>
        <c:lblOffset val="100"/>
        <c:noMultiLvlLbl val="0"/>
      </c:catAx>
      <c:valAx>
        <c:axId val="107019648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 sz="1000" b="0" i="0" kern="1200" baseline="0">
                    <a:solidFill>
                      <a:srgbClr val="000000"/>
                    </a:solidFill>
                    <a:effectLst/>
                  </a:rPr>
                  <a:t>PODÍL NEÚSPĚŠNÝCH Z KONAJÍCÍCH (%)</a:t>
                </a:r>
                <a:endParaRPr lang="cs-CZ">
                  <a:effectLst/>
                </a:endParaRP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106849024"/>
        <c:crosses val="autoZero"/>
        <c:crossBetween val="between"/>
      </c:valAx>
      <c:spPr>
        <a:solidFill>
          <a:schemeClr val="bg1"/>
        </a:solidFill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489639478963849"/>
          <c:y val="0.26871012878610789"/>
          <c:w val="0.20891308873753017"/>
          <c:h val="0.18465073136510751"/>
        </c:manualLayout>
      </c:layout>
      <c:overlay val="1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400" dirty="0"/>
              <a:t>RUŠTINA </a:t>
            </a:r>
            <a:r>
              <a:rPr lang="cs-CZ" sz="1400" baseline="0" dirty="0"/>
              <a:t>- DIDAKTICKÝ TEST</a:t>
            </a:r>
          </a:p>
          <a:p>
            <a:pPr>
              <a:defRPr sz="1200"/>
            </a:pPr>
            <a:r>
              <a:rPr lang="cs-CZ" sz="1400" dirty="0">
                <a:solidFill>
                  <a:srgbClr val="FF0000"/>
                </a:solidFill>
              </a:rPr>
              <a:t>% SKÓR</a:t>
            </a:r>
            <a:endParaRPr lang="cs-CZ" sz="1400" baseline="0" dirty="0">
              <a:solidFill>
                <a:srgbClr val="FF0000"/>
              </a:solidFill>
            </a:endParaRPr>
          </a:p>
          <a:p>
            <a:pPr>
              <a:defRPr sz="1200"/>
            </a:pPr>
            <a:r>
              <a:rPr lang="cs-CZ" sz="1100" baseline="0" dirty="0"/>
              <a:t>PODZIMNÍ TERMÍN MZ</a:t>
            </a:r>
            <a:endParaRPr lang="cs-CZ" sz="11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971392837640261"/>
          <c:y val="0.23420751266482939"/>
          <c:w val="0.84273177262238197"/>
          <c:h val="0.649812311058817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'PREDMETY - ZAKLAD'!$B$31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numFmt formatCode="#,##0.0" sourceLinked="0"/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'PREDMETY - ZAKLAD'!$W$2:$Z$2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ZAKLAD'!$W$31:$Z$31</c:f>
              <c:numCache>
                <c:formatCode>###0.0</c:formatCode>
                <c:ptCount val="4"/>
                <c:pt idx="0">
                  <c:v>65.325999999999993</c:v>
                </c:pt>
                <c:pt idx="1">
                  <c:v>66.881785714285726</c:v>
                </c:pt>
                <c:pt idx="2">
                  <c:v>69.599838709677371</c:v>
                </c:pt>
                <c:pt idx="3" formatCode="General">
                  <c:v>60.843186813186797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106758912"/>
        <c:axId val="106760832"/>
      </c:barChart>
      <c:lineChart>
        <c:grouping val="standard"/>
        <c:varyColors val="0"/>
        <c:ser>
          <c:idx val="1"/>
          <c:order val="1"/>
          <c:tx>
            <c:strRef>
              <c:f>'PREDMETY - ZAKLAD'!$B$32</c:f>
              <c:strCache>
                <c:ptCount val="1"/>
                <c:pt idx="0">
                  <c:v>ŘÁDNÝ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5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cat>
            <c:strRef>
              <c:f>'PREDMETY - ZAKLAD'!$W$2:$Z$2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ZAKLAD'!$W$32:$Z$32</c:f>
              <c:numCache>
                <c:formatCode>###0.0</c:formatCode>
                <c:ptCount val="4"/>
                <c:pt idx="0">
                  <c:v>75.138333333333335</c:v>
                </c:pt>
                <c:pt idx="1">
                  <c:v>68.953265306122447</c:v>
                </c:pt>
                <c:pt idx="2">
                  <c:v>73.883695652173884</c:v>
                </c:pt>
                <c:pt idx="3" formatCode="General">
                  <c:v>67.617192982456118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'PREDMETY - ZAKLAD'!$B$33</c:f>
              <c:strCache>
                <c:ptCount val="1"/>
                <c:pt idx="0">
                  <c:v>OPRAVNÝ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cat>
            <c:strRef>
              <c:f>'PREDMETY - ZAKLAD'!$W$2:$Z$2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'PREDMETY - ZAKLAD'!$W$33:$Z$33</c:f>
              <c:numCache>
                <c:formatCode>###0.0</c:formatCode>
                <c:ptCount val="4"/>
                <c:pt idx="0">
                  <c:v>63.384385964912305</c:v>
                </c:pt>
                <c:pt idx="1">
                  <c:v>55.916000000000004</c:v>
                </c:pt>
                <c:pt idx="2">
                  <c:v>54.355714285714285</c:v>
                </c:pt>
                <c:pt idx="3" formatCode="General">
                  <c:v>48.148148148148159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6758912"/>
        <c:axId val="106760832"/>
      </c:lineChart>
      <c:catAx>
        <c:axId val="10675891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cs-CZ"/>
          </a:p>
        </c:txPr>
        <c:crossAx val="106760832"/>
        <c:crosses val="autoZero"/>
        <c:auto val="1"/>
        <c:lblAlgn val="ctr"/>
        <c:lblOffset val="100"/>
        <c:noMultiLvlLbl val="0"/>
      </c:catAx>
      <c:valAx>
        <c:axId val="106760832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 sz="1000" b="0" i="0" kern="1200" baseline="0">
                    <a:solidFill>
                      <a:srgbClr val="000000"/>
                    </a:solidFill>
                    <a:effectLst/>
                  </a:rPr>
                  <a:t>% SKÓR</a:t>
                </a:r>
                <a:endParaRPr lang="cs-CZ">
                  <a:effectLst/>
                </a:endParaRP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106758912"/>
        <c:crosses val="autoZero"/>
        <c:crossBetween val="between"/>
      </c:valAx>
      <c:spPr>
        <a:solidFill>
          <a:schemeClr val="bg1"/>
        </a:solidFill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42721901214597546"/>
          <c:y val="0.50988571982835185"/>
          <c:w val="0.20891308873753017"/>
          <c:h val="0.18102901236876304"/>
        </c:manualLayout>
      </c:layout>
      <c:overlay val="1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600" b="1" i="0" baseline="0" dirty="0">
                <a:effectLst/>
              </a:rPr>
              <a:t>RUŠTINA - DT</a:t>
            </a:r>
          </a:p>
          <a:p>
            <a:pPr>
              <a:defRPr sz="1200"/>
            </a:pPr>
            <a:r>
              <a:rPr lang="cs-CZ" sz="1200" b="1" i="0" baseline="0" dirty="0">
                <a:effectLst/>
              </a:rPr>
              <a:t>OBOROVÁ STRUKTURA </a:t>
            </a:r>
            <a:r>
              <a:rPr lang="cs-CZ" sz="1200" b="1" i="0" baseline="0" dirty="0" smtClean="0">
                <a:effectLst/>
              </a:rPr>
              <a:t>a </a:t>
            </a:r>
            <a:r>
              <a:rPr lang="cs-CZ" sz="1200" b="1" i="0" baseline="0" dirty="0">
                <a:effectLst/>
              </a:rPr>
              <a:t>ČISTÁ NEÚSPĚŠNOST</a:t>
            </a:r>
            <a:endParaRPr lang="cs-CZ" sz="1200" dirty="0">
              <a:effectLst/>
            </a:endParaRPr>
          </a:p>
          <a:p>
            <a:pPr>
              <a:defRPr sz="1200"/>
            </a:pPr>
            <a:r>
              <a:rPr lang="cs-CZ" sz="1000" b="1" i="0" baseline="0" dirty="0">
                <a:effectLst/>
              </a:rPr>
              <a:t>(100% = KONAJÍCÍ DIDAKTICKÝ TEST)</a:t>
            </a:r>
            <a:endParaRPr lang="cs-CZ" sz="1000" dirty="0">
              <a:effectLst/>
            </a:endParaRPr>
          </a:p>
          <a:p>
            <a:pPr>
              <a:defRPr sz="1200"/>
            </a:pPr>
            <a:r>
              <a:rPr lang="cs-CZ" sz="1000" b="1" i="0" baseline="0" dirty="0">
                <a:effectLst/>
              </a:rPr>
              <a:t>PODZIMNÍ ZKUŠEBNÍ OBDOBÍ</a:t>
            </a:r>
            <a:endParaRPr lang="cs-CZ" sz="1000" dirty="0">
              <a:effectLst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87386264216973"/>
          <c:y val="0.20877302306479245"/>
          <c:w val="0.43373708975612385"/>
          <c:h val="0.72476437713612696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'prehled 2013 - 2012 podzim'!$I$18</c:f>
              <c:strCache>
                <c:ptCount val="1"/>
                <c:pt idx="0">
                  <c:v>GYMNÁZIA A LYCEA</c:v>
                </c:pt>
              </c:strCache>
            </c:strRef>
          </c:tx>
          <c:spPr>
            <a:solidFill>
              <a:srgbClr val="92D050">
                <a:alpha val="50000"/>
              </a:srgbClr>
            </a:solidFill>
          </c:spPr>
          <c:invertIfNegative val="0"/>
          <c:cat>
            <c:strRef>
              <c:f>'prehled 2013 - 2012 podzim'!$H$35:$H$37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podzim'!$I$35:$I$37</c:f>
              <c:numCache>
                <c:formatCode>General</c:formatCode>
                <c:ptCount val="3"/>
                <c:pt idx="0" formatCode="0.0">
                  <c:v>9.8901098901098905</c:v>
                </c:pt>
                <c:pt idx="1">
                  <c:v>7.9365079365079358</c:v>
                </c:pt>
                <c:pt idx="2">
                  <c:v>12.5</c:v>
                </c:pt>
              </c:numCache>
            </c:numRef>
          </c:val>
        </c:ser>
        <c:ser>
          <c:idx val="1"/>
          <c:order val="1"/>
          <c:tx>
            <c:strRef>
              <c:f>'prehled 2013 - 2012 podzim'!$J$18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>
                <a:alpha val="50000"/>
              </a:srgbClr>
            </a:solidFill>
          </c:spPr>
          <c:invertIfNegative val="0"/>
          <c:cat>
            <c:strRef>
              <c:f>'prehled 2013 - 2012 podzim'!$H$35:$H$37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podzim'!$J$35:$J$37</c:f>
              <c:numCache>
                <c:formatCode>General</c:formatCode>
                <c:ptCount val="3"/>
                <c:pt idx="0" formatCode="0.0">
                  <c:v>42.857142857142854</c:v>
                </c:pt>
                <c:pt idx="1">
                  <c:v>50.793650793650791</c:v>
                </c:pt>
                <c:pt idx="2">
                  <c:v>32.142857142857146</c:v>
                </c:pt>
              </c:numCache>
            </c:numRef>
          </c:val>
        </c:ser>
        <c:ser>
          <c:idx val="2"/>
          <c:order val="2"/>
          <c:tx>
            <c:strRef>
              <c:f>'prehled 2013 - 2012 podzim'!$K$18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alpha val="50000"/>
              </a:schemeClr>
            </a:solidFill>
          </c:spPr>
          <c:invertIfNegative val="0"/>
          <c:cat>
            <c:strRef>
              <c:f>'prehled 2013 - 2012 podzim'!$H$35:$H$37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podzim'!$K$35:$K$37</c:f>
              <c:numCache>
                <c:formatCode>General</c:formatCode>
                <c:ptCount val="3"/>
                <c:pt idx="0" formatCode="0.0">
                  <c:v>5.4945054945054945</c:v>
                </c:pt>
                <c:pt idx="1">
                  <c:v>4.7619047619047619</c:v>
                </c:pt>
                <c:pt idx="2">
                  <c:v>5.3571428571428568</c:v>
                </c:pt>
              </c:numCache>
            </c:numRef>
          </c:val>
        </c:ser>
        <c:ser>
          <c:idx val="3"/>
          <c:order val="3"/>
          <c:tx>
            <c:strRef>
              <c:f>'prehled 2013 - 2012 podzim'!$L$18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invertIfNegative val="0"/>
          <c:cat>
            <c:strRef>
              <c:f>'prehled 2013 - 2012 podzim'!$H$35:$H$37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podzim'!$L$35:$L$37</c:f>
              <c:numCache>
                <c:formatCode>General</c:formatCode>
                <c:ptCount val="3"/>
                <c:pt idx="0" formatCode="0.0">
                  <c:v>41.758241758241759</c:v>
                </c:pt>
                <c:pt idx="1">
                  <c:v>36.507936507936506</c:v>
                </c:pt>
                <c:pt idx="2">
                  <c:v>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06916096"/>
        <c:axId val="106914176"/>
      </c:barChart>
      <c:lineChart>
        <c:grouping val="standard"/>
        <c:varyColors val="0"/>
        <c:ser>
          <c:idx val="4"/>
          <c:order val="4"/>
          <c:tx>
            <c:strRef>
              <c:f>'prehled 2013 - 2012 podzim'!$N$18</c:f>
              <c:strCache>
                <c:ptCount val="1"/>
                <c:pt idx="0">
                  <c:v>GYM A LYC - neúsp.</c:v>
                </c:pt>
              </c:strCache>
            </c:strRef>
          </c:tx>
          <c:spPr>
            <a:ln>
              <a:solidFill>
                <a:schemeClr val="accent3">
                  <a:lumMod val="50000"/>
                </a:schemeClr>
              </a:solidFill>
            </a:ln>
          </c:spPr>
          <c:marker>
            <c:symbol val="circle"/>
            <c:size val="5"/>
            <c:spPr>
              <a:solidFill>
                <a:schemeClr val="accent3">
                  <a:lumMod val="50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c:spPr>
          </c:marker>
          <c:dLbls>
            <c:dLbl>
              <c:idx val="1"/>
              <c:delete val="1"/>
            </c:dLbl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podzim'!$N$35:$N$37</c:f>
              <c:numCache>
                <c:formatCode>###0.0</c:formatCode>
                <c:ptCount val="3"/>
                <c:pt idx="0">
                  <c:v>11.111111111111111</c:v>
                </c:pt>
                <c:pt idx="1">
                  <c:v>0</c:v>
                </c:pt>
                <c:pt idx="2">
                  <c:v>12.5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'prehled 2013 - 2012 podzim'!$O$18</c:f>
              <c:strCache>
                <c:ptCount val="1"/>
                <c:pt idx="0">
                  <c:v>SOŠ - neúsp.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circle"/>
            <c:size val="5"/>
            <c:spPr>
              <a:solidFill>
                <a:srgbClr val="FFC000"/>
              </a:solidFill>
              <a:ln>
                <a:solidFill>
                  <a:srgbClr val="FFC000"/>
                </a:solidFill>
              </a:ln>
            </c:spPr>
          </c:marker>
          <c:dLbls>
            <c:dLbl>
              <c:idx val="2"/>
              <c:layout>
                <c:manualLayout>
                  <c:x val="-4.3073628018449321E-2"/>
                  <c:y val="-1.03401028578901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podzim'!$O$35:$O$37</c:f>
              <c:numCache>
                <c:formatCode>###0.0</c:formatCode>
                <c:ptCount val="3"/>
                <c:pt idx="0">
                  <c:v>17.948717948717949</c:v>
                </c:pt>
                <c:pt idx="1">
                  <c:v>0</c:v>
                </c:pt>
                <c:pt idx="2">
                  <c:v>15.789473684210526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'prehled 2013 - 2012 podzim'!$P$18</c:f>
              <c:strCache>
                <c:ptCount val="1"/>
                <c:pt idx="0">
                  <c:v>SOU - neúsp.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circle"/>
            <c:size val="5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c:spPr>
          </c:marker>
          <c:dLbls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podzim'!$P$35:$P$37</c:f>
              <c:numCache>
                <c:formatCode>###0.0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smooth val="0"/>
        </c:ser>
        <c:ser>
          <c:idx val="7"/>
          <c:order val="7"/>
          <c:tx>
            <c:strRef>
              <c:f>'prehled 2013 - 2012 podzim'!$Q$18</c:f>
              <c:strCache>
                <c:ptCount val="1"/>
                <c:pt idx="0">
                  <c:v>NÁSTAVBY - neúsp.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>
                <a:solidFill>
                  <a:srgbClr val="C00000"/>
                </a:solidFill>
              </a:ln>
            </c:spPr>
          </c:marker>
          <c:dLbls>
            <c:dLbl>
              <c:idx val="2"/>
              <c:layout>
                <c:manualLayout>
                  <c:x val="-4.3073628018449321E-2"/>
                  <c:y val="1.56461478009263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podzim'!$B$19:$B$21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podzim'!$Q$35:$Q$37</c:f>
              <c:numCache>
                <c:formatCode>###0.0</c:formatCode>
                <c:ptCount val="3"/>
                <c:pt idx="0">
                  <c:v>31.578947368421051</c:v>
                </c:pt>
                <c:pt idx="1">
                  <c:v>12.5</c:v>
                </c:pt>
                <c:pt idx="2">
                  <c:v>14.285714285714285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6928000"/>
        <c:axId val="106926080"/>
      </c:lineChart>
      <c:valAx>
        <c:axId val="10691417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</a:t>
                </a:r>
                <a:r>
                  <a:rPr lang="cs-CZ" baseline="0"/>
                  <a:t> ŽÁKŮ DLE OBORU (%)</a:t>
                </a:r>
                <a:endParaRPr lang="cs-CZ"/>
              </a:p>
            </c:rich>
          </c:tx>
          <c:layout/>
          <c:overlay val="0"/>
        </c:title>
        <c:numFmt formatCode="0%" sourceLinked="1"/>
        <c:majorTickMark val="out"/>
        <c:minorTickMark val="none"/>
        <c:tickLblPos val="nextTo"/>
        <c:crossAx val="106916096"/>
        <c:crosses val="max"/>
        <c:crossBetween val="between"/>
      </c:valAx>
      <c:catAx>
        <c:axId val="106916096"/>
        <c:scaling>
          <c:orientation val="maxMin"/>
        </c:scaling>
        <c:delete val="0"/>
        <c:axPos val="b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200" b="1"/>
            </a:pPr>
            <a:endParaRPr lang="cs-CZ"/>
          </a:p>
        </c:txPr>
        <c:crossAx val="106914176"/>
        <c:crosses val="autoZero"/>
        <c:auto val="1"/>
        <c:lblAlgn val="ctr"/>
        <c:lblOffset val="100"/>
        <c:noMultiLvlLbl val="0"/>
      </c:catAx>
      <c:valAx>
        <c:axId val="106926080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NEÚSPĚŠNÝCH Z KONAÍCÍCH (%)</a:t>
                </a:r>
              </a:p>
            </c:rich>
          </c:tx>
          <c:layout>
            <c:manualLayout>
              <c:xMode val="edge"/>
              <c:yMode val="edge"/>
              <c:x val="0.65000001954542819"/>
              <c:y val="0.30901006122214925"/>
            </c:manualLayout>
          </c:layout>
          <c:overlay val="0"/>
        </c:title>
        <c:numFmt formatCode="###0.0" sourceLinked="1"/>
        <c:majorTickMark val="none"/>
        <c:minorTickMark val="none"/>
        <c:tickLblPos val="low"/>
        <c:crossAx val="106928000"/>
        <c:crosses val="max"/>
        <c:crossBetween val="between"/>
      </c:valAx>
      <c:catAx>
        <c:axId val="106928000"/>
        <c:scaling>
          <c:orientation val="maxMin"/>
        </c:scaling>
        <c:delete val="1"/>
        <c:axPos val="t"/>
        <c:majorTickMark val="out"/>
        <c:minorTickMark val="none"/>
        <c:tickLblPos val="nextTo"/>
        <c:crossAx val="106926080"/>
        <c:crosses val="max"/>
        <c:auto val="1"/>
        <c:lblAlgn val="ctr"/>
        <c:lblOffset val="100"/>
        <c:noMultiLvlLbl val="0"/>
      </c:cat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/>
      <c:overlay val="0"/>
      <c:spPr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externalData r:id="rId1">
    <c:autoUpdate val="0"/>
  </c:externalData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600" b="1" i="0" baseline="0" dirty="0">
                <a:effectLst/>
              </a:rPr>
              <a:t>RUŠTINA - DT</a:t>
            </a:r>
          </a:p>
          <a:p>
            <a:pPr>
              <a:defRPr sz="1200"/>
            </a:pPr>
            <a:r>
              <a:rPr lang="cs-CZ" sz="1200" b="1" i="0" baseline="0" dirty="0" smtClean="0">
                <a:effectLst/>
              </a:rPr>
              <a:t>STRUKTURA ŽÁKŮ DLE TERMÍNU a </a:t>
            </a:r>
            <a:r>
              <a:rPr lang="cs-CZ" sz="1200" b="1" i="0" baseline="0" dirty="0">
                <a:effectLst/>
              </a:rPr>
              <a:t>ČISTÁ NEÚSPĚŠNOST</a:t>
            </a:r>
            <a:endParaRPr lang="cs-CZ" sz="1200" dirty="0">
              <a:effectLst/>
            </a:endParaRPr>
          </a:p>
          <a:p>
            <a:pPr>
              <a:defRPr sz="1200"/>
            </a:pPr>
            <a:r>
              <a:rPr lang="cs-CZ" sz="1000" b="1" i="0" baseline="0" dirty="0">
                <a:effectLst/>
              </a:rPr>
              <a:t>(100% = KONAJÍCÍ DIDAKTICKÝ TEST)</a:t>
            </a:r>
            <a:endParaRPr lang="cs-CZ" sz="1000" dirty="0">
              <a:effectLst/>
            </a:endParaRPr>
          </a:p>
          <a:p>
            <a:pPr>
              <a:defRPr sz="1200"/>
            </a:pPr>
            <a:r>
              <a:rPr lang="cs-CZ" sz="1000" b="1" i="0" baseline="0" dirty="0">
                <a:effectLst/>
              </a:rPr>
              <a:t>PODZIMNÍ ZKUŠEBNÍ OBDOBÍ</a:t>
            </a:r>
            <a:endParaRPr lang="cs-CZ" sz="1000" dirty="0">
              <a:effectLst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87386264216973"/>
          <c:y val="0.20877302306479245"/>
          <c:w val="0.43373708975612385"/>
          <c:h val="0.72476437713612696"/>
        </c:manualLayout>
      </c:layout>
      <c:barChart>
        <c:barDir val="col"/>
        <c:grouping val="percentStacked"/>
        <c:varyColors val="0"/>
        <c:ser>
          <c:idx val="1"/>
          <c:order val="0"/>
          <c:tx>
            <c:strRef>
              <c:f>'prehled 2013 - 2012 podzim'!$H$48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chemeClr val="accent5">
                <a:alpha val="50000"/>
              </a:schemeClr>
            </a:solidFill>
          </c:spPr>
          <c:invertIfNegative val="0"/>
          <c:cat>
            <c:strRef>
              <c:f>'prehled 2013 - 2012 podzim'!$G$65:$G$67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podzim'!$H$65:$H$67</c:f>
              <c:numCache>
                <c:formatCode>0.0</c:formatCode>
                <c:ptCount val="3"/>
                <c:pt idx="0">
                  <c:v>62.637362637362635</c:v>
                </c:pt>
                <c:pt idx="1">
                  <c:v>74.603174603174608</c:v>
                </c:pt>
                <c:pt idx="2">
                  <c:v>87.5</c:v>
                </c:pt>
              </c:numCache>
            </c:numRef>
          </c:val>
        </c:ser>
        <c:ser>
          <c:idx val="2"/>
          <c:order val="1"/>
          <c:tx>
            <c:strRef>
              <c:f>'prehled 2013 - 2012 podzim'!$I$48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alpha val="50000"/>
              </a:schemeClr>
            </a:solidFill>
          </c:spPr>
          <c:invertIfNegative val="0"/>
          <c:cat>
            <c:strRef>
              <c:f>'prehled 2013 - 2012 podzim'!$G$65:$G$67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podzim'!$I$65:$I$67</c:f>
              <c:numCache>
                <c:formatCode>0.0</c:formatCode>
                <c:ptCount val="3"/>
                <c:pt idx="0">
                  <c:v>29.670329670329672</c:v>
                </c:pt>
                <c:pt idx="1">
                  <c:v>22.222222222222221</c:v>
                </c:pt>
                <c:pt idx="2">
                  <c:v>8.9285714285714288</c:v>
                </c:pt>
              </c:numCache>
            </c:numRef>
          </c:val>
        </c:ser>
        <c:ser>
          <c:idx val="3"/>
          <c:order val="2"/>
          <c:tx>
            <c:strRef>
              <c:f>'prehled 2013 - 2012 podzim'!$J$48</c:f>
              <c:strCache>
                <c:ptCount val="1"/>
                <c:pt idx="0">
                  <c:v>NÁHRADNÍ</c:v>
                </c:pt>
              </c:strCache>
            </c:strRef>
          </c:tx>
          <c:spPr>
            <a:solidFill>
              <a:schemeClr val="accent4">
                <a:alpha val="50000"/>
              </a:schemeClr>
            </a:solidFill>
          </c:spPr>
          <c:invertIfNegative val="0"/>
          <c:cat>
            <c:strRef>
              <c:f>'prehled 2013 - 2012 podzim'!$G$65:$G$67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podzim'!$J$65:$J$67</c:f>
              <c:numCache>
                <c:formatCode>0.0</c:formatCode>
                <c:ptCount val="3"/>
                <c:pt idx="0">
                  <c:v>7.6923076923076925</c:v>
                </c:pt>
                <c:pt idx="1">
                  <c:v>3.1746031746031744</c:v>
                </c:pt>
                <c:pt idx="2">
                  <c:v>3.5714285714285712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07383808"/>
        <c:axId val="107381888"/>
      </c:barChart>
      <c:lineChart>
        <c:grouping val="standard"/>
        <c:varyColors val="0"/>
        <c:ser>
          <c:idx val="5"/>
          <c:order val="3"/>
          <c:tx>
            <c:strRef>
              <c:f>'prehled 2013 - 2012 podzim'!$L$48</c:f>
              <c:strCache>
                <c:ptCount val="1"/>
                <c:pt idx="0">
                  <c:v>ŘÁDNÝ - neúsp.</c:v>
                </c:pt>
              </c:strCache>
            </c:strRef>
          </c:tx>
          <c:spPr>
            <a:ln>
              <a:solidFill>
                <a:schemeClr val="accent5"/>
              </a:solidFill>
            </a:ln>
          </c:spPr>
          <c:marker>
            <c:symbol val="circle"/>
            <c:size val="5"/>
            <c:spPr>
              <a:solidFill>
                <a:schemeClr val="accent5"/>
              </a:solidFill>
              <a:ln>
                <a:solidFill>
                  <a:schemeClr val="accent5"/>
                </a:solidFill>
              </a:ln>
            </c:spPr>
          </c:marker>
          <c:dLbls>
            <c:dLbl>
              <c:idx val="1"/>
              <c:layout>
                <c:manualLayout>
                  <c:x val="-3.815584349710284E-2"/>
                  <c:y val="-3.406264511665437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podzim'!$G$65:$G$67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podzim'!$L$65:$L$67</c:f>
              <c:numCache>
                <c:formatCode>###0.0</c:formatCode>
                <c:ptCount val="3"/>
                <c:pt idx="0">
                  <c:v>10.526315789473683</c:v>
                </c:pt>
                <c:pt idx="1">
                  <c:v>2.1739130434782608</c:v>
                </c:pt>
                <c:pt idx="2">
                  <c:v>10</c:v>
                </c:pt>
              </c:numCache>
            </c:numRef>
          </c:val>
          <c:smooth val="0"/>
        </c:ser>
        <c:ser>
          <c:idx val="6"/>
          <c:order val="4"/>
          <c:tx>
            <c:strRef>
              <c:f>'prehled 2013 - 2012 podzim'!$M$48</c:f>
              <c:strCache>
                <c:ptCount val="1"/>
                <c:pt idx="0">
                  <c:v>OPRAVNÝ - neúsp.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circle"/>
            <c:size val="5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c:spPr>
          </c:marker>
          <c:dLbls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podzim'!$G$65:$G$67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podzim'!$M$65:$M$67</c:f>
              <c:numCache>
                <c:formatCode>###0.0</c:formatCode>
                <c:ptCount val="3"/>
                <c:pt idx="0">
                  <c:v>44.444444444444443</c:v>
                </c:pt>
                <c:pt idx="1">
                  <c:v>13.333333333333334</c:v>
                </c:pt>
                <c:pt idx="2">
                  <c:v>33.333333333333329</c:v>
                </c:pt>
              </c:numCache>
            </c:numRef>
          </c:val>
          <c:smooth val="0"/>
        </c:ser>
        <c:ser>
          <c:idx val="7"/>
          <c:order val="5"/>
          <c:tx>
            <c:strRef>
              <c:f>'prehled 2013 - 2012 podzim'!$N$48</c:f>
              <c:strCache>
                <c:ptCount val="1"/>
                <c:pt idx="0">
                  <c:v>NÁHRADNÍ - neúsp.</c:v>
                </c:pt>
              </c:strCache>
            </c:strRef>
          </c:tx>
          <c:spPr>
            <a:ln>
              <a:solidFill>
                <a:schemeClr val="accent4"/>
              </a:solidFill>
            </a:ln>
          </c:spPr>
          <c:marker>
            <c:symbol val="circle"/>
            <c:size val="5"/>
            <c:spPr>
              <a:solidFill>
                <a:schemeClr val="accent4"/>
              </a:solidFill>
              <a:ln>
                <a:solidFill>
                  <a:schemeClr val="accent4"/>
                </a:solidFill>
              </a:ln>
            </c:spPr>
          </c:marker>
          <c:dLbls>
            <c:dLbl>
              <c:idx val="1"/>
              <c:layout>
                <c:manualLayout>
                  <c:x val="-3.7285823770579506E-2"/>
                  <c:y val="1.695235941224296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'prehled 2013 - 2012 podzim'!$G$65:$G$67</c:f>
              <c:strCache>
                <c:ptCount val="3"/>
                <c:pt idx="0">
                  <c:v>2014p</c:v>
                </c:pt>
                <c:pt idx="1">
                  <c:v>2013p</c:v>
                </c:pt>
                <c:pt idx="2">
                  <c:v>2012p</c:v>
                </c:pt>
              </c:strCache>
            </c:strRef>
          </c:cat>
          <c:val>
            <c:numRef>
              <c:f>'prehled 2013 - 2012 podzim'!$N$65:$N$67</c:f>
              <c:numCache>
                <c:formatCode>###0.0</c:formatCode>
                <c:ptCount val="3"/>
                <c:pt idx="0">
                  <c:v>28.571428571428569</c:v>
                </c:pt>
                <c:pt idx="1">
                  <c:v>0</c:v>
                </c:pt>
                <c:pt idx="2">
                  <c:v>50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7395712"/>
        <c:axId val="107393792"/>
      </c:lineChart>
      <c:valAx>
        <c:axId val="10738188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</a:t>
                </a:r>
                <a:r>
                  <a:rPr lang="cs-CZ" baseline="0"/>
                  <a:t> ŽÁKŮ DLE OBORU (%)</a:t>
                </a:r>
                <a:endParaRPr lang="cs-CZ"/>
              </a:p>
            </c:rich>
          </c:tx>
          <c:layout/>
          <c:overlay val="0"/>
        </c:title>
        <c:numFmt formatCode="0%" sourceLinked="1"/>
        <c:majorTickMark val="out"/>
        <c:minorTickMark val="none"/>
        <c:tickLblPos val="nextTo"/>
        <c:crossAx val="107383808"/>
        <c:crosses val="max"/>
        <c:crossBetween val="between"/>
      </c:valAx>
      <c:catAx>
        <c:axId val="107383808"/>
        <c:scaling>
          <c:orientation val="maxMin"/>
        </c:scaling>
        <c:delete val="0"/>
        <c:axPos val="b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200" b="1"/>
            </a:pPr>
            <a:endParaRPr lang="cs-CZ"/>
          </a:p>
        </c:txPr>
        <c:crossAx val="107381888"/>
        <c:crosses val="autoZero"/>
        <c:auto val="1"/>
        <c:lblAlgn val="ctr"/>
        <c:lblOffset val="100"/>
        <c:noMultiLvlLbl val="0"/>
      </c:catAx>
      <c:valAx>
        <c:axId val="107393792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NEÚSPĚŠNÝCH Z KONAÍCÍCH (%)</a:t>
                </a:r>
              </a:p>
            </c:rich>
          </c:tx>
          <c:layout>
            <c:manualLayout>
              <c:xMode val="edge"/>
              <c:yMode val="edge"/>
              <c:x val="0.65000001954542819"/>
              <c:y val="0.30901006122214925"/>
            </c:manualLayout>
          </c:layout>
          <c:overlay val="0"/>
        </c:title>
        <c:numFmt formatCode="###0.0" sourceLinked="1"/>
        <c:majorTickMark val="none"/>
        <c:minorTickMark val="none"/>
        <c:tickLblPos val="low"/>
        <c:crossAx val="107395712"/>
        <c:crosses val="max"/>
        <c:crossBetween val="between"/>
      </c:valAx>
      <c:catAx>
        <c:axId val="107395712"/>
        <c:scaling>
          <c:orientation val="maxMin"/>
        </c:scaling>
        <c:delete val="1"/>
        <c:axPos val="t"/>
        <c:majorTickMark val="out"/>
        <c:minorTickMark val="none"/>
        <c:tickLblPos val="nextTo"/>
        <c:crossAx val="107393792"/>
        <c:crosses val="max"/>
        <c:auto val="1"/>
        <c:lblAlgn val="ctr"/>
        <c:lblOffset val="100"/>
        <c:noMultiLvlLbl val="0"/>
      </c:cat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69718018656086089"/>
          <c:y val="0.3078767819380559"/>
          <c:w val="0.28776967702057626"/>
          <c:h val="0.43670233066979625"/>
        </c:manualLayout>
      </c:layout>
      <c:overlay val="0"/>
      <c:spPr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externalData r:id="rId1">
    <c:autoUpdate val="0"/>
  </c:externalData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RUŠTINA</a:t>
            </a:r>
            <a:r>
              <a:rPr lang="cs-CZ" sz="1400" baseline="0"/>
              <a:t> </a:t>
            </a:r>
            <a:r>
              <a:rPr lang="cs-CZ" sz="1400"/>
              <a:t>- DIDAKTICKÝ TEST</a:t>
            </a:r>
          </a:p>
          <a:p>
            <a:pPr>
              <a:defRPr sz="1400"/>
            </a:pPr>
            <a:r>
              <a:rPr lang="cs-CZ" sz="1100"/>
              <a:t>MZ 2014 - VŠECHNY TERMÍNY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DT!$DV$1</c:f>
              <c:strCache>
                <c:ptCount val="1"/>
                <c:pt idx="0">
                  <c:v>2014P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invertIfNegative val="0"/>
          <c:trendline>
            <c:spPr>
              <a:ln w="19050">
                <a:solidFill>
                  <a:srgbClr val="C00000"/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DT!$EB$80:$EB$143</c:f>
              <c:numCache>
                <c:formatCode>General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1.098901098901099</c:v>
                </c:pt>
                <c:pt idx="18">
                  <c:v>0</c:v>
                </c:pt>
                <c:pt idx="19">
                  <c:v>2.197802197802198</c:v>
                </c:pt>
                <c:pt idx="20">
                  <c:v>3.296703296703297</c:v>
                </c:pt>
                <c:pt idx="21">
                  <c:v>1.098901098901099</c:v>
                </c:pt>
                <c:pt idx="22">
                  <c:v>0</c:v>
                </c:pt>
                <c:pt idx="23">
                  <c:v>2.197802197802198</c:v>
                </c:pt>
                <c:pt idx="24">
                  <c:v>3.296703296703297</c:v>
                </c:pt>
                <c:pt idx="25">
                  <c:v>2.197802197802198</c:v>
                </c:pt>
                <c:pt idx="26">
                  <c:v>3.296703296703297</c:v>
                </c:pt>
                <c:pt idx="27">
                  <c:v>3.296703296703297</c:v>
                </c:pt>
                <c:pt idx="28">
                  <c:v>7.6923076923076925</c:v>
                </c:pt>
                <c:pt idx="29">
                  <c:v>1.098901098901099</c:v>
                </c:pt>
                <c:pt idx="30">
                  <c:v>2.197802197802198</c:v>
                </c:pt>
                <c:pt idx="31">
                  <c:v>3.296703296703297</c:v>
                </c:pt>
                <c:pt idx="32">
                  <c:v>1.098901098901099</c:v>
                </c:pt>
                <c:pt idx="33">
                  <c:v>3.296703296703297</c:v>
                </c:pt>
                <c:pt idx="34">
                  <c:v>4.395604395604396</c:v>
                </c:pt>
                <c:pt idx="35">
                  <c:v>2.197802197802198</c:v>
                </c:pt>
                <c:pt idx="36">
                  <c:v>2.197802197802198</c:v>
                </c:pt>
                <c:pt idx="37">
                  <c:v>0</c:v>
                </c:pt>
                <c:pt idx="38">
                  <c:v>3.296703296703297</c:v>
                </c:pt>
                <c:pt idx="39">
                  <c:v>4.395604395604396</c:v>
                </c:pt>
                <c:pt idx="40">
                  <c:v>3.296703296703297</c:v>
                </c:pt>
                <c:pt idx="41">
                  <c:v>4.395604395604396</c:v>
                </c:pt>
                <c:pt idx="42">
                  <c:v>1.098901098901099</c:v>
                </c:pt>
                <c:pt idx="43">
                  <c:v>1.098901098901099</c:v>
                </c:pt>
                <c:pt idx="44">
                  <c:v>1.098901098901099</c:v>
                </c:pt>
                <c:pt idx="45">
                  <c:v>0</c:v>
                </c:pt>
                <c:pt idx="46">
                  <c:v>2.197802197802198</c:v>
                </c:pt>
                <c:pt idx="47">
                  <c:v>1.098901098901099</c:v>
                </c:pt>
                <c:pt idx="48">
                  <c:v>6.593406593406594</c:v>
                </c:pt>
                <c:pt idx="49">
                  <c:v>3.296703296703297</c:v>
                </c:pt>
                <c:pt idx="50">
                  <c:v>1.098901098901099</c:v>
                </c:pt>
                <c:pt idx="51">
                  <c:v>0</c:v>
                </c:pt>
                <c:pt idx="52">
                  <c:v>1.098901098901099</c:v>
                </c:pt>
                <c:pt idx="53">
                  <c:v>0</c:v>
                </c:pt>
                <c:pt idx="54">
                  <c:v>1.098901098901099</c:v>
                </c:pt>
                <c:pt idx="55">
                  <c:v>1.098901098901099</c:v>
                </c:pt>
                <c:pt idx="56">
                  <c:v>2.197802197802198</c:v>
                </c:pt>
                <c:pt idx="57">
                  <c:v>1.098901098901099</c:v>
                </c:pt>
                <c:pt idx="58">
                  <c:v>2.197802197802198</c:v>
                </c:pt>
                <c:pt idx="59">
                  <c:v>1.098901098901099</c:v>
                </c:pt>
                <c:pt idx="60">
                  <c:v>2.197802197802198</c:v>
                </c:pt>
                <c:pt idx="61">
                  <c:v>4.395604395604396</c:v>
                </c:pt>
                <c:pt idx="62">
                  <c:v>1.098901098901099</c:v>
                </c:pt>
                <c:pt idx="6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7422080"/>
        <c:axId val="107424000"/>
      </c:barChart>
      <c:catAx>
        <c:axId val="10742208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7424000"/>
        <c:crosses val="autoZero"/>
        <c:auto val="1"/>
        <c:lblAlgn val="ctr"/>
        <c:lblOffset val="100"/>
        <c:noMultiLvlLbl val="0"/>
      </c:catAx>
      <c:valAx>
        <c:axId val="107424000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7422080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19268388312851"/>
          <c:y val="0.1653040678200802"/>
          <c:w val="0.24207128436710304"/>
          <c:h val="9.489158798098149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RUŠTINA - DIDAKTICKÝ TEST</a:t>
            </a:r>
          </a:p>
          <a:p>
            <a:pPr>
              <a:defRPr sz="1400"/>
            </a:pPr>
            <a:r>
              <a:rPr lang="cs-CZ" sz="1100"/>
              <a:t>MZ 2014 PODZIM - CELKEM A OPRAVNÝ TERMÍN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DT!$EK$78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lumMod val="75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accent6">
                    <a:lumMod val="7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DT!$EP$80:$EP$143</c:f>
              <c:numCache>
                <c:formatCode>General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7.4074074074074066</c:v>
                </c:pt>
                <c:pt idx="20">
                  <c:v>7.4074074074074066</c:v>
                </c:pt>
                <c:pt idx="21">
                  <c:v>0</c:v>
                </c:pt>
                <c:pt idx="22">
                  <c:v>0</c:v>
                </c:pt>
                <c:pt idx="23">
                  <c:v>3.7037037037037033</c:v>
                </c:pt>
                <c:pt idx="24">
                  <c:v>7.4074074074074066</c:v>
                </c:pt>
                <c:pt idx="25">
                  <c:v>7.4074074074074066</c:v>
                </c:pt>
                <c:pt idx="26">
                  <c:v>7.4074074074074066</c:v>
                </c:pt>
                <c:pt idx="27">
                  <c:v>3.7037037037037033</c:v>
                </c:pt>
                <c:pt idx="28">
                  <c:v>3.7037037037037033</c:v>
                </c:pt>
                <c:pt idx="29">
                  <c:v>3.7037037037037033</c:v>
                </c:pt>
                <c:pt idx="30">
                  <c:v>0</c:v>
                </c:pt>
                <c:pt idx="31">
                  <c:v>7.4074074074074066</c:v>
                </c:pt>
                <c:pt idx="32">
                  <c:v>0</c:v>
                </c:pt>
                <c:pt idx="33">
                  <c:v>7.4074074074074066</c:v>
                </c:pt>
                <c:pt idx="34">
                  <c:v>3.7037037037037033</c:v>
                </c:pt>
                <c:pt idx="35">
                  <c:v>3.7037037037037033</c:v>
                </c:pt>
                <c:pt idx="36">
                  <c:v>3.7037037037037033</c:v>
                </c:pt>
                <c:pt idx="37">
                  <c:v>0</c:v>
                </c:pt>
                <c:pt idx="38">
                  <c:v>7.4074074074074066</c:v>
                </c:pt>
                <c:pt idx="39">
                  <c:v>7.4074074074074066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3.7037037037037033</c:v>
                </c:pt>
                <c:pt idx="49">
                  <c:v>3.7037037037037033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</c:numCache>
            </c:numRef>
          </c:val>
        </c:ser>
        <c:ser>
          <c:idx val="1"/>
          <c:order val="1"/>
          <c:tx>
            <c:strRef>
              <c:f>DT!$DW$78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tx1">
                <a:lumMod val="85000"/>
                <a:lumOff val="15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DT!$EB$80:$EB$143</c:f>
              <c:numCache>
                <c:formatCode>General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1.098901098901099</c:v>
                </c:pt>
                <c:pt idx="18">
                  <c:v>0</c:v>
                </c:pt>
                <c:pt idx="19">
                  <c:v>2.197802197802198</c:v>
                </c:pt>
                <c:pt idx="20">
                  <c:v>3.296703296703297</c:v>
                </c:pt>
                <c:pt idx="21">
                  <c:v>1.098901098901099</c:v>
                </c:pt>
                <c:pt idx="22">
                  <c:v>0</c:v>
                </c:pt>
                <c:pt idx="23">
                  <c:v>2.197802197802198</c:v>
                </c:pt>
                <c:pt idx="24">
                  <c:v>3.296703296703297</c:v>
                </c:pt>
                <c:pt idx="25">
                  <c:v>2.197802197802198</c:v>
                </c:pt>
                <c:pt idx="26">
                  <c:v>3.296703296703297</c:v>
                </c:pt>
                <c:pt idx="27">
                  <c:v>3.296703296703297</c:v>
                </c:pt>
                <c:pt idx="28">
                  <c:v>7.6923076923076925</c:v>
                </c:pt>
                <c:pt idx="29">
                  <c:v>1.098901098901099</c:v>
                </c:pt>
                <c:pt idx="30">
                  <c:v>2.197802197802198</c:v>
                </c:pt>
                <c:pt idx="31">
                  <c:v>3.296703296703297</c:v>
                </c:pt>
                <c:pt idx="32">
                  <c:v>1.098901098901099</c:v>
                </c:pt>
                <c:pt idx="33">
                  <c:v>3.296703296703297</c:v>
                </c:pt>
                <c:pt idx="34">
                  <c:v>4.395604395604396</c:v>
                </c:pt>
                <c:pt idx="35">
                  <c:v>2.197802197802198</c:v>
                </c:pt>
                <c:pt idx="36">
                  <c:v>2.197802197802198</c:v>
                </c:pt>
                <c:pt idx="37">
                  <c:v>0</c:v>
                </c:pt>
                <c:pt idx="38">
                  <c:v>3.296703296703297</c:v>
                </c:pt>
                <c:pt idx="39">
                  <c:v>4.395604395604396</c:v>
                </c:pt>
                <c:pt idx="40">
                  <c:v>3.296703296703297</c:v>
                </c:pt>
                <c:pt idx="41">
                  <c:v>4.395604395604396</c:v>
                </c:pt>
                <c:pt idx="42">
                  <c:v>1.098901098901099</c:v>
                </c:pt>
                <c:pt idx="43">
                  <c:v>1.098901098901099</c:v>
                </c:pt>
                <c:pt idx="44">
                  <c:v>1.098901098901099</c:v>
                </c:pt>
                <c:pt idx="45">
                  <c:v>0</c:v>
                </c:pt>
                <c:pt idx="46">
                  <c:v>2.197802197802198</c:v>
                </c:pt>
                <c:pt idx="47">
                  <c:v>1.098901098901099</c:v>
                </c:pt>
                <c:pt idx="48">
                  <c:v>6.593406593406594</c:v>
                </c:pt>
                <c:pt idx="49">
                  <c:v>3.296703296703297</c:v>
                </c:pt>
                <c:pt idx="50">
                  <c:v>1.098901098901099</c:v>
                </c:pt>
                <c:pt idx="51">
                  <c:v>0</c:v>
                </c:pt>
                <c:pt idx="52">
                  <c:v>1.098901098901099</c:v>
                </c:pt>
                <c:pt idx="53">
                  <c:v>0</c:v>
                </c:pt>
                <c:pt idx="54">
                  <c:v>1.098901098901099</c:v>
                </c:pt>
                <c:pt idx="55">
                  <c:v>1.098901098901099</c:v>
                </c:pt>
                <c:pt idx="56">
                  <c:v>2.197802197802198</c:v>
                </c:pt>
                <c:pt idx="57">
                  <c:v>1.098901098901099</c:v>
                </c:pt>
                <c:pt idx="58">
                  <c:v>2.197802197802198</c:v>
                </c:pt>
                <c:pt idx="59">
                  <c:v>1.098901098901099</c:v>
                </c:pt>
                <c:pt idx="60">
                  <c:v>2.197802197802198</c:v>
                </c:pt>
                <c:pt idx="61">
                  <c:v>4.395604395604396</c:v>
                </c:pt>
                <c:pt idx="62">
                  <c:v>1.098901098901099</c:v>
                </c:pt>
                <c:pt idx="6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7476864"/>
        <c:axId val="107487232"/>
      </c:barChart>
      <c:catAx>
        <c:axId val="10747686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7487232"/>
        <c:crosses val="autoZero"/>
        <c:auto val="1"/>
        <c:lblAlgn val="ctr"/>
        <c:lblOffset val="100"/>
        <c:noMultiLvlLbl val="0"/>
      </c:catAx>
      <c:valAx>
        <c:axId val="107487232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7476864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19268388312851"/>
          <c:y val="0.1653040678200802"/>
          <c:w val="0.24207128436710304"/>
          <c:h val="9.489158798098149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5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RUŠTINA - DIDAKTICKÝ TEST</a:t>
            </a:r>
          </a:p>
          <a:p>
            <a:pPr>
              <a:defRPr sz="1400"/>
            </a:pPr>
            <a:r>
              <a:rPr lang="cs-CZ" sz="1100"/>
              <a:t>MZ 2014 A 2013 PODZIM - VŠECHNY TERMÍNY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DT!$CR$1</c:f>
              <c:strCache>
                <c:ptCount val="1"/>
                <c:pt idx="0">
                  <c:v>2013P</c:v>
                </c:pt>
              </c:strCache>
            </c:strRef>
          </c:tx>
          <c:spPr>
            <a:solidFill>
              <a:schemeClr val="tx1">
                <a:lumMod val="50000"/>
                <a:lumOff val="50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DT!$CY$80:$CY$143</c:f>
              <c:numCache>
                <c:formatCode>0.0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1.5873015873015872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1.5873015873015872</c:v>
                </c:pt>
                <c:pt idx="24">
                  <c:v>0</c:v>
                </c:pt>
                <c:pt idx="25">
                  <c:v>1.5873015873015872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3.1746031746031744</c:v>
                </c:pt>
                <c:pt idx="30">
                  <c:v>0</c:v>
                </c:pt>
                <c:pt idx="31">
                  <c:v>1.5873015873015872</c:v>
                </c:pt>
                <c:pt idx="32">
                  <c:v>4.7619047619047619</c:v>
                </c:pt>
                <c:pt idx="33">
                  <c:v>7.9365079365079358</c:v>
                </c:pt>
                <c:pt idx="34">
                  <c:v>3.1746031746031744</c:v>
                </c:pt>
                <c:pt idx="35">
                  <c:v>6.3492063492063489</c:v>
                </c:pt>
                <c:pt idx="36">
                  <c:v>1.5873015873015872</c:v>
                </c:pt>
                <c:pt idx="37">
                  <c:v>0</c:v>
                </c:pt>
                <c:pt idx="38">
                  <c:v>4.7619047619047619</c:v>
                </c:pt>
                <c:pt idx="39">
                  <c:v>1.5873015873015872</c:v>
                </c:pt>
                <c:pt idx="40">
                  <c:v>3.1746031746031744</c:v>
                </c:pt>
                <c:pt idx="41">
                  <c:v>1.5873015873015872</c:v>
                </c:pt>
                <c:pt idx="42">
                  <c:v>1.5873015873015872</c:v>
                </c:pt>
                <c:pt idx="43">
                  <c:v>6.3492063492063489</c:v>
                </c:pt>
                <c:pt idx="44">
                  <c:v>4.7619047619047619</c:v>
                </c:pt>
                <c:pt idx="45">
                  <c:v>3.1746031746031744</c:v>
                </c:pt>
                <c:pt idx="46">
                  <c:v>1.5873015873015872</c:v>
                </c:pt>
                <c:pt idx="47">
                  <c:v>3.1746031746031744</c:v>
                </c:pt>
                <c:pt idx="48">
                  <c:v>1.5873015873015872</c:v>
                </c:pt>
                <c:pt idx="49">
                  <c:v>1.5873015873015872</c:v>
                </c:pt>
                <c:pt idx="50">
                  <c:v>0</c:v>
                </c:pt>
                <c:pt idx="51">
                  <c:v>1.5873015873015872</c:v>
                </c:pt>
                <c:pt idx="52">
                  <c:v>0</c:v>
                </c:pt>
                <c:pt idx="53">
                  <c:v>0</c:v>
                </c:pt>
                <c:pt idx="54">
                  <c:v>1.5873015873015872</c:v>
                </c:pt>
                <c:pt idx="55">
                  <c:v>7.9365079365079358</c:v>
                </c:pt>
                <c:pt idx="56">
                  <c:v>3.1746031746031744</c:v>
                </c:pt>
                <c:pt idx="57">
                  <c:v>0</c:v>
                </c:pt>
                <c:pt idx="58">
                  <c:v>1.5873015873015872</c:v>
                </c:pt>
                <c:pt idx="59">
                  <c:v>0</c:v>
                </c:pt>
                <c:pt idx="60">
                  <c:v>3.1746031746031744</c:v>
                </c:pt>
                <c:pt idx="61">
                  <c:v>9.5238095238095237</c:v>
                </c:pt>
                <c:pt idx="62">
                  <c:v>1.5873015873015872</c:v>
                </c:pt>
                <c:pt idx="63">
                  <c:v>1.5873015873015872</c:v>
                </c:pt>
              </c:numCache>
            </c:numRef>
          </c:val>
        </c:ser>
        <c:ser>
          <c:idx val="1"/>
          <c:order val="1"/>
          <c:tx>
            <c:strRef>
              <c:f>DT!$DV$1</c:f>
              <c:strCache>
                <c:ptCount val="1"/>
                <c:pt idx="0">
                  <c:v>2014P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invertIfNegative val="0"/>
          <c:trendline>
            <c:spPr>
              <a:ln w="19050">
                <a:solidFill>
                  <a:srgbClr val="C00000"/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DT!$EI$80:$EI$143</c:f>
              <c:numCache>
                <c:formatCode>General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1.7543859649122806</c:v>
                </c:pt>
                <c:pt idx="18">
                  <c:v>0</c:v>
                </c:pt>
                <c:pt idx="19">
                  <c:v>0</c:v>
                </c:pt>
                <c:pt idx="20">
                  <c:v>1.7543859649122806</c:v>
                </c:pt>
                <c:pt idx="21">
                  <c:v>1.7543859649122806</c:v>
                </c:pt>
                <c:pt idx="22">
                  <c:v>0</c:v>
                </c:pt>
                <c:pt idx="23">
                  <c:v>0</c:v>
                </c:pt>
                <c:pt idx="24">
                  <c:v>1.7543859649122806</c:v>
                </c:pt>
                <c:pt idx="25">
                  <c:v>0</c:v>
                </c:pt>
                <c:pt idx="26">
                  <c:v>0</c:v>
                </c:pt>
                <c:pt idx="27">
                  <c:v>3.5087719298245612</c:v>
                </c:pt>
                <c:pt idx="28">
                  <c:v>7.0175438596491224</c:v>
                </c:pt>
                <c:pt idx="29">
                  <c:v>0</c:v>
                </c:pt>
                <c:pt idx="30">
                  <c:v>3.5087719298245612</c:v>
                </c:pt>
                <c:pt idx="31">
                  <c:v>1.7543859649122806</c:v>
                </c:pt>
                <c:pt idx="32">
                  <c:v>1.7543859649122806</c:v>
                </c:pt>
                <c:pt idx="33">
                  <c:v>1.7543859649122806</c:v>
                </c:pt>
                <c:pt idx="34">
                  <c:v>5.2631578947368416</c:v>
                </c:pt>
                <c:pt idx="35">
                  <c:v>1.7543859649122806</c:v>
                </c:pt>
                <c:pt idx="36">
                  <c:v>0</c:v>
                </c:pt>
                <c:pt idx="37">
                  <c:v>0</c:v>
                </c:pt>
                <c:pt idx="38">
                  <c:v>1.7543859649122806</c:v>
                </c:pt>
                <c:pt idx="39">
                  <c:v>3.5087719298245612</c:v>
                </c:pt>
                <c:pt idx="40">
                  <c:v>5.2631578947368416</c:v>
                </c:pt>
                <c:pt idx="41">
                  <c:v>7.0175438596491224</c:v>
                </c:pt>
                <c:pt idx="42">
                  <c:v>1.7543859649122806</c:v>
                </c:pt>
                <c:pt idx="43">
                  <c:v>1.7543859649122806</c:v>
                </c:pt>
                <c:pt idx="44">
                  <c:v>1.7543859649122806</c:v>
                </c:pt>
                <c:pt idx="45">
                  <c:v>0</c:v>
                </c:pt>
                <c:pt idx="46">
                  <c:v>3.5087719298245612</c:v>
                </c:pt>
                <c:pt idx="47">
                  <c:v>1.7543859649122806</c:v>
                </c:pt>
                <c:pt idx="48">
                  <c:v>7.0175438596491224</c:v>
                </c:pt>
                <c:pt idx="49">
                  <c:v>3.5087719298245612</c:v>
                </c:pt>
                <c:pt idx="50">
                  <c:v>1.7543859649122806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1.7543859649122806</c:v>
                </c:pt>
                <c:pt idx="55">
                  <c:v>1.7543859649122806</c:v>
                </c:pt>
                <c:pt idx="56">
                  <c:v>3.5087719298245612</c:v>
                </c:pt>
                <c:pt idx="57">
                  <c:v>1.7543859649122806</c:v>
                </c:pt>
                <c:pt idx="58">
                  <c:v>3.5087719298245612</c:v>
                </c:pt>
                <c:pt idx="59">
                  <c:v>1.7543859649122806</c:v>
                </c:pt>
                <c:pt idx="60">
                  <c:v>3.5087719298245612</c:v>
                </c:pt>
                <c:pt idx="61">
                  <c:v>7.0175438596491224</c:v>
                </c:pt>
                <c:pt idx="62">
                  <c:v>1.7543859649122806</c:v>
                </c:pt>
                <c:pt idx="6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7535744"/>
        <c:axId val="107550208"/>
      </c:barChart>
      <c:catAx>
        <c:axId val="10753574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7550208"/>
        <c:crosses val="autoZero"/>
        <c:auto val="1"/>
        <c:lblAlgn val="ctr"/>
        <c:lblOffset val="100"/>
        <c:noMultiLvlLbl val="0"/>
      </c:catAx>
      <c:valAx>
        <c:axId val="107550208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7535744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19268388312851"/>
          <c:y val="0.1653040678200802"/>
          <c:w val="0.24207128436710304"/>
          <c:h val="9.489158798098149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5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RUŠTINA</a:t>
            </a:r>
            <a:r>
              <a:rPr lang="cs-CZ" sz="1400" baseline="0"/>
              <a:t> </a:t>
            </a:r>
            <a:r>
              <a:rPr lang="cs-CZ" sz="1400"/>
              <a:t>- DIDAKTICKÝ TEST</a:t>
            </a:r>
          </a:p>
          <a:p>
            <a:pPr>
              <a:defRPr sz="1400"/>
            </a:pPr>
            <a:r>
              <a:rPr lang="cs-CZ" sz="1100"/>
              <a:t>MZ 2014 PODZIM - ŘÁDNÝ A OPRAVNÝ TERMÍN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751547202595305"/>
          <c:y val="0.14206977851277808"/>
          <c:w val="0.85736905254430895"/>
          <c:h val="0.727789241541501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DT!$EK$78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lumMod val="75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accent6">
                    <a:lumMod val="75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DT!$EP$80:$EP$143</c:f>
              <c:numCache>
                <c:formatCode>General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7.4074074074074066</c:v>
                </c:pt>
                <c:pt idx="20">
                  <c:v>7.4074074074074066</c:v>
                </c:pt>
                <c:pt idx="21">
                  <c:v>0</c:v>
                </c:pt>
                <c:pt idx="22">
                  <c:v>0</c:v>
                </c:pt>
                <c:pt idx="23">
                  <c:v>3.7037037037037033</c:v>
                </c:pt>
                <c:pt idx="24">
                  <c:v>7.4074074074074066</c:v>
                </c:pt>
                <c:pt idx="25">
                  <c:v>7.4074074074074066</c:v>
                </c:pt>
                <c:pt idx="26">
                  <c:v>7.4074074074074066</c:v>
                </c:pt>
                <c:pt idx="27">
                  <c:v>3.7037037037037033</c:v>
                </c:pt>
                <c:pt idx="28">
                  <c:v>3.7037037037037033</c:v>
                </c:pt>
                <c:pt idx="29">
                  <c:v>3.7037037037037033</c:v>
                </c:pt>
                <c:pt idx="30">
                  <c:v>0</c:v>
                </c:pt>
                <c:pt idx="31">
                  <c:v>7.4074074074074066</c:v>
                </c:pt>
                <c:pt idx="32">
                  <c:v>0</c:v>
                </c:pt>
                <c:pt idx="33">
                  <c:v>7.4074074074074066</c:v>
                </c:pt>
                <c:pt idx="34">
                  <c:v>3.7037037037037033</c:v>
                </c:pt>
                <c:pt idx="35">
                  <c:v>3.7037037037037033</c:v>
                </c:pt>
                <c:pt idx="36">
                  <c:v>3.7037037037037033</c:v>
                </c:pt>
                <c:pt idx="37">
                  <c:v>0</c:v>
                </c:pt>
                <c:pt idx="38">
                  <c:v>7.4074074074074066</c:v>
                </c:pt>
                <c:pt idx="39">
                  <c:v>7.4074074074074066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3.7037037037037033</c:v>
                </c:pt>
                <c:pt idx="49">
                  <c:v>3.7037037037037033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</c:numCache>
            </c:numRef>
          </c:val>
        </c:ser>
        <c:ser>
          <c:idx val="1"/>
          <c:order val="1"/>
          <c:tx>
            <c:strRef>
              <c:f>DT!$ED$78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chemeClr val="accent3">
                <a:lumMod val="75000"/>
                <a:alpha val="50000"/>
              </a:schemeClr>
            </a:solidFill>
          </c:spPr>
          <c:invertIfNegative val="0"/>
          <c:trendline>
            <c:spPr>
              <a:ln w="19050">
                <a:solidFill>
                  <a:schemeClr val="accent3">
                    <a:lumMod val="50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DT!$DV$80:$DV$143</c:f>
              <c:numCache>
                <c:formatCode>General</c:formatCode>
                <c:ptCount val="6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</c:numCache>
            </c:numRef>
          </c:cat>
          <c:val>
            <c:numRef>
              <c:f>DT!$EI$80:$EI$143</c:f>
              <c:numCache>
                <c:formatCode>General</c:formatCode>
                <c:ptCount val="6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1.7543859649122806</c:v>
                </c:pt>
                <c:pt idx="18">
                  <c:v>0</c:v>
                </c:pt>
                <c:pt idx="19">
                  <c:v>0</c:v>
                </c:pt>
                <c:pt idx="20">
                  <c:v>1.7543859649122806</c:v>
                </c:pt>
                <c:pt idx="21">
                  <c:v>1.7543859649122806</c:v>
                </c:pt>
                <c:pt idx="22">
                  <c:v>0</c:v>
                </c:pt>
                <c:pt idx="23">
                  <c:v>0</c:v>
                </c:pt>
                <c:pt idx="24">
                  <c:v>1.7543859649122806</c:v>
                </c:pt>
                <c:pt idx="25">
                  <c:v>0</c:v>
                </c:pt>
                <c:pt idx="26">
                  <c:v>0</c:v>
                </c:pt>
                <c:pt idx="27">
                  <c:v>3.5087719298245612</c:v>
                </c:pt>
                <c:pt idx="28">
                  <c:v>7.0175438596491224</c:v>
                </c:pt>
                <c:pt idx="29">
                  <c:v>0</c:v>
                </c:pt>
                <c:pt idx="30">
                  <c:v>3.5087719298245612</c:v>
                </c:pt>
                <c:pt idx="31">
                  <c:v>1.7543859649122806</c:v>
                </c:pt>
                <c:pt idx="32">
                  <c:v>1.7543859649122806</c:v>
                </c:pt>
                <c:pt idx="33">
                  <c:v>1.7543859649122806</c:v>
                </c:pt>
                <c:pt idx="34">
                  <c:v>5.2631578947368416</c:v>
                </c:pt>
                <c:pt idx="35">
                  <c:v>1.7543859649122806</c:v>
                </c:pt>
                <c:pt idx="36">
                  <c:v>0</c:v>
                </c:pt>
                <c:pt idx="37">
                  <c:v>0</c:v>
                </c:pt>
                <c:pt idx="38">
                  <c:v>1.7543859649122806</c:v>
                </c:pt>
                <c:pt idx="39">
                  <c:v>3.5087719298245612</c:v>
                </c:pt>
                <c:pt idx="40">
                  <c:v>5.2631578947368416</c:v>
                </c:pt>
                <c:pt idx="41">
                  <c:v>7.0175438596491224</c:v>
                </c:pt>
                <c:pt idx="42">
                  <c:v>1.7543859649122806</c:v>
                </c:pt>
                <c:pt idx="43">
                  <c:v>1.7543859649122806</c:v>
                </c:pt>
                <c:pt idx="44">
                  <c:v>1.7543859649122806</c:v>
                </c:pt>
                <c:pt idx="45">
                  <c:v>0</c:v>
                </c:pt>
                <c:pt idx="46">
                  <c:v>3.5087719298245612</c:v>
                </c:pt>
                <c:pt idx="47">
                  <c:v>1.7543859649122806</c:v>
                </c:pt>
                <c:pt idx="48">
                  <c:v>7.0175438596491224</c:v>
                </c:pt>
                <c:pt idx="49">
                  <c:v>3.5087719298245612</c:v>
                </c:pt>
                <c:pt idx="50">
                  <c:v>1.7543859649122806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1.7543859649122806</c:v>
                </c:pt>
                <c:pt idx="55">
                  <c:v>1.7543859649122806</c:v>
                </c:pt>
                <c:pt idx="56">
                  <c:v>3.5087719298245612</c:v>
                </c:pt>
                <c:pt idx="57">
                  <c:v>1.7543859649122806</c:v>
                </c:pt>
                <c:pt idx="58">
                  <c:v>3.5087719298245612</c:v>
                </c:pt>
                <c:pt idx="59">
                  <c:v>1.7543859649122806</c:v>
                </c:pt>
                <c:pt idx="60">
                  <c:v>3.5087719298245612</c:v>
                </c:pt>
                <c:pt idx="61">
                  <c:v>7.0175438596491224</c:v>
                </c:pt>
                <c:pt idx="62">
                  <c:v>1.7543859649122806</c:v>
                </c:pt>
                <c:pt idx="6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7582592"/>
        <c:axId val="107584512"/>
      </c:barChart>
      <c:catAx>
        <c:axId val="10758259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7584512"/>
        <c:crosses val="autoZero"/>
        <c:auto val="1"/>
        <c:lblAlgn val="ctr"/>
        <c:lblOffset val="100"/>
        <c:noMultiLvlLbl val="0"/>
      </c:catAx>
      <c:valAx>
        <c:axId val="107584512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 ŽÁKŮ (%)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758259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1986000367451873"/>
          <c:y val="0.16893078176081805"/>
          <c:w val="0.24207128436710304"/>
          <c:h val="9.489158798098149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5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200" b="1" i="0" baseline="0">
                <a:effectLst/>
              </a:rPr>
              <a:t>ANGLIČTINA - PP - OBOROVÁ STRUKTURA </a:t>
            </a:r>
            <a:endParaRPr lang="cs-CZ" sz="1200">
              <a:effectLst/>
            </a:endParaRPr>
          </a:p>
          <a:p>
            <a:pPr>
              <a:defRPr sz="1200"/>
            </a:pPr>
            <a:r>
              <a:rPr lang="cs-CZ" sz="1050" b="1" i="0" baseline="0">
                <a:effectLst/>
              </a:rPr>
              <a:t>(100% = KONAJÍCÍ PÍSEMNOU PRÁCI)</a:t>
            </a:r>
            <a:endParaRPr lang="cs-CZ" sz="1050">
              <a:effectLst/>
            </a:endParaRPr>
          </a:p>
          <a:p>
            <a:pPr>
              <a:defRPr sz="1200"/>
            </a:pPr>
            <a:r>
              <a:rPr lang="cs-CZ" sz="1050" b="1" i="0" baseline="0">
                <a:effectLst/>
              </a:rPr>
              <a:t>PODZIMNÍ ZKUŠEBNÍ OBDOBÍ</a:t>
            </a:r>
            <a:endParaRPr lang="cs-CZ" sz="1050">
              <a:effectLst/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VZOREK!$M$4</c:f>
              <c:strCache>
                <c:ptCount val="1"/>
                <c:pt idx="0">
                  <c:v>GYMNÁZIA A LYCEA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VZOREK!$R$2:$U$2</c:f>
              <c:strCache>
                <c:ptCount val="4"/>
                <c:pt idx="0">
                  <c:v>2011 PODZIM</c:v>
                </c:pt>
                <c:pt idx="1">
                  <c:v>2012 PODZIM</c:v>
                </c:pt>
                <c:pt idx="2">
                  <c:v>2013 PODZIM</c:v>
                </c:pt>
                <c:pt idx="3">
                  <c:v>2014 PODZIM</c:v>
                </c:pt>
              </c:strCache>
            </c:strRef>
          </c:cat>
          <c:val>
            <c:numRef>
              <c:f>VZOREK!$R$4:$U$4</c:f>
              <c:numCache>
                <c:formatCode>0.0</c:formatCode>
                <c:ptCount val="4"/>
                <c:pt idx="0">
                  <c:v>11.915269196822594</c:v>
                </c:pt>
                <c:pt idx="1">
                  <c:v>10.653930933137399</c:v>
                </c:pt>
                <c:pt idx="2">
                  <c:v>10.142054839775355</c:v>
                </c:pt>
                <c:pt idx="3">
                  <c:v>9.3197643277986071</c:v>
                </c:pt>
              </c:numCache>
            </c:numRef>
          </c:val>
        </c:ser>
        <c:ser>
          <c:idx val="1"/>
          <c:order val="1"/>
          <c:tx>
            <c:strRef>
              <c:f>VZOREK!$M$5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VZOREK!$R$2:$U$2</c:f>
              <c:strCache>
                <c:ptCount val="4"/>
                <c:pt idx="0">
                  <c:v>2011 PODZIM</c:v>
                </c:pt>
                <c:pt idx="1">
                  <c:v>2012 PODZIM</c:v>
                </c:pt>
                <c:pt idx="2">
                  <c:v>2013 PODZIM</c:v>
                </c:pt>
                <c:pt idx="3">
                  <c:v>2014 PODZIM</c:v>
                </c:pt>
              </c:strCache>
            </c:strRef>
          </c:cat>
          <c:val>
            <c:numRef>
              <c:f>VZOREK!$R$5:$U$5</c:f>
              <c:numCache>
                <c:formatCode>0.0</c:formatCode>
                <c:ptCount val="4"/>
                <c:pt idx="0">
                  <c:v>56.840247131509273</c:v>
                </c:pt>
                <c:pt idx="1">
                  <c:v>54.04114621601763</c:v>
                </c:pt>
                <c:pt idx="2">
                  <c:v>57.680872150644205</c:v>
                </c:pt>
                <c:pt idx="3">
                  <c:v>57.070166041778258</c:v>
                </c:pt>
              </c:numCache>
            </c:numRef>
          </c:val>
        </c:ser>
        <c:ser>
          <c:idx val="2"/>
          <c:order val="2"/>
          <c:tx>
            <c:strRef>
              <c:f>VZOREK!$M$6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VZOREK!$R$2:$U$2</c:f>
              <c:strCache>
                <c:ptCount val="4"/>
                <c:pt idx="0">
                  <c:v>2011 PODZIM</c:v>
                </c:pt>
                <c:pt idx="1">
                  <c:v>2012 PODZIM</c:v>
                </c:pt>
                <c:pt idx="2">
                  <c:v>2013 PODZIM</c:v>
                </c:pt>
                <c:pt idx="3">
                  <c:v>2014 PODZIM</c:v>
                </c:pt>
              </c:strCache>
            </c:strRef>
          </c:cat>
          <c:val>
            <c:numRef>
              <c:f>VZOREK!$R$6:$U$6</c:f>
              <c:numCache>
                <c:formatCode>0.0</c:formatCode>
                <c:ptCount val="4"/>
                <c:pt idx="0">
                  <c:v>13.901147396293027</c:v>
                </c:pt>
                <c:pt idx="1">
                  <c:v>15.576781778104335</c:v>
                </c:pt>
                <c:pt idx="2">
                  <c:v>13.842087875784607</c:v>
                </c:pt>
                <c:pt idx="3">
                  <c:v>14.220674879485806</c:v>
                </c:pt>
              </c:numCache>
            </c:numRef>
          </c:val>
        </c:ser>
        <c:ser>
          <c:idx val="3"/>
          <c:order val="3"/>
          <c:tx>
            <c:strRef>
              <c:f>VZOREK!$M$7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VZOREK!$R$2:$U$2</c:f>
              <c:strCache>
                <c:ptCount val="4"/>
                <c:pt idx="0">
                  <c:v>2011 PODZIM</c:v>
                </c:pt>
                <c:pt idx="1">
                  <c:v>2012 PODZIM</c:v>
                </c:pt>
                <c:pt idx="2">
                  <c:v>2013 PODZIM</c:v>
                </c:pt>
                <c:pt idx="3">
                  <c:v>2014 PODZIM</c:v>
                </c:pt>
              </c:strCache>
            </c:strRef>
          </c:cat>
          <c:val>
            <c:numRef>
              <c:f>VZOREK!$R$7:$U$7</c:f>
              <c:numCache>
                <c:formatCode>0.0</c:formatCode>
                <c:ptCount val="4"/>
                <c:pt idx="0">
                  <c:v>17.343336275375108</c:v>
                </c:pt>
                <c:pt idx="1">
                  <c:v>19.72814107274063</c:v>
                </c:pt>
                <c:pt idx="2">
                  <c:v>18.334985133795836</c:v>
                </c:pt>
                <c:pt idx="3">
                  <c:v>19.389394750937335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serLines>
          <c:spPr>
            <a:ln>
              <a:solidFill>
                <a:schemeClr val="bg1">
                  <a:lumMod val="75000"/>
                </a:schemeClr>
              </a:solidFill>
            </a:ln>
          </c:spPr>
        </c:serLines>
        <c:axId val="62760832"/>
        <c:axId val="62762368"/>
      </c:barChart>
      <c:catAx>
        <c:axId val="62760832"/>
        <c:scaling>
          <c:orientation val="minMax"/>
        </c:scaling>
        <c:delete val="0"/>
        <c:axPos val="b"/>
        <c:majorTickMark val="out"/>
        <c:minorTickMark val="none"/>
        <c:tickLblPos val="nextTo"/>
        <c:crossAx val="62762368"/>
        <c:crosses val="autoZero"/>
        <c:auto val="1"/>
        <c:lblAlgn val="ctr"/>
        <c:lblOffset val="100"/>
        <c:noMultiLvlLbl val="0"/>
      </c:catAx>
      <c:valAx>
        <c:axId val="6276236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6276083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/>
      <c:overlay val="0"/>
      <c:txPr>
        <a:bodyPr/>
        <a:lstStyle/>
        <a:p>
          <a:pPr>
            <a:defRPr sz="900"/>
          </a:pPr>
          <a:endParaRPr lang="cs-CZ"/>
        </a:p>
      </c:tx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5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200" b="1" i="0" baseline="0">
                <a:effectLst/>
              </a:rPr>
              <a:t>ANGLIČTINA - PP - TERMÍNOVÁ STRUKTURA </a:t>
            </a:r>
            <a:endParaRPr lang="cs-CZ" sz="1200">
              <a:effectLst/>
            </a:endParaRPr>
          </a:p>
          <a:p>
            <a:pPr>
              <a:defRPr sz="1200"/>
            </a:pPr>
            <a:r>
              <a:rPr lang="cs-CZ" sz="1050" b="1" i="0" baseline="0">
                <a:effectLst/>
              </a:rPr>
              <a:t>(100% = KONAJÍCÍ PÍSEMNOU PRÁCI)</a:t>
            </a:r>
            <a:endParaRPr lang="cs-CZ" sz="1050">
              <a:effectLst/>
            </a:endParaRPr>
          </a:p>
          <a:p>
            <a:pPr>
              <a:defRPr sz="1200"/>
            </a:pPr>
            <a:r>
              <a:rPr lang="cs-CZ" sz="1050" b="1" i="0" baseline="0">
                <a:effectLst/>
              </a:rPr>
              <a:t>PODZIMNÍ ZKUŠEBNÍ OBDOBÍ</a:t>
            </a:r>
            <a:endParaRPr lang="cs-CZ" sz="1050">
              <a:effectLst/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VZOREK!$B$4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VZOREK!$G$2:$J$2</c:f>
              <c:strCache>
                <c:ptCount val="4"/>
                <c:pt idx="0">
                  <c:v>2011 PODZIM</c:v>
                </c:pt>
                <c:pt idx="1">
                  <c:v>2012 PODZIM</c:v>
                </c:pt>
                <c:pt idx="2">
                  <c:v>2013 PODZIM</c:v>
                </c:pt>
                <c:pt idx="3">
                  <c:v>2014 PODZIM</c:v>
                </c:pt>
              </c:strCache>
            </c:strRef>
          </c:cat>
          <c:val>
            <c:numRef>
              <c:f>VZOREK!$G$4:$J$4</c:f>
              <c:numCache>
                <c:formatCode>0.0</c:formatCode>
                <c:ptCount val="4"/>
                <c:pt idx="0">
                  <c:v>23.940864960282436</c:v>
                </c:pt>
                <c:pt idx="1">
                  <c:v>66.054371785451877</c:v>
                </c:pt>
                <c:pt idx="2">
                  <c:v>68.483647175421211</c:v>
                </c:pt>
                <c:pt idx="3">
                  <c:v>56.052490626673816</c:v>
                </c:pt>
              </c:numCache>
            </c:numRef>
          </c:val>
        </c:ser>
        <c:ser>
          <c:idx val="1"/>
          <c:order val="1"/>
          <c:tx>
            <c:strRef>
              <c:f>VZOREK!$B$5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VZOREK!$G$2:$J$2</c:f>
              <c:strCache>
                <c:ptCount val="4"/>
                <c:pt idx="0">
                  <c:v>2011 PODZIM</c:v>
                </c:pt>
                <c:pt idx="1">
                  <c:v>2012 PODZIM</c:v>
                </c:pt>
                <c:pt idx="2">
                  <c:v>2013 PODZIM</c:v>
                </c:pt>
                <c:pt idx="3">
                  <c:v>2014 PODZIM</c:v>
                </c:pt>
              </c:strCache>
            </c:strRef>
          </c:cat>
          <c:val>
            <c:numRef>
              <c:f>VZOREK!$G$5:$J$5</c:f>
              <c:numCache>
                <c:formatCode>0.0</c:formatCode>
                <c:ptCount val="4"/>
                <c:pt idx="0">
                  <c:v>61.584289496910863</c:v>
                </c:pt>
                <c:pt idx="1">
                  <c:v>32.072005878030858</c:v>
                </c:pt>
                <c:pt idx="2">
                  <c:v>29.798480343574496</c:v>
                </c:pt>
                <c:pt idx="3">
                  <c:v>41.885377611140868</c:v>
                </c:pt>
              </c:numCache>
            </c:numRef>
          </c:val>
        </c:ser>
        <c:ser>
          <c:idx val="2"/>
          <c:order val="2"/>
          <c:tx>
            <c:strRef>
              <c:f>VZOREK!$B$6</c:f>
              <c:strCache>
                <c:ptCount val="1"/>
                <c:pt idx="0">
                  <c:v>NÁHRADNÍ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VZOREK!$G$2:$J$2</c:f>
              <c:strCache>
                <c:ptCount val="4"/>
                <c:pt idx="0">
                  <c:v>2011 PODZIM</c:v>
                </c:pt>
                <c:pt idx="1">
                  <c:v>2012 PODZIM</c:v>
                </c:pt>
                <c:pt idx="2">
                  <c:v>2013 PODZIM</c:v>
                </c:pt>
                <c:pt idx="3">
                  <c:v>2014 PODZIM</c:v>
                </c:pt>
              </c:strCache>
            </c:strRef>
          </c:cat>
          <c:val>
            <c:numRef>
              <c:f>VZOREK!$G$6:$J$6</c:f>
              <c:numCache>
                <c:formatCode>0.0</c:formatCode>
                <c:ptCount val="4"/>
                <c:pt idx="0">
                  <c:v>14.474845542806708</c:v>
                </c:pt>
                <c:pt idx="1">
                  <c:v>1.8736223365172666</c:v>
                </c:pt>
                <c:pt idx="2">
                  <c:v>1.7178724810042945</c:v>
                </c:pt>
                <c:pt idx="3">
                  <c:v>2.0621317621853241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serLines>
          <c:spPr>
            <a:ln>
              <a:solidFill>
                <a:schemeClr val="bg1">
                  <a:lumMod val="75000"/>
                </a:schemeClr>
              </a:solidFill>
            </a:ln>
          </c:spPr>
        </c:serLines>
        <c:axId val="62927232"/>
        <c:axId val="62928768"/>
      </c:barChart>
      <c:catAx>
        <c:axId val="62927232"/>
        <c:scaling>
          <c:orientation val="minMax"/>
        </c:scaling>
        <c:delete val="0"/>
        <c:axPos val="b"/>
        <c:majorTickMark val="out"/>
        <c:minorTickMark val="none"/>
        <c:tickLblPos val="nextTo"/>
        <c:crossAx val="62928768"/>
        <c:crosses val="autoZero"/>
        <c:auto val="1"/>
        <c:lblAlgn val="ctr"/>
        <c:lblOffset val="100"/>
        <c:noMultiLvlLbl val="0"/>
      </c:catAx>
      <c:valAx>
        <c:axId val="6292876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6292723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/>
      <c:overlay val="0"/>
      <c:txPr>
        <a:bodyPr/>
        <a:lstStyle/>
        <a:p>
          <a:pPr>
            <a:defRPr sz="900"/>
          </a:pPr>
          <a:endParaRPr lang="cs-CZ"/>
        </a:p>
      </c:tx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5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 sz="1600" dirty="0"/>
              <a:t>ANGLIČTINA - PÍSEMNÉ PRÁCE</a:t>
            </a:r>
          </a:p>
          <a:p>
            <a:pPr>
              <a:defRPr/>
            </a:pPr>
            <a:r>
              <a:rPr lang="cs-CZ" sz="1200" dirty="0">
                <a:solidFill>
                  <a:srgbClr val="FF0000"/>
                </a:solidFill>
              </a:rPr>
              <a:t>MZ 2014 A 2013 PODZIM </a:t>
            </a:r>
            <a:r>
              <a:rPr lang="cs-CZ" sz="1200" dirty="0"/>
              <a:t>- VŠECHNY TERMÍNY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0492666745226144E-2"/>
          <c:y val="0.14514014590900612"/>
          <c:w val="0.87719569671922148"/>
          <c:h val="0.72690523249859007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histogramy!$BG$1</c:f>
              <c:strCache>
                <c:ptCount val="1"/>
                <c:pt idx="0">
                  <c:v>2013 PODZIM</c:v>
                </c:pt>
              </c:strCache>
            </c:strRef>
          </c:tx>
          <c:spPr>
            <a:solidFill>
              <a:schemeClr val="tx1">
                <a:lumMod val="50000"/>
                <a:lumOff val="50000"/>
                <a:alpha val="50000"/>
              </a:schemeClr>
            </a:solidFill>
          </c:spPr>
          <c:invertIfNegative val="0"/>
          <c:dPt>
            <c:idx val="16"/>
            <c:invertIfNegative val="0"/>
            <c:bubble3D val="0"/>
            <c:spPr>
              <a:solidFill>
                <a:schemeClr val="accent2">
                  <a:alpha val="50000"/>
                </a:schemeClr>
              </a:solidFill>
            </c:spPr>
          </c:dPt>
          <c:trendline>
            <c:spPr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histogramy!$A$4:$A$40</c:f>
              <c:numCache>
                <c:formatCode>General</c:formatCode>
                <c:ptCount val="3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</c:numCache>
            </c:numRef>
          </c:cat>
          <c:val>
            <c:numRef>
              <c:f>histogramy!$BG$4:$BG$40</c:f>
              <c:numCache>
                <c:formatCode>0.0</c:formatCode>
                <c:ptCount val="37"/>
                <c:pt idx="0">
                  <c:v>1.2353923205342237</c:v>
                </c:pt>
                <c:pt idx="1">
                  <c:v>0</c:v>
                </c:pt>
                <c:pt idx="2">
                  <c:v>0.1669449081803005</c:v>
                </c:pt>
                <c:pt idx="3">
                  <c:v>0.53422370617696158</c:v>
                </c:pt>
                <c:pt idx="4">
                  <c:v>0.80133555926544231</c:v>
                </c:pt>
                <c:pt idx="5">
                  <c:v>0.70116861435726208</c:v>
                </c:pt>
                <c:pt idx="6">
                  <c:v>0.63439065108514192</c:v>
                </c:pt>
                <c:pt idx="7">
                  <c:v>1.1352253756260433</c:v>
                </c:pt>
                <c:pt idx="8">
                  <c:v>0.667779632721202</c:v>
                </c:pt>
                <c:pt idx="9">
                  <c:v>0.667779632721202</c:v>
                </c:pt>
                <c:pt idx="10">
                  <c:v>1.335559265442404</c:v>
                </c:pt>
                <c:pt idx="11">
                  <c:v>1.1352253756260433</c:v>
                </c:pt>
                <c:pt idx="12">
                  <c:v>1.5025041736227045</c:v>
                </c:pt>
                <c:pt idx="13">
                  <c:v>2.7045075125208684</c:v>
                </c:pt>
                <c:pt idx="14">
                  <c:v>2.971619365609349</c:v>
                </c:pt>
                <c:pt idx="15">
                  <c:v>2.1368948247078463</c:v>
                </c:pt>
                <c:pt idx="16">
                  <c:v>4.3071786310517526</c:v>
                </c:pt>
                <c:pt idx="17">
                  <c:v>3.5058430717863103</c:v>
                </c:pt>
                <c:pt idx="18">
                  <c:v>3.5392320534223707</c:v>
                </c:pt>
                <c:pt idx="19">
                  <c:v>3.9065108514190316</c:v>
                </c:pt>
                <c:pt idx="20">
                  <c:v>4.4073455759599334</c:v>
                </c:pt>
                <c:pt idx="21">
                  <c:v>4.1402337228714527</c:v>
                </c:pt>
                <c:pt idx="22">
                  <c:v>4.1736227045075127</c:v>
                </c:pt>
                <c:pt idx="23">
                  <c:v>4.8747913188647747</c:v>
                </c:pt>
                <c:pt idx="24">
                  <c:v>4.4741235392320533</c:v>
                </c:pt>
                <c:pt idx="25">
                  <c:v>4.5742904841402341</c:v>
                </c:pt>
                <c:pt idx="26">
                  <c:v>4.9749582637729546</c:v>
                </c:pt>
                <c:pt idx="27">
                  <c:v>4.2737896494156926</c:v>
                </c:pt>
                <c:pt idx="28">
                  <c:v>4.5409015025041732</c:v>
                </c:pt>
                <c:pt idx="29">
                  <c:v>3.4056761268781299</c:v>
                </c:pt>
                <c:pt idx="30">
                  <c:v>3.005008347245409</c:v>
                </c:pt>
                <c:pt idx="31">
                  <c:v>3.706176961602671</c:v>
                </c:pt>
                <c:pt idx="32">
                  <c:v>3.1051752921535893</c:v>
                </c:pt>
                <c:pt idx="33">
                  <c:v>3.8731218697829717</c:v>
                </c:pt>
                <c:pt idx="34">
                  <c:v>3.8063439065108513</c:v>
                </c:pt>
                <c:pt idx="35">
                  <c:v>3.0717863105175294</c:v>
                </c:pt>
                <c:pt idx="36">
                  <c:v>2.003338898163606</c:v>
                </c:pt>
              </c:numCache>
            </c:numRef>
          </c:val>
        </c:ser>
        <c:ser>
          <c:idx val="0"/>
          <c:order val="1"/>
          <c:tx>
            <c:strRef>
              <c:f>histogramy!$T$1</c:f>
              <c:strCache>
                <c:ptCount val="1"/>
                <c:pt idx="0">
                  <c:v>2014 PODZIM</c:v>
                </c:pt>
              </c:strCache>
            </c:strRef>
          </c:tx>
          <c:spPr>
            <a:solidFill>
              <a:srgbClr val="92D050">
                <a:alpha val="60000"/>
              </a:srgbClr>
            </a:solidFill>
          </c:spPr>
          <c:invertIfNegative val="0"/>
          <c:dPt>
            <c:idx val="16"/>
            <c:invertIfNegative val="0"/>
            <c:bubble3D val="0"/>
            <c:spPr>
              <a:solidFill>
                <a:schemeClr val="accent2">
                  <a:alpha val="60000"/>
                </a:schemeClr>
              </a:solidFill>
            </c:spPr>
          </c:dPt>
          <c:trendline>
            <c:spPr>
              <a:ln w="12700">
                <a:solidFill>
                  <a:schemeClr val="accent3">
                    <a:lumMod val="50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histogramy!$A$4:$A$40</c:f>
              <c:numCache>
                <c:formatCode>General</c:formatCode>
                <c:ptCount val="3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</c:numCache>
            </c:numRef>
          </c:cat>
          <c:val>
            <c:numRef>
              <c:f>histogramy!$T$4:$T$40</c:f>
              <c:numCache>
                <c:formatCode>0.0</c:formatCode>
                <c:ptCount val="37"/>
                <c:pt idx="0">
                  <c:v>2.1424745581146225</c:v>
                </c:pt>
                <c:pt idx="1">
                  <c:v>0</c:v>
                </c:pt>
                <c:pt idx="2">
                  <c:v>0.18746652383502946</c:v>
                </c:pt>
                <c:pt idx="3">
                  <c:v>0.83020889126941622</c:v>
                </c:pt>
                <c:pt idx="4">
                  <c:v>1.098018211033744</c:v>
                </c:pt>
                <c:pt idx="5">
                  <c:v>1.6336368505623995</c:v>
                </c:pt>
                <c:pt idx="6">
                  <c:v>1.7675415104445635</c:v>
                </c:pt>
                <c:pt idx="7">
                  <c:v>1.9014461703267274</c:v>
                </c:pt>
                <c:pt idx="8">
                  <c:v>1.6068559185859668</c:v>
                </c:pt>
                <c:pt idx="9">
                  <c:v>1.6871987145152652</c:v>
                </c:pt>
                <c:pt idx="10">
                  <c:v>1.9550080342795928</c:v>
                </c:pt>
                <c:pt idx="11">
                  <c:v>2.3299410819496518</c:v>
                </c:pt>
                <c:pt idx="12">
                  <c:v>2.3299410819496518</c:v>
                </c:pt>
                <c:pt idx="13">
                  <c:v>3.5886448848419925</c:v>
                </c:pt>
                <c:pt idx="14">
                  <c:v>3.6957686127477234</c:v>
                </c:pt>
                <c:pt idx="15">
                  <c:v>1.9550080342795928</c:v>
                </c:pt>
                <c:pt idx="16">
                  <c:v>4.2313872522763791</c:v>
                </c:pt>
                <c:pt idx="17">
                  <c:v>4.1510444563470816</c:v>
                </c:pt>
                <c:pt idx="18">
                  <c:v>4.0974825923942149</c:v>
                </c:pt>
                <c:pt idx="19">
                  <c:v>4.284949116229245</c:v>
                </c:pt>
                <c:pt idx="20">
                  <c:v>3.5886448848419925</c:v>
                </c:pt>
                <c:pt idx="21">
                  <c:v>3.7761114086770222</c:v>
                </c:pt>
                <c:pt idx="22">
                  <c:v>4.33851098018211</c:v>
                </c:pt>
                <c:pt idx="23">
                  <c:v>3.8296732726298877</c:v>
                </c:pt>
                <c:pt idx="24">
                  <c:v>4.633101231922871</c:v>
                </c:pt>
                <c:pt idx="25">
                  <c:v>4.2313872522763791</c:v>
                </c:pt>
                <c:pt idx="26">
                  <c:v>3.5350830208891271</c:v>
                </c:pt>
                <c:pt idx="27">
                  <c:v>3.0530262453133372</c:v>
                </c:pt>
                <c:pt idx="28">
                  <c:v>3.1333690412426356</c:v>
                </c:pt>
                <c:pt idx="29">
                  <c:v>3.56186395286556</c:v>
                </c:pt>
                <c:pt idx="30">
                  <c:v>2.8655597214783075</c:v>
                </c:pt>
                <c:pt idx="31">
                  <c:v>2.5174076057846815</c:v>
                </c:pt>
                <c:pt idx="32">
                  <c:v>2.5709694697375469</c:v>
                </c:pt>
                <c:pt idx="33">
                  <c:v>2.9191215854311729</c:v>
                </c:pt>
                <c:pt idx="34">
                  <c:v>2.9994643813604713</c:v>
                </c:pt>
                <c:pt idx="35">
                  <c:v>1.580074986609534</c:v>
                </c:pt>
                <c:pt idx="36">
                  <c:v>1.3926084627745046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62958592"/>
        <c:axId val="62993536"/>
      </c:barChart>
      <c:catAx>
        <c:axId val="6295859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62993536"/>
        <c:crosses val="autoZero"/>
        <c:auto val="1"/>
        <c:lblAlgn val="ctr"/>
        <c:lblOffset val="100"/>
        <c:noMultiLvlLbl val="0"/>
      </c:catAx>
      <c:valAx>
        <c:axId val="6299353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</a:t>
                </a:r>
                <a:r>
                  <a:rPr lang="cs-CZ" baseline="0"/>
                  <a:t> ŽÁKŮ (%)</a:t>
                </a:r>
                <a:endParaRPr lang="cs-CZ"/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crossAx val="6295859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3471728657191911"/>
          <c:y val="0.17192099948062484"/>
          <c:w val="0.21963047444324896"/>
          <c:h val="0.13963959733014519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5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 sz="1600" dirty="0"/>
              <a:t>ANGLIČTINA - PÍSEMNÉ PRÁCE</a:t>
            </a:r>
          </a:p>
          <a:p>
            <a:pPr>
              <a:defRPr/>
            </a:pPr>
            <a:r>
              <a:rPr lang="cs-CZ" sz="1200" dirty="0">
                <a:solidFill>
                  <a:srgbClr val="FF0000"/>
                </a:solidFill>
              </a:rPr>
              <a:t>MZ 2014 </a:t>
            </a:r>
            <a:r>
              <a:rPr lang="cs-CZ" sz="1200" dirty="0" smtClean="0">
                <a:solidFill>
                  <a:srgbClr val="FF0000"/>
                </a:solidFill>
              </a:rPr>
              <a:t>PODZIM </a:t>
            </a:r>
            <a:r>
              <a:rPr lang="cs-CZ" sz="1200" dirty="0">
                <a:solidFill>
                  <a:srgbClr val="FF0000"/>
                </a:solidFill>
              </a:rPr>
              <a:t>- ŘÁDNÝ A OPRAVNÝ TERMÍN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0492666745226144E-2"/>
          <c:y val="0.14514014590900612"/>
          <c:w val="0.87719569671922148"/>
          <c:h val="0.72690523249859007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histogramy!$Z$3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lumMod val="75000"/>
                <a:alpha val="50000"/>
              </a:schemeClr>
            </a:solidFill>
          </c:spPr>
          <c:invertIfNegative val="0"/>
          <c:trendline>
            <c:spPr>
              <a:ln>
                <a:solidFill>
                  <a:schemeClr val="accent6">
                    <a:lumMod val="50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histogramy!$A$4:$A$40</c:f>
              <c:numCache>
                <c:formatCode>General</c:formatCode>
                <c:ptCount val="3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</c:numCache>
            </c:numRef>
          </c:cat>
          <c:val>
            <c:numRef>
              <c:f>histogramy!$Z$4:$Z$40</c:f>
              <c:numCache>
                <c:formatCode>0.0</c:formatCode>
                <c:ptCount val="37"/>
                <c:pt idx="0">
                  <c:v>2.8790786948176583</c:v>
                </c:pt>
                <c:pt idx="1">
                  <c:v>0</c:v>
                </c:pt>
                <c:pt idx="2">
                  <c:v>0.25591810620601407</c:v>
                </c:pt>
                <c:pt idx="3">
                  <c:v>1.0236724248240563</c:v>
                </c:pt>
                <c:pt idx="4">
                  <c:v>1.4715291106845809</c:v>
                </c:pt>
                <c:pt idx="5">
                  <c:v>1.9193857965451053</c:v>
                </c:pt>
                <c:pt idx="6">
                  <c:v>2.2392834293026231</c:v>
                </c:pt>
                <c:pt idx="7">
                  <c:v>2.3672424824056302</c:v>
                </c:pt>
                <c:pt idx="8">
                  <c:v>2.3672424824056302</c:v>
                </c:pt>
                <c:pt idx="9">
                  <c:v>2.1113243761996161</c:v>
                </c:pt>
                <c:pt idx="10">
                  <c:v>2.9430582213691618</c:v>
                </c:pt>
                <c:pt idx="11">
                  <c:v>3.7747920665387076</c:v>
                </c:pt>
                <c:pt idx="12">
                  <c:v>3.45489443378119</c:v>
                </c:pt>
                <c:pt idx="13">
                  <c:v>5.310300703774792</c:v>
                </c:pt>
                <c:pt idx="14">
                  <c:v>5.9500959692898272</c:v>
                </c:pt>
                <c:pt idx="15">
                  <c:v>3.45489443378119</c:v>
                </c:pt>
                <c:pt idx="16">
                  <c:v>6.525911708253358</c:v>
                </c:pt>
                <c:pt idx="17">
                  <c:v>6.0780550223928342</c:v>
                </c:pt>
                <c:pt idx="18">
                  <c:v>6.0780550223928342</c:v>
                </c:pt>
                <c:pt idx="19">
                  <c:v>5.8221369161868202</c:v>
                </c:pt>
                <c:pt idx="20">
                  <c:v>4.4785668586052463</c:v>
                </c:pt>
                <c:pt idx="21">
                  <c:v>4.2866282789507357</c:v>
                </c:pt>
                <c:pt idx="22">
                  <c:v>4.6065259117082533</c:v>
                </c:pt>
                <c:pt idx="23">
                  <c:v>4.3506078055022392</c:v>
                </c:pt>
                <c:pt idx="24">
                  <c:v>3.5188739603326935</c:v>
                </c:pt>
                <c:pt idx="25">
                  <c:v>2.8790786948176583</c:v>
                </c:pt>
                <c:pt idx="26">
                  <c:v>2.9430582213691618</c:v>
                </c:pt>
                <c:pt idx="27">
                  <c:v>1.727447216890595</c:v>
                </c:pt>
                <c:pt idx="28">
                  <c:v>1.5355086372360844</c:v>
                </c:pt>
                <c:pt idx="29">
                  <c:v>0.95969289827255266</c:v>
                </c:pt>
                <c:pt idx="30">
                  <c:v>0.95969289827255266</c:v>
                </c:pt>
                <c:pt idx="31">
                  <c:v>0.51183621241202815</c:v>
                </c:pt>
                <c:pt idx="32">
                  <c:v>0.31989763275751759</c:v>
                </c:pt>
                <c:pt idx="33">
                  <c:v>0.44785668586052468</c:v>
                </c:pt>
                <c:pt idx="34">
                  <c:v>0.25591810620601407</c:v>
                </c:pt>
                <c:pt idx="35">
                  <c:v>0.12795905310300704</c:v>
                </c:pt>
                <c:pt idx="36">
                  <c:v>6.3979526551503518E-2</c:v>
                </c:pt>
              </c:numCache>
            </c:numRef>
          </c:val>
        </c:ser>
        <c:ser>
          <c:idx val="0"/>
          <c:order val="1"/>
          <c:tx>
            <c:strRef>
              <c:f>histogramy!$Y$3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chemeClr val="accent5">
                <a:alpha val="60000"/>
              </a:schemeClr>
            </a:solidFill>
          </c:spPr>
          <c:invertIfNegative val="0"/>
          <c:trendline>
            <c:spPr>
              <a:ln w="12700">
                <a:solidFill>
                  <a:schemeClr val="accent5">
                    <a:lumMod val="50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histogramy!$A$4:$A$40</c:f>
              <c:numCache>
                <c:formatCode>General</c:formatCode>
                <c:ptCount val="3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</c:numCache>
            </c:numRef>
          </c:cat>
          <c:val>
            <c:numRef>
              <c:f>histogramy!$Y$4:$Y$40</c:f>
              <c:numCache>
                <c:formatCode>0.0</c:formatCode>
                <c:ptCount val="37"/>
                <c:pt idx="0">
                  <c:v>1.4804202483285578</c:v>
                </c:pt>
                <c:pt idx="1">
                  <c:v>0</c:v>
                </c:pt>
                <c:pt idx="2">
                  <c:v>0.14326647564469913</c:v>
                </c:pt>
                <c:pt idx="3">
                  <c:v>0.66857688634192936</c:v>
                </c:pt>
                <c:pt idx="4">
                  <c:v>0.8595988538681949</c:v>
                </c:pt>
                <c:pt idx="5">
                  <c:v>1.4326647564469914</c:v>
                </c:pt>
                <c:pt idx="6">
                  <c:v>1.3371537726838587</c:v>
                </c:pt>
                <c:pt idx="7">
                  <c:v>1.5759312320916905</c:v>
                </c:pt>
                <c:pt idx="8">
                  <c:v>1.0506208213944603</c:v>
                </c:pt>
                <c:pt idx="9">
                  <c:v>1.2893982808022924</c:v>
                </c:pt>
                <c:pt idx="10">
                  <c:v>1.1938872970391594</c:v>
                </c:pt>
                <c:pt idx="11">
                  <c:v>1.241642788920726</c:v>
                </c:pt>
                <c:pt idx="12">
                  <c:v>1.5281757402101241</c:v>
                </c:pt>
                <c:pt idx="13">
                  <c:v>2.3400191021967527</c:v>
                </c:pt>
                <c:pt idx="14">
                  <c:v>2.005730659025788</c:v>
                </c:pt>
                <c:pt idx="15">
                  <c:v>0.8595988538681949</c:v>
                </c:pt>
                <c:pt idx="16">
                  <c:v>2.6743075453677174</c:v>
                </c:pt>
                <c:pt idx="17">
                  <c:v>2.6265520534861508</c:v>
                </c:pt>
                <c:pt idx="18">
                  <c:v>2.6743075453677174</c:v>
                </c:pt>
                <c:pt idx="19">
                  <c:v>3.2473734479465137</c:v>
                </c:pt>
                <c:pt idx="20">
                  <c:v>2.8653295128939829</c:v>
                </c:pt>
                <c:pt idx="21">
                  <c:v>3.3428844317096464</c:v>
                </c:pt>
                <c:pt idx="22">
                  <c:v>4.0114613180515759</c:v>
                </c:pt>
                <c:pt idx="23">
                  <c:v>3.5816618911174785</c:v>
                </c:pt>
                <c:pt idx="24">
                  <c:v>5.6351480420248334</c:v>
                </c:pt>
                <c:pt idx="25">
                  <c:v>5.2053486150907355</c:v>
                </c:pt>
                <c:pt idx="26">
                  <c:v>3.7726838586437439</c:v>
                </c:pt>
                <c:pt idx="27">
                  <c:v>4.059216809933142</c:v>
                </c:pt>
                <c:pt idx="28">
                  <c:v>4.3935052531041068</c:v>
                </c:pt>
                <c:pt idx="29">
                  <c:v>5.2531041069723017</c:v>
                </c:pt>
                <c:pt idx="30">
                  <c:v>4.3457497612225406</c:v>
                </c:pt>
                <c:pt idx="31">
                  <c:v>4.1069723018147082</c:v>
                </c:pt>
                <c:pt idx="32">
                  <c:v>4.3457497612225406</c:v>
                </c:pt>
                <c:pt idx="33">
                  <c:v>4.7277936962750715</c:v>
                </c:pt>
                <c:pt idx="34">
                  <c:v>5.0620821394460362</c:v>
                </c:pt>
                <c:pt idx="35">
                  <c:v>2.722063037249284</c:v>
                </c:pt>
                <c:pt idx="36">
                  <c:v>2.3400191021967527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63032320"/>
        <c:axId val="63071360"/>
      </c:barChart>
      <c:catAx>
        <c:axId val="6303232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63071360"/>
        <c:crosses val="autoZero"/>
        <c:auto val="1"/>
        <c:lblAlgn val="ctr"/>
        <c:lblOffset val="100"/>
        <c:noMultiLvlLbl val="0"/>
      </c:catAx>
      <c:valAx>
        <c:axId val="63071360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</a:t>
                </a:r>
                <a:r>
                  <a:rPr lang="cs-CZ" baseline="0"/>
                  <a:t> ŽÁKŮ (%)</a:t>
                </a:r>
                <a:endParaRPr lang="cs-CZ"/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crossAx val="63032320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3471729999555088"/>
          <c:y val="0.18247426410677164"/>
          <c:w val="0.24362818938386291"/>
          <c:h val="9.6034360127926086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5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400" baseline="0" dirty="0"/>
              <a:t>ANGLIČTINA - PÍSEMNÁ PRÁCE</a:t>
            </a:r>
          </a:p>
          <a:p>
            <a:pPr>
              <a:defRPr sz="1200"/>
            </a:pPr>
            <a:r>
              <a:rPr lang="cs-CZ" sz="1400" dirty="0">
                <a:solidFill>
                  <a:srgbClr val="FF0000"/>
                </a:solidFill>
              </a:rPr>
              <a:t>ČISTÁ</a:t>
            </a:r>
            <a:r>
              <a:rPr lang="cs-CZ" sz="1400" baseline="0" dirty="0">
                <a:solidFill>
                  <a:srgbClr val="FF0000"/>
                </a:solidFill>
              </a:rPr>
              <a:t> NEÚSPĚŠNOST</a:t>
            </a:r>
          </a:p>
          <a:p>
            <a:pPr>
              <a:defRPr sz="1200"/>
            </a:pPr>
            <a:r>
              <a:rPr lang="cs-CZ" sz="1100" baseline="0" dirty="0"/>
              <a:t>PODZIMNÍ TERMÍN MZ</a:t>
            </a:r>
            <a:endParaRPr lang="cs-CZ" sz="11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971392837640261"/>
          <c:y val="0.23420751266482939"/>
          <c:w val="0.84273177262238197"/>
          <c:h val="0.649812311058817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'[MZ11p-14p_casoverady_grafy_v2.xlsx]PREDMETY - ZAKLAD'!$B$13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'[MZ11p-14p_casoverady_grafy_v2.xlsx]PREDMETY - ZAKLAD'!$M$2:$P$2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'[MZ11p-14p_casoverady_grafy_v2.xlsx]PREDMETY - ZAKLAD'!$M$13:$P$13</c:f>
              <c:numCache>
                <c:formatCode>###0.0</c:formatCode>
                <c:ptCount val="4"/>
                <c:pt idx="0">
                  <c:v>17.453662842012356</c:v>
                </c:pt>
                <c:pt idx="1">
                  <c:v>22.189566495224099</c:v>
                </c:pt>
                <c:pt idx="2">
                  <c:v>19.458209448298646</c:v>
                </c:pt>
                <c:pt idx="3" formatCode="0.0">
                  <c:v>28.709159078735944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63190528"/>
        <c:axId val="63192448"/>
      </c:barChart>
      <c:lineChart>
        <c:grouping val="standard"/>
        <c:varyColors val="0"/>
        <c:ser>
          <c:idx val="1"/>
          <c:order val="1"/>
          <c:tx>
            <c:strRef>
              <c:f>'[MZ11p-14p_casoverady_grafy_v2.xlsx]PREDMETY - ZAKLAD'!$B$14</c:f>
              <c:strCache>
                <c:ptCount val="1"/>
                <c:pt idx="0">
                  <c:v>ŘÁDNÝ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5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cat>
            <c:strRef>
              <c:f>'[MZ11p-14p_casoverady_grafy_v2.xlsx]PREDMETY - ZAKLAD'!$M$2:$P$2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'[MZ11p-14p_casoverady_grafy_v2.xlsx]PREDMETY - ZAKLAD'!$M$14:$P$14</c:f>
              <c:numCache>
                <c:formatCode>###0.0</c:formatCode>
                <c:ptCount val="4"/>
                <c:pt idx="0">
                  <c:v>12.718894009216589</c:v>
                </c:pt>
                <c:pt idx="1">
                  <c:v>13.515016685205783</c:v>
                </c:pt>
                <c:pt idx="2">
                  <c:v>11.915098890496864</c:v>
                </c:pt>
                <c:pt idx="3" formatCode="0.0">
                  <c:v>19.00668576886342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'[MZ11p-14p_casoverady_grafy_v2.xlsx]PREDMETY - ZAKLAD'!$B$15</c:f>
              <c:strCache>
                <c:ptCount val="1"/>
                <c:pt idx="0">
                  <c:v>OPRAVNÝ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cat>
            <c:strRef>
              <c:f>'[MZ11p-14p_casoverady_grafy_v2.xlsx]PREDMETY - ZAKLAD'!$M$2:$P$2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'[MZ11p-14p_casoverady_grafy_v2.xlsx]PREDMETY - ZAKLAD'!$M$15:$P$15</c:f>
              <c:numCache>
                <c:formatCode>###0.0</c:formatCode>
                <c:ptCount val="4"/>
                <c:pt idx="0">
                  <c:v>19.742027946972414</c:v>
                </c:pt>
                <c:pt idx="1">
                  <c:v>39.862542955326461</c:v>
                </c:pt>
                <c:pt idx="2">
                  <c:v>36.585365853658537</c:v>
                </c:pt>
                <c:pt idx="3" formatCode="0.0">
                  <c:v>41.522712731925786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3190528"/>
        <c:axId val="63192448"/>
      </c:lineChart>
      <c:catAx>
        <c:axId val="6319052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cs-CZ"/>
          </a:p>
        </c:txPr>
        <c:crossAx val="63192448"/>
        <c:crosses val="autoZero"/>
        <c:auto val="1"/>
        <c:lblAlgn val="ctr"/>
        <c:lblOffset val="100"/>
        <c:noMultiLvlLbl val="0"/>
      </c:catAx>
      <c:valAx>
        <c:axId val="63192448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 sz="1000" b="0" i="0" kern="1200" baseline="0">
                    <a:solidFill>
                      <a:srgbClr val="000000"/>
                    </a:solidFill>
                    <a:effectLst/>
                  </a:rPr>
                  <a:t>PODÍL NEÚSPĚŠNÝCH Z KONAJÍCÍCH (%)</a:t>
                </a:r>
                <a:endParaRPr lang="cs-CZ">
                  <a:effectLst/>
                </a:endParaRP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63190528"/>
        <c:crosses val="autoZero"/>
        <c:crossBetween val="between"/>
      </c:valAx>
      <c:spPr>
        <a:solidFill>
          <a:schemeClr val="bg1"/>
        </a:solidFill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3330958411209623"/>
          <c:y val="0.25449506015969897"/>
          <c:w val="0.20891308873753017"/>
          <c:h val="0.13352948755367289"/>
        </c:manualLayout>
      </c:layout>
      <c:overlay val="1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  <c:txPr>
        <a:bodyPr/>
        <a:lstStyle/>
        <a:p>
          <a:pPr>
            <a:defRPr sz="900"/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5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400" dirty="0"/>
              <a:t>ANGLIČTINA </a:t>
            </a:r>
            <a:r>
              <a:rPr lang="cs-CZ" sz="1400" baseline="0" dirty="0"/>
              <a:t>- PÍSEMNÁ PRÁCE</a:t>
            </a:r>
          </a:p>
          <a:p>
            <a:pPr>
              <a:defRPr sz="1200"/>
            </a:pPr>
            <a:r>
              <a:rPr lang="cs-CZ" sz="1400" dirty="0">
                <a:solidFill>
                  <a:srgbClr val="FF0000"/>
                </a:solidFill>
              </a:rPr>
              <a:t>% SKÓR</a:t>
            </a:r>
            <a:endParaRPr lang="cs-CZ" sz="1400" baseline="0" dirty="0">
              <a:solidFill>
                <a:srgbClr val="FF0000"/>
              </a:solidFill>
            </a:endParaRPr>
          </a:p>
          <a:p>
            <a:pPr>
              <a:defRPr sz="1200"/>
            </a:pPr>
            <a:r>
              <a:rPr lang="cs-CZ" sz="1100" baseline="0" dirty="0"/>
              <a:t>PODZIMNÍ TERMÍN MZ</a:t>
            </a:r>
            <a:endParaRPr lang="cs-CZ" sz="11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971392837640261"/>
          <c:y val="0.23420751266482939"/>
          <c:w val="0.84273177262238197"/>
          <c:h val="0.649812311058817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'[MZ11p-14p_casoverady_grafy_v2.xlsx]PREDMETY - ZAKLAD'!$B$36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numFmt formatCode="#,##0.0" sourceLinked="0"/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'[MZ11p-14p_casoverady_grafy_v2.xlsx]PREDMETY - ZAKLAD'!$M$2:$P$2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'[MZ11p-14p_casoverady_grafy_v2.xlsx]PREDMETY - ZAKLAD'!$M$36:$P$36</c:f>
              <c:numCache>
                <c:formatCode>###0.0</c:formatCode>
                <c:ptCount val="4"/>
                <c:pt idx="0">
                  <c:v>60.665151162790806</c:v>
                </c:pt>
                <c:pt idx="1">
                  <c:v>61.777578358208963</c:v>
                </c:pt>
                <c:pt idx="2">
                  <c:v>62.833459477561789</c:v>
                </c:pt>
                <c:pt idx="3">
                  <c:v>56.333243967828565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63211392"/>
        <c:axId val="63537152"/>
      </c:barChart>
      <c:lineChart>
        <c:grouping val="standard"/>
        <c:varyColors val="0"/>
        <c:ser>
          <c:idx val="1"/>
          <c:order val="1"/>
          <c:tx>
            <c:strRef>
              <c:f>'[MZ11p-14p_casoverady_grafy_v2.xlsx]PREDMETY - ZAKLAD'!$B$37</c:f>
              <c:strCache>
                <c:ptCount val="1"/>
                <c:pt idx="0">
                  <c:v>ŘÁDNÝ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5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cat>
            <c:strRef>
              <c:f>'[MZ11p-14p_casoverady_grafy_v2.xlsx]PREDMETY - ZAKLAD'!$M$2:$P$2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'[MZ11p-14p_casoverady_grafy_v2.xlsx]PREDMETY - ZAKLAD'!$M$37:$P$37</c:f>
              <c:numCache>
                <c:formatCode>###0.0</c:formatCode>
                <c:ptCount val="4"/>
                <c:pt idx="0">
                  <c:v>67.002665369649819</c:v>
                </c:pt>
                <c:pt idx="1">
                  <c:v>68.421434173669425</c:v>
                </c:pt>
                <c:pt idx="2">
                  <c:v>68.601852211959354</c:v>
                </c:pt>
                <c:pt idx="3">
                  <c:v>64.298614429049323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'[MZ11p-14p_casoverady_grafy_v2.xlsx]PREDMETY - ZAKLAD'!$B$38</c:f>
              <c:strCache>
                <c:ptCount val="1"/>
                <c:pt idx="0">
                  <c:v>OPRAVNÝ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cat>
            <c:strRef>
              <c:f>'[MZ11p-14p_casoverady_grafy_v2.xlsx]PREDMETY - ZAKLAD'!$M$2:$P$2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'[MZ11p-14p_casoverady_grafy_v2.xlsx]PREDMETY - ZAKLAD'!$M$38:$P$38</c:f>
              <c:numCache>
                <c:formatCode>###0.0</c:formatCode>
                <c:ptCount val="4"/>
                <c:pt idx="0">
                  <c:v>56.989379465964589</c:v>
                </c:pt>
                <c:pt idx="1">
                  <c:v>47.715265643447495</c:v>
                </c:pt>
                <c:pt idx="2">
                  <c:v>49.01738933030645</c:v>
                </c:pt>
                <c:pt idx="3">
                  <c:v>45.744871794871862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3211392"/>
        <c:axId val="63537152"/>
      </c:lineChart>
      <c:catAx>
        <c:axId val="6321139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cs-CZ"/>
          </a:p>
        </c:txPr>
        <c:crossAx val="63537152"/>
        <c:crosses val="autoZero"/>
        <c:auto val="1"/>
        <c:lblAlgn val="ctr"/>
        <c:lblOffset val="100"/>
        <c:noMultiLvlLbl val="0"/>
      </c:catAx>
      <c:valAx>
        <c:axId val="63537152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 sz="1000" b="0" i="0" kern="1200" baseline="0">
                    <a:solidFill>
                      <a:srgbClr val="000000"/>
                    </a:solidFill>
                    <a:effectLst/>
                  </a:rPr>
                  <a:t>% SKÓR</a:t>
                </a:r>
                <a:endParaRPr lang="cs-CZ">
                  <a:effectLst/>
                </a:endParaRP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63211392"/>
        <c:crosses val="autoZero"/>
        <c:crossBetween val="between"/>
      </c:valAx>
      <c:spPr>
        <a:solidFill>
          <a:schemeClr val="bg1"/>
        </a:solidFill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42721901214597546"/>
          <c:y val="0.53214809092863891"/>
          <c:w val="0.20891308873753017"/>
          <c:h val="0.15876664126847601"/>
        </c:manualLayout>
      </c:layout>
      <c:overlay val="1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5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 sz="1400"/>
              <a:t>ANGLIČTINA - PRŮMĚRNÝ % SKÓR PP</a:t>
            </a:r>
            <a:r>
              <a:rPr lang="cs-CZ" sz="1400" baseline="0"/>
              <a:t> A DT PODLE  HODNOTITELSKÝCH TÝMŮ</a:t>
            </a:r>
          </a:p>
          <a:p>
            <a:pPr>
              <a:defRPr/>
            </a:pPr>
            <a:r>
              <a:rPr lang="cs-CZ" sz="1100" baseline="0"/>
              <a:t>(VZOREK: ŽÁCI, KTEŘÍ KONALI DT I PP)</a:t>
            </a:r>
          </a:p>
          <a:p>
            <a:pPr>
              <a:defRPr/>
            </a:pPr>
            <a:r>
              <a:rPr lang="cs-CZ" sz="1100" baseline="0"/>
              <a:t>MZ 2014 PODZIM</a:t>
            </a:r>
            <a:endParaRPr lang="cs-CZ" sz="110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302286615926589"/>
          <c:y val="0.20418749282700496"/>
          <c:w val="0.84330373619115218"/>
          <c:h val="0.68535448376576136"/>
        </c:manualLayout>
      </c:layout>
      <c:lineChart>
        <c:grouping val="standard"/>
        <c:varyColors val="0"/>
        <c:ser>
          <c:idx val="0"/>
          <c:order val="0"/>
          <c:tx>
            <c:strRef>
              <c:f>'VHT A ODDÍLY'!$D$66</c:f>
              <c:strCache>
                <c:ptCount val="1"/>
                <c:pt idx="0">
                  <c:v>DT - % SKÓR</c:v>
                </c:pt>
              </c:strCache>
            </c:strRef>
          </c:tx>
          <c:spPr>
            <a:ln w="12700">
              <a:solidFill>
                <a:schemeClr val="bg1">
                  <a:lumMod val="65000"/>
                </a:schemeClr>
              </a:solidFill>
            </a:ln>
          </c:spPr>
          <c:marker>
            <c:symbol val="circle"/>
            <c:size val="5"/>
            <c:spPr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c:spPr>
          </c:marker>
          <c:cat>
            <c:strRef>
              <c:f>'VHT A ODDÍLY'!$B$84:$B$87</c:f>
              <c:strCache>
                <c:ptCount val="4"/>
                <c:pt idx="0">
                  <c:v>CELKEM</c:v>
                </c:pt>
                <c:pt idx="1">
                  <c:v>Nováková Lenka</c:v>
                </c:pt>
                <c:pt idx="2">
                  <c:v>Novotná Věra</c:v>
                </c:pt>
                <c:pt idx="3">
                  <c:v>Píšová Eva</c:v>
                </c:pt>
              </c:strCache>
            </c:strRef>
          </c:cat>
          <c:val>
            <c:numRef>
              <c:f>'VHT A ODDÍLY'!$D$84:$D$87</c:f>
              <c:numCache>
                <c:formatCode>###0.0</c:formatCode>
                <c:ptCount val="4"/>
                <c:pt idx="0">
                  <c:v>60.143561430793206</c:v>
                </c:pt>
                <c:pt idx="1">
                  <c:v>59.561168831168885</c:v>
                </c:pt>
                <c:pt idx="2">
                  <c:v>60.415550295858026</c:v>
                </c:pt>
                <c:pt idx="3">
                  <c:v>60.425508919202485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'VHT A ODDÍLY'!$E$66</c:f>
              <c:strCache>
                <c:ptCount val="1"/>
                <c:pt idx="0">
                  <c:v>PP - % SKÓR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cat>
            <c:strRef>
              <c:f>'VHT A ODDÍLY'!$B$84:$B$87</c:f>
              <c:strCache>
                <c:ptCount val="4"/>
                <c:pt idx="0">
                  <c:v>CELKEM</c:v>
                </c:pt>
                <c:pt idx="1">
                  <c:v>Nováková Lenka</c:v>
                </c:pt>
                <c:pt idx="2">
                  <c:v>Novotná Věra</c:v>
                </c:pt>
                <c:pt idx="3">
                  <c:v>Píšová Eva</c:v>
                </c:pt>
              </c:strCache>
            </c:strRef>
          </c:cat>
          <c:val>
            <c:numRef>
              <c:f>'VHT A ODDÍLY'!$E$84:$E$87</c:f>
              <c:numCache>
                <c:formatCode>###0.0</c:formatCode>
                <c:ptCount val="4"/>
                <c:pt idx="0">
                  <c:v>60.106846811819551</c:v>
                </c:pt>
                <c:pt idx="1">
                  <c:v>59.396207792207782</c:v>
                </c:pt>
                <c:pt idx="2">
                  <c:v>59.311621301775126</c:v>
                </c:pt>
                <c:pt idx="3">
                  <c:v>61.425613850996847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4239104"/>
        <c:axId val="64241024"/>
      </c:lineChart>
      <c:catAx>
        <c:axId val="64239104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ajorTickMark val="out"/>
        <c:minorTickMark val="none"/>
        <c:tickLblPos val="none"/>
        <c:crossAx val="64241024"/>
        <c:crosses val="autoZero"/>
        <c:auto val="1"/>
        <c:lblAlgn val="ctr"/>
        <c:lblOffset val="100"/>
        <c:noMultiLvlLbl val="0"/>
      </c:catAx>
      <c:valAx>
        <c:axId val="64241024"/>
        <c:scaling>
          <c:orientation val="minMax"/>
          <c:max val="70"/>
          <c:min val="3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64239104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56248512170721598"/>
          <c:y val="0.51574052813966409"/>
          <c:w val="0.2608098290297215"/>
          <c:h val="0.1037669181017928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5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 sz="1400"/>
              <a:t>ANGLIČTINA - PRŮMĚRNÝ % SKÓR - ODDÍLY A</a:t>
            </a:r>
            <a:r>
              <a:rPr lang="cs-CZ" sz="1400" baseline="0"/>
              <a:t> SLOUPCE</a:t>
            </a:r>
          </a:p>
          <a:p>
            <a:pPr>
              <a:defRPr/>
            </a:pPr>
            <a:r>
              <a:rPr lang="cs-CZ" sz="1100" baseline="0"/>
              <a:t>(VZOREK: VŠICHNI ŽÁCI)</a:t>
            </a:r>
          </a:p>
          <a:p>
            <a:pPr>
              <a:defRPr/>
            </a:pPr>
            <a:r>
              <a:rPr lang="cs-CZ" sz="1100" baseline="0"/>
              <a:t>MZ 2014 A 2013 PODZIM</a:t>
            </a:r>
            <a:endParaRPr lang="cs-CZ" sz="110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4186332920715141E-2"/>
          <c:y val="0.1726262757479399"/>
          <c:w val="0.88411619307383771"/>
          <c:h val="0.67961616013284154"/>
        </c:manualLayout>
      </c:layout>
      <c:lineChart>
        <c:grouping val="standard"/>
        <c:varyColors val="0"/>
        <c:ser>
          <c:idx val="0"/>
          <c:order val="0"/>
          <c:tx>
            <c:strRef>
              <c:f>'VHT A ODDÍLY'!$B$126</c:f>
              <c:strCache>
                <c:ptCount val="1"/>
                <c:pt idx="0">
                  <c:v>2014 PODZIM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cat>
            <c:strRef>
              <c:f>'VHT A ODDÍLY'!$C$125:$Q$125</c:f>
              <c:strCache>
                <c:ptCount val="15"/>
                <c:pt idx="0">
                  <c:v>PP CELKEM</c:v>
                </c:pt>
                <c:pt idx="1">
                  <c:v>ČÁST 1</c:v>
                </c:pt>
                <c:pt idx="2">
                  <c:v>ČÁST 2</c:v>
                </c:pt>
                <c:pt idx="3">
                  <c:v>IA</c:v>
                </c:pt>
                <c:pt idx="4">
                  <c:v>IB</c:v>
                </c:pt>
                <c:pt idx="5">
                  <c:v>IIA</c:v>
                </c:pt>
                <c:pt idx="6">
                  <c:v>IIB</c:v>
                </c:pt>
                <c:pt idx="7">
                  <c:v>IIIA</c:v>
                </c:pt>
                <c:pt idx="8">
                  <c:v>IIIB</c:v>
                </c:pt>
                <c:pt idx="9">
                  <c:v>IVA</c:v>
                </c:pt>
                <c:pt idx="10">
                  <c:v>IVB</c:v>
                </c:pt>
                <c:pt idx="11">
                  <c:v>I_K</c:v>
                </c:pt>
                <c:pt idx="12">
                  <c:v>II_K</c:v>
                </c:pt>
                <c:pt idx="13">
                  <c:v>III_K</c:v>
                </c:pt>
                <c:pt idx="14">
                  <c:v>IV_K</c:v>
                </c:pt>
              </c:strCache>
            </c:strRef>
          </c:cat>
          <c:val>
            <c:numRef>
              <c:f>'VHT A ODDÍLY'!$C$126:$Q$126</c:f>
              <c:numCache>
                <c:formatCode>###0.0</c:formatCode>
                <c:ptCount val="15"/>
                <c:pt idx="0">
                  <c:v>56.333243967828565</c:v>
                </c:pt>
                <c:pt idx="1">
                  <c:v>52.495174262734544</c:v>
                </c:pt>
                <c:pt idx="2">
                  <c:v>64.235120643431756</c:v>
                </c:pt>
                <c:pt idx="3">
                  <c:v>69.226005361930277</c:v>
                </c:pt>
                <c:pt idx="4">
                  <c:v>52.834316353887246</c:v>
                </c:pt>
                <c:pt idx="5">
                  <c:v>55.068632707774896</c:v>
                </c:pt>
                <c:pt idx="6">
                  <c:v>49.29785522788201</c:v>
                </c:pt>
                <c:pt idx="7">
                  <c:v>53.862466487935656</c:v>
                </c:pt>
                <c:pt idx="8">
                  <c:v>58.345040214476924</c:v>
                </c:pt>
                <c:pt idx="9">
                  <c:v>36.756836461125978</c:v>
                </c:pt>
                <c:pt idx="10">
                  <c:v>44.162734584450192</c:v>
                </c:pt>
                <c:pt idx="11">
                  <c:v>70.332439678284388</c:v>
                </c:pt>
                <c:pt idx="12">
                  <c:v>64.644772117962532</c:v>
                </c:pt>
                <c:pt idx="13">
                  <c:v>69.22761394101876</c:v>
                </c:pt>
                <c:pt idx="14">
                  <c:v>53.031367292225191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'VHT A ODDÍLY'!$B$127</c:f>
              <c:strCache>
                <c:ptCount val="1"/>
                <c:pt idx="0">
                  <c:v>2013 PODZIM</c:v>
                </c:pt>
              </c:strCache>
            </c:strRef>
          </c:tx>
          <c:spPr>
            <a:ln w="12700">
              <a:solidFill>
                <a:schemeClr val="bg1">
                  <a:lumMod val="50000"/>
                </a:schemeClr>
              </a:solidFill>
              <a:prstDash val="sysDash"/>
            </a:ln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  <a:prstDash val="sysDash"/>
              </a:ln>
            </c:spPr>
          </c:marker>
          <c:cat>
            <c:strRef>
              <c:f>'VHT A ODDÍLY'!$C$125:$Q$125</c:f>
              <c:strCache>
                <c:ptCount val="15"/>
                <c:pt idx="0">
                  <c:v>PP CELKEM</c:v>
                </c:pt>
                <c:pt idx="1">
                  <c:v>ČÁST 1</c:v>
                </c:pt>
                <c:pt idx="2">
                  <c:v>ČÁST 2</c:v>
                </c:pt>
                <c:pt idx="3">
                  <c:v>IA</c:v>
                </c:pt>
                <c:pt idx="4">
                  <c:v>IB</c:v>
                </c:pt>
                <c:pt idx="5">
                  <c:v>IIA</c:v>
                </c:pt>
                <c:pt idx="6">
                  <c:v>IIB</c:v>
                </c:pt>
                <c:pt idx="7">
                  <c:v>IIIA</c:v>
                </c:pt>
                <c:pt idx="8">
                  <c:v>IIIB</c:v>
                </c:pt>
                <c:pt idx="9">
                  <c:v>IVA</c:v>
                </c:pt>
                <c:pt idx="10">
                  <c:v>IVB</c:v>
                </c:pt>
                <c:pt idx="11">
                  <c:v>I_K</c:v>
                </c:pt>
                <c:pt idx="12">
                  <c:v>II_K</c:v>
                </c:pt>
                <c:pt idx="13">
                  <c:v>III_K</c:v>
                </c:pt>
                <c:pt idx="14">
                  <c:v>IV_K</c:v>
                </c:pt>
              </c:strCache>
            </c:strRef>
          </c:cat>
          <c:val>
            <c:numRef>
              <c:f>'VHT A ODDÍLY'!$C$127:$Q$127</c:f>
              <c:numCache>
                <c:formatCode>###0.0</c:formatCode>
                <c:ptCount val="15"/>
                <c:pt idx="0">
                  <c:v>62.8770172509739</c:v>
                </c:pt>
                <c:pt idx="1">
                  <c:v>61.716750139120769</c:v>
                </c:pt>
                <c:pt idx="2">
                  <c:v>65.197551474679983</c:v>
                </c:pt>
                <c:pt idx="3">
                  <c:v>73.444629938786719</c:v>
                </c:pt>
                <c:pt idx="4">
                  <c:v>63.761825264329389</c:v>
                </c:pt>
                <c:pt idx="5">
                  <c:v>67.968836950473218</c:v>
                </c:pt>
                <c:pt idx="6">
                  <c:v>63.305509181969946</c:v>
                </c:pt>
                <c:pt idx="7">
                  <c:v>62.426265998886876</c:v>
                </c:pt>
                <c:pt idx="8">
                  <c:v>68.480801335559505</c:v>
                </c:pt>
                <c:pt idx="9">
                  <c:v>41.224262659988817</c:v>
                </c:pt>
                <c:pt idx="10">
                  <c:v>53.099610461880928</c:v>
                </c:pt>
                <c:pt idx="11">
                  <c:v>65.954368391764007</c:v>
                </c:pt>
                <c:pt idx="12">
                  <c:v>70.639955481357802</c:v>
                </c:pt>
                <c:pt idx="13">
                  <c:v>66.633277685030464</c:v>
                </c:pt>
                <c:pt idx="14">
                  <c:v>57.529215358931687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4375040"/>
        <c:axId val="64409984"/>
      </c:lineChart>
      <c:catAx>
        <c:axId val="64375040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ajorTickMark val="out"/>
        <c:minorTickMark val="none"/>
        <c:tickLblPos val="nextTo"/>
        <c:txPr>
          <a:bodyPr/>
          <a:lstStyle/>
          <a:p>
            <a:pPr>
              <a:defRPr sz="900" b="1"/>
            </a:pPr>
            <a:endParaRPr lang="cs-CZ"/>
          </a:p>
        </c:txPr>
        <c:crossAx val="64409984"/>
        <c:crosses val="autoZero"/>
        <c:auto val="1"/>
        <c:lblAlgn val="ctr"/>
        <c:lblOffset val="100"/>
        <c:noMultiLvlLbl val="0"/>
      </c:catAx>
      <c:valAx>
        <c:axId val="6440998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64375040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2306087887709703"/>
          <c:y val="0.55590924751345638"/>
          <c:w val="0.22038881470833713"/>
          <c:h val="0.10046060794824849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  <c:userShapes r:id="rId2"/>
</c:chartSpace>
</file>

<file path=ppt/charts/chart6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200" b="1" i="0" baseline="0">
                <a:effectLst/>
              </a:rPr>
              <a:t>NĚMČINA - PP - OBOROVÁ STRUKTURA </a:t>
            </a:r>
            <a:endParaRPr lang="cs-CZ" sz="1200">
              <a:effectLst/>
            </a:endParaRPr>
          </a:p>
          <a:p>
            <a:pPr>
              <a:defRPr sz="1200"/>
            </a:pPr>
            <a:r>
              <a:rPr lang="cs-CZ" sz="1050" b="1" i="0" baseline="0">
                <a:effectLst/>
              </a:rPr>
              <a:t>(100% = KONAJÍCÍ PÍSEMNOU PRÁCI)</a:t>
            </a:r>
            <a:endParaRPr lang="cs-CZ" sz="1050">
              <a:effectLst/>
            </a:endParaRPr>
          </a:p>
          <a:p>
            <a:pPr>
              <a:defRPr sz="1200"/>
            </a:pPr>
            <a:r>
              <a:rPr lang="cs-CZ" sz="1050" b="1" i="0" baseline="0">
                <a:effectLst/>
              </a:rPr>
              <a:t>PODZIMNÍ ZKUŠEBNÍ OBDOBÍ</a:t>
            </a:r>
            <a:endParaRPr lang="cs-CZ" sz="1050">
              <a:effectLst/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VZOREK!$M$4</c:f>
              <c:strCache>
                <c:ptCount val="1"/>
                <c:pt idx="0">
                  <c:v>GYMNÁZIA A LYCEA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VZOREK!$AB$2:$AE$2</c:f>
              <c:strCache>
                <c:ptCount val="4"/>
                <c:pt idx="0">
                  <c:v>2011 PODZIM</c:v>
                </c:pt>
                <c:pt idx="1">
                  <c:v>2012 PODZIM</c:v>
                </c:pt>
                <c:pt idx="2">
                  <c:v>2013 PODZIM</c:v>
                </c:pt>
                <c:pt idx="3">
                  <c:v>2014 PODZIM</c:v>
                </c:pt>
              </c:strCache>
            </c:strRef>
          </c:cat>
          <c:val>
            <c:numRef>
              <c:f>VZOREK!$AB$4:$AE$4</c:f>
              <c:numCache>
                <c:formatCode>0.0</c:formatCode>
                <c:ptCount val="4"/>
                <c:pt idx="0">
                  <c:v>5.5837563451776653</c:v>
                </c:pt>
                <c:pt idx="1">
                  <c:v>2.5595763459841132</c:v>
                </c:pt>
                <c:pt idx="2">
                  <c:v>3.1914893617021276</c:v>
                </c:pt>
                <c:pt idx="3">
                  <c:v>2.7689030883919061</c:v>
                </c:pt>
              </c:numCache>
            </c:numRef>
          </c:val>
        </c:ser>
        <c:ser>
          <c:idx val="1"/>
          <c:order val="1"/>
          <c:tx>
            <c:strRef>
              <c:f>VZOREK!$M$5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VZOREK!$AB$2:$AE$2</c:f>
              <c:strCache>
                <c:ptCount val="4"/>
                <c:pt idx="0">
                  <c:v>2011 PODZIM</c:v>
                </c:pt>
                <c:pt idx="1">
                  <c:v>2012 PODZIM</c:v>
                </c:pt>
                <c:pt idx="2">
                  <c:v>2013 PODZIM</c:v>
                </c:pt>
                <c:pt idx="3">
                  <c:v>2014 PODZIM</c:v>
                </c:pt>
              </c:strCache>
            </c:strRef>
          </c:cat>
          <c:val>
            <c:numRef>
              <c:f>VZOREK!$AB$5:$AE$5</c:f>
              <c:numCache>
                <c:formatCode>0.0</c:formatCode>
                <c:ptCount val="4"/>
                <c:pt idx="0">
                  <c:v>52.335025380710661</c:v>
                </c:pt>
                <c:pt idx="1">
                  <c:v>53.486319505736979</c:v>
                </c:pt>
                <c:pt idx="2">
                  <c:v>48.138297872340424</c:v>
                </c:pt>
                <c:pt idx="3">
                  <c:v>52.076677316293932</c:v>
                </c:pt>
              </c:numCache>
            </c:numRef>
          </c:val>
        </c:ser>
        <c:ser>
          <c:idx val="2"/>
          <c:order val="2"/>
          <c:tx>
            <c:strRef>
              <c:f>VZOREK!$M$6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VZOREK!$AB$2:$AE$2</c:f>
              <c:strCache>
                <c:ptCount val="4"/>
                <c:pt idx="0">
                  <c:v>2011 PODZIM</c:v>
                </c:pt>
                <c:pt idx="1">
                  <c:v>2012 PODZIM</c:v>
                </c:pt>
                <c:pt idx="2">
                  <c:v>2013 PODZIM</c:v>
                </c:pt>
                <c:pt idx="3">
                  <c:v>2014 PODZIM</c:v>
                </c:pt>
              </c:strCache>
            </c:strRef>
          </c:cat>
          <c:val>
            <c:numRef>
              <c:f>VZOREK!$AB$6:$AE$6</c:f>
              <c:numCache>
                <c:formatCode>0.0</c:formatCode>
                <c:ptCount val="4"/>
                <c:pt idx="0">
                  <c:v>13.096446700507613</c:v>
                </c:pt>
                <c:pt idx="1">
                  <c:v>14.121800529567519</c:v>
                </c:pt>
                <c:pt idx="2">
                  <c:v>12.145390070921986</c:v>
                </c:pt>
                <c:pt idx="3">
                  <c:v>13.525026624068156</c:v>
                </c:pt>
              </c:numCache>
            </c:numRef>
          </c:val>
        </c:ser>
        <c:ser>
          <c:idx val="3"/>
          <c:order val="3"/>
          <c:tx>
            <c:strRef>
              <c:f>VZOREK!$M$7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VZOREK!$AB$2:$AE$2</c:f>
              <c:strCache>
                <c:ptCount val="4"/>
                <c:pt idx="0">
                  <c:v>2011 PODZIM</c:v>
                </c:pt>
                <c:pt idx="1">
                  <c:v>2012 PODZIM</c:v>
                </c:pt>
                <c:pt idx="2">
                  <c:v>2013 PODZIM</c:v>
                </c:pt>
                <c:pt idx="3">
                  <c:v>2014 PODZIM</c:v>
                </c:pt>
              </c:strCache>
            </c:strRef>
          </c:cat>
          <c:val>
            <c:numRef>
              <c:f>VZOREK!$AB$7:$AE$7</c:f>
              <c:numCache>
                <c:formatCode>0.0</c:formatCode>
                <c:ptCount val="4"/>
                <c:pt idx="0">
                  <c:v>28.984771573604064</c:v>
                </c:pt>
                <c:pt idx="1">
                  <c:v>29.832303618711386</c:v>
                </c:pt>
                <c:pt idx="2">
                  <c:v>36.524822695035461</c:v>
                </c:pt>
                <c:pt idx="3">
                  <c:v>31.629392971246006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serLines>
          <c:spPr>
            <a:ln>
              <a:solidFill>
                <a:schemeClr val="bg1">
                  <a:lumMod val="75000"/>
                </a:schemeClr>
              </a:solidFill>
            </a:ln>
          </c:spPr>
        </c:serLines>
        <c:axId val="64492672"/>
        <c:axId val="64494208"/>
      </c:barChart>
      <c:catAx>
        <c:axId val="64492672"/>
        <c:scaling>
          <c:orientation val="minMax"/>
        </c:scaling>
        <c:delete val="0"/>
        <c:axPos val="b"/>
        <c:majorTickMark val="out"/>
        <c:minorTickMark val="none"/>
        <c:tickLblPos val="nextTo"/>
        <c:crossAx val="64494208"/>
        <c:crosses val="autoZero"/>
        <c:auto val="1"/>
        <c:lblAlgn val="ctr"/>
        <c:lblOffset val="100"/>
        <c:noMultiLvlLbl val="0"/>
      </c:catAx>
      <c:valAx>
        <c:axId val="6449420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6449267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/>
      <c:overlay val="0"/>
      <c:txPr>
        <a:bodyPr/>
        <a:lstStyle/>
        <a:p>
          <a:pPr>
            <a:defRPr sz="900"/>
          </a:pPr>
          <a:endParaRPr lang="cs-CZ"/>
        </a:p>
      </c:tx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6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200" b="1" i="0" baseline="0">
                <a:effectLst/>
              </a:rPr>
              <a:t>NĚMČINA - PP - TERMÍNOVÁ STRUKTURA </a:t>
            </a:r>
            <a:endParaRPr lang="cs-CZ" sz="1200">
              <a:effectLst/>
            </a:endParaRPr>
          </a:p>
          <a:p>
            <a:pPr>
              <a:defRPr sz="1200"/>
            </a:pPr>
            <a:r>
              <a:rPr lang="cs-CZ" sz="1050" b="1" i="0" baseline="0">
                <a:effectLst/>
              </a:rPr>
              <a:t>(100% = KONAJÍCÍ PÍSEMNOU PRÁCI)</a:t>
            </a:r>
            <a:endParaRPr lang="cs-CZ" sz="1050">
              <a:effectLst/>
            </a:endParaRPr>
          </a:p>
          <a:p>
            <a:pPr>
              <a:defRPr sz="1200"/>
            </a:pPr>
            <a:r>
              <a:rPr lang="cs-CZ" sz="1050" b="1" i="0" baseline="0">
                <a:effectLst/>
              </a:rPr>
              <a:t>PODZIMNÍ ZKUŠEBNÍ OBDOBÍ</a:t>
            </a:r>
            <a:endParaRPr lang="cs-CZ" sz="1050">
              <a:effectLst/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VZOREK!$B$10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VZOREK!$G$2:$J$2</c:f>
              <c:strCache>
                <c:ptCount val="4"/>
                <c:pt idx="0">
                  <c:v>2011 PODZIM</c:v>
                </c:pt>
                <c:pt idx="1">
                  <c:v>2012 PODZIM</c:v>
                </c:pt>
                <c:pt idx="2">
                  <c:v>2013 PODZIM</c:v>
                </c:pt>
                <c:pt idx="3">
                  <c:v>2014 PODZIM</c:v>
                </c:pt>
              </c:strCache>
            </c:strRef>
          </c:cat>
          <c:val>
            <c:numRef>
              <c:f>VZOREK!$G$10:$J$10</c:f>
              <c:numCache>
                <c:formatCode>0.0</c:formatCode>
                <c:ptCount val="4"/>
                <c:pt idx="0">
                  <c:v>11.421319796954315</c:v>
                </c:pt>
                <c:pt idx="1">
                  <c:v>32.303618711385703</c:v>
                </c:pt>
                <c:pt idx="2">
                  <c:v>31.205673758865249</c:v>
                </c:pt>
                <c:pt idx="3">
                  <c:v>30.138445154419596</c:v>
                </c:pt>
              </c:numCache>
            </c:numRef>
          </c:val>
        </c:ser>
        <c:ser>
          <c:idx val="1"/>
          <c:order val="1"/>
          <c:tx>
            <c:strRef>
              <c:f>VZOREK!$B$11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VZOREK!$G$2:$J$2</c:f>
              <c:strCache>
                <c:ptCount val="4"/>
                <c:pt idx="0">
                  <c:v>2011 PODZIM</c:v>
                </c:pt>
                <c:pt idx="1">
                  <c:v>2012 PODZIM</c:v>
                </c:pt>
                <c:pt idx="2">
                  <c:v>2013 PODZIM</c:v>
                </c:pt>
                <c:pt idx="3">
                  <c:v>2014 PODZIM</c:v>
                </c:pt>
              </c:strCache>
            </c:strRef>
          </c:cat>
          <c:val>
            <c:numRef>
              <c:f>VZOREK!$G$11:$J$11</c:f>
              <c:numCache>
                <c:formatCode>0.0</c:formatCode>
                <c:ptCount val="4"/>
                <c:pt idx="0">
                  <c:v>79.035532994923869</c:v>
                </c:pt>
                <c:pt idx="1">
                  <c:v>66.019417475728162</c:v>
                </c:pt>
                <c:pt idx="2">
                  <c:v>67.464539007092199</c:v>
                </c:pt>
                <c:pt idx="3">
                  <c:v>66.240681576144837</c:v>
                </c:pt>
              </c:numCache>
            </c:numRef>
          </c:val>
        </c:ser>
        <c:ser>
          <c:idx val="2"/>
          <c:order val="2"/>
          <c:tx>
            <c:strRef>
              <c:f>VZOREK!$B$12</c:f>
              <c:strCache>
                <c:ptCount val="1"/>
                <c:pt idx="0">
                  <c:v>NÁHRADNÍ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VZOREK!$G$2:$J$2</c:f>
              <c:strCache>
                <c:ptCount val="4"/>
                <c:pt idx="0">
                  <c:v>2011 PODZIM</c:v>
                </c:pt>
                <c:pt idx="1">
                  <c:v>2012 PODZIM</c:v>
                </c:pt>
                <c:pt idx="2">
                  <c:v>2013 PODZIM</c:v>
                </c:pt>
                <c:pt idx="3">
                  <c:v>2014 PODZIM</c:v>
                </c:pt>
              </c:strCache>
            </c:strRef>
          </c:cat>
          <c:val>
            <c:numRef>
              <c:f>VZOREK!$G$12:$J$12</c:f>
              <c:numCache>
                <c:formatCode>0.0</c:formatCode>
                <c:ptCount val="4"/>
                <c:pt idx="0">
                  <c:v>9.5431472081218267</c:v>
                </c:pt>
                <c:pt idx="1">
                  <c:v>1.6769638128861428</c:v>
                </c:pt>
                <c:pt idx="2">
                  <c:v>1.3297872340425532</c:v>
                </c:pt>
                <c:pt idx="3">
                  <c:v>3.6208732694355699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serLines>
          <c:spPr>
            <a:ln>
              <a:solidFill>
                <a:schemeClr val="bg1">
                  <a:lumMod val="75000"/>
                </a:schemeClr>
              </a:solidFill>
            </a:ln>
          </c:spPr>
        </c:serLines>
        <c:axId val="64535552"/>
        <c:axId val="64574208"/>
      </c:barChart>
      <c:catAx>
        <c:axId val="64535552"/>
        <c:scaling>
          <c:orientation val="minMax"/>
        </c:scaling>
        <c:delete val="0"/>
        <c:axPos val="b"/>
        <c:majorTickMark val="out"/>
        <c:minorTickMark val="none"/>
        <c:tickLblPos val="nextTo"/>
        <c:crossAx val="64574208"/>
        <c:crosses val="autoZero"/>
        <c:auto val="1"/>
        <c:lblAlgn val="ctr"/>
        <c:lblOffset val="100"/>
        <c:noMultiLvlLbl val="0"/>
      </c:catAx>
      <c:valAx>
        <c:axId val="6457420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6453555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/>
      <c:overlay val="0"/>
      <c:txPr>
        <a:bodyPr/>
        <a:lstStyle/>
        <a:p>
          <a:pPr>
            <a:defRPr sz="900"/>
          </a:pPr>
          <a:endParaRPr lang="cs-CZ"/>
        </a:p>
      </c:tx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6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 sz="1600"/>
              <a:t>NĚMČINA - PÍSEMNÉ PRÁCE</a:t>
            </a:r>
          </a:p>
          <a:p>
            <a:pPr>
              <a:defRPr/>
            </a:pPr>
            <a:r>
              <a:rPr lang="cs-CZ" sz="1200"/>
              <a:t>MZ 2014 A 2013 PODZIM - VŠECHNY TERMÍNY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0492666745226144E-2"/>
          <c:y val="0.14514014590900612"/>
          <c:w val="0.87719569671922148"/>
          <c:h val="0.72690523249859007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histogramy!$BG$1</c:f>
              <c:strCache>
                <c:ptCount val="1"/>
                <c:pt idx="0">
                  <c:v>2013 PODZIM</c:v>
                </c:pt>
              </c:strCache>
            </c:strRef>
          </c:tx>
          <c:spPr>
            <a:solidFill>
              <a:schemeClr val="tx1">
                <a:lumMod val="50000"/>
                <a:lumOff val="50000"/>
                <a:alpha val="50000"/>
              </a:schemeClr>
            </a:solidFill>
          </c:spPr>
          <c:invertIfNegative val="0"/>
          <c:dPt>
            <c:idx val="16"/>
            <c:invertIfNegative val="0"/>
            <c:bubble3D val="0"/>
            <c:spPr>
              <a:solidFill>
                <a:schemeClr val="accent2">
                  <a:alpha val="50000"/>
                </a:schemeClr>
              </a:solidFill>
            </c:spPr>
          </c:dPt>
          <c:trendline>
            <c:spPr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histogramy!$A$4:$A$40</c:f>
              <c:numCache>
                <c:formatCode>General</c:formatCode>
                <c:ptCount val="3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</c:numCache>
            </c:numRef>
          </c:cat>
          <c:val>
            <c:numRef>
              <c:f>histogramy!$BH$4:$BH$40</c:f>
              <c:numCache>
                <c:formatCode>0.0</c:formatCode>
                <c:ptCount val="37"/>
                <c:pt idx="0">
                  <c:v>0.90171325518485124</c:v>
                </c:pt>
                <c:pt idx="1">
                  <c:v>0</c:v>
                </c:pt>
                <c:pt idx="2">
                  <c:v>0.27051397655545539</c:v>
                </c:pt>
                <c:pt idx="3">
                  <c:v>0.7213706041478809</c:v>
                </c:pt>
                <c:pt idx="4">
                  <c:v>0.81154192966636607</c:v>
                </c:pt>
                <c:pt idx="5">
                  <c:v>0.81154192966636607</c:v>
                </c:pt>
                <c:pt idx="6">
                  <c:v>1.5329125338142471</c:v>
                </c:pt>
                <c:pt idx="7">
                  <c:v>1.5329125338142471</c:v>
                </c:pt>
                <c:pt idx="8">
                  <c:v>1.1722272317403066</c:v>
                </c:pt>
                <c:pt idx="9">
                  <c:v>1.6230838593327321</c:v>
                </c:pt>
                <c:pt idx="10">
                  <c:v>3.2461677186654643</c:v>
                </c:pt>
                <c:pt idx="11">
                  <c:v>3.2461677186654643</c:v>
                </c:pt>
                <c:pt idx="12">
                  <c:v>4.3282236248872863</c:v>
                </c:pt>
                <c:pt idx="13">
                  <c:v>4.8692515779981971</c:v>
                </c:pt>
                <c:pt idx="14">
                  <c:v>6.1316501352569883</c:v>
                </c:pt>
                <c:pt idx="15">
                  <c:v>4.9594229035166819</c:v>
                </c:pt>
                <c:pt idx="16">
                  <c:v>8.7466185752930574</c:v>
                </c:pt>
                <c:pt idx="17">
                  <c:v>7.7547339945897198</c:v>
                </c:pt>
                <c:pt idx="18">
                  <c:v>7.2137060414788099</c:v>
                </c:pt>
                <c:pt idx="19">
                  <c:v>6.7628494138863831</c:v>
                </c:pt>
                <c:pt idx="20">
                  <c:v>8.11541929666366</c:v>
                </c:pt>
                <c:pt idx="21">
                  <c:v>4.9594229035166819</c:v>
                </c:pt>
                <c:pt idx="22">
                  <c:v>4.3282236248872863</c:v>
                </c:pt>
                <c:pt idx="23">
                  <c:v>3.0658250676284942</c:v>
                </c:pt>
                <c:pt idx="24">
                  <c:v>2.7953110910730388</c:v>
                </c:pt>
                <c:pt idx="25">
                  <c:v>2.9756537421100093</c:v>
                </c:pt>
                <c:pt idx="26">
                  <c:v>1.7132551848512172</c:v>
                </c:pt>
                <c:pt idx="27">
                  <c:v>1.8034265103697025</c:v>
                </c:pt>
                <c:pt idx="28">
                  <c:v>1.1722272317403066</c:v>
                </c:pt>
                <c:pt idx="29">
                  <c:v>0.63119927862939584</c:v>
                </c:pt>
                <c:pt idx="30">
                  <c:v>0.27051397655545539</c:v>
                </c:pt>
                <c:pt idx="31">
                  <c:v>0.54102795311091079</c:v>
                </c:pt>
                <c:pt idx="32">
                  <c:v>0</c:v>
                </c:pt>
                <c:pt idx="33">
                  <c:v>0.36068530207394045</c:v>
                </c:pt>
                <c:pt idx="34">
                  <c:v>0.27051397655545539</c:v>
                </c:pt>
                <c:pt idx="35">
                  <c:v>0.18034265103697023</c:v>
                </c:pt>
                <c:pt idx="36">
                  <c:v>0.18034265103697023</c:v>
                </c:pt>
              </c:numCache>
            </c:numRef>
          </c:val>
        </c:ser>
        <c:ser>
          <c:idx val="0"/>
          <c:order val="1"/>
          <c:tx>
            <c:strRef>
              <c:f>histogramy!$T$1</c:f>
              <c:strCache>
                <c:ptCount val="1"/>
                <c:pt idx="0">
                  <c:v>2014 PODZIM</c:v>
                </c:pt>
              </c:strCache>
            </c:strRef>
          </c:tx>
          <c:spPr>
            <a:solidFill>
              <a:srgbClr val="92D050">
                <a:alpha val="60000"/>
              </a:srgbClr>
            </a:solidFill>
          </c:spPr>
          <c:invertIfNegative val="0"/>
          <c:dPt>
            <c:idx val="16"/>
            <c:invertIfNegative val="0"/>
            <c:bubble3D val="0"/>
            <c:spPr>
              <a:solidFill>
                <a:schemeClr val="accent2">
                  <a:alpha val="60000"/>
                </a:schemeClr>
              </a:solidFill>
            </c:spPr>
          </c:dPt>
          <c:trendline>
            <c:spPr>
              <a:ln w="12700">
                <a:solidFill>
                  <a:schemeClr val="accent3">
                    <a:lumMod val="50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histogramy!$A$4:$A$40</c:f>
              <c:numCache>
                <c:formatCode>General</c:formatCode>
                <c:ptCount val="3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</c:numCache>
            </c:numRef>
          </c:cat>
          <c:val>
            <c:numRef>
              <c:f>histogramy!$U$4:$U$40</c:f>
              <c:numCache>
                <c:formatCode>0.0</c:formatCode>
                <c:ptCount val="37"/>
                <c:pt idx="0">
                  <c:v>1.7021276595744681</c:v>
                </c:pt>
                <c:pt idx="1">
                  <c:v>0</c:v>
                </c:pt>
                <c:pt idx="2">
                  <c:v>0.31914893617021273</c:v>
                </c:pt>
                <c:pt idx="3">
                  <c:v>0.74468085106382986</c:v>
                </c:pt>
                <c:pt idx="4">
                  <c:v>2.021276595744681</c:v>
                </c:pt>
                <c:pt idx="5">
                  <c:v>2.7659574468085104</c:v>
                </c:pt>
                <c:pt idx="6">
                  <c:v>2.3404255319148937</c:v>
                </c:pt>
                <c:pt idx="7">
                  <c:v>2.2340425531914896</c:v>
                </c:pt>
                <c:pt idx="8">
                  <c:v>2.4468085106382977</c:v>
                </c:pt>
                <c:pt idx="9">
                  <c:v>2.5531914893617018</c:v>
                </c:pt>
                <c:pt idx="10">
                  <c:v>3.6170212765957444</c:v>
                </c:pt>
                <c:pt idx="11">
                  <c:v>4.6808510638297873</c:v>
                </c:pt>
                <c:pt idx="12">
                  <c:v>6.3829787234042552</c:v>
                </c:pt>
                <c:pt idx="13">
                  <c:v>5.5319148936170208</c:v>
                </c:pt>
                <c:pt idx="14">
                  <c:v>7.7659574468085104</c:v>
                </c:pt>
                <c:pt idx="15">
                  <c:v>6.3829787234042552</c:v>
                </c:pt>
                <c:pt idx="16">
                  <c:v>5.7446808510638299</c:v>
                </c:pt>
                <c:pt idx="17">
                  <c:v>5.2127659574468082</c:v>
                </c:pt>
                <c:pt idx="18">
                  <c:v>6.5957446808510634</c:v>
                </c:pt>
                <c:pt idx="19">
                  <c:v>4.5744680851063828</c:v>
                </c:pt>
                <c:pt idx="20">
                  <c:v>5.2127659574468082</c:v>
                </c:pt>
                <c:pt idx="21">
                  <c:v>3.8297872340425529</c:v>
                </c:pt>
                <c:pt idx="22">
                  <c:v>4.3617021276595747</c:v>
                </c:pt>
                <c:pt idx="23">
                  <c:v>2.6595744680851063</c:v>
                </c:pt>
                <c:pt idx="24">
                  <c:v>3.1914893617021276</c:v>
                </c:pt>
                <c:pt idx="25">
                  <c:v>2.021276595744681</c:v>
                </c:pt>
                <c:pt idx="26">
                  <c:v>1.0638297872340425</c:v>
                </c:pt>
                <c:pt idx="27">
                  <c:v>0.63829787234042545</c:v>
                </c:pt>
                <c:pt idx="28">
                  <c:v>0.74468085106382986</c:v>
                </c:pt>
                <c:pt idx="29">
                  <c:v>0.42553191489361702</c:v>
                </c:pt>
                <c:pt idx="30">
                  <c:v>0.74468085106382986</c:v>
                </c:pt>
                <c:pt idx="31">
                  <c:v>0.31914893617021273</c:v>
                </c:pt>
                <c:pt idx="32">
                  <c:v>0.31914893617021273</c:v>
                </c:pt>
                <c:pt idx="33">
                  <c:v>0.31914893617021273</c:v>
                </c:pt>
                <c:pt idx="34">
                  <c:v>0.10638297872340426</c:v>
                </c:pt>
                <c:pt idx="35">
                  <c:v>0.42553191489361702</c:v>
                </c:pt>
                <c:pt idx="3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64616704"/>
        <c:axId val="65163648"/>
      </c:barChart>
      <c:catAx>
        <c:axId val="6461670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65163648"/>
        <c:crosses val="autoZero"/>
        <c:auto val="1"/>
        <c:lblAlgn val="ctr"/>
        <c:lblOffset val="100"/>
        <c:noMultiLvlLbl val="0"/>
      </c:catAx>
      <c:valAx>
        <c:axId val="65163648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</a:t>
                </a:r>
                <a:r>
                  <a:rPr lang="cs-CZ" baseline="0"/>
                  <a:t> ŽÁKŮ (%)</a:t>
                </a:r>
                <a:endParaRPr lang="cs-CZ"/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crossAx val="64616704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3471736085362662"/>
          <c:y val="0.23278797482933225"/>
          <c:w val="0.21963047444324896"/>
          <c:h val="0.13963959733014519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6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 sz="1600"/>
              <a:t>NĚMČINA - PÍSEMNÉ PRÁCE</a:t>
            </a:r>
          </a:p>
          <a:p>
            <a:pPr>
              <a:defRPr/>
            </a:pPr>
            <a:r>
              <a:rPr lang="cs-CZ" sz="1200"/>
              <a:t>MZ 2014 PODZIM - ŘÁDNÝ A OPRAVNÝ TERMÍN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0492666745226144E-2"/>
          <c:y val="0.14514014590900612"/>
          <c:w val="0.87719569671922148"/>
          <c:h val="0.72690523249859007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histogramy!$AC$3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>
                <a:lumMod val="75000"/>
                <a:alpha val="50000"/>
              </a:schemeClr>
            </a:solidFill>
          </c:spPr>
          <c:invertIfNegative val="0"/>
          <c:trendline>
            <c:spPr>
              <a:ln>
                <a:solidFill>
                  <a:schemeClr val="accent6">
                    <a:lumMod val="50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histogramy!$A$4:$A$40</c:f>
              <c:numCache>
                <c:formatCode>General</c:formatCode>
                <c:ptCount val="3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</c:numCache>
            </c:numRef>
          </c:cat>
          <c:val>
            <c:numRef>
              <c:f>histogramy!$AC$4:$AC$40</c:f>
              <c:numCache>
                <c:formatCode>0.0</c:formatCode>
                <c:ptCount val="37"/>
                <c:pt idx="0">
                  <c:v>2.090032154340836</c:v>
                </c:pt>
                <c:pt idx="1">
                  <c:v>0</c:v>
                </c:pt>
                <c:pt idx="2">
                  <c:v>0.32154340836012862</c:v>
                </c:pt>
                <c:pt idx="3">
                  <c:v>0.48231511254019299</c:v>
                </c:pt>
                <c:pt idx="4">
                  <c:v>1.607717041800643</c:v>
                </c:pt>
                <c:pt idx="5">
                  <c:v>2.572347266881029</c:v>
                </c:pt>
                <c:pt idx="6">
                  <c:v>2.090032154340836</c:v>
                </c:pt>
                <c:pt idx="7">
                  <c:v>1.7684887459807075</c:v>
                </c:pt>
                <c:pt idx="8">
                  <c:v>3.3762057877813509</c:v>
                </c:pt>
                <c:pt idx="9">
                  <c:v>2.572347266881029</c:v>
                </c:pt>
                <c:pt idx="10">
                  <c:v>3.8585209003215439</c:v>
                </c:pt>
                <c:pt idx="11">
                  <c:v>5.4662379421221869</c:v>
                </c:pt>
                <c:pt idx="12">
                  <c:v>7.395498392282958</c:v>
                </c:pt>
                <c:pt idx="13">
                  <c:v>6.5916398713826361</c:v>
                </c:pt>
                <c:pt idx="14">
                  <c:v>9.32475884244373</c:v>
                </c:pt>
                <c:pt idx="15">
                  <c:v>6.5916398713826361</c:v>
                </c:pt>
                <c:pt idx="16">
                  <c:v>5.9485530546623799</c:v>
                </c:pt>
                <c:pt idx="17">
                  <c:v>5.305466237942122</c:v>
                </c:pt>
                <c:pt idx="18">
                  <c:v>5.4662379421221869</c:v>
                </c:pt>
                <c:pt idx="19">
                  <c:v>5.305466237942122</c:v>
                </c:pt>
                <c:pt idx="20">
                  <c:v>4.662379421221865</c:v>
                </c:pt>
                <c:pt idx="21">
                  <c:v>4.019292604501608</c:v>
                </c:pt>
                <c:pt idx="22">
                  <c:v>3.697749196141479</c:v>
                </c:pt>
                <c:pt idx="23">
                  <c:v>1.7684887459807075</c:v>
                </c:pt>
                <c:pt idx="24">
                  <c:v>2.8938906752411575</c:v>
                </c:pt>
                <c:pt idx="25">
                  <c:v>2.090032154340836</c:v>
                </c:pt>
                <c:pt idx="26">
                  <c:v>0.96463022508038598</c:v>
                </c:pt>
                <c:pt idx="27">
                  <c:v>0.16077170418006431</c:v>
                </c:pt>
                <c:pt idx="28">
                  <c:v>0.16077170418006431</c:v>
                </c:pt>
                <c:pt idx="29">
                  <c:v>0.16077170418006431</c:v>
                </c:pt>
                <c:pt idx="30">
                  <c:v>0.64308681672025725</c:v>
                </c:pt>
                <c:pt idx="31">
                  <c:v>0.32154340836012862</c:v>
                </c:pt>
                <c:pt idx="32">
                  <c:v>0</c:v>
                </c:pt>
                <c:pt idx="33">
                  <c:v>0.16077170418006431</c:v>
                </c:pt>
                <c:pt idx="34">
                  <c:v>0.16077170418006431</c:v>
                </c:pt>
                <c:pt idx="35">
                  <c:v>0</c:v>
                </c:pt>
                <c:pt idx="36">
                  <c:v>0</c:v>
                </c:pt>
              </c:numCache>
            </c:numRef>
          </c:val>
        </c:ser>
        <c:ser>
          <c:idx val="0"/>
          <c:order val="1"/>
          <c:tx>
            <c:strRef>
              <c:f>histogramy!$AB$3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chemeClr val="accent5">
                <a:alpha val="60000"/>
              </a:schemeClr>
            </a:solidFill>
          </c:spPr>
          <c:invertIfNegative val="0"/>
          <c:trendline>
            <c:spPr>
              <a:ln w="12700">
                <a:solidFill>
                  <a:schemeClr val="accent5">
                    <a:lumMod val="50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histogramy!$A$4:$A$40</c:f>
              <c:numCache>
                <c:formatCode>General</c:formatCode>
                <c:ptCount val="3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</c:numCache>
            </c:numRef>
          </c:cat>
          <c:val>
            <c:numRef>
              <c:f>histogramy!$AB$4:$AB$40</c:f>
              <c:numCache>
                <c:formatCode>0.0</c:formatCode>
                <c:ptCount val="37"/>
                <c:pt idx="0">
                  <c:v>0.70422535211267612</c:v>
                </c:pt>
                <c:pt idx="1">
                  <c:v>0</c:v>
                </c:pt>
                <c:pt idx="2">
                  <c:v>0.35211267605633806</c:v>
                </c:pt>
                <c:pt idx="3">
                  <c:v>1.4084507042253522</c:v>
                </c:pt>
                <c:pt idx="4">
                  <c:v>2.8169014084507045</c:v>
                </c:pt>
                <c:pt idx="5">
                  <c:v>2.8169014084507045</c:v>
                </c:pt>
                <c:pt idx="6">
                  <c:v>2.8169014084507045</c:v>
                </c:pt>
                <c:pt idx="7">
                  <c:v>2.8169014084507045</c:v>
                </c:pt>
                <c:pt idx="8">
                  <c:v>0.70422535211267612</c:v>
                </c:pt>
                <c:pt idx="9">
                  <c:v>2.8169014084507045</c:v>
                </c:pt>
                <c:pt idx="10">
                  <c:v>2.8169014084507045</c:v>
                </c:pt>
                <c:pt idx="11">
                  <c:v>2.8169014084507045</c:v>
                </c:pt>
                <c:pt idx="12">
                  <c:v>4.929577464788732</c:v>
                </c:pt>
                <c:pt idx="13">
                  <c:v>3.5211267605633805</c:v>
                </c:pt>
                <c:pt idx="14">
                  <c:v>4.225352112676056</c:v>
                </c:pt>
                <c:pt idx="15">
                  <c:v>5.6338028169014089</c:v>
                </c:pt>
                <c:pt idx="16">
                  <c:v>5.28169014084507</c:v>
                </c:pt>
                <c:pt idx="17">
                  <c:v>5.28169014084507</c:v>
                </c:pt>
                <c:pt idx="18">
                  <c:v>9.1549295774647899</c:v>
                </c:pt>
                <c:pt idx="19">
                  <c:v>2.8169014084507045</c:v>
                </c:pt>
                <c:pt idx="20">
                  <c:v>5.6338028169014089</c:v>
                </c:pt>
                <c:pt idx="21">
                  <c:v>3.169014084507042</c:v>
                </c:pt>
                <c:pt idx="22">
                  <c:v>5.9859154929577461</c:v>
                </c:pt>
                <c:pt idx="23">
                  <c:v>4.5774647887323949</c:v>
                </c:pt>
                <c:pt idx="24">
                  <c:v>4.225352112676056</c:v>
                </c:pt>
                <c:pt idx="25">
                  <c:v>2.112676056338028</c:v>
                </c:pt>
                <c:pt idx="26">
                  <c:v>1.4084507042253522</c:v>
                </c:pt>
                <c:pt idx="27">
                  <c:v>1.7605633802816902</c:v>
                </c:pt>
                <c:pt idx="28">
                  <c:v>1.7605633802816902</c:v>
                </c:pt>
                <c:pt idx="29">
                  <c:v>1.056338028169014</c:v>
                </c:pt>
                <c:pt idx="30">
                  <c:v>1.056338028169014</c:v>
                </c:pt>
                <c:pt idx="31">
                  <c:v>0.35211267605633806</c:v>
                </c:pt>
                <c:pt idx="32">
                  <c:v>1.056338028169014</c:v>
                </c:pt>
                <c:pt idx="33">
                  <c:v>0.70422535211267612</c:v>
                </c:pt>
                <c:pt idx="34">
                  <c:v>0</c:v>
                </c:pt>
                <c:pt idx="35">
                  <c:v>1.4084507042253522</c:v>
                </c:pt>
                <c:pt idx="3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65189376"/>
        <c:axId val="65191296"/>
      </c:barChart>
      <c:catAx>
        <c:axId val="6518937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65191296"/>
        <c:crosses val="autoZero"/>
        <c:auto val="1"/>
        <c:lblAlgn val="ctr"/>
        <c:lblOffset val="100"/>
        <c:noMultiLvlLbl val="0"/>
      </c:catAx>
      <c:valAx>
        <c:axId val="65191296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</a:t>
                </a:r>
                <a:r>
                  <a:rPr lang="cs-CZ" baseline="0"/>
                  <a:t> ŽÁKŮ (%)</a:t>
                </a:r>
                <a:endParaRPr lang="cs-CZ"/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crossAx val="65189376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5022924994429501"/>
          <c:y val="0.16551394304126826"/>
          <c:w val="0.24362818938386291"/>
          <c:h val="8.9136533111491098E-2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6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400" baseline="0" dirty="0"/>
              <a:t>NĚMČINA - PÍSEMNÁ PRÁCE</a:t>
            </a:r>
          </a:p>
          <a:p>
            <a:pPr>
              <a:defRPr sz="1200"/>
            </a:pPr>
            <a:r>
              <a:rPr lang="cs-CZ" sz="1400" dirty="0">
                <a:solidFill>
                  <a:srgbClr val="FF0000"/>
                </a:solidFill>
              </a:rPr>
              <a:t>ČISTÁ</a:t>
            </a:r>
            <a:r>
              <a:rPr lang="cs-CZ" sz="1400" baseline="0" dirty="0">
                <a:solidFill>
                  <a:srgbClr val="FF0000"/>
                </a:solidFill>
              </a:rPr>
              <a:t> NEÚSPĚŠNOST</a:t>
            </a:r>
          </a:p>
          <a:p>
            <a:pPr>
              <a:defRPr sz="1200"/>
            </a:pPr>
            <a:r>
              <a:rPr lang="cs-CZ" sz="1100" baseline="0" dirty="0"/>
              <a:t>PODZIMNÍ TERMÍN MZ</a:t>
            </a:r>
            <a:endParaRPr lang="cs-CZ" sz="11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971392837640261"/>
          <c:y val="0.23420751266482939"/>
          <c:w val="0.84273177262238197"/>
          <c:h val="0.649812311058817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'[MZ11p-14p_casoverady_grafy_v2.xlsx]PREDMETY - ZAKLAD'!$B$13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'[MZ11p-14p_casoverady_grafy_v2.xlsx]PREDMETY - ZAKLAD'!$R$2:$U$2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'[MZ11p-14p_casoverady_grafy_v2.xlsx]PREDMETY - ZAKLAD'!$R$13:$U$13</c:f>
              <c:numCache>
                <c:formatCode>###0.0</c:formatCode>
                <c:ptCount val="4"/>
                <c:pt idx="0">
                  <c:v>25.685279187817262</c:v>
                </c:pt>
                <c:pt idx="1">
                  <c:v>40.511915269196827</c:v>
                </c:pt>
                <c:pt idx="2">
                  <c:v>37.322695035460995</c:v>
                </c:pt>
                <c:pt idx="3" formatCode="0.0">
                  <c:v>51.48936170212766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65360256"/>
        <c:axId val="65362176"/>
      </c:barChart>
      <c:lineChart>
        <c:grouping val="standard"/>
        <c:varyColors val="0"/>
        <c:ser>
          <c:idx val="1"/>
          <c:order val="1"/>
          <c:tx>
            <c:strRef>
              <c:f>'[MZ11p-14p_casoverady_grafy_v2.xlsx]PREDMETY - ZAKLAD'!$B$14</c:f>
              <c:strCache>
                <c:ptCount val="1"/>
                <c:pt idx="0">
                  <c:v>ŘÁDNÝ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5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cat>
            <c:strRef>
              <c:f>'[MZ11p-14p_casoverady_grafy_v2.xlsx]PREDMETY - ZAKLAD'!$R$2:$U$2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'[MZ11p-14p_casoverady_grafy_v2.xlsx]PREDMETY - ZAKLAD'!$R$14:$U$14</c:f>
              <c:numCache>
                <c:formatCode>###0.0</c:formatCode>
                <c:ptCount val="4"/>
                <c:pt idx="0">
                  <c:v>29.777777777777775</c:v>
                </c:pt>
                <c:pt idx="1">
                  <c:v>31.967213114754102</c:v>
                </c:pt>
                <c:pt idx="2">
                  <c:v>29.829545454545453</c:v>
                </c:pt>
                <c:pt idx="3" formatCode="0.0">
                  <c:v>41.197183098591552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'[MZ11p-14p_casoverady_grafy_v2.xlsx]PREDMETY - ZAKLAD'!$B$15</c:f>
              <c:strCache>
                <c:ptCount val="1"/>
                <c:pt idx="0">
                  <c:v>OPRAVNÝ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cat>
            <c:strRef>
              <c:f>'[MZ11p-14p_casoverady_grafy_v2.xlsx]PREDMETY - ZAKLAD'!$R$2:$U$2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'[MZ11p-14p_casoverady_grafy_v2.xlsx]PREDMETY - ZAKLAD'!$R$15:$U$15</c:f>
              <c:numCache>
                <c:formatCode>###0.0</c:formatCode>
                <c:ptCount val="4"/>
                <c:pt idx="0">
                  <c:v>25.176621708413617</c:v>
                </c:pt>
                <c:pt idx="1">
                  <c:v>44.786096256684495</c:v>
                </c:pt>
                <c:pt idx="2">
                  <c:v>40.998685939553219</c:v>
                </c:pt>
                <c:pt idx="3" formatCode="0.0">
                  <c:v>56.109324758842448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5360256"/>
        <c:axId val="65362176"/>
      </c:lineChart>
      <c:catAx>
        <c:axId val="6536025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cs-CZ"/>
          </a:p>
        </c:txPr>
        <c:crossAx val="65362176"/>
        <c:crosses val="autoZero"/>
        <c:auto val="1"/>
        <c:lblAlgn val="ctr"/>
        <c:lblOffset val="100"/>
        <c:noMultiLvlLbl val="0"/>
      </c:catAx>
      <c:valAx>
        <c:axId val="65362176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 sz="1000" b="0" i="0" kern="1200" baseline="0">
                    <a:solidFill>
                      <a:srgbClr val="000000"/>
                    </a:solidFill>
                    <a:effectLst/>
                  </a:rPr>
                  <a:t>PODÍL NEÚSPĚŠNÝCH Z KONAJÍCÍCH (%)</a:t>
                </a:r>
                <a:endParaRPr lang="cs-CZ">
                  <a:effectLst/>
                </a:endParaRP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65360256"/>
        <c:crosses val="autoZero"/>
        <c:crossBetween val="between"/>
      </c:valAx>
      <c:spPr>
        <a:solidFill>
          <a:schemeClr val="bg1"/>
        </a:solidFill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4382694120733261"/>
          <c:y val="0.25130548665995395"/>
          <c:w val="0.20891308873753017"/>
          <c:h val="0.16522437469244936"/>
        </c:manualLayout>
      </c:layout>
      <c:overlay val="1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6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400" dirty="0"/>
              <a:t>NĚMČINA </a:t>
            </a:r>
            <a:r>
              <a:rPr lang="cs-CZ" sz="1400" baseline="0" dirty="0"/>
              <a:t>- PÍSEMNÁ PRÁCE</a:t>
            </a:r>
          </a:p>
          <a:p>
            <a:pPr>
              <a:defRPr sz="1200"/>
            </a:pPr>
            <a:r>
              <a:rPr lang="cs-CZ" sz="1400" dirty="0">
                <a:solidFill>
                  <a:srgbClr val="FF0000"/>
                </a:solidFill>
              </a:rPr>
              <a:t>% SKÓR</a:t>
            </a:r>
            <a:endParaRPr lang="cs-CZ" sz="1400" baseline="0" dirty="0">
              <a:solidFill>
                <a:srgbClr val="FF0000"/>
              </a:solidFill>
            </a:endParaRPr>
          </a:p>
          <a:p>
            <a:pPr>
              <a:defRPr sz="1200"/>
            </a:pPr>
            <a:r>
              <a:rPr lang="cs-CZ" sz="1100" baseline="0" dirty="0"/>
              <a:t>PODZIMNÍ TERMÍN MZ</a:t>
            </a:r>
            <a:endParaRPr lang="cs-CZ" sz="11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971392837640261"/>
          <c:y val="0.23420751266482939"/>
          <c:w val="0.84273177262238197"/>
          <c:h val="0.649812311058817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'[MZ11p-14p_casoverady_grafy_v2.xlsx]PREDMETY - ZAKLAD'!$B$36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'[MZ11p-14p_casoverady_grafy_v2.xlsx]PREDMETY - ZAKLAD'!$R$2:$U$2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'[MZ11p-14p_casoverady_grafy_v2.xlsx]PREDMETY - ZAKLAD'!$R$36:$U$36</c:f>
              <c:numCache>
                <c:formatCode>###0.0</c:formatCode>
                <c:ptCount val="4"/>
                <c:pt idx="0">
                  <c:v>51.889497840172837</c:v>
                </c:pt>
                <c:pt idx="1">
                  <c:v>45.701684684684672</c:v>
                </c:pt>
                <c:pt idx="2">
                  <c:v>47.301019855595634</c:v>
                </c:pt>
                <c:pt idx="3">
                  <c:v>42.872998932764133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65393408"/>
        <c:axId val="65395328"/>
      </c:barChart>
      <c:lineChart>
        <c:grouping val="standard"/>
        <c:varyColors val="0"/>
        <c:ser>
          <c:idx val="1"/>
          <c:order val="1"/>
          <c:tx>
            <c:strRef>
              <c:f>'[MZ11p-14p_casoverady_grafy_v2.xlsx]PREDMETY - ZAKLAD'!$B$37</c:f>
              <c:strCache>
                <c:ptCount val="1"/>
                <c:pt idx="0">
                  <c:v>ŘÁDNÝ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5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cat>
            <c:strRef>
              <c:f>'[MZ11p-14p_casoverady_grafy_v2.xlsx]PREDMETY - ZAKLAD'!$R$2:$U$2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'[MZ11p-14p_casoverady_grafy_v2.xlsx]PREDMETY - ZAKLAD'!$R$37:$U$37</c:f>
              <c:numCache>
                <c:formatCode>###0.0</c:formatCode>
                <c:ptCount val="4"/>
                <c:pt idx="0">
                  <c:v>51.941188118811873</c:v>
                </c:pt>
                <c:pt idx="1">
                  <c:v>49.293933518005481</c:v>
                </c:pt>
                <c:pt idx="2">
                  <c:v>50.568649425287362</c:v>
                </c:pt>
                <c:pt idx="3">
                  <c:v>46.718309859154928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'[MZ11p-14p_casoverady_grafy_v2.xlsx]PREDMETY - ZAKLAD'!$B$38</c:f>
              <c:strCache>
                <c:ptCount val="1"/>
                <c:pt idx="0">
                  <c:v>OPRAVNÝ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cat>
            <c:strRef>
              <c:f>'[MZ11p-14p_casoverady_grafy_v2.xlsx]PREDMETY - ZAKLAD'!$R$2:$U$2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'[MZ11p-14p_casoverady_grafy_v2.xlsx]PREDMETY - ZAKLAD'!$R$38:$U$38</c:f>
              <c:numCache>
                <c:formatCode>###0.0</c:formatCode>
                <c:ptCount val="4"/>
                <c:pt idx="0">
                  <c:v>51.8093292682927</c:v>
                </c:pt>
                <c:pt idx="1">
                  <c:v>43.784685792349713</c:v>
                </c:pt>
                <c:pt idx="2">
                  <c:v>45.600939597315424</c:v>
                </c:pt>
                <c:pt idx="3">
                  <c:v>41.242326332794768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5393408"/>
        <c:axId val="65395328"/>
      </c:lineChart>
      <c:catAx>
        <c:axId val="6539340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cs-CZ"/>
          </a:p>
        </c:txPr>
        <c:crossAx val="65395328"/>
        <c:crosses val="autoZero"/>
        <c:auto val="1"/>
        <c:lblAlgn val="ctr"/>
        <c:lblOffset val="100"/>
        <c:noMultiLvlLbl val="0"/>
      </c:catAx>
      <c:valAx>
        <c:axId val="65395328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 sz="1000" b="0" i="0" kern="1200" baseline="0">
                    <a:solidFill>
                      <a:srgbClr val="000000"/>
                    </a:solidFill>
                    <a:effectLst/>
                  </a:rPr>
                  <a:t>% SKÓR</a:t>
                </a:r>
                <a:endParaRPr lang="cs-CZ">
                  <a:effectLst/>
                </a:endParaRP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65393408"/>
        <c:crosses val="autoZero"/>
        <c:crossBetween val="between"/>
      </c:valAx>
      <c:spPr>
        <a:solidFill>
          <a:schemeClr val="bg1"/>
        </a:solidFill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42721901214597546"/>
          <c:y val="0.50988571982835185"/>
          <c:w val="0.20891308873753017"/>
          <c:h val="0.18102901236876304"/>
        </c:manualLayout>
      </c:layout>
      <c:overlay val="1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6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 sz="1400"/>
              <a:t>NĚMČINA - PRŮMĚRNÝ % SKÓR - ODDÍLY A</a:t>
            </a:r>
            <a:r>
              <a:rPr lang="cs-CZ" sz="1400" baseline="0"/>
              <a:t> SLOUPCE</a:t>
            </a:r>
          </a:p>
          <a:p>
            <a:pPr>
              <a:defRPr/>
            </a:pPr>
            <a:r>
              <a:rPr lang="cs-CZ" sz="1100" baseline="0"/>
              <a:t>(VZOREK: VŠICHNI ŽÁCI)</a:t>
            </a:r>
          </a:p>
          <a:p>
            <a:pPr>
              <a:defRPr/>
            </a:pPr>
            <a:r>
              <a:rPr lang="cs-CZ" sz="1100" baseline="0"/>
              <a:t>MZ 2014 A 2013 PODZIM</a:t>
            </a:r>
            <a:endParaRPr lang="cs-CZ" sz="110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4186332920715141E-2"/>
          <c:y val="0.1726262757479399"/>
          <c:w val="0.88411619307383771"/>
          <c:h val="0.67961616013284154"/>
        </c:manualLayout>
      </c:layout>
      <c:lineChart>
        <c:grouping val="standard"/>
        <c:varyColors val="0"/>
        <c:ser>
          <c:idx val="0"/>
          <c:order val="0"/>
          <c:tx>
            <c:strRef>
              <c:f>'VHT A ODDÍLY'!$B$129</c:f>
              <c:strCache>
                <c:ptCount val="1"/>
                <c:pt idx="0">
                  <c:v>2014 PODZIM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cat>
            <c:strRef>
              <c:f>'VHT A ODDÍLY'!$C$125:$Q$125</c:f>
              <c:strCache>
                <c:ptCount val="15"/>
                <c:pt idx="0">
                  <c:v>PP CELKEM</c:v>
                </c:pt>
                <c:pt idx="1">
                  <c:v>ČÁST 1</c:v>
                </c:pt>
                <c:pt idx="2">
                  <c:v>ČÁST 2</c:v>
                </c:pt>
                <c:pt idx="3">
                  <c:v>IA</c:v>
                </c:pt>
                <c:pt idx="4">
                  <c:v>IB</c:v>
                </c:pt>
                <c:pt idx="5">
                  <c:v>IIA</c:v>
                </c:pt>
                <c:pt idx="6">
                  <c:v>IIB</c:v>
                </c:pt>
                <c:pt idx="7">
                  <c:v>IIIA</c:v>
                </c:pt>
                <c:pt idx="8">
                  <c:v>IIIB</c:v>
                </c:pt>
                <c:pt idx="9">
                  <c:v>IVA</c:v>
                </c:pt>
                <c:pt idx="10">
                  <c:v>IVB</c:v>
                </c:pt>
                <c:pt idx="11">
                  <c:v>I_K</c:v>
                </c:pt>
                <c:pt idx="12">
                  <c:v>II_K</c:v>
                </c:pt>
                <c:pt idx="13">
                  <c:v>III_K</c:v>
                </c:pt>
                <c:pt idx="14">
                  <c:v>IV_K</c:v>
                </c:pt>
              </c:strCache>
            </c:strRef>
          </c:cat>
          <c:val>
            <c:numRef>
              <c:f>'VHT A ODDÍLY'!$C$129:$Q$129</c:f>
              <c:numCache>
                <c:formatCode>###0.0</c:formatCode>
                <c:ptCount val="15"/>
                <c:pt idx="0">
                  <c:v>42.872998932764133</c:v>
                </c:pt>
                <c:pt idx="1">
                  <c:v>39.747065101387349</c:v>
                </c:pt>
                <c:pt idx="2">
                  <c:v>49.232657417289218</c:v>
                </c:pt>
                <c:pt idx="3">
                  <c:v>65.544290288153732</c:v>
                </c:pt>
                <c:pt idx="4">
                  <c:v>46.646744930629687</c:v>
                </c:pt>
                <c:pt idx="5">
                  <c:v>43.042689434364966</c:v>
                </c:pt>
                <c:pt idx="6">
                  <c:v>36.378868729989357</c:v>
                </c:pt>
                <c:pt idx="7">
                  <c:v>48.829242262540056</c:v>
                </c:pt>
                <c:pt idx="8">
                  <c:v>40.307363927428035</c:v>
                </c:pt>
                <c:pt idx="9">
                  <c:v>13.436499466382067</c:v>
                </c:pt>
                <c:pt idx="10">
                  <c:v>23.078975453575275</c:v>
                </c:pt>
                <c:pt idx="11">
                  <c:v>68.02454642475999</c:v>
                </c:pt>
                <c:pt idx="12">
                  <c:v>49.0651013874066</c:v>
                </c:pt>
                <c:pt idx="13">
                  <c:v>48.744930629669142</c:v>
                </c:pt>
                <c:pt idx="14">
                  <c:v>31.221985058697989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'VHT A ODDÍLY'!$B$130</c:f>
              <c:strCache>
                <c:ptCount val="1"/>
                <c:pt idx="0">
                  <c:v>2013 PODZIM</c:v>
                </c:pt>
              </c:strCache>
            </c:strRef>
          </c:tx>
          <c:spPr>
            <a:ln w="12700">
              <a:solidFill>
                <a:schemeClr val="bg1">
                  <a:lumMod val="50000"/>
                </a:schemeClr>
              </a:solidFill>
              <a:prstDash val="sysDash"/>
            </a:ln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  <a:prstDash val="sysDash"/>
              </a:ln>
            </c:spPr>
          </c:marker>
          <c:cat>
            <c:strRef>
              <c:f>'VHT A ODDÍLY'!$C$125:$Q$125</c:f>
              <c:strCache>
                <c:ptCount val="15"/>
                <c:pt idx="0">
                  <c:v>PP CELKEM</c:v>
                </c:pt>
                <c:pt idx="1">
                  <c:v>ČÁST 1</c:v>
                </c:pt>
                <c:pt idx="2">
                  <c:v>ČÁST 2</c:v>
                </c:pt>
                <c:pt idx="3">
                  <c:v>IA</c:v>
                </c:pt>
                <c:pt idx="4">
                  <c:v>IB</c:v>
                </c:pt>
                <c:pt idx="5">
                  <c:v>IIA</c:v>
                </c:pt>
                <c:pt idx="6">
                  <c:v>IIB</c:v>
                </c:pt>
                <c:pt idx="7">
                  <c:v>IIIA</c:v>
                </c:pt>
                <c:pt idx="8">
                  <c:v>IIIB</c:v>
                </c:pt>
                <c:pt idx="9">
                  <c:v>IVA</c:v>
                </c:pt>
                <c:pt idx="10">
                  <c:v>IVB</c:v>
                </c:pt>
                <c:pt idx="11">
                  <c:v>I_K</c:v>
                </c:pt>
                <c:pt idx="12">
                  <c:v>II_K</c:v>
                </c:pt>
                <c:pt idx="13">
                  <c:v>III_K</c:v>
                </c:pt>
                <c:pt idx="14">
                  <c:v>IV_K</c:v>
                </c:pt>
              </c:strCache>
            </c:strRef>
          </c:cat>
          <c:val>
            <c:numRef>
              <c:f>'VHT A ODDÍLY'!$C$130:$Q$130</c:f>
              <c:numCache>
                <c:formatCode>###0.0</c:formatCode>
                <c:ptCount val="15"/>
                <c:pt idx="0">
                  <c:v>47.347460174331232</c:v>
                </c:pt>
                <c:pt idx="1">
                  <c:v>46.299218515178872</c:v>
                </c:pt>
                <c:pt idx="2">
                  <c:v>49.443943492636038</c:v>
                </c:pt>
                <c:pt idx="3">
                  <c:v>67.929065223925406</c:v>
                </c:pt>
                <c:pt idx="4">
                  <c:v>54.733994589720517</c:v>
                </c:pt>
                <c:pt idx="5">
                  <c:v>51.728283739104207</c:v>
                </c:pt>
                <c:pt idx="6">
                  <c:v>43.402464682897509</c:v>
                </c:pt>
                <c:pt idx="7">
                  <c:v>53.110910730387708</c:v>
                </c:pt>
                <c:pt idx="8">
                  <c:v>43.642921550946753</c:v>
                </c:pt>
                <c:pt idx="9" formatCode="####.0">
                  <c:v>26.059513074842194</c:v>
                </c:pt>
                <c:pt idx="10" formatCode="####.0">
                  <c:v>29.786594529606226</c:v>
                </c:pt>
                <c:pt idx="11">
                  <c:v>62.188157499248611</c:v>
                </c:pt>
                <c:pt idx="12">
                  <c:v>49.834685903216119</c:v>
                </c:pt>
                <c:pt idx="13">
                  <c:v>50.165314096783874</c:v>
                </c:pt>
                <c:pt idx="14">
                  <c:v>35.587616471295398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5999616"/>
        <c:axId val="66001536"/>
      </c:lineChart>
      <c:catAx>
        <c:axId val="65999616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ajorTickMark val="out"/>
        <c:minorTickMark val="none"/>
        <c:tickLblPos val="nextTo"/>
        <c:txPr>
          <a:bodyPr/>
          <a:lstStyle/>
          <a:p>
            <a:pPr>
              <a:defRPr sz="900" b="1"/>
            </a:pPr>
            <a:endParaRPr lang="cs-CZ"/>
          </a:p>
        </c:txPr>
        <c:crossAx val="66001536"/>
        <c:crosses val="autoZero"/>
        <c:auto val="1"/>
        <c:lblAlgn val="ctr"/>
        <c:lblOffset val="100"/>
        <c:noMultiLvlLbl val="0"/>
      </c:catAx>
      <c:valAx>
        <c:axId val="6600153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65999616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2306087887709703"/>
          <c:y val="0.55590924751345638"/>
          <c:w val="0.22038881470833713"/>
          <c:h val="0.10046060794824849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  <c:userShapes r:id="rId2"/>
</c:chartSpace>
</file>

<file path=ppt/charts/chart6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200" b="1" i="0" baseline="0">
                <a:effectLst/>
              </a:rPr>
              <a:t>RUŠTINA - PP - TERMÍNOVÁ STRUKTURA </a:t>
            </a:r>
            <a:endParaRPr lang="cs-CZ" sz="1200">
              <a:effectLst/>
            </a:endParaRPr>
          </a:p>
          <a:p>
            <a:pPr>
              <a:defRPr sz="1200"/>
            </a:pPr>
            <a:r>
              <a:rPr lang="cs-CZ" sz="1050" b="1" i="0" baseline="0">
                <a:effectLst/>
              </a:rPr>
              <a:t>(100% = KONAJÍCÍ PÍSEMNOU PRÁCI)</a:t>
            </a:r>
            <a:endParaRPr lang="cs-CZ" sz="1050">
              <a:effectLst/>
            </a:endParaRPr>
          </a:p>
          <a:p>
            <a:pPr>
              <a:defRPr sz="1200"/>
            </a:pPr>
            <a:r>
              <a:rPr lang="cs-CZ" sz="1050" b="1" i="0" baseline="0">
                <a:effectLst/>
              </a:rPr>
              <a:t>PODZIMNÍ ZKUŠEBNÍ OBDOBÍ</a:t>
            </a:r>
            <a:endParaRPr lang="cs-CZ" sz="1050">
              <a:effectLst/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VZOREK!$A$16</c:f>
              <c:strCache>
                <c:ptCount val="1"/>
                <c:pt idx="0">
                  <c:v>řádný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VZOREK!$D$14:$E$14</c:f>
              <c:strCache>
                <c:ptCount val="2"/>
                <c:pt idx="0">
                  <c:v>2013 PODZIM</c:v>
                </c:pt>
                <c:pt idx="1">
                  <c:v>2014 PODZIM</c:v>
                </c:pt>
              </c:strCache>
            </c:strRef>
          </c:cat>
          <c:val>
            <c:numRef>
              <c:f>VZOREK!$D$16:$E$16</c:f>
              <c:numCache>
                <c:formatCode>0.0</c:formatCode>
                <c:ptCount val="2"/>
                <c:pt idx="0">
                  <c:v>53.333333333333336</c:v>
                </c:pt>
                <c:pt idx="1">
                  <c:v>55.238095238095241</c:v>
                </c:pt>
              </c:numCache>
            </c:numRef>
          </c:val>
        </c:ser>
        <c:ser>
          <c:idx val="1"/>
          <c:order val="1"/>
          <c:tx>
            <c:strRef>
              <c:f>VZOREK!$A$17</c:f>
              <c:strCache>
                <c:ptCount val="1"/>
                <c:pt idx="0">
                  <c:v>opravný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VZOREK!$D$14:$E$14</c:f>
              <c:strCache>
                <c:ptCount val="2"/>
                <c:pt idx="0">
                  <c:v>2013 PODZIM</c:v>
                </c:pt>
                <c:pt idx="1">
                  <c:v>2014 PODZIM</c:v>
                </c:pt>
              </c:strCache>
            </c:strRef>
          </c:cat>
          <c:val>
            <c:numRef>
              <c:f>VZOREK!$D$17:$E$17</c:f>
              <c:numCache>
                <c:formatCode>0.0</c:formatCode>
                <c:ptCount val="2"/>
                <c:pt idx="0">
                  <c:v>44.444444444444443</c:v>
                </c:pt>
                <c:pt idx="1">
                  <c:v>37.142857142857146</c:v>
                </c:pt>
              </c:numCache>
            </c:numRef>
          </c:val>
        </c:ser>
        <c:ser>
          <c:idx val="2"/>
          <c:order val="2"/>
          <c:tx>
            <c:strRef>
              <c:f>VZOREK!$A$18</c:f>
              <c:strCache>
                <c:ptCount val="1"/>
                <c:pt idx="0">
                  <c:v>náhradní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VZOREK!$D$14:$E$14</c:f>
              <c:strCache>
                <c:ptCount val="2"/>
                <c:pt idx="0">
                  <c:v>2013 PODZIM</c:v>
                </c:pt>
                <c:pt idx="1">
                  <c:v>2014 PODZIM</c:v>
                </c:pt>
              </c:strCache>
            </c:strRef>
          </c:cat>
          <c:val>
            <c:numRef>
              <c:f>VZOREK!$D$18:$E$18</c:f>
              <c:numCache>
                <c:formatCode>0.0</c:formatCode>
                <c:ptCount val="2"/>
                <c:pt idx="0">
                  <c:v>2.2222222222222223</c:v>
                </c:pt>
                <c:pt idx="1">
                  <c:v>7.6190476190476195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serLines>
          <c:spPr>
            <a:ln>
              <a:solidFill>
                <a:schemeClr val="bg1">
                  <a:lumMod val="75000"/>
                </a:schemeClr>
              </a:solidFill>
            </a:ln>
          </c:spPr>
        </c:serLines>
        <c:axId val="66090496"/>
        <c:axId val="66092032"/>
      </c:barChart>
      <c:catAx>
        <c:axId val="66090496"/>
        <c:scaling>
          <c:orientation val="minMax"/>
        </c:scaling>
        <c:delete val="0"/>
        <c:axPos val="b"/>
        <c:majorTickMark val="out"/>
        <c:minorTickMark val="none"/>
        <c:tickLblPos val="nextTo"/>
        <c:crossAx val="66092032"/>
        <c:crosses val="autoZero"/>
        <c:auto val="1"/>
        <c:lblAlgn val="ctr"/>
        <c:lblOffset val="100"/>
        <c:noMultiLvlLbl val="0"/>
      </c:catAx>
      <c:valAx>
        <c:axId val="6609203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66090496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/>
      <c:overlay val="0"/>
      <c:txPr>
        <a:bodyPr/>
        <a:lstStyle/>
        <a:p>
          <a:pPr>
            <a:defRPr sz="900"/>
          </a:pPr>
          <a:endParaRPr lang="cs-CZ"/>
        </a:p>
      </c:tx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6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 sz="1600"/>
              <a:t>RUŠTINA - PÍSEMNÉ PRÁCE</a:t>
            </a:r>
          </a:p>
          <a:p>
            <a:pPr>
              <a:defRPr/>
            </a:pPr>
            <a:r>
              <a:rPr lang="cs-CZ" sz="1200"/>
              <a:t>MZ 2014 A 2013 PODZIM - VŠECHNY TERMÍNY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0492666745226144E-2"/>
          <c:y val="0.14514014590900612"/>
          <c:w val="0.87719569671922148"/>
          <c:h val="0.72690523249859007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histogramy!$BG$1</c:f>
              <c:strCache>
                <c:ptCount val="1"/>
                <c:pt idx="0">
                  <c:v>2013 PODZIM</c:v>
                </c:pt>
              </c:strCache>
            </c:strRef>
          </c:tx>
          <c:spPr>
            <a:solidFill>
              <a:schemeClr val="tx1">
                <a:lumMod val="50000"/>
                <a:lumOff val="50000"/>
                <a:alpha val="50000"/>
              </a:schemeClr>
            </a:solidFill>
          </c:spPr>
          <c:invertIfNegative val="0"/>
          <c:trendline>
            <c:spPr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histogramy!$A$4:$A$40</c:f>
              <c:numCache>
                <c:formatCode>General</c:formatCode>
                <c:ptCount val="3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</c:numCache>
            </c:numRef>
          </c:cat>
          <c:val>
            <c:numRef>
              <c:f>histogramy!$BI$4:$BI$40</c:f>
              <c:numCache>
                <c:formatCode>0.0</c:formatCode>
                <c:ptCount val="37"/>
                <c:pt idx="0">
                  <c:v>1.1111111111111112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1.1111111111111112</c:v>
                </c:pt>
                <c:pt idx="5">
                  <c:v>2.2222222222222223</c:v>
                </c:pt>
                <c:pt idx="6">
                  <c:v>1.1111111111111112</c:v>
                </c:pt>
                <c:pt idx="7">
                  <c:v>5.5555555555555554</c:v>
                </c:pt>
                <c:pt idx="8">
                  <c:v>2.2222222222222223</c:v>
                </c:pt>
                <c:pt idx="9">
                  <c:v>1.1111111111111112</c:v>
                </c:pt>
                <c:pt idx="10">
                  <c:v>1.1111111111111112</c:v>
                </c:pt>
                <c:pt idx="11">
                  <c:v>1.1111111111111112</c:v>
                </c:pt>
                <c:pt idx="12">
                  <c:v>2.2222222222222223</c:v>
                </c:pt>
                <c:pt idx="13">
                  <c:v>1.1111111111111112</c:v>
                </c:pt>
                <c:pt idx="14">
                  <c:v>2.2222222222222223</c:v>
                </c:pt>
                <c:pt idx="15">
                  <c:v>0</c:v>
                </c:pt>
                <c:pt idx="16">
                  <c:v>6.666666666666667</c:v>
                </c:pt>
                <c:pt idx="17">
                  <c:v>4.4444444444444446</c:v>
                </c:pt>
                <c:pt idx="18">
                  <c:v>4.4444444444444446</c:v>
                </c:pt>
                <c:pt idx="19">
                  <c:v>3.3333333333333335</c:v>
                </c:pt>
                <c:pt idx="20">
                  <c:v>2.2222222222222223</c:v>
                </c:pt>
                <c:pt idx="21">
                  <c:v>4.4444444444444446</c:v>
                </c:pt>
                <c:pt idx="22">
                  <c:v>7.7777777777777777</c:v>
                </c:pt>
                <c:pt idx="23">
                  <c:v>3.3333333333333335</c:v>
                </c:pt>
                <c:pt idx="24">
                  <c:v>3.3333333333333335</c:v>
                </c:pt>
                <c:pt idx="25">
                  <c:v>3.3333333333333335</c:v>
                </c:pt>
                <c:pt idx="26">
                  <c:v>6.666666666666667</c:v>
                </c:pt>
                <c:pt idx="27">
                  <c:v>1.1111111111111112</c:v>
                </c:pt>
                <c:pt idx="28">
                  <c:v>3.3333333333333335</c:v>
                </c:pt>
                <c:pt idx="29">
                  <c:v>2.2222222222222223</c:v>
                </c:pt>
                <c:pt idx="30">
                  <c:v>5.5555555555555554</c:v>
                </c:pt>
                <c:pt idx="31">
                  <c:v>2.2222222222222223</c:v>
                </c:pt>
                <c:pt idx="32">
                  <c:v>2.2222222222222223</c:v>
                </c:pt>
                <c:pt idx="33">
                  <c:v>2.2222222222222223</c:v>
                </c:pt>
                <c:pt idx="34">
                  <c:v>4.4444444444444446</c:v>
                </c:pt>
                <c:pt idx="35">
                  <c:v>3.3333333333333335</c:v>
                </c:pt>
                <c:pt idx="36">
                  <c:v>1.1111111111111112</c:v>
                </c:pt>
              </c:numCache>
            </c:numRef>
          </c:val>
        </c:ser>
        <c:ser>
          <c:idx val="0"/>
          <c:order val="1"/>
          <c:tx>
            <c:strRef>
              <c:f>histogramy!$T$1</c:f>
              <c:strCache>
                <c:ptCount val="1"/>
                <c:pt idx="0">
                  <c:v>2014 PODZIM</c:v>
                </c:pt>
              </c:strCache>
            </c:strRef>
          </c:tx>
          <c:spPr>
            <a:solidFill>
              <a:srgbClr val="92D050">
                <a:alpha val="60000"/>
              </a:srgbClr>
            </a:solidFill>
          </c:spPr>
          <c:invertIfNegative val="0"/>
          <c:trendline>
            <c:spPr>
              <a:ln w="12700">
                <a:solidFill>
                  <a:schemeClr val="accent3">
                    <a:lumMod val="50000"/>
                  </a:schemeClr>
                </a:solidFill>
              </a:ln>
            </c:spPr>
            <c:trendlineType val="poly"/>
            <c:order val="6"/>
            <c:dispRSqr val="0"/>
            <c:dispEq val="0"/>
          </c:trendline>
          <c:cat>
            <c:numRef>
              <c:f>histogramy!$A$4:$A$40</c:f>
              <c:numCache>
                <c:formatCode>General</c:formatCode>
                <c:ptCount val="3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</c:numCache>
            </c:numRef>
          </c:cat>
          <c:val>
            <c:numRef>
              <c:f>histogramy!$V$4:$V$40</c:f>
              <c:numCache>
                <c:formatCode>0.0</c:formatCode>
                <c:ptCount val="37"/>
                <c:pt idx="0">
                  <c:v>1.9047619047619049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2.8571428571428572</c:v>
                </c:pt>
                <c:pt idx="5">
                  <c:v>0</c:v>
                </c:pt>
                <c:pt idx="6">
                  <c:v>1.9047619047619049</c:v>
                </c:pt>
                <c:pt idx="7">
                  <c:v>0</c:v>
                </c:pt>
                <c:pt idx="8">
                  <c:v>0.95238095238095244</c:v>
                </c:pt>
                <c:pt idx="9">
                  <c:v>1.9047619047619049</c:v>
                </c:pt>
                <c:pt idx="10">
                  <c:v>0.95238095238095244</c:v>
                </c:pt>
                <c:pt idx="11">
                  <c:v>3.8095238095238098</c:v>
                </c:pt>
                <c:pt idx="12">
                  <c:v>1.9047619047619049</c:v>
                </c:pt>
                <c:pt idx="13">
                  <c:v>3.8095238095238098</c:v>
                </c:pt>
                <c:pt idx="14">
                  <c:v>3.8095238095238098</c:v>
                </c:pt>
                <c:pt idx="15">
                  <c:v>0</c:v>
                </c:pt>
                <c:pt idx="16">
                  <c:v>3.8095238095238098</c:v>
                </c:pt>
                <c:pt idx="17">
                  <c:v>7.6190476190476195</c:v>
                </c:pt>
                <c:pt idx="18">
                  <c:v>5.7142857142857144</c:v>
                </c:pt>
                <c:pt idx="19">
                  <c:v>5.7142857142857144</c:v>
                </c:pt>
                <c:pt idx="20">
                  <c:v>3.8095238095238098</c:v>
                </c:pt>
                <c:pt idx="21">
                  <c:v>1.9047619047619049</c:v>
                </c:pt>
                <c:pt idx="22">
                  <c:v>2.8571428571428572</c:v>
                </c:pt>
                <c:pt idx="23">
                  <c:v>3.8095238095238098</c:v>
                </c:pt>
                <c:pt idx="24">
                  <c:v>5.7142857142857144</c:v>
                </c:pt>
                <c:pt idx="25">
                  <c:v>6.666666666666667</c:v>
                </c:pt>
                <c:pt idx="26">
                  <c:v>1.9047619047619049</c:v>
                </c:pt>
                <c:pt idx="27">
                  <c:v>2.8571428571428572</c:v>
                </c:pt>
                <c:pt idx="28">
                  <c:v>2.8571428571428572</c:v>
                </c:pt>
                <c:pt idx="29">
                  <c:v>2.8571428571428572</c:v>
                </c:pt>
                <c:pt idx="30">
                  <c:v>0</c:v>
                </c:pt>
                <c:pt idx="31">
                  <c:v>3.8095238095238098</c:v>
                </c:pt>
                <c:pt idx="32">
                  <c:v>1.9047619047619049</c:v>
                </c:pt>
                <c:pt idx="33">
                  <c:v>4.7619047619047619</c:v>
                </c:pt>
                <c:pt idx="34">
                  <c:v>2.8571428571428572</c:v>
                </c:pt>
                <c:pt idx="35">
                  <c:v>1.9047619047619049</c:v>
                </c:pt>
                <c:pt idx="36">
                  <c:v>2.8571428571428572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66191360"/>
        <c:axId val="66193280"/>
      </c:barChart>
      <c:catAx>
        <c:axId val="6619136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BODY DT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66193280"/>
        <c:crosses val="autoZero"/>
        <c:auto val="1"/>
        <c:lblAlgn val="ctr"/>
        <c:lblOffset val="100"/>
        <c:noMultiLvlLbl val="0"/>
      </c:catAx>
      <c:valAx>
        <c:axId val="66193280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POČET</a:t>
                </a:r>
                <a:r>
                  <a:rPr lang="cs-CZ" baseline="0"/>
                  <a:t> ŽÁKŮ (%)</a:t>
                </a:r>
                <a:endParaRPr lang="cs-CZ"/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crossAx val="66191360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24520126999884609"/>
          <c:y val="0.16871747126094655"/>
          <c:w val="0.21963047444324896"/>
          <c:h val="0.13963959733014519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6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400" baseline="0" dirty="0"/>
              <a:t>RUŠTINA - PÍSEMNÁ PRÁCE</a:t>
            </a:r>
          </a:p>
          <a:p>
            <a:pPr>
              <a:defRPr sz="1200"/>
            </a:pPr>
            <a:r>
              <a:rPr lang="cs-CZ" sz="1400" dirty="0">
                <a:solidFill>
                  <a:srgbClr val="FF0000"/>
                </a:solidFill>
              </a:rPr>
              <a:t>ČISTÁ</a:t>
            </a:r>
            <a:r>
              <a:rPr lang="cs-CZ" sz="1400" baseline="0" dirty="0">
                <a:solidFill>
                  <a:srgbClr val="FF0000"/>
                </a:solidFill>
              </a:rPr>
              <a:t> NEÚSPĚŠNOST</a:t>
            </a:r>
          </a:p>
          <a:p>
            <a:pPr>
              <a:defRPr sz="1200"/>
            </a:pPr>
            <a:r>
              <a:rPr lang="cs-CZ" sz="1100" baseline="0" dirty="0"/>
              <a:t>PODZIMNÍ TERMÍN MZ</a:t>
            </a:r>
            <a:endParaRPr lang="cs-CZ" sz="11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971392837640261"/>
          <c:y val="0.23420751266482939"/>
          <c:w val="0.84273177262238197"/>
          <c:h val="0.649812311058817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'[MZ11p-14p_casoverady_grafy_v2.xlsx]PREDMETY - ZAKLAD'!$B$13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'[MZ11p-14p_casoverady_grafy_v2.xlsx]PREDMETY - ZAKLAD'!$W$2:$Z$2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'[MZ11p-14p_casoverady_grafy_v2.xlsx]PREDMETY - ZAKLAD'!$W$13:$Z$13</c:f>
              <c:numCache>
                <c:formatCode>###0.0</c:formatCode>
                <c:ptCount val="4"/>
                <c:pt idx="0">
                  <c:v>10.344827586206897</c:v>
                </c:pt>
                <c:pt idx="1">
                  <c:v>22.058823529411764</c:v>
                </c:pt>
                <c:pt idx="2">
                  <c:v>24.175824175824175</c:v>
                </c:pt>
                <c:pt idx="3" formatCode="0.0">
                  <c:v>23.80952380952381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66324736"/>
        <c:axId val="66335104"/>
      </c:barChart>
      <c:lineChart>
        <c:grouping val="standard"/>
        <c:varyColors val="0"/>
        <c:ser>
          <c:idx val="1"/>
          <c:order val="1"/>
          <c:tx>
            <c:strRef>
              <c:f>'[MZ11p-14p_casoverady_grafy_v2.xlsx]PREDMETY - ZAKLAD'!$B$14</c:f>
              <c:strCache>
                <c:ptCount val="1"/>
                <c:pt idx="0">
                  <c:v>ŘÁDNÝ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5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cat>
            <c:strRef>
              <c:f>'[MZ11p-14p_casoverady_grafy_v2.xlsx]PREDMETY - ZAKLAD'!$W$2:$Z$2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'[MZ11p-14p_casoverady_grafy_v2.xlsx]PREDMETY - ZAKLAD'!$W$14:$Z$14</c:f>
              <c:numCache>
                <c:formatCode>###0.0</c:formatCode>
                <c:ptCount val="4"/>
                <c:pt idx="0">
                  <c:v>7.6923076923076925</c:v>
                </c:pt>
                <c:pt idx="1">
                  <c:v>20</c:v>
                </c:pt>
                <c:pt idx="2">
                  <c:v>10.638297872340425</c:v>
                </c:pt>
                <c:pt idx="3" formatCode="0.0">
                  <c:v>10.344827586206897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'[MZ11p-14p_casoverady_grafy_v2.xlsx]PREDMETY - ZAKLAD'!$B$15</c:f>
              <c:strCache>
                <c:ptCount val="1"/>
                <c:pt idx="0">
                  <c:v>OPRAVNÝ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cat>
            <c:strRef>
              <c:f>'[MZ11p-14p_casoverady_grafy_v2.xlsx]PREDMETY - ZAKLAD'!$W$2:$Z$2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'[MZ11p-14p_casoverady_grafy_v2.xlsx]PREDMETY - ZAKLAD'!$W$15:$Z$15</c:f>
              <c:numCache>
                <c:formatCode>###0.0</c:formatCode>
                <c:ptCount val="4"/>
                <c:pt idx="0">
                  <c:v>11.29032258064516</c:v>
                </c:pt>
                <c:pt idx="1">
                  <c:v>29.411764705882355</c:v>
                </c:pt>
                <c:pt idx="2">
                  <c:v>38.095238095238095</c:v>
                </c:pt>
                <c:pt idx="3" formatCode="0.0">
                  <c:v>41.025641025641022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6324736"/>
        <c:axId val="66335104"/>
      </c:lineChart>
      <c:catAx>
        <c:axId val="663247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cs-CZ"/>
          </a:p>
        </c:txPr>
        <c:crossAx val="66335104"/>
        <c:crosses val="autoZero"/>
        <c:auto val="1"/>
        <c:lblAlgn val="ctr"/>
        <c:lblOffset val="100"/>
        <c:noMultiLvlLbl val="0"/>
      </c:catAx>
      <c:valAx>
        <c:axId val="66335104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 sz="1000" b="0" i="0" kern="1200" baseline="0">
                    <a:solidFill>
                      <a:srgbClr val="000000"/>
                    </a:solidFill>
                    <a:effectLst/>
                  </a:rPr>
                  <a:t>PODÍL NEÚSPĚŠNÝCH Z KONAJÍCÍCH (%)</a:t>
                </a:r>
                <a:endParaRPr lang="cs-CZ">
                  <a:effectLst/>
                </a:endParaRP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66324736"/>
        <c:crosses val="autoZero"/>
        <c:crossBetween val="between"/>
      </c:valAx>
      <c:spPr>
        <a:solidFill>
          <a:schemeClr val="bg1"/>
        </a:solidFill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489639478963849"/>
          <c:y val="0.26871012878610789"/>
          <c:w val="0.20891308873753017"/>
          <c:h val="0.18465073136510751"/>
        </c:manualLayout>
      </c:layout>
      <c:overlay val="1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7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400" dirty="0"/>
              <a:t>RUŠTINA </a:t>
            </a:r>
            <a:r>
              <a:rPr lang="cs-CZ" sz="1400" baseline="0" dirty="0"/>
              <a:t>- PÍSEMNÁ PRÁCE</a:t>
            </a:r>
          </a:p>
          <a:p>
            <a:pPr>
              <a:defRPr sz="1200"/>
            </a:pPr>
            <a:r>
              <a:rPr lang="cs-CZ" sz="1400" dirty="0">
                <a:solidFill>
                  <a:srgbClr val="FF0000"/>
                </a:solidFill>
              </a:rPr>
              <a:t>% SKÓR</a:t>
            </a:r>
            <a:endParaRPr lang="cs-CZ" sz="1400" baseline="0" dirty="0">
              <a:solidFill>
                <a:srgbClr val="FF0000"/>
              </a:solidFill>
            </a:endParaRPr>
          </a:p>
          <a:p>
            <a:pPr>
              <a:defRPr sz="1200"/>
            </a:pPr>
            <a:r>
              <a:rPr lang="cs-CZ" sz="1100" baseline="0" dirty="0"/>
              <a:t>PODZIMNÍ TERMÍN MZ</a:t>
            </a:r>
            <a:endParaRPr lang="cs-CZ" sz="11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971392837640261"/>
          <c:y val="0.23420751266482939"/>
          <c:w val="0.84273177262238197"/>
          <c:h val="0.649812311058817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'[MZ11p-14p_casoverady_grafy_v2.xlsx]PREDMETY - ZAKLAD'!$B$36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numFmt formatCode="#,##0.0" sourceLinked="0"/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'[MZ11p-14p_casoverady_grafy_v2.xlsx]PREDMETY - ZAKLAD'!$W$2:$Z$2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'[MZ11p-14p_casoverady_grafy_v2.xlsx]PREDMETY - ZAKLAD'!$W$36:$Z$36</c:f>
              <c:numCache>
                <c:formatCode>###0.0</c:formatCode>
                <c:ptCount val="4"/>
                <c:pt idx="0">
                  <c:v>61.358750000000001</c:v>
                </c:pt>
                <c:pt idx="1">
                  <c:v>63.549846153846154</c:v>
                </c:pt>
                <c:pt idx="2">
                  <c:v>58.149101123595514</c:v>
                </c:pt>
                <c:pt idx="3">
                  <c:v>58.047619047619051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66247296"/>
        <c:axId val="66376448"/>
      </c:barChart>
      <c:lineChart>
        <c:grouping val="standard"/>
        <c:varyColors val="0"/>
        <c:ser>
          <c:idx val="1"/>
          <c:order val="1"/>
          <c:tx>
            <c:strRef>
              <c:f>'[MZ11p-14p_casoverady_grafy_v2.xlsx]PREDMETY - ZAKLAD'!$B$37</c:f>
              <c:strCache>
                <c:ptCount val="1"/>
                <c:pt idx="0">
                  <c:v>ŘÁDNÝ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5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cat>
            <c:strRef>
              <c:f>'[MZ11p-14p_casoverady_grafy_v2.xlsx]PREDMETY - ZAKLAD'!$W$2:$Z$2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'[MZ11p-14p_casoverady_grafy_v2.xlsx]PREDMETY - ZAKLAD'!$W$37:$Z$37</c:f>
              <c:numCache>
                <c:formatCode>###0.0</c:formatCode>
                <c:ptCount val="4"/>
                <c:pt idx="0">
                  <c:v>71.532499999999999</c:v>
                </c:pt>
                <c:pt idx="1">
                  <c:v>68.926458333333343</c:v>
                </c:pt>
                <c:pt idx="2">
                  <c:v>66.729574468085104</c:v>
                </c:pt>
                <c:pt idx="3">
                  <c:v>67.793103448275843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'[MZ11p-14p_casoverady_grafy_v2.xlsx]PREDMETY - ZAKLAD'!$B$38</c:f>
              <c:strCache>
                <c:ptCount val="1"/>
                <c:pt idx="0">
                  <c:v>OPRAVNÝ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cat>
            <c:strRef>
              <c:f>'[MZ11p-14p_casoverady_grafy_v2.xlsx]PREDMETY - ZAKLAD'!$W$2:$Z$2</c:f>
              <c:strCache>
                <c:ptCount val="4"/>
                <c:pt idx="0">
                  <c:v>2011p</c:v>
                </c:pt>
                <c:pt idx="1">
                  <c:v>2012p</c:v>
                </c:pt>
                <c:pt idx="2">
                  <c:v>2013p</c:v>
                </c:pt>
                <c:pt idx="3">
                  <c:v>2014p</c:v>
                </c:pt>
              </c:strCache>
            </c:strRef>
          </c:cat>
          <c:val>
            <c:numRef>
              <c:f>'[MZ11p-14p_casoverady_grafy_v2.xlsx]PREDMETY - ZAKLAD'!$W$38:$Z$38</c:f>
              <c:numCache>
                <c:formatCode>###0.0</c:formatCode>
                <c:ptCount val="4"/>
                <c:pt idx="0">
                  <c:v>56.729649122807011</c:v>
                </c:pt>
                <c:pt idx="1">
                  <c:v>47.224999999999987</c:v>
                </c:pt>
                <c:pt idx="2">
                  <c:v>48.404999999999994</c:v>
                </c:pt>
                <c:pt idx="3">
                  <c:v>42.897435897435905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6247296"/>
        <c:axId val="66376448"/>
      </c:lineChart>
      <c:catAx>
        <c:axId val="6624729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cs-CZ"/>
          </a:p>
        </c:txPr>
        <c:crossAx val="66376448"/>
        <c:crosses val="autoZero"/>
        <c:auto val="1"/>
        <c:lblAlgn val="ctr"/>
        <c:lblOffset val="100"/>
        <c:noMultiLvlLbl val="0"/>
      </c:catAx>
      <c:valAx>
        <c:axId val="66376448"/>
        <c:scaling>
          <c:orientation val="minMax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 sz="1000" b="0" i="0" kern="1200" baseline="0">
                    <a:solidFill>
                      <a:srgbClr val="000000"/>
                    </a:solidFill>
                    <a:effectLst/>
                  </a:rPr>
                  <a:t>% SKÓR</a:t>
                </a:r>
                <a:endParaRPr lang="cs-CZ">
                  <a:effectLst/>
                </a:endParaRP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66247296"/>
        <c:crosses val="autoZero"/>
        <c:crossBetween val="between"/>
      </c:valAx>
      <c:spPr>
        <a:solidFill>
          <a:schemeClr val="bg1"/>
        </a:solidFill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43023570133665756"/>
          <c:y val="0.56566270245834005"/>
          <c:w val="0.20891308873753017"/>
          <c:h val="0.18102901236876304"/>
        </c:manualLayout>
      </c:layout>
      <c:overlay val="1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7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 sz="1400"/>
              <a:t>RUŠTINA - PRŮMĚRNÝ % SKÓR - ODDÍLY A</a:t>
            </a:r>
            <a:r>
              <a:rPr lang="cs-CZ" sz="1400" baseline="0"/>
              <a:t> SLOUPCE</a:t>
            </a:r>
          </a:p>
          <a:p>
            <a:pPr>
              <a:defRPr/>
            </a:pPr>
            <a:r>
              <a:rPr lang="cs-CZ" sz="1100" baseline="0"/>
              <a:t>(VZOREK: VŠICHNI ŽÁCI)</a:t>
            </a:r>
          </a:p>
          <a:p>
            <a:pPr>
              <a:defRPr/>
            </a:pPr>
            <a:r>
              <a:rPr lang="cs-CZ" sz="1100" baseline="0"/>
              <a:t>MZ 2014 A 2013 PODZIM</a:t>
            </a:r>
            <a:endParaRPr lang="cs-CZ" sz="110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4186332920715141E-2"/>
          <c:y val="0.1726262757479399"/>
          <c:w val="0.88411619307383771"/>
          <c:h val="0.67961616013284154"/>
        </c:manualLayout>
      </c:layout>
      <c:lineChart>
        <c:grouping val="standard"/>
        <c:varyColors val="0"/>
        <c:ser>
          <c:idx val="0"/>
          <c:order val="0"/>
          <c:tx>
            <c:strRef>
              <c:f>'VHT A ODDÍLY'!$B$132</c:f>
              <c:strCache>
                <c:ptCount val="1"/>
                <c:pt idx="0">
                  <c:v>2014 PODZIM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cat>
            <c:strRef>
              <c:f>'VHT A ODDÍLY'!$C$125:$Q$125</c:f>
              <c:strCache>
                <c:ptCount val="15"/>
                <c:pt idx="0">
                  <c:v>PP CELKEM</c:v>
                </c:pt>
                <c:pt idx="1">
                  <c:v>ČÁST 1</c:v>
                </c:pt>
                <c:pt idx="2">
                  <c:v>ČÁST 2</c:v>
                </c:pt>
                <c:pt idx="3">
                  <c:v>IA</c:v>
                </c:pt>
                <c:pt idx="4">
                  <c:v>IB</c:v>
                </c:pt>
                <c:pt idx="5">
                  <c:v>IIA</c:v>
                </c:pt>
                <c:pt idx="6">
                  <c:v>IIB</c:v>
                </c:pt>
                <c:pt idx="7">
                  <c:v>IIIA</c:v>
                </c:pt>
                <c:pt idx="8">
                  <c:v>IIIB</c:v>
                </c:pt>
                <c:pt idx="9">
                  <c:v>IVA</c:v>
                </c:pt>
                <c:pt idx="10">
                  <c:v>IVB</c:v>
                </c:pt>
                <c:pt idx="11">
                  <c:v>I_K</c:v>
                </c:pt>
                <c:pt idx="12">
                  <c:v>II_K</c:v>
                </c:pt>
                <c:pt idx="13">
                  <c:v>III_K</c:v>
                </c:pt>
                <c:pt idx="14">
                  <c:v>IV_K</c:v>
                </c:pt>
              </c:strCache>
            </c:strRef>
          </c:cat>
          <c:val>
            <c:numRef>
              <c:f>'VHT A ODDÍLY'!$C$132:$Q$132</c:f>
              <c:numCache>
                <c:formatCode>###0.0</c:formatCode>
                <c:ptCount val="15"/>
                <c:pt idx="0">
                  <c:v>58.047619047619051</c:v>
                </c:pt>
                <c:pt idx="1">
                  <c:v>57.866666666666653</c:v>
                </c:pt>
                <c:pt idx="2">
                  <c:v>58.638095238095246</c:v>
                </c:pt>
                <c:pt idx="3">
                  <c:v>70.304761904761875</c:v>
                </c:pt>
                <c:pt idx="4">
                  <c:v>63.276190476190479</c:v>
                </c:pt>
                <c:pt idx="5">
                  <c:v>63.847619047619041</c:v>
                </c:pt>
                <c:pt idx="6">
                  <c:v>60.390476190476171</c:v>
                </c:pt>
                <c:pt idx="7">
                  <c:v>42.476190476190496</c:v>
                </c:pt>
                <c:pt idx="8">
                  <c:v>52.666666666666643</c:v>
                </c:pt>
                <c:pt idx="9">
                  <c:v>53.038095238095238</c:v>
                </c:pt>
                <c:pt idx="10">
                  <c:v>56.209523809523802</c:v>
                </c:pt>
                <c:pt idx="11">
                  <c:v>71.25714285714281</c:v>
                </c:pt>
                <c:pt idx="12">
                  <c:v>63.590476190476195</c:v>
                </c:pt>
                <c:pt idx="13">
                  <c:v>46.942857142857115</c:v>
                </c:pt>
                <c:pt idx="14">
                  <c:v>53.028571428571404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'VHT A ODDÍLY'!$B$133</c:f>
              <c:strCache>
                <c:ptCount val="1"/>
                <c:pt idx="0">
                  <c:v>2013 PODZIM</c:v>
                </c:pt>
              </c:strCache>
            </c:strRef>
          </c:tx>
          <c:spPr>
            <a:ln w="12700">
              <a:solidFill>
                <a:schemeClr val="bg1">
                  <a:lumMod val="50000"/>
                </a:schemeClr>
              </a:solidFill>
              <a:prstDash val="sysDash"/>
            </a:ln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  <a:prstDash val="sysDash"/>
              </a:ln>
            </c:spPr>
          </c:marker>
          <c:cat>
            <c:strRef>
              <c:f>'VHT A ODDÍLY'!$C$125:$Q$125</c:f>
              <c:strCache>
                <c:ptCount val="15"/>
                <c:pt idx="0">
                  <c:v>PP CELKEM</c:v>
                </c:pt>
                <c:pt idx="1">
                  <c:v>ČÁST 1</c:v>
                </c:pt>
                <c:pt idx="2">
                  <c:v>ČÁST 2</c:v>
                </c:pt>
                <c:pt idx="3">
                  <c:v>IA</c:v>
                </c:pt>
                <c:pt idx="4">
                  <c:v>IB</c:v>
                </c:pt>
                <c:pt idx="5">
                  <c:v>IIA</c:v>
                </c:pt>
                <c:pt idx="6">
                  <c:v>IIB</c:v>
                </c:pt>
                <c:pt idx="7">
                  <c:v>IIIA</c:v>
                </c:pt>
                <c:pt idx="8">
                  <c:v>IIIB</c:v>
                </c:pt>
                <c:pt idx="9">
                  <c:v>IVA</c:v>
                </c:pt>
                <c:pt idx="10">
                  <c:v>IVB</c:v>
                </c:pt>
                <c:pt idx="11">
                  <c:v>I_K</c:v>
                </c:pt>
                <c:pt idx="12">
                  <c:v>II_K</c:v>
                </c:pt>
                <c:pt idx="13">
                  <c:v>III_K</c:v>
                </c:pt>
                <c:pt idx="14">
                  <c:v>IV_K</c:v>
                </c:pt>
              </c:strCache>
            </c:strRef>
          </c:cat>
          <c:val>
            <c:numRef>
              <c:f>'VHT A ODDÍLY'!$C$133:$Q$133</c:f>
              <c:numCache>
                <c:formatCode>###0.0</c:formatCode>
                <c:ptCount val="15"/>
                <c:pt idx="0">
                  <c:v>58.549382716049372</c:v>
                </c:pt>
                <c:pt idx="1">
                  <c:v>61.574074074074083</c:v>
                </c:pt>
                <c:pt idx="2">
                  <c:v>52.5</c:v>
                </c:pt>
                <c:pt idx="3">
                  <c:v>74.074074074074048</c:v>
                </c:pt>
                <c:pt idx="4">
                  <c:v>61.481481481481481</c:v>
                </c:pt>
                <c:pt idx="5">
                  <c:v>67.407407407407405</c:v>
                </c:pt>
                <c:pt idx="6">
                  <c:v>64.444444444444471</c:v>
                </c:pt>
                <c:pt idx="7">
                  <c:v>51.111111111111093</c:v>
                </c:pt>
                <c:pt idx="8">
                  <c:v>57.037037037037038</c:v>
                </c:pt>
                <c:pt idx="9">
                  <c:v>57.777777777777786</c:v>
                </c:pt>
                <c:pt idx="10">
                  <c:v>59.259259259259245</c:v>
                </c:pt>
                <c:pt idx="11">
                  <c:v>60.370370370370367</c:v>
                </c:pt>
                <c:pt idx="12">
                  <c:v>54.44444444444445</c:v>
                </c:pt>
                <c:pt idx="13">
                  <c:v>44.074074074074083</c:v>
                </c:pt>
                <c:pt idx="14">
                  <c:v>51.111111111111093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8033920"/>
        <c:axId val="68048384"/>
      </c:lineChart>
      <c:catAx>
        <c:axId val="68033920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ajorTickMark val="out"/>
        <c:minorTickMark val="none"/>
        <c:tickLblPos val="nextTo"/>
        <c:txPr>
          <a:bodyPr/>
          <a:lstStyle/>
          <a:p>
            <a:pPr>
              <a:defRPr sz="900" b="1"/>
            </a:pPr>
            <a:endParaRPr lang="cs-CZ"/>
          </a:p>
        </c:txPr>
        <c:crossAx val="68048384"/>
        <c:crosses val="autoZero"/>
        <c:auto val="1"/>
        <c:lblAlgn val="ctr"/>
        <c:lblOffset val="100"/>
        <c:noMultiLvlLbl val="0"/>
      </c:catAx>
      <c:valAx>
        <c:axId val="6804838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68033920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2306087887709703"/>
          <c:y val="0.55590924751345638"/>
          <c:w val="0.22038881470833713"/>
          <c:h val="0.10046060794824849"/>
        </c:manualLayout>
      </c:layout>
      <c:overlay val="0"/>
      <c:spPr>
        <a:solidFill>
          <a:schemeClr val="bg1">
            <a:lumMod val="85000"/>
            <a:alpha val="50000"/>
          </a:schemeClr>
        </a:solidFill>
        <a:ln>
          <a:solidFill>
            <a:schemeClr val="bg1">
              <a:lumMod val="7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0.09544</cdr:x>
      <cdr:y>0.31618</cdr:y>
    </cdr:from>
    <cdr:to>
      <cdr:x>0.9751</cdr:x>
      <cdr:y>0.31618</cdr:y>
    </cdr:to>
    <cdr:cxnSp macro="">
      <cdr:nvCxnSpPr>
        <cdr:cNvPr id="2" name="Přímá spojnice 1"/>
        <cdr:cNvCxnSpPr/>
      </cdr:nvCxnSpPr>
      <cdr:spPr>
        <a:xfrm xmlns:a="http://schemas.openxmlformats.org/drawingml/2006/main">
          <a:off x="515471" y="1445559"/>
          <a:ext cx="4751294" cy="0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bg1">
              <a:lumMod val="50000"/>
            </a:schemeClr>
          </a:solidFill>
          <a:prstDash val="sys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0.09654</cdr:x>
      <cdr:y>0.37386</cdr:y>
    </cdr:from>
    <cdr:to>
      <cdr:x>0.97621</cdr:x>
      <cdr:y>0.37386</cdr:y>
    </cdr:to>
    <cdr:cxnSp macro="">
      <cdr:nvCxnSpPr>
        <cdr:cNvPr id="4" name="Přímá spojnice 3"/>
        <cdr:cNvCxnSpPr/>
      </cdr:nvCxnSpPr>
      <cdr:spPr>
        <a:xfrm xmlns:a="http://schemas.openxmlformats.org/drawingml/2006/main">
          <a:off x="521448" y="1709271"/>
          <a:ext cx="4751294" cy="0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rgbClr val="C00000"/>
          </a:solidFill>
          <a:prstDash val="sys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0.09751</cdr:x>
      <cdr:y>0.44853</cdr:y>
    </cdr:from>
    <cdr:to>
      <cdr:x>0.97717</cdr:x>
      <cdr:y>0.44853</cdr:y>
    </cdr:to>
    <cdr:cxnSp macro="">
      <cdr:nvCxnSpPr>
        <cdr:cNvPr id="2" name="Přímá spojnice 1"/>
        <cdr:cNvCxnSpPr/>
      </cdr:nvCxnSpPr>
      <cdr:spPr>
        <a:xfrm xmlns:a="http://schemas.openxmlformats.org/drawingml/2006/main">
          <a:off x="526700" y="2050693"/>
          <a:ext cx="4751251" cy="0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bg1">
              <a:lumMod val="50000"/>
            </a:schemeClr>
          </a:solidFill>
          <a:prstDash val="sys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0.09654</cdr:x>
      <cdr:y>0.48661</cdr:y>
    </cdr:from>
    <cdr:to>
      <cdr:x>0.97621</cdr:x>
      <cdr:y>0.48661</cdr:y>
    </cdr:to>
    <cdr:cxnSp macro="">
      <cdr:nvCxnSpPr>
        <cdr:cNvPr id="4" name="Přímá spojnice 3"/>
        <cdr:cNvCxnSpPr/>
      </cdr:nvCxnSpPr>
      <cdr:spPr>
        <a:xfrm xmlns:a="http://schemas.openxmlformats.org/drawingml/2006/main">
          <a:off x="521435" y="2224759"/>
          <a:ext cx="4751306" cy="0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rgbClr val="C00000"/>
          </a:solidFill>
          <a:prstDash val="sys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0.09544</cdr:x>
      <cdr:y>0.35539</cdr:y>
    </cdr:from>
    <cdr:to>
      <cdr:x>0.9751</cdr:x>
      <cdr:y>0.35539</cdr:y>
    </cdr:to>
    <cdr:cxnSp macro="">
      <cdr:nvCxnSpPr>
        <cdr:cNvPr id="2" name="Přímá spojnice 1"/>
        <cdr:cNvCxnSpPr/>
      </cdr:nvCxnSpPr>
      <cdr:spPr>
        <a:xfrm xmlns:a="http://schemas.openxmlformats.org/drawingml/2006/main">
          <a:off x="515469" y="1624856"/>
          <a:ext cx="4751251" cy="0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bg1">
              <a:lumMod val="50000"/>
            </a:schemeClr>
          </a:solidFill>
          <a:prstDash val="sys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0.09447</cdr:x>
      <cdr:y>0.36161</cdr:y>
    </cdr:from>
    <cdr:to>
      <cdr:x>0.97414</cdr:x>
      <cdr:y>0.36161</cdr:y>
    </cdr:to>
    <cdr:cxnSp macro="">
      <cdr:nvCxnSpPr>
        <cdr:cNvPr id="4" name="Přímá spojnice 3"/>
        <cdr:cNvCxnSpPr/>
      </cdr:nvCxnSpPr>
      <cdr:spPr>
        <a:xfrm xmlns:a="http://schemas.openxmlformats.org/drawingml/2006/main">
          <a:off x="510229" y="1653281"/>
          <a:ext cx="4751306" cy="0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rgbClr val="C00000"/>
          </a:solidFill>
          <a:prstDash val="sys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C378E-EE58-4427-A2B2-1F6EAC1807B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16.9.2014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7983B-439E-476B-96A6-5CF24C820BB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112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23991-A2D1-4F6B-89B2-AF4B3A9EEB5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16.9.2014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ECB02-9BF1-492D-BE86-7C40357968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965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5AAD5-7934-4617-B87F-B8D0774C135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16.9.2014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F08C4-3AEB-47AE-BD5A-7F8C53414D1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995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20CC7-E55D-4F51-87B1-799D3BFEB8C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16.9.2014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83E34-ACD8-41C8-BE07-0268CD5632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81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0A72C-BD51-414A-9078-C10B5A6A037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16.9.2014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A8C93-A027-4114-B9AE-1583FB57DD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061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A663A-4352-464B-A285-6D57C2E54A6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16.9.2014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36B23-1E81-4504-9372-B49CC88371D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008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82633-6990-47DA-8F73-13E32410E56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16.9.2014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8508D-7738-4A58-B910-83BF47AB7EE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821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C2D93-76B5-4D52-B63C-A33E0DAB38D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16.9.2014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66345-C443-4563-BF9D-3E63D6CB8A6D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508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B3420-46D8-478A-AD79-F99EFD66F8B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16.9.2014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CD659-7C21-4DB7-BDDE-07EB0A367BC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917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ermat-CMYK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04813"/>
            <a:ext cx="1020763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9D27F-68AF-469A-80E9-433D8586D7C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16.9.2014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46416-0C80-4F41-B76C-B4744E20042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535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ermat-CMYK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04813"/>
            <a:ext cx="1020763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CCE93-E663-42B8-A70A-567A2D4E779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16.9.2014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F8641-CD16-4B3F-A019-9B400E43BC0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7852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čát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3" descr="cermat-CMYK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04813"/>
            <a:ext cx="1020763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Nadpis 1"/>
          <p:cNvSpPr>
            <a:spLocks noGrp="1"/>
          </p:cNvSpPr>
          <p:nvPr>
            <p:ph type="title"/>
          </p:nvPr>
        </p:nvSpPr>
        <p:spPr>
          <a:xfrm>
            <a:off x="457200" y="2643182"/>
            <a:ext cx="8229600" cy="1143000"/>
          </a:xfrm>
        </p:spPr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7776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e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 userDrawn="1"/>
        </p:nvSpPr>
        <p:spPr>
          <a:xfrm>
            <a:off x="1285875" y="6288088"/>
            <a:ext cx="5724525" cy="4302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1100" b="1" dirty="0">
                <a:solidFill>
                  <a:srgbClr val="666666"/>
                </a:solidFill>
                <a:cs typeface="Arial" charset="0"/>
              </a:rPr>
              <a:t>Centrum pro zjišťování výsledků vzdělávání – CERMAT, </a:t>
            </a:r>
            <a:r>
              <a:rPr lang="cs-CZ" sz="1100" b="1" dirty="0">
                <a:solidFill>
                  <a:srgbClr val="005CAB"/>
                </a:solidFill>
                <a:cs typeface="Arial" charset="0"/>
              </a:rPr>
              <a:t>www.</a:t>
            </a:r>
            <a:r>
              <a:rPr lang="cs-CZ" sz="1100" b="1" dirty="0" err="1">
                <a:solidFill>
                  <a:srgbClr val="005CAB"/>
                </a:solidFill>
                <a:cs typeface="Arial" charset="0"/>
              </a:rPr>
              <a:t>cermat.cz</a:t>
            </a:r>
            <a:r>
              <a:rPr lang="cs-CZ" sz="1100" b="1" dirty="0">
                <a:solidFill>
                  <a:srgbClr val="005CAB"/>
                </a:solidFill>
                <a:cs typeface="Arial" charset="0"/>
              </a:rPr>
              <a:t>, www.</a:t>
            </a:r>
            <a:r>
              <a:rPr lang="cs-CZ" sz="1100" b="1" dirty="0" err="1">
                <a:solidFill>
                  <a:srgbClr val="005CAB"/>
                </a:solidFill>
                <a:cs typeface="Arial" charset="0"/>
              </a:rPr>
              <a:t>novamaturita.cz</a:t>
            </a:r>
            <a:endParaRPr lang="cs-CZ" sz="1100" b="1" dirty="0">
              <a:solidFill>
                <a:srgbClr val="005CAB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defRPr/>
            </a:pPr>
            <a:r>
              <a:rPr lang="cs-CZ" sz="1100" dirty="0">
                <a:solidFill>
                  <a:srgbClr val="595959"/>
                </a:solidFill>
                <a:latin typeface="Tahoma"/>
                <a:ea typeface="Calibri"/>
                <a:cs typeface="Times New Roman"/>
              </a:rPr>
              <a:t>Jankovcova 933/63, 170 00 Praha 7, tel.: +420 224 507 </a:t>
            </a:r>
            <a:r>
              <a:rPr lang="cs-CZ" sz="1100" dirty="0" err="1">
                <a:solidFill>
                  <a:srgbClr val="595959"/>
                </a:solidFill>
                <a:latin typeface="Tahoma"/>
                <a:ea typeface="Calibri"/>
                <a:cs typeface="Times New Roman"/>
              </a:rPr>
              <a:t>507</a:t>
            </a:r>
            <a:endParaRPr lang="cs-CZ" sz="1600" dirty="0">
              <a:solidFill>
                <a:prstClr val="black"/>
              </a:solidFill>
              <a:latin typeface="Consolas"/>
              <a:ea typeface="Calibri"/>
              <a:cs typeface="Times New Roman"/>
            </a:endParaRPr>
          </a:p>
        </p:txBody>
      </p:sp>
      <p:pic>
        <p:nvPicPr>
          <p:cNvPr id="4" name="Zástupný symbol pro obsah 12" descr="cermat.wm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6215063"/>
            <a:ext cx="4286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43182"/>
            <a:ext cx="8229600" cy="1143000"/>
          </a:xfrm>
        </p:spPr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4648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0261ED-F063-4752-98A5-986F21FC669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16.9.2014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EE4C28-89AC-4E7B-BB1C-2156D475342D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7" name="Přímá spojovací čára 6"/>
          <p:cNvCxnSpPr/>
          <p:nvPr userDrawn="1"/>
        </p:nvCxnSpPr>
        <p:spPr>
          <a:xfrm>
            <a:off x="428625" y="6072188"/>
            <a:ext cx="82867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3962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0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1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5.xml"/><Relationship Id="rId2" Type="http://schemas.openxmlformats.org/officeDocument/2006/relationships/chart" Target="../charts/chart3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6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7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8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9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0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1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2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3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5.xml"/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6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7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8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9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0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1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2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3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4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5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7.xml"/><Relationship Id="rId2" Type="http://schemas.openxmlformats.org/officeDocument/2006/relationships/chart" Target="../charts/chart56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8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9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0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1.xml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2.xml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3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5.xml"/><Relationship Id="rId2" Type="http://schemas.openxmlformats.org/officeDocument/2006/relationships/chart" Target="../charts/chart64.xml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6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7.xml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8.xml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0.xml"/><Relationship Id="rId2" Type="http://schemas.openxmlformats.org/officeDocument/2006/relationships/chart" Target="../charts/chart69.xml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1.xml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3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3960440"/>
          </a:xfrm>
        </p:spPr>
        <p:txBody>
          <a:bodyPr/>
          <a:lstStyle/>
          <a:p>
            <a:r>
              <a:rPr lang="cs-CZ" sz="54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MATURITNÍ ZKOUŠKA </a:t>
            </a:r>
            <a:br>
              <a:rPr lang="cs-CZ" sz="54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cs-CZ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2014 PODZIM</a:t>
            </a:r>
            <a:br>
              <a:rPr lang="cs-CZ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cs-CZ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PŘEDBĚŽNÉ VÝSLEDKY DIDAKTICKÝCH TESTŮ </a:t>
            </a:r>
            <a:r>
              <a:rPr lang="cs-CZ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A PÍSEMNÝCH PRACÍ</a:t>
            </a:r>
            <a:r>
              <a:rPr lang="cs-CZ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cs-CZ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</a:br>
            <a:endParaRPr lang="cs-CZ" sz="3200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Nadpis 3"/>
          <p:cNvSpPr txBox="1">
            <a:spLocks/>
          </p:cNvSpPr>
          <p:nvPr/>
        </p:nvSpPr>
        <p:spPr bwMode="auto">
          <a:xfrm>
            <a:off x="457200" y="487828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cs-CZ" sz="1800" dirty="0" smtClean="0">
                <a:solidFill>
                  <a:srgbClr val="1F497D">
                    <a:lumMod val="50000"/>
                  </a:srgbClr>
                </a:solidFill>
                <a:effectLst/>
              </a:rPr>
              <a:t>Zpracoval: Centrum pro zjišťování výsledků vzdělávání</a:t>
            </a:r>
            <a:endParaRPr lang="cs-CZ" sz="1800" dirty="0">
              <a:solidFill>
                <a:srgbClr val="1F497D">
                  <a:lumMod val="50000"/>
                </a:srgbClr>
              </a:solidFill>
              <a:effectLst/>
            </a:endParaRPr>
          </a:p>
          <a:p>
            <a:pPr algn="l" eaLnBrk="1" hangingPunct="1"/>
            <a:r>
              <a:rPr lang="cs-CZ" sz="1800" dirty="0" smtClean="0">
                <a:solidFill>
                  <a:srgbClr val="1F497D">
                    <a:lumMod val="50000"/>
                  </a:srgbClr>
                </a:solidFill>
                <a:effectLst/>
              </a:rPr>
              <a:t>ZÁŘÍ 2014</a:t>
            </a:r>
          </a:p>
        </p:txBody>
      </p:sp>
    </p:spTree>
    <p:extLst>
      <p:ext uri="{BB962C8B-B14F-4D97-AF65-F5344CB8AC3E}">
        <p14:creationId xmlns:p14="http://schemas.microsoft.com/office/powerpoint/2010/main" val="3755237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80928"/>
            <a:ext cx="8229600" cy="850106"/>
          </a:xfrm>
        </p:spPr>
        <p:txBody>
          <a:bodyPr/>
          <a:lstStyle/>
          <a:p>
            <a:r>
              <a:rPr lang="cs-CZ" sz="4000" b="1" dirty="0" smtClean="0">
                <a:solidFill>
                  <a:schemeClr val="tx2"/>
                </a:solidFill>
              </a:rPr>
              <a:t>STRUKTURA VZORKU</a:t>
            </a:r>
            <a:endParaRPr lang="cs-CZ" sz="4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89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DIDAKTICKÉ TESTY - SHRNUTÍ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POČTY ŽÁKŮ A NEÚSPĚŠNOST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754801"/>
              </p:ext>
            </p:extLst>
          </p:nvPr>
        </p:nvGraphicFramePr>
        <p:xfrm>
          <a:off x="251521" y="2204864"/>
          <a:ext cx="8568944" cy="2429070"/>
        </p:xfrm>
        <a:graphic>
          <a:graphicData uri="http://schemas.openxmlformats.org/drawingml/2006/table">
            <a:tbl>
              <a:tblPr/>
              <a:tblGrid>
                <a:gridCol w="1302236"/>
                <a:gridCol w="289236"/>
                <a:gridCol w="289236"/>
                <a:gridCol w="289236"/>
                <a:gridCol w="289236"/>
                <a:gridCol w="352592"/>
                <a:gridCol w="347084"/>
                <a:gridCol w="289236"/>
                <a:gridCol w="289236"/>
                <a:gridCol w="289236"/>
                <a:gridCol w="289236"/>
                <a:gridCol w="341573"/>
                <a:gridCol w="338819"/>
                <a:gridCol w="289236"/>
                <a:gridCol w="289236"/>
                <a:gridCol w="289236"/>
                <a:gridCol w="289236"/>
                <a:gridCol w="341573"/>
                <a:gridCol w="338819"/>
                <a:gridCol w="289236"/>
                <a:gridCol w="289236"/>
                <a:gridCol w="289236"/>
                <a:gridCol w="289236"/>
                <a:gridCol w="289236"/>
                <a:gridCol w="289236"/>
              </a:tblGrid>
              <a:tr h="20067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MZ 2014 PODZIM</a:t>
                      </a:r>
                      <a:br>
                        <a:rPr lang="pl-PL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</a:br>
                      <a:r>
                        <a:rPr lang="pl-PL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DIDAKTICKÉ TESTY</a:t>
                      </a:r>
                    </a:p>
                  </a:txBody>
                  <a:tcPr marL="7853" marR="7853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7853" marR="7853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7853" marR="7853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7853" marR="7853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7853" marR="7853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7945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PŘIHLÁŠENI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NEKONALI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NEUSPĚLI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USPĚLI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ČISTÁ NEÚSP. (%)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PŘIHLÁŠENI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NEKONALI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NEUSPĚLI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USPĚLI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ČISTÁ NEÚSP. (%)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PŘIHLÁŠENI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NEKONALI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NEUSPĚLI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USPĚLI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ČISTÁ NEÚSP. (%)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PŘIHLÁŠENI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NEKONALI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NEUSPĚLI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USPĚLI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ČISTÁ NEÚSP. (%)</a:t>
                      </a:r>
                    </a:p>
                  </a:txBody>
                  <a:tcPr marL="7853" marR="7853" marT="7853" marB="3600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52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</a:t>
                      </a:r>
                    </a:p>
                  </a:txBody>
                  <a:tcPr marL="7853" marR="7853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7611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5778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1833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1849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3929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32,0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5453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3747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1706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791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2956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21,1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2032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1940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92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1036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904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53,4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69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24,2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</a:tr>
              <a:tr h="18952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</a:t>
                      </a:r>
                    </a:p>
                  </a:txBody>
                  <a:tcPr marL="7853" marR="7853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8770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7721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1049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3414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4307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44,2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1945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1288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657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607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47,1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6601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6296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305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2726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3570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43,3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224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137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87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59,1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</a:tr>
              <a:tr h="20067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</a:t>
                      </a:r>
                    </a:p>
                  </a:txBody>
                  <a:tcPr marL="7853" marR="7853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4820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3861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959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1005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2856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2936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2083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853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393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1690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18,9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1782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1702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593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1109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34,8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102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25,0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</a:tr>
              <a:tr h="18952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</a:t>
                      </a:r>
                    </a:p>
                  </a:txBody>
                  <a:tcPr marL="7853" marR="7853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905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664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398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40,1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283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198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187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33,9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388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157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204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43,5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65,0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</a:tr>
              <a:tr h="18952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</a:t>
                      </a:r>
                    </a:p>
                  </a:txBody>
                  <a:tcPr marL="7853" marR="7853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127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22,0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85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10,5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44,4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28,6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</a:tr>
              <a:tr h="20067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FJ</a:t>
                      </a:r>
                    </a:p>
                  </a:txBody>
                  <a:tcPr marL="7853" marR="7853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</a:tr>
              <a:tr h="18952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ŠJ</a:t>
                      </a:r>
                    </a:p>
                  </a:txBody>
                  <a:tcPr marL="7853" marR="7853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33,3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66,7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7853" marR="36000" marT="78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8823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18654"/>
            <a:ext cx="8229600" cy="85010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MATURITNÍ ZKOUŠKA 2014P </a:t>
            </a:r>
            <a:br>
              <a:rPr lang="cs-CZ" sz="3600" b="1" dirty="0" smtClean="0">
                <a:solidFill>
                  <a:schemeClr val="tx2"/>
                </a:solidFill>
              </a:rPr>
            </a:br>
            <a:r>
              <a:rPr lang="cs-CZ" sz="3600" b="1" dirty="0" smtClean="0">
                <a:solidFill>
                  <a:schemeClr val="tx2"/>
                </a:solidFill>
              </a:rPr>
              <a:t>STRUKTURA ÚČASTI - ČJL </a:t>
            </a:r>
            <a:endParaRPr lang="cs-CZ" sz="2800" b="1" dirty="0">
              <a:solidFill>
                <a:schemeClr val="tx2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457199" y="2118069"/>
          <a:ext cx="8229602" cy="3490224"/>
        </p:xfrm>
        <a:graphic>
          <a:graphicData uri="http://schemas.openxmlformats.org/drawingml/2006/table">
            <a:tbl>
              <a:tblPr/>
              <a:tblGrid>
                <a:gridCol w="909297"/>
                <a:gridCol w="2351314"/>
                <a:gridCol w="587829"/>
                <a:gridCol w="854188"/>
                <a:gridCol w="587829"/>
                <a:gridCol w="587829"/>
                <a:gridCol w="587829"/>
                <a:gridCol w="587829"/>
                <a:gridCol w="587829"/>
                <a:gridCol w="587829"/>
              </a:tblGrid>
              <a:tr h="18369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Dílčí 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Stav po zkoušce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Všichni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Povinná 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Nepovinná 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369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Termín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Termín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369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Vyloučen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Neomluven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Omluven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1710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1710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1656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Nevyřešena omluva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5772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5772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3743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1938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7611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7611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5453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2032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Procento neúčasti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24,16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Podíly termínů u povinné zkoušky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71,65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1,66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CJ-PP-Z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Vyloučen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CJ-PP-Z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Neomluven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CJ-PP-Z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Omluven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1686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1686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1653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CJ-PP-Z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Nevyřešena omluva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CJ-PP-Z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4925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4925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3758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1086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CJ-PP-Z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6713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6713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5453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1151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109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CJ-PP-Z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Procento neúčasti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26,63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CJ-PP-Z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Podíly termínů u povinné zkoušky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81,23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17,15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1,62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227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18654"/>
            <a:ext cx="8229600" cy="85010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MATURITNÍ ZKOUŠKA 2014P </a:t>
            </a:r>
            <a:br>
              <a:rPr lang="cs-CZ" sz="3600" b="1" dirty="0" smtClean="0">
                <a:solidFill>
                  <a:schemeClr val="tx2"/>
                </a:solidFill>
              </a:rPr>
            </a:br>
            <a:r>
              <a:rPr lang="cs-CZ" sz="3600" b="1" dirty="0" smtClean="0">
                <a:solidFill>
                  <a:schemeClr val="tx2"/>
                </a:solidFill>
              </a:rPr>
              <a:t>STRUKTURA ÚČASTI - MA </a:t>
            </a:r>
            <a:endParaRPr lang="cs-CZ" sz="2800" b="1" dirty="0">
              <a:solidFill>
                <a:schemeClr val="tx2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457199" y="2852853"/>
          <a:ext cx="8229602" cy="2020656"/>
        </p:xfrm>
        <a:graphic>
          <a:graphicData uri="http://schemas.openxmlformats.org/drawingml/2006/table">
            <a:tbl>
              <a:tblPr/>
              <a:tblGrid>
                <a:gridCol w="909297"/>
                <a:gridCol w="2351314"/>
                <a:gridCol w="587829"/>
                <a:gridCol w="854188"/>
                <a:gridCol w="587829"/>
                <a:gridCol w="587829"/>
                <a:gridCol w="587829"/>
                <a:gridCol w="587829"/>
                <a:gridCol w="587829"/>
                <a:gridCol w="587829"/>
              </a:tblGrid>
              <a:tr h="18369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Dílčí 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Stav po zkoušce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Všichni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Povinná 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Nepovinná 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369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Termín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Termín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369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Vyloučen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Neomluven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Omluven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812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812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637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Nevyřešena omluva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39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7715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7709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1280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6292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137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8770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8764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1939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6601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Procento neúčasti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12,03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Podíly termínů u povinné zkoušky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22,12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75,32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2,56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4044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18654"/>
            <a:ext cx="8229600" cy="85010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MATURITNÍ ZKOUŠKA 2014P </a:t>
            </a:r>
            <a:br>
              <a:rPr lang="cs-CZ" sz="3600" b="1" dirty="0" smtClean="0">
                <a:solidFill>
                  <a:schemeClr val="tx2"/>
                </a:solidFill>
              </a:rPr>
            </a:br>
            <a:r>
              <a:rPr lang="cs-CZ" sz="3600" b="1" dirty="0" smtClean="0">
                <a:solidFill>
                  <a:schemeClr val="tx2"/>
                </a:solidFill>
              </a:rPr>
              <a:t>STRUKTURA ÚČASTI - AJ </a:t>
            </a:r>
            <a:endParaRPr lang="cs-CZ" sz="28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457199" y="2118069"/>
          <a:ext cx="8229602" cy="3490224"/>
        </p:xfrm>
        <a:graphic>
          <a:graphicData uri="http://schemas.openxmlformats.org/drawingml/2006/table">
            <a:tbl>
              <a:tblPr/>
              <a:tblGrid>
                <a:gridCol w="909297"/>
                <a:gridCol w="2351314"/>
                <a:gridCol w="587829"/>
                <a:gridCol w="854188"/>
                <a:gridCol w="587829"/>
                <a:gridCol w="587829"/>
                <a:gridCol w="587829"/>
                <a:gridCol w="587829"/>
                <a:gridCol w="587829"/>
                <a:gridCol w="587829"/>
              </a:tblGrid>
              <a:tr h="18369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Dílčí 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Stav po zkoušce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Všichni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Povinná 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Nepovinná 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369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Termín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Termín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369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Vyloučen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Neomluven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Omluven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869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868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811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Nevyřešena omluva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3857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3854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2078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1700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4820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4816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2932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1782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Procento neúčasti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19,98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Podíly termínů u povinné zkoušky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60,88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37,00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2,12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AJ-PP-Z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Vyloučen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AJ-PP-Z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Neomluven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AJ-PP-Z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Omluven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869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868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805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AJ-PP-Z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Nevyřešena omluva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109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109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AJ-PP-Z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3735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3732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2091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1564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77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AJ-PP-Z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4722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4718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2932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1672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AJ-PP-Z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Procento neúčasti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20,90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6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AJ-PP-Z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Podíly termínů u povinné zkoušky</a:t>
                      </a:r>
                    </a:p>
                  </a:txBody>
                  <a:tcPr marL="8266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62,14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35,44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2,42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8266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249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9208" y="260648"/>
            <a:ext cx="1450504" cy="5760640"/>
          </a:xfrm>
        </p:spPr>
        <p:txBody>
          <a:bodyPr vert="vert270"/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MATURITNÍ ZKOUŠKA 2014P  - STRUKTURA ÚČASTI – OSTATNÍ CJ </a:t>
            </a:r>
            <a:endParaRPr lang="cs-CZ" sz="3600" b="1" dirty="0">
              <a:solidFill>
                <a:schemeClr val="tx2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6715571"/>
              </p:ext>
            </p:extLst>
          </p:nvPr>
        </p:nvGraphicFramePr>
        <p:xfrm>
          <a:off x="2123724" y="332656"/>
          <a:ext cx="6264700" cy="5730240"/>
        </p:xfrm>
        <a:graphic>
          <a:graphicData uri="http://schemas.openxmlformats.org/drawingml/2006/table">
            <a:tbl>
              <a:tblPr/>
              <a:tblGrid>
                <a:gridCol w="692194"/>
                <a:gridCol w="1789912"/>
                <a:gridCol w="447479"/>
                <a:gridCol w="650241"/>
                <a:gridCol w="447479"/>
                <a:gridCol w="447479"/>
                <a:gridCol w="447479"/>
                <a:gridCol w="447479"/>
                <a:gridCol w="447479"/>
                <a:gridCol w="447479"/>
              </a:tblGrid>
              <a:tr h="11337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Dílčí 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Stav po zkoušce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Všichni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Povinná 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Nepovinná 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337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Termín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Termín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337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Omluven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Omluven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Procento neúčasti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54,55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Podíly termínů u povinné zkoušky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54,55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45,45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Vyloučen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Omluven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207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207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186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Nevyřešena omluva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663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662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282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905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904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388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Procento neúčasti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26,74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Podíly termínů u povinné zkoušky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53,10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42,92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3,98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Vyloučen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Neomluven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Omluven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185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Nevyřešena omluva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940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939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622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1223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1222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Procento neúčasti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23,14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Podíly termínů u povinné zkoušky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39,28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55,89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4,83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Omluven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32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32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Nevyřešena omluva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127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126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84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Procento neúčasti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28,35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Podíly termínů u povinné zkoušky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66,67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23,02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10,32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Omluven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32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32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Nevyřešena omluva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105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104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39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142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84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Procento neúčasti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26,06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Podíly termínů u povinné zkoušky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59,57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31,21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9,22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Omluven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Procento neúčasti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33,33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SJ-DT-Z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Podíly termínů u povinné zkoušky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66,67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33,33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Nepřítomen, Omluven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Procento neúčasti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27,27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7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SJ-PP-Z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Podíly termínů u povinné zkoušky</a:t>
                      </a:r>
                    </a:p>
                  </a:txBody>
                  <a:tcPr marL="43334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54,55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45,45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43334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806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8324260"/>
              </p:ext>
            </p:extLst>
          </p:nvPr>
        </p:nvGraphicFramePr>
        <p:xfrm>
          <a:off x="899592" y="1198487"/>
          <a:ext cx="7344817" cy="4822801"/>
        </p:xfrm>
        <a:graphic>
          <a:graphicData uri="http://schemas.openxmlformats.org/drawingml/2006/table">
            <a:tbl>
              <a:tblPr/>
              <a:tblGrid>
                <a:gridCol w="1526907"/>
                <a:gridCol w="605543"/>
                <a:gridCol w="636864"/>
                <a:gridCol w="634254"/>
                <a:gridCol w="636864"/>
                <a:gridCol w="647305"/>
                <a:gridCol w="678625"/>
                <a:gridCol w="681236"/>
                <a:gridCol w="647305"/>
                <a:gridCol w="649914"/>
              </a:tblGrid>
              <a:tr h="158069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Skupina oborů vzdělání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Dílčí 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Termín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58069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791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Počet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Průměrná úspěšnost v 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Počet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Průměrná úspěšnost v 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Počet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Průměrná úspěšnost v 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Počet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Průměrná úspěšnost v 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Gymnázium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92,07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57,68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E4C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81,89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C07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243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79,83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80,96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CF9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48,91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5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71,90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FD6A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373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70,35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D2A6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49,21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F4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68,26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DF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58,74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BDA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60,00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F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47,60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8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106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52,75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1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376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49,12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3F6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36,50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C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76,20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76,00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D9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72,76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D9B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68,26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DF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68,26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FD7AF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65,09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6C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65,09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DDBD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Lyceum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85,46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C89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51,41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F0E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67,03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E1C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62,38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EE3C9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71,98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B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43,65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CE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123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63,14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A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60,32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E7D3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30,00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A5A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213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40,75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0D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46,65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4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257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41,50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EC1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49,21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5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45,63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CF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65,08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6C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53,37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70,64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D9B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70,64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D2A5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38,09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ACA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38,09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A6A9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SOŠ ekonomické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66,07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6C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162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51,38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F0E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349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65,98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E4C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519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61,43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3E5CE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58,94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F0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45,73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BF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538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58,04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721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55,19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2EA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32,12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AEB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656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37,19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ADA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125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32,37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19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798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36,33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A9C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42,86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A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45,50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CF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53,19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3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49,76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8FB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57,15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F3E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50,48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2E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71,12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D8B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65,54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DDBB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35,71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EA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35,71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698"/>
                    </a:solidFill>
                  </a:tcPr>
                </a:tc>
              </a:tr>
              <a:tr h="215092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SOŠ hotelové a podnikatelské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62,54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B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97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50,60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2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113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62,77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B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215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57,27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EE0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55,80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5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95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43,17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8E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57,88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273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52,70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5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34,92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6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23,80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29,36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26,00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49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35,48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C9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34,26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A9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187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35,18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294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42,85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A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45,48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CF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56,56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50,68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CFE"/>
                    </a:solidFill>
                  </a:tcPr>
                </a:tc>
              </a:tr>
              <a:tr h="158069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RJ-DT-Z</a:t>
                      </a:r>
                    </a:p>
                  </a:txBody>
                  <a:tcPr marL="67552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41,26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47,62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8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73,02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D4A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58,20</a:t>
                      </a:r>
                    </a:p>
                  </a:txBody>
                  <a:tcPr marL="0" marR="67552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CDC"/>
                    </a:solidFill>
                  </a:tcPr>
                </a:tc>
              </a:tr>
            </a:tbl>
          </a:graphicData>
        </a:graphic>
      </p:graphicFrame>
      <p:sp>
        <p:nvSpPr>
          <p:cNvPr id="5" name="Nadpis 1"/>
          <p:cNvSpPr txBox="1">
            <a:spLocks/>
          </p:cNvSpPr>
          <p:nvPr/>
        </p:nvSpPr>
        <p:spPr>
          <a:xfrm>
            <a:off x="457200" y="332656"/>
            <a:ext cx="8229600" cy="850106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800" b="1" dirty="0" smtClean="0">
                <a:solidFill>
                  <a:schemeClr val="tx2"/>
                </a:solidFill>
              </a:rPr>
              <a:t>MATURITNÍ ZKOUŠKA 2014P </a:t>
            </a:r>
            <a:br>
              <a:rPr lang="cs-CZ" sz="2800" b="1" dirty="0" smtClean="0">
                <a:solidFill>
                  <a:schemeClr val="tx2"/>
                </a:solidFill>
              </a:rPr>
            </a:br>
            <a:r>
              <a:rPr lang="cs-CZ" sz="2800" b="1" dirty="0" smtClean="0">
                <a:solidFill>
                  <a:schemeClr val="tx2"/>
                </a:solidFill>
              </a:rPr>
              <a:t>PRŮMĚRNÁ ÚSPĚŠNOST PO SKUPINÁCH OBORŮ </a:t>
            </a:r>
            <a:endParaRPr lang="cs-CZ" sz="28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37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192955"/>
              </p:ext>
            </p:extLst>
          </p:nvPr>
        </p:nvGraphicFramePr>
        <p:xfrm>
          <a:off x="850652" y="1412776"/>
          <a:ext cx="7442696" cy="4663129"/>
        </p:xfrm>
        <a:graphic>
          <a:graphicData uri="http://schemas.openxmlformats.org/drawingml/2006/table">
            <a:tbl>
              <a:tblPr/>
              <a:tblGrid>
                <a:gridCol w="1547255"/>
                <a:gridCol w="613613"/>
                <a:gridCol w="645351"/>
                <a:gridCol w="642706"/>
                <a:gridCol w="645351"/>
                <a:gridCol w="655931"/>
                <a:gridCol w="687669"/>
                <a:gridCol w="690314"/>
                <a:gridCol w="655931"/>
                <a:gridCol w="658575"/>
              </a:tblGrid>
              <a:tr h="167628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Skupina oborů vzdělání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Dílčí 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Termín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6762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0288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Počet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Průměrná úspěšnost v 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Počet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Průměrná úspěšnost v 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Počet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Průměrná úspěšnost v 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Počet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Průměrná úspěšnost v 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SOŠ pedagogické a humanitní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55,71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5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47,86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7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208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59,07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3E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53,23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50,24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9F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208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44,22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2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300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54,94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517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50,55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CFE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30,00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A5A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33,44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888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28,14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7D7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507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32,92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8284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42,86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A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46,86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47,22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7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90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46,93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E7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59,93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FC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82,55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71,24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0D1A2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SOŠ technické 1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67,20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E4C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51,16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1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71,95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ED6A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69,23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AD5AB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57,39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F3E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93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47,03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57,66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7F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527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55,79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1E7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33,38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3B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43,05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6E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268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41,20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A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1012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42,43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5C7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52,78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DD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61,91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DD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59,47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9D6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SOŠ technické 2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68,26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E2C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50,42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2E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70,77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9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217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66,52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AB7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75,01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D8B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45,40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58,00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55,81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1E7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52,00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BF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468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41,00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2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157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37,52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A9A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633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40,27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5B8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38,09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6C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47,30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8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53,29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3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49,79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8FB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44,45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A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44,45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3D5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SOŠ umělecké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59,92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F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48,65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106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62,99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B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F0E5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53,63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8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44,99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9F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60,53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F0E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55,15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2EA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15,50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31,02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707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28,15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7D7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76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29,71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C6E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52,39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AF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44,44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4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55,85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BF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51,11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BFC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SOŠ zdravotnické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48,81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3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176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48,52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87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54,54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9F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267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50,48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CFF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49,76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7F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44,88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8F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133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55,12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305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49,39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5F8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22,67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868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321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34,01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8D9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25,52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717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33,30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8587"/>
                    </a:solidFill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75433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46,04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8E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39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47,46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8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49,74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3E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58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48,14</a:t>
                      </a:r>
                    </a:p>
                  </a:txBody>
                  <a:tcPr marL="0" marR="75433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CEF"/>
                    </a:solidFill>
                  </a:tcPr>
                </a:tc>
              </a:tr>
            </a:tbl>
          </a:graphicData>
        </a:graphic>
      </p:graphicFrame>
      <p:sp>
        <p:nvSpPr>
          <p:cNvPr id="3" name="Nadpis 1"/>
          <p:cNvSpPr txBox="1">
            <a:spLocks/>
          </p:cNvSpPr>
          <p:nvPr/>
        </p:nvSpPr>
        <p:spPr>
          <a:xfrm>
            <a:off x="457200" y="332656"/>
            <a:ext cx="8229600" cy="850106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800" b="1" dirty="0" smtClean="0">
                <a:solidFill>
                  <a:schemeClr val="tx2"/>
                </a:solidFill>
              </a:rPr>
              <a:t>MATURITNÍ ZKOUŠKA 2014P </a:t>
            </a:r>
            <a:br>
              <a:rPr lang="cs-CZ" sz="2800" b="1" dirty="0" smtClean="0">
                <a:solidFill>
                  <a:schemeClr val="tx2"/>
                </a:solidFill>
              </a:rPr>
            </a:br>
            <a:r>
              <a:rPr lang="cs-CZ" sz="2800" b="1" dirty="0" smtClean="0">
                <a:solidFill>
                  <a:schemeClr val="tx2"/>
                </a:solidFill>
              </a:rPr>
              <a:t>PRŮMĚRNÁ ÚSPĚŠNOST PO SKUPINÁCH OBORŮ </a:t>
            </a:r>
            <a:endParaRPr lang="cs-CZ" sz="28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72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5920454"/>
              </p:ext>
            </p:extLst>
          </p:nvPr>
        </p:nvGraphicFramePr>
        <p:xfrm>
          <a:off x="827584" y="1196752"/>
          <a:ext cx="7344815" cy="4824541"/>
        </p:xfrm>
        <a:graphic>
          <a:graphicData uri="http://schemas.openxmlformats.org/drawingml/2006/table">
            <a:tbl>
              <a:tblPr/>
              <a:tblGrid>
                <a:gridCol w="1526907"/>
                <a:gridCol w="605542"/>
                <a:gridCol w="636864"/>
                <a:gridCol w="634253"/>
                <a:gridCol w="636864"/>
                <a:gridCol w="647305"/>
                <a:gridCol w="678625"/>
                <a:gridCol w="681236"/>
                <a:gridCol w="647305"/>
                <a:gridCol w="649914"/>
              </a:tblGrid>
              <a:tr h="160818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Skupina oborů vzdělání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Dílčí 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Termín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6081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245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Počet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Průměrná úspěšnost v 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Počet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Průměrná úspěšnost v 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Počet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Průměrná úspěšnost v 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Počet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Průměrná úspěšnost v 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SOŠ zemědělské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60,85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DD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112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46,34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AF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56,40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9F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50,66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CFE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62,32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B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42,29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F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56,06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AF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257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50,14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AFD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35,14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A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34,42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2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29,02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818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33,79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888A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36,50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C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44,75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7F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51,41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AE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46,69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E5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SOU ostatní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64,29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E8D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47,20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8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117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54,78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AF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327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50,02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AFD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46,38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9E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192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42,13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D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220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50,44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6E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46,56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1E4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24,73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8F9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76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25,50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717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29,25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47,62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E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44,66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6F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46,83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5D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45,25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8DB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73,34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D3A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73,34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5CC99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SOU ostatní (nástavby)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53,97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8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45,68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CF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50,64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7E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620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47,68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9EC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51,45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CF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41,91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BD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49,62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E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918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45,88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DDF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29,16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A1A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1150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32,34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7D7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27,38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79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1311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31,78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7A7C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37,70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5C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44,15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1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45,12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DD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44,35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2D5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56,83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4E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45,45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CF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58,47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F5E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54,02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F5EF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SJ-DT-Z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52,39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EE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52,39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8F6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SOU technické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73,02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DBB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51,31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F0E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62,58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EB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207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59,19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AD8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63,77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9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43,45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AE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54,27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8F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50,45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CFF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34,89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9B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761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36,36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A5A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34,17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99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923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35,98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89A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41,27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5D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47,18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7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45,36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9DC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SOU technické (nástavby)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74,61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D9B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50,50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2E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58,49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F5E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55,16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2EA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53,99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8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76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43,49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B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120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50,44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6E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200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47,87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BED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33,78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5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34,19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8F9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27,25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79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422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33,05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8385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41,26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4D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43,39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AE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46,03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1D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44,13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0D3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RJ-DT-Z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39,15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C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53,97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7F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42,86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8CA"/>
                    </a:solidFill>
                  </a:tcPr>
                </a:tc>
              </a:tr>
              <a:tr h="160818"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7889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330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48,03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0F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10323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40,14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A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7444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55,12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18097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46,45</a:t>
                      </a:r>
                    </a:p>
                  </a:txBody>
                  <a:tcPr marL="0" marR="67889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1E3"/>
                    </a:solidFill>
                  </a:tcPr>
                </a:tc>
              </a:tr>
            </a:tbl>
          </a:graphicData>
        </a:graphic>
      </p:graphicFrame>
      <p:sp>
        <p:nvSpPr>
          <p:cNvPr id="3" name="Nadpis 1"/>
          <p:cNvSpPr txBox="1">
            <a:spLocks/>
          </p:cNvSpPr>
          <p:nvPr/>
        </p:nvSpPr>
        <p:spPr>
          <a:xfrm>
            <a:off x="457200" y="332656"/>
            <a:ext cx="8229600" cy="850106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800" b="1" dirty="0" smtClean="0">
                <a:solidFill>
                  <a:schemeClr val="tx2"/>
                </a:solidFill>
              </a:rPr>
              <a:t>MATURITNÍ ZKOUŠKA 2014P </a:t>
            </a:r>
            <a:br>
              <a:rPr lang="cs-CZ" sz="2800" b="1" dirty="0" smtClean="0">
                <a:solidFill>
                  <a:schemeClr val="tx2"/>
                </a:solidFill>
              </a:rPr>
            </a:br>
            <a:r>
              <a:rPr lang="cs-CZ" sz="2800" b="1" dirty="0" smtClean="0">
                <a:solidFill>
                  <a:schemeClr val="tx2"/>
                </a:solidFill>
              </a:rPr>
              <a:t>PRŮMĚRNÁ ÚSPĚŠNOST PO SKUPINÁCH OBORŮ </a:t>
            </a:r>
            <a:endParaRPr lang="cs-CZ" sz="28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96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7119132"/>
              </p:ext>
            </p:extLst>
          </p:nvPr>
        </p:nvGraphicFramePr>
        <p:xfrm>
          <a:off x="1136600" y="3573016"/>
          <a:ext cx="7035800" cy="2095500"/>
        </p:xfrm>
        <a:graphic>
          <a:graphicData uri="http://schemas.openxmlformats.org/drawingml/2006/table">
            <a:tbl>
              <a:tblPr/>
              <a:tblGrid>
                <a:gridCol w="1371600"/>
                <a:gridCol w="889000"/>
                <a:gridCol w="609600"/>
                <a:gridCol w="1016000"/>
                <a:gridCol w="1244600"/>
                <a:gridCol w="990600"/>
                <a:gridCol w="914400"/>
              </a:tblGrid>
              <a:tr h="952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Termín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Pohlaví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Změna podílů konajících v %</a:t>
                      </a:r>
                      <a:b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</a:br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2014 - 2013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Změna průměrné úspěšnosti konajících v %</a:t>
                      </a:r>
                      <a:b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</a:br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2014 - 2013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Podíl konajících v %</a:t>
                      </a:r>
                      <a:b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</a:br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Průměrná úspěšnost konajících v %</a:t>
                      </a:r>
                      <a:b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</a:br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0,08%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-13,06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0,67%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35,27%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0,78%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6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1,37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BCE9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1,10%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29,74%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2,63%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6D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2,72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C07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40,69%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4BF7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38,36%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-0,34%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3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2,82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40,87%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34,64%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CFF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-2,04%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9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1,12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1D1A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10,68%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37,94%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5C58A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-1,10%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0E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1,22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FD0A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5,99%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3B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31,56%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FA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8179541"/>
              </p:ext>
            </p:extLst>
          </p:nvPr>
        </p:nvGraphicFramePr>
        <p:xfrm>
          <a:off x="4211960" y="1261492"/>
          <a:ext cx="3949700" cy="2095500"/>
        </p:xfrm>
        <a:graphic>
          <a:graphicData uri="http://schemas.openxmlformats.org/drawingml/2006/table">
            <a:tbl>
              <a:tblPr/>
              <a:tblGrid>
                <a:gridCol w="787400"/>
                <a:gridCol w="800100"/>
                <a:gridCol w="609600"/>
                <a:gridCol w="850900"/>
                <a:gridCol w="901700"/>
              </a:tblGrid>
              <a:tr h="952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Termín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Pohlaví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Počet konajících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Procento neúspěšných z konajících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48,08%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6F9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85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65,88%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3139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37,69%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3153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48,81%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BFD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824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40,41%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8E90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462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58,87%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1D7B1"/>
                    </a:solidFill>
                  </a:tcPr>
                </a:tc>
              </a:tr>
            </a:tbl>
          </a:graphicData>
        </a:graphic>
      </p:graphicFrame>
      <p:sp>
        <p:nvSpPr>
          <p:cNvPr id="4" name="Nadpis 1"/>
          <p:cNvSpPr txBox="1">
            <a:spLocks/>
          </p:cNvSpPr>
          <p:nvPr/>
        </p:nvSpPr>
        <p:spPr>
          <a:xfrm>
            <a:off x="457200" y="332656"/>
            <a:ext cx="8229600" cy="850106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800" b="1" dirty="0" smtClean="0">
                <a:solidFill>
                  <a:schemeClr val="tx2"/>
                </a:solidFill>
              </a:rPr>
              <a:t>MATURITNÍ ZKOUŠKA 2014P </a:t>
            </a:r>
            <a:br>
              <a:rPr lang="cs-CZ" sz="2800" b="1" dirty="0" smtClean="0">
                <a:solidFill>
                  <a:schemeClr val="tx2"/>
                </a:solidFill>
              </a:rPr>
            </a:br>
            <a:r>
              <a:rPr lang="cs-CZ" sz="2800" b="1" dirty="0" smtClean="0">
                <a:solidFill>
                  <a:schemeClr val="tx2"/>
                </a:solidFill>
              </a:rPr>
              <a:t>MATEMATIKA</a:t>
            </a:r>
            <a:endParaRPr lang="cs-CZ" sz="2800" b="1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87624" y="1268760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Struktura konajících podle termínů a pohlaví a jejich čistá neúspěšnost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2348880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Změna struktura konajících podle termínů a pohlaví a změna průměrné úspěšnosti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425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332656"/>
            <a:ext cx="8229600" cy="850106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800" b="1" dirty="0" smtClean="0">
                <a:solidFill>
                  <a:schemeClr val="tx2"/>
                </a:solidFill>
              </a:rPr>
              <a:t>MATURITNÍ ZKOUŠKA 2014P </a:t>
            </a:r>
            <a:br>
              <a:rPr lang="cs-CZ" sz="2800" b="1" dirty="0" smtClean="0">
                <a:solidFill>
                  <a:schemeClr val="tx2"/>
                </a:solidFill>
              </a:rPr>
            </a:br>
            <a:r>
              <a:rPr lang="cs-CZ" sz="2800" b="1" dirty="0" smtClean="0">
                <a:solidFill>
                  <a:schemeClr val="tx2"/>
                </a:solidFill>
              </a:rPr>
              <a:t>ČESKÝ JAZYK A LITERATURA</a:t>
            </a:r>
            <a:endParaRPr lang="cs-CZ" sz="2800" b="1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87624" y="1268760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Struktura konajících podle termínů a pohlaví a jejich čistá neúspěšnost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2348880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Změna struktura konajících podle termínů a pohlaví a změna průměrné úspěšnosti</a:t>
            </a:r>
            <a:endParaRPr lang="cs-CZ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0143979"/>
              </p:ext>
            </p:extLst>
          </p:nvPr>
        </p:nvGraphicFramePr>
        <p:xfrm>
          <a:off x="4211960" y="1319483"/>
          <a:ext cx="3949700" cy="1905000"/>
        </p:xfrm>
        <a:graphic>
          <a:graphicData uri="http://schemas.openxmlformats.org/drawingml/2006/table">
            <a:tbl>
              <a:tblPr/>
              <a:tblGrid>
                <a:gridCol w="787400"/>
                <a:gridCol w="800100"/>
                <a:gridCol w="609600"/>
                <a:gridCol w="850900"/>
                <a:gridCol w="901700"/>
              </a:tblGrid>
              <a:tr h="7620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Termín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Pohlaví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Počet konajících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Procento neúspěšných z konajících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25,71%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AFA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23,21%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8DB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653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51,15%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C68B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1276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54,70%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2032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19,09%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1711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23,32%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BDE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6727123"/>
              </p:ext>
            </p:extLst>
          </p:nvPr>
        </p:nvGraphicFramePr>
        <p:xfrm>
          <a:off x="1136600" y="3756248"/>
          <a:ext cx="7035800" cy="1905000"/>
        </p:xfrm>
        <a:graphic>
          <a:graphicData uri="http://schemas.openxmlformats.org/drawingml/2006/table">
            <a:tbl>
              <a:tblPr/>
              <a:tblGrid>
                <a:gridCol w="1371600"/>
                <a:gridCol w="889000"/>
                <a:gridCol w="609600"/>
                <a:gridCol w="1016000"/>
                <a:gridCol w="1244600"/>
                <a:gridCol w="990600"/>
                <a:gridCol w="914400"/>
              </a:tblGrid>
              <a:tr h="7620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Termín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Pohlaví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Změna podílů konajících v %</a:t>
                      </a:r>
                      <a:b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</a:br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2014 - 2013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Změna průměrné úspěšnosti konajících v %</a:t>
                      </a:r>
                      <a:b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</a:br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2014 - 2013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Podíl konajících v %</a:t>
                      </a:r>
                      <a:b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</a:br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Průměrná úspěšnost konajících v %</a:t>
                      </a:r>
                      <a:b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</a:br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0,13%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CF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-5,92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FD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0,61%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57,31%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F0E5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-0,01%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AF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-4,47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E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0,97%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C6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59,03%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2,19%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AD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-5,47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6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11,33%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AC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44,38%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7577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4,89%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D3A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-5,87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0D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22,14%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43,19%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-4,43%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09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-2,89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35,26%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57,58%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BE8D4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-2,78%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-1,68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29,69%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1A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56,44%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7FA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443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332656"/>
            <a:ext cx="8229600" cy="850106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800" b="1" dirty="0" smtClean="0">
                <a:solidFill>
                  <a:schemeClr val="tx2"/>
                </a:solidFill>
              </a:rPr>
              <a:t>MATURITNÍ ZKOUŠKA 2014P </a:t>
            </a:r>
            <a:br>
              <a:rPr lang="cs-CZ" sz="2800" b="1" dirty="0" smtClean="0">
                <a:solidFill>
                  <a:schemeClr val="tx2"/>
                </a:solidFill>
              </a:rPr>
            </a:br>
            <a:r>
              <a:rPr lang="cs-CZ" sz="2800" b="1" dirty="0" smtClean="0">
                <a:solidFill>
                  <a:schemeClr val="tx2"/>
                </a:solidFill>
              </a:rPr>
              <a:t>ANGLICKÝ JAZYK</a:t>
            </a:r>
            <a:endParaRPr lang="cs-CZ" sz="2800" b="1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87624" y="1268760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Struktura konajících podle termínů a pohlaví a jejich čistá neúspěšnost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2348880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Změna struktura konajících podle termínů a pohlaví a změna průměrné úspěšnosti</a:t>
            </a:r>
            <a:endParaRPr lang="cs-CZ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6336116"/>
              </p:ext>
            </p:extLst>
          </p:nvPr>
        </p:nvGraphicFramePr>
        <p:xfrm>
          <a:off x="4211960" y="1396380"/>
          <a:ext cx="3949700" cy="1905000"/>
        </p:xfrm>
        <a:graphic>
          <a:graphicData uri="http://schemas.openxmlformats.org/drawingml/2006/table">
            <a:tbl>
              <a:tblPr/>
              <a:tblGrid>
                <a:gridCol w="787400"/>
                <a:gridCol w="800100"/>
                <a:gridCol w="609600"/>
                <a:gridCol w="850900"/>
                <a:gridCol w="901700"/>
              </a:tblGrid>
              <a:tr h="7620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Termín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Pohlaví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Počet konajících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Procento neúspěšných z konajících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6,06%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39,53%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419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30,79%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FE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1272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36,16%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1D1A3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1070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12,15%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193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1010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25,84%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BEE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5188434"/>
              </p:ext>
            </p:extLst>
          </p:nvPr>
        </p:nvGraphicFramePr>
        <p:xfrm>
          <a:off x="1115616" y="3828256"/>
          <a:ext cx="7035800" cy="1905000"/>
        </p:xfrm>
        <a:graphic>
          <a:graphicData uri="http://schemas.openxmlformats.org/drawingml/2006/table">
            <a:tbl>
              <a:tblPr/>
              <a:tblGrid>
                <a:gridCol w="1371600"/>
                <a:gridCol w="889000"/>
                <a:gridCol w="609600"/>
                <a:gridCol w="1016000"/>
                <a:gridCol w="1244600"/>
                <a:gridCol w="990600"/>
                <a:gridCol w="914400"/>
              </a:tblGrid>
              <a:tr h="7620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Zkouška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Termín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Pohlaví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Změna podílů konajících v %</a:t>
                      </a:r>
                      <a:b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</a:br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2014 - 2013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Změna průměrné úspěšnosti konajících v %</a:t>
                      </a:r>
                      <a:b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</a:br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2014 - 2013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Podíl konajících v %</a:t>
                      </a:r>
                      <a:b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</a:br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Průměrná úspěšnost konajících v %</a:t>
                      </a:r>
                      <a:b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</a:br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0,20%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BF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-5,29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8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0,86%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72,97%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-0,39%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1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-8,91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A4A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1,12%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B6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60,21%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8F7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4,33%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1D8B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-1,70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0E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10,89%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CB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50,66%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09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7,24%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-2,57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9F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33,06%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47,54%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-5,32%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7A7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-3,53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2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27,81%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D5A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69,08%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FD0A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-6,06%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-2,81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26,25%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DC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58,42%</a:t>
                      </a:r>
                    </a:p>
                  </a:txBody>
                  <a:tcPr marL="0" marR="85725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0F3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443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827584" y="3782075"/>
            <a:ext cx="76810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Rizika interpretace </a:t>
            </a:r>
            <a:r>
              <a:rPr lang="cs-CZ" b="1" i="1" dirty="0" err="1" smtClean="0"/>
              <a:t>Cronbachova</a:t>
            </a:r>
            <a:r>
              <a:rPr lang="cs-CZ" b="1" i="1" dirty="0" smtClean="0"/>
              <a:t> alfa:</a:t>
            </a:r>
            <a:r>
              <a:rPr lang="cs-CZ" b="1" dirty="0" smtClean="0"/>
              <a:t> </a:t>
            </a:r>
          </a:p>
          <a:p>
            <a:pPr algn="just"/>
            <a:r>
              <a:rPr lang="cs-CZ" dirty="0" smtClean="0"/>
              <a:t>Jedno </a:t>
            </a:r>
            <a:r>
              <a:rPr lang="cs-CZ" dirty="0"/>
              <a:t>z úskalí pramení z toho, že test velmi často obsahuje několik vnitřně homogenních tematických celků, každý z nich však může ověřovat odlišné typy dovedností a znalostí (například v českém jazyce </a:t>
            </a:r>
            <a:r>
              <a:rPr lang="cs-CZ" dirty="0" smtClean="0"/>
              <a:t>je </a:t>
            </a:r>
            <a:r>
              <a:rPr lang="cs-CZ" dirty="0"/>
              <a:t>ověřována znalost pravopisných pravidel v jednom tematickém okruhu a ve druhém žákova schopnost logicky pracovat s textem a porozumět mu). Heterogenita z tohoto pohledu snižuje vnitřní konzistenci testu </a:t>
            </a:r>
            <a:r>
              <a:rPr lang="cs-CZ" dirty="0" smtClean="0"/>
              <a:t>(snižuje hodnotu </a:t>
            </a:r>
            <a:r>
              <a:rPr lang="cs-CZ" dirty="0" err="1" smtClean="0"/>
              <a:t>Cronbachova</a:t>
            </a:r>
            <a:r>
              <a:rPr lang="cs-CZ" dirty="0" smtClean="0"/>
              <a:t> alfa) a </a:t>
            </a:r>
            <a:r>
              <a:rPr lang="cs-CZ" dirty="0"/>
              <a:t>zvyšuje validitu </a:t>
            </a:r>
            <a:r>
              <a:rPr lang="cs-CZ" dirty="0" smtClean="0"/>
              <a:t>metody.</a:t>
            </a:r>
            <a:endParaRPr lang="cs-CZ" dirty="0"/>
          </a:p>
        </p:txBody>
      </p:sp>
      <p:pic>
        <p:nvPicPr>
          <p:cNvPr id="5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7756" y="1268760"/>
            <a:ext cx="4368700" cy="2383870"/>
          </a:xfrm>
          <a:prstGeom prst="rect">
            <a:avLst/>
          </a:prstGeom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457200" y="332656"/>
            <a:ext cx="8229600" cy="850106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800" b="1" dirty="0" smtClean="0">
                <a:solidFill>
                  <a:schemeClr val="tx2"/>
                </a:solidFill>
              </a:rPr>
              <a:t>MATURITNÍ ZKOUŠKA 2014P </a:t>
            </a:r>
            <a:br>
              <a:rPr lang="cs-CZ" sz="2800" b="1" dirty="0" smtClean="0">
                <a:solidFill>
                  <a:schemeClr val="tx2"/>
                </a:solidFill>
              </a:rPr>
            </a:br>
            <a:r>
              <a:rPr lang="cs-CZ" sz="2800" b="1" dirty="0" smtClean="0">
                <a:solidFill>
                  <a:schemeClr val="tx2"/>
                </a:solidFill>
              </a:rPr>
              <a:t>SPOLEHLIVOST TESTŮ</a:t>
            </a:r>
            <a:endParaRPr lang="cs-CZ" sz="2800" b="1" dirty="0">
              <a:solidFill>
                <a:schemeClr val="tx2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27584" y="1196752"/>
            <a:ext cx="33843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/>
              <a:t>Obvyklým parametrem pro interpretaci spolehlivosti měření (reliability) je </a:t>
            </a:r>
            <a:r>
              <a:rPr lang="cs-CZ" dirty="0" err="1" smtClean="0"/>
              <a:t>Cronbachovo</a:t>
            </a:r>
            <a:r>
              <a:rPr lang="cs-CZ" dirty="0" smtClean="0"/>
              <a:t> alfa.</a:t>
            </a:r>
          </a:p>
          <a:p>
            <a:endParaRPr lang="cs-CZ" dirty="0"/>
          </a:p>
          <a:p>
            <a:pPr algn="just"/>
            <a:r>
              <a:rPr lang="cs-CZ" dirty="0" smtClean="0"/>
              <a:t>Tabulka obsahuje informace o rozsáhlosti vzorků a vypočítaných hodnotách </a:t>
            </a:r>
            <a:r>
              <a:rPr lang="cs-CZ" dirty="0" err="1" smtClean="0"/>
              <a:t>Cronbachova</a:t>
            </a:r>
            <a:r>
              <a:rPr lang="cs-CZ" dirty="0" smtClean="0"/>
              <a:t> alfa v porovnání podzimních období 2013 a 2014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542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80928"/>
            <a:ext cx="8229600" cy="850106"/>
          </a:xfrm>
        </p:spPr>
        <p:txBody>
          <a:bodyPr/>
          <a:lstStyle/>
          <a:p>
            <a:r>
              <a:rPr lang="cs-CZ" sz="4800" b="1" dirty="0" smtClean="0">
                <a:solidFill>
                  <a:schemeClr val="tx2"/>
                </a:solidFill>
              </a:rPr>
              <a:t>VÝSLEDKY </a:t>
            </a:r>
            <a:br>
              <a:rPr lang="cs-CZ" sz="4800" b="1" dirty="0" smtClean="0">
                <a:solidFill>
                  <a:schemeClr val="tx2"/>
                </a:solidFill>
              </a:rPr>
            </a:br>
            <a:r>
              <a:rPr lang="cs-CZ" sz="4800" b="1" dirty="0" smtClean="0">
                <a:solidFill>
                  <a:schemeClr val="tx2"/>
                </a:solidFill>
              </a:rPr>
              <a:t>DIDAKTICKÝCH TESTŮ</a:t>
            </a:r>
            <a:endParaRPr lang="cs-CZ" sz="4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79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80928"/>
            <a:ext cx="8229600" cy="850106"/>
          </a:xfrm>
        </p:spPr>
        <p:txBody>
          <a:bodyPr/>
          <a:lstStyle/>
          <a:p>
            <a:r>
              <a:rPr lang="cs-CZ" sz="4000" b="1" dirty="0" smtClean="0">
                <a:solidFill>
                  <a:schemeClr val="tx2"/>
                </a:solidFill>
              </a:rPr>
              <a:t>ČEŠTINA</a:t>
            </a:r>
            <a:endParaRPr lang="cs-CZ" sz="4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47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ČEŠTINA – DIDAKTICKÝ TEST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OBOROVÁ STRUKTURA ŽÁKŮ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9" name="Graf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8378533"/>
              </p:ext>
            </p:extLst>
          </p:nvPr>
        </p:nvGraphicFramePr>
        <p:xfrm>
          <a:off x="1979712" y="2420888"/>
          <a:ext cx="5538107" cy="3323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46747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ČEŠTINA - DIDAKTICKÝ TEST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2400" b="1" dirty="0" smtClean="0">
                <a:solidFill>
                  <a:schemeClr val="tx2"/>
                </a:solidFill>
              </a:rPr>
              <a:t>STRUKTURA ŽÁKŮ PODLE DRUHU TERMÍNU ZKOUŠKY</a:t>
            </a:r>
            <a:endParaRPr lang="cs-CZ" sz="1800" b="1" dirty="0">
              <a:solidFill>
                <a:schemeClr val="tx2"/>
              </a:solidFill>
            </a:endParaRPr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72046003"/>
              </p:ext>
            </p:extLst>
          </p:nvPr>
        </p:nvGraphicFramePr>
        <p:xfrm>
          <a:off x="1979712" y="2636912"/>
          <a:ext cx="5538107" cy="31853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9303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ČEŠTINA – DIDAKTICKÝ TEST</a:t>
            </a:r>
            <a:br>
              <a:rPr lang="cs-CZ" sz="2800" b="1" dirty="0" smtClean="0">
                <a:solidFill>
                  <a:schemeClr val="tx2"/>
                </a:solidFill>
              </a:rPr>
            </a:br>
            <a:r>
              <a:rPr lang="cs-CZ" sz="2800" b="1" dirty="0" smtClean="0">
                <a:solidFill>
                  <a:schemeClr val="tx2"/>
                </a:solidFill>
              </a:rPr>
              <a:t>ČISTÁ NEÚSPĚŠNOST A % SKÓR</a:t>
            </a:r>
            <a:endParaRPr lang="cs-CZ" sz="2000" b="1" dirty="0">
              <a:solidFill>
                <a:schemeClr val="tx2"/>
              </a:solidFill>
            </a:endParaRPr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273850"/>
              </p:ext>
            </p:extLst>
          </p:nvPr>
        </p:nvGraphicFramePr>
        <p:xfrm>
          <a:off x="179512" y="1124744"/>
          <a:ext cx="4290310" cy="34153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Graf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51164581"/>
              </p:ext>
            </p:extLst>
          </p:nvPr>
        </p:nvGraphicFramePr>
        <p:xfrm>
          <a:off x="4572000" y="2636912"/>
          <a:ext cx="4290310" cy="34228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21518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ČEŠTINA – OBOROVÁ STRUKTURA ŽÁKŮ A ČISTÁ NEÚSPĚŠNOST</a:t>
            </a:r>
            <a:endParaRPr lang="cs-CZ" sz="2000" b="1" dirty="0">
              <a:solidFill>
                <a:schemeClr val="tx2"/>
              </a:solidFill>
            </a:endParaRPr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9664620"/>
              </p:ext>
            </p:extLst>
          </p:nvPr>
        </p:nvGraphicFramePr>
        <p:xfrm>
          <a:off x="395536" y="1124744"/>
          <a:ext cx="5080412" cy="45977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37285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ČEŠTINA – STRUKTURA ŽÁKŮ DLE TERMÍNU A ČISTÁ NEÚSPĚŠNOST</a:t>
            </a:r>
            <a:endParaRPr lang="cs-CZ" sz="20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94372325"/>
              </p:ext>
            </p:extLst>
          </p:nvPr>
        </p:nvGraphicFramePr>
        <p:xfrm>
          <a:off x="467544" y="1196752"/>
          <a:ext cx="5063094" cy="4571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2293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ČEŠTINA – HISTOGRAM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CELKEM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215046"/>
              </p:ext>
            </p:extLst>
          </p:nvPr>
        </p:nvGraphicFramePr>
        <p:xfrm>
          <a:off x="2079419" y="1596489"/>
          <a:ext cx="4985162" cy="36650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04637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ČEŠTINA – HISTOGRAM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CELKEM A OPRAVNÝ TERMÍN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0059732"/>
              </p:ext>
            </p:extLst>
          </p:nvPr>
        </p:nvGraphicFramePr>
        <p:xfrm>
          <a:off x="2123728" y="2132856"/>
          <a:ext cx="4927532" cy="3524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813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ČEŠTINA – HISTOGRAM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2014 A 2013 PODZIM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796946"/>
              </p:ext>
            </p:extLst>
          </p:nvPr>
        </p:nvGraphicFramePr>
        <p:xfrm>
          <a:off x="2123728" y="2132856"/>
          <a:ext cx="4927532" cy="3524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1147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ČEŠTINA – HISTOGRAM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2014 PODZIM – ŘÁDNÝ A OPRAVNÝ TERMÍN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87372790"/>
              </p:ext>
            </p:extLst>
          </p:nvPr>
        </p:nvGraphicFramePr>
        <p:xfrm>
          <a:off x="2051720" y="1988840"/>
          <a:ext cx="4992365" cy="36650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11170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920880" cy="79208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ČESKÝ JAZYK – DT – DISTRIBUČNÍ FUNKCE</a:t>
            </a:r>
            <a:endParaRPr lang="cs-CZ" sz="2400" b="1" dirty="0">
              <a:solidFill>
                <a:schemeClr val="tx2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50" y="1036638"/>
            <a:ext cx="5980113" cy="4786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6531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80928"/>
            <a:ext cx="8229600" cy="850106"/>
          </a:xfrm>
        </p:spPr>
        <p:txBody>
          <a:bodyPr/>
          <a:lstStyle/>
          <a:p>
            <a:r>
              <a:rPr lang="cs-CZ" sz="4800" b="1" dirty="0" smtClean="0">
                <a:solidFill>
                  <a:schemeClr val="tx2"/>
                </a:solidFill>
              </a:rPr>
              <a:t>MATEMATIKA</a:t>
            </a:r>
            <a:endParaRPr lang="cs-CZ" sz="4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657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MATEMATIKA – OBOROVÁ STRUKTURA ŽÁKŮ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9571354"/>
              </p:ext>
            </p:extLst>
          </p:nvPr>
        </p:nvGraphicFramePr>
        <p:xfrm>
          <a:off x="2051720" y="2492896"/>
          <a:ext cx="5590062" cy="3323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4762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MATEMATIKA – STRUKTURA ŽÁKŮ PODLE DRUHU TERMÍNU ZKOUŠKY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9785986"/>
              </p:ext>
            </p:extLst>
          </p:nvPr>
        </p:nvGraphicFramePr>
        <p:xfrm>
          <a:off x="1907704" y="2636912"/>
          <a:ext cx="5572744" cy="31853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6392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MATEMATIKA – ČISTÁ NEÚSPĚŠNOST A % SKÓR</a:t>
            </a:r>
            <a:endParaRPr lang="cs-CZ" sz="2000" b="1" dirty="0">
              <a:solidFill>
                <a:schemeClr val="tx2"/>
              </a:solidFill>
            </a:endParaRPr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7192588"/>
              </p:ext>
            </p:extLst>
          </p:nvPr>
        </p:nvGraphicFramePr>
        <p:xfrm>
          <a:off x="467544" y="1196752"/>
          <a:ext cx="4212379" cy="29135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89269431"/>
              </p:ext>
            </p:extLst>
          </p:nvPr>
        </p:nvGraphicFramePr>
        <p:xfrm>
          <a:off x="4716016" y="2996952"/>
          <a:ext cx="4218564" cy="2920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56723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MATEMATIKA – OBOROVÁ STRUKTURA ŽÁKŮ A ČISTÁ NEÚSPĚŠNOST</a:t>
            </a:r>
            <a:endParaRPr lang="cs-CZ" sz="20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3674300"/>
              </p:ext>
            </p:extLst>
          </p:nvPr>
        </p:nvGraphicFramePr>
        <p:xfrm>
          <a:off x="539552" y="1196752"/>
          <a:ext cx="5082267" cy="47903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70269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MATEMATIKA – STRUKTURA ŽÁKŮ DLE TERMÍNU A ČISTÁ NEÚSPĚŠNOST</a:t>
            </a:r>
            <a:endParaRPr lang="cs-CZ" sz="2000" b="1" dirty="0">
              <a:solidFill>
                <a:schemeClr val="tx2"/>
              </a:solidFill>
            </a:endParaRPr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13574536"/>
              </p:ext>
            </p:extLst>
          </p:nvPr>
        </p:nvGraphicFramePr>
        <p:xfrm>
          <a:off x="755576" y="1412776"/>
          <a:ext cx="5047012" cy="4571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0103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MATEMATIKA – HISTOGRAM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CELKEM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1207853"/>
              </p:ext>
            </p:extLst>
          </p:nvPr>
        </p:nvGraphicFramePr>
        <p:xfrm>
          <a:off x="2079419" y="1596489"/>
          <a:ext cx="4985162" cy="36650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5811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MATEMATIKA – HISTOGRAM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CELKEM A OPRAVNÝ TERMÍN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070562"/>
              </p:ext>
            </p:extLst>
          </p:nvPr>
        </p:nvGraphicFramePr>
        <p:xfrm>
          <a:off x="2090305" y="1611456"/>
          <a:ext cx="4963390" cy="3635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68525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0015392"/>
              </p:ext>
            </p:extLst>
          </p:nvPr>
        </p:nvGraphicFramePr>
        <p:xfrm>
          <a:off x="2079419" y="1596489"/>
          <a:ext cx="4985162" cy="36650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MATEMATIKA – HISTOGRAM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2014 A 2013 PODZIM</a:t>
            </a:r>
            <a:endParaRPr lang="cs-CZ" sz="24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239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MATEMATIKA – HISTOGRAM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2014 PODZIM – ŘÁDNÝ A OPRAVNÝ TERMÍN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6" name="Graf 5"/>
          <p:cNvGraphicFramePr>
            <a:graphicFrameLocks/>
          </p:cNvGraphicFramePr>
          <p:nvPr/>
        </p:nvGraphicFramePr>
        <p:xfrm>
          <a:off x="2090305" y="1611456"/>
          <a:ext cx="4963390" cy="3635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0932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MATEMATIKA – DISTRIBUČNÍ FUNKCE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MZ 2011 - 2014 PODZIM</a:t>
            </a:r>
            <a:endParaRPr lang="cs-CZ" sz="2400" b="1" dirty="0">
              <a:solidFill>
                <a:schemeClr val="tx2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50" y="1162968"/>
            <a:ext cx="5980113" cy="4786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689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80928"/>
            <a:ext cx="8229600" cy="850106"/>
          </a:xfrm>
        </p:spPr>
        <p:txBody>
          <a:bodyPr/>
          <a:lstStyle/>
          <a:p>
            <a:r>
              <a:rPr lang="cs-CZ" sz="4000" b="1" dirty="0" smtClean="0">
                <a:solidFill>
                  <a:schemeClr val="tx2"/>
                </a:solidFill>
              </a:rPr>
              <a:t>ANGLIČTINA</a:t>
            </a:r>
            <a:endParaRPr lang="cs-CZ" sz="4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32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ANGLIČTINA – DIDAKTICKÝ TEST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OBOROVÁ STRUKTURA ŽÁKŮ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5351926"/>
              </p:ext>
            </p:extLst>
          </p:nvPr>
        </p:nvGraphicFramePr>
        <p:xfrm>
          <a:off x="1763688" y="2204864"/>
          <a:ext cx="5538107" cy="36526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936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ANGLIČTINA - DIDAKTICKÝ TEST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2400" b="1" dirty="0" smtClean="0">
                <a:solidFill>
                  <a:schemeClr val="tx2"/>
                </a:solidFill>
              </a:rPr>
              <a:t>STRUKTURA ŽÁKŮ PODLE DRUHU TERMÍNU ZKOUŠKY</a:t>
            </a:r>
            <a:endParaRPr lang="cs-CZ" sz="1800" b="1" dirty="0">
              <a:solidFill>
                <a:schemeClr val="tx2"/>
              </a:solidFill>
            </a:endParaRPr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1042170"/>
              </p:ext>
            </p:extLst>
          </p:nvPr>
        </p:nvGraphicFramePr>
        <p:xfrm>
          <a:off x="1619672" y="2564904"/>
          <a:ext cx="5538107" cy="31853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0091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ANGLIČTINA – DIDAKTICKÝ TEST</a:t>
            </a:r>
            <a:br>
              <a:rPr lang="cs-CZ" sz="2800" b="1" dirty="0" smtClean="0">
                <a:solidFill>
                  <a:schemeClr val="tx2"/>
                </a:solidFill>
              </a:rPr>
            </a:br>
            <a:r>
              <a:rPr lang="cs-CZ" sz="2800" b="1" dirty="0" smtClean="0">
                <a:solidFill>
                  <a:schemeClr val="tx2"/>
                </a:solidFill>
              </a:rPr>
              <a:t>ČISTÁ NEÚSPĚŠNOST A % SKÓR</a:t>
            </a:r>
            <a:endParaRPr lang="cs-CZ" sz="2000" b="1" dirty="0">
              <a:solidFill>
                <a:schemeClr val="tx2"/>
              </a:solidFill>
            </a:endParaRPr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4109907"/>
              </p:ext>
            </p:extLst>
          </p:nvPr>
        </p:nvGraphicFramePr>
        <p:xfrm>
          <a:off x="251520" y="1124744"/>
          <a:ext cx="4292785" cy="34153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2933010"/>
              </p:ext>
            </p:extLst>
          </p:nvPr>
        </p:nvGraphicFramePr>
        <p:xfrm>
          <a:off x="4572000" y="2564904"/>
          <a:ext cx="4290310" cy="34228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1421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ANGLIČTINA – OBOROVÁ STRUKTURA ŽÁKŮ A ČISTÁ NEÚSPĚŠNOST</a:t>
            </a:r>
            <a:endParaRPr lang="cs-CZ" sz="20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5325763"/>
              </p:ext>
            </p:extLst>
          </p:nvPr>
        </p:nvGraphicFramePr>
        <p:xfrm>
          <a:off x="539552" y="1340768"/>
          <a:ext cx="5089691" cy="45717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8567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ANGLIČTINA – STRUKTURA ŽÁKŮ DLE TERMÍNU A ČISTÁ NEÚSPĚŠNOST</a:t>
            </a:r>
            <a:endParaRPr lang="cs-CZ" sz="2000" b="1" dirty="0">
              <a:solidFill>
                <a:schemeClr val="tx2"/>
              </a:solidFill>
            </a:endParaRPr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061644"/>
              </p:ext>
            </p:extLst>
          </p:nvPr>
        </p:nvGraphicFramePr>
        <p:xfrm>
          <a:off x="467544" y="1340768"/>
          <a:ext cx="5053198" cy="4571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4858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ANGLIČTINA – HISTOGRAM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CELKEM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5" name="Graf 4"/>
          <p:cNvGraphicFramePr>
            <a:graphicFrameLocks/>
          </p:cNvGraphicFramePr>
          <p:nvPr/>
        </p:nvGraphicFramePr>
        <p:xfrm>
          <a:off x="2104159" y="1678132"/>
          <a:ext cx="4935682" cy="3501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7399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ANGLIČTINA – HISTOGRAM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CELKEM A OPRAVNÝ TERMÍN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289861"/>
              </p:ext>
            </p:extLst>
          </p:nvPr>
        </p:nvGraphicFramePr>
        <p:xfrm>
          <a:off x="2123728" y="1700808"/>
          <a:ext cx="4935681" cy="3501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1900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ANGLIČTINA – HISTOGRAM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2014 A 2013 PODZIM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8300134"/>
              </p:ext>
            </p:extLst>
          </p:nvPr>
        </p:nvGraphicFramePr>
        <p:xfrm>
          <a:off x="2104159" y="1678132"/>
          <a:ext cx="4935682" cy="3501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5991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ANGLIČTINA – HISTOGRAM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2014 PODZIM – ŘÁDNÝ A OPRAVNÝ TERMÍN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Graf 3"/>
          <p:cNvGraphicFramePr>
            <a:graphicFrameLocks/>
          </p:cNvGraphicFramePr>
          <p:nvPr/>
        </p:nvGraphicFramePr>
        <p:xfrm>
          <a:off x="2103649" y="1678132"/>
          <a:ext cx="4936701" cy="3501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41214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ANGLIČTINA – HISTOGRAM - </a:t>
            </a:r>
            <a:r>
              <a:rPr lang="cs-CZ" sz="3200" b="1" dirty="0" smtClean="0">
                <a:solidFill>
                  <a:srgbClr val="FF0000"/>
                </a:solidFill>
              </a:rPr>
              <a:t>GYMNÁZIA</a:t>
            </a:r>
            <a:r>
              <a:rPr lang="cs-CZ" sz="3200" b="1" dirty="0" smtClean="0">
                <a:solidFill>
                  <a:schemeClr val="tx2"/>
                </a:solidFill>
              </a:rPr>
              <a:t/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MZ 2013 A 2014 PODZIM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0897472"/>
              </p:ext>
            </p:extLst>
          </p:nvPr>
        </p:nvGraphicFramePr>
        <p:xfrm>
          <a:off x="7452320" y="5373216"/>
          <a:ext cx="1296144" cy="548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8330"/>
                <a:gridCol w="687814"/>
              </a:tblGrid>
              <a:tr h="18293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2014p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 =</a:t>
                      </a:r>
                      <a:r>
                        <a:rPr lang="cs-CZ" sz="1200" baseline="0" dirty="0" smtClean="0"/>
                        <a:t> 243</a:t>
                      </a:r>
                      <a:endParaRPr lang="cs-CZ" sz="1200" dirty="0"/>
                    </a:p>
                  </a:txBody>
                  <a:tcPr anchor="ctr"/>
                </a:tc>
              </a:tr>
              <a:tr h="18293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2013p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 = 236</a:t>
                      </a:r>
                      <a:endParaRPr lang="cs-CZ" sz="12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28" y="1670449"/>
            <a:ext cx="4949543" cy="3517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383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18654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ANGLIČTINA A NĚMČINA – HISTOGRAM </a:t>
            </a:r>
            <a:r>
              <a:rPr lang="cs-CZ" sz="3200" b="1" dirty="0" smtClean="0">
                <a:solidFill>
                  <a:srgbClr val="FF0000"/>
                </a:solidFill>
              </a:rPr>
              <a:t>GYMNÁZIA</a:t>
            </a:r>
            <a:r>
              <a:rPr lang="cs-CZ" sz="3200" b="1" dirty="0" smtClean="0">
                <a:solidFill>
                  <a:schemeClr val="tx2"/>
                </a:solidFill>
              </a:rPr>
              <a:t/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MZ 2014 PODZIM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8610030"/>
              </p:ext>
            </p:extLst>
          </p:nvPr>
        </p:nvGraphicFramePr>
        <p:xfrm>
          <a:off x="2195736" y="2276872"/>
          <a:ext cx="4935682" cy="3501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9038047"/>
              </p:ext>
            </p:extLst>
          </p:nvPr>
        </p:nvGraphicFramePr>
        <p:xfrm>
          <a:off x="7452320" y="5373216"/>
          <a:ext cx="1152128" cy="548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5930"/>
                <a:gridCol w="696198"/>
              </a:tblGrid>
              <a:tr h="18293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AJ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 =</a:t>
                      </a:r>
                      <a:r>
                        <a:rPr lang="cs-CZ" sz="1200" baseline="0" dirty="0" smtClean="0"/>
                        <a:t> 243</a:t>
                      </a:r>
                      <a:endParaRPr lang="cs-CZ" sz="1200" dirty="0"/>
                    </a:p>
                  </a:txBody>
                  <a:tcPr anchor="ctr"/>
                </a:tc>
              </a:tr>
              <a:tr h="18293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NJ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 = 12</a:t>
                      </a:r>
                      <a:endParaRPr lang="cs-CZ" sz="12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1232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ANGLIČTINA – DISTRIBUČNÍ FUNKCE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MZ 2011 - 2014 PODZIM</a:t>
            </a:r>
            <a:endParaRPr lang="cs-CZ" sz="2400" b="1" dirty="0">
              <a:solidFill>
                <a:schemeClr val="tx2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50" y="1196752"/>
            <a:ext cx="5980113" cy="4786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239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80928"/>
            <a:ext cx="8229600" cy="850106"/>
          </a:xfrm>
        </p:spPr>
        <p:txBody>
          <a:bodyPr/>
          <a:lstStyle/>
          <a:p>
            <a:r>
              <a:rPr lang="cs-CZ" sz="4000" b="1" dirty="0" smtClean="0">
                <a:solidFill>
                  <a:schemeClr val="tx2"/>
                </a:solidFill>
              </a:rPr>
              <a:t>NĚMČINA</a:t>
            </a:r>
            <a:endParaRPr lang="cs-CZ" sz="4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98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NĚMČINA – DIDAKTICKÝ TEST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OBOROVÁ STRUKTURA ŽÁKŮ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3" name="Graf 2"/>
          <p:cNvGraphicFramePr>
            <a:graphicFrameLocks/>
          </p:cNvGraphicFramePr>
          <p:nvPr/>
        </p:nvGraphicFramePr>
        <p:xfrm>
          <a:off x="1802946" y="1518558"/>
          <a:ext cx="5538107" cy="38208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89423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NĚMČINA - DIDAKTICKÝ TEST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2400" b="1" dirty="0" smtClean="0">
                <a:solidFill>
                  <a:schemeClr val="tx2"/>
                </a:solidFill>
              </a:rPr>
              <a:t>STRUKTURA ŽÁKŮ PODLE DRUHU TERMÍNU ZKOUŠKY</a:t>
            </a:r>
            <a:endParaRPr lang="cs-CZ" sz="1800" b="1" dirty="0">
              <a:solidFill>
                <a:schemeClr val="tx2"/>
              </a:solidFill>
            </a:endParaRPr>
          </a:p>
        </p:txBody>
      </p:sp>
      <p:graphicFrame>
        <p:nvGraphicFramePr>
          <p:cNvPr id="3" name="Graf 2"/>
          <p:cNvGraphicFramePr>
            <a:graphicFrameLocks/>
          </p:cNvGraphicFramePr>
          <p:nvPr/>
        </p:nvGraphicFramePr>
        <p:xfrm>
          <a:off x="1809750" y="1758383"/>
          <a:ext cx="5524500" cy="33412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4585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NĚMČINA – DIDAKTICKÝ TEST</a:t>
            </a:r>
            <a:br>
              <a:rPr lang="cs-CZ" sz="2800" b="1" dirty="0" smtClean="0">
                <a:solidFill>
                  <a:schemeClr val="tx2"/>
                </a:solidFill>
              </a:rPr>
            </a:br>
            <a:r>
              <a:rPr lang="cs-CZ" sz="2800" b="1" dirty="0" smtClean="0">
                <a:solidFill>
                  <a:schemeClr val="tx2"/>
                </a:solidFill>
              </a:rPr>
              <a:t>ČISTÁ NEÚSPĚŠNOST A % SKÓR</a:t>
            </a:r>
            <a:endParaRPr lang="cs-CZ" sz="20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081800"/>
              </p:ext>
            </p:extLst>
          </p:nvPr>
        </p:nvGraphicFramePr>
        <p:xfrm>
          <a:off x="4716016" y="2348880"/>
          <a:ext cx="4305154" cy="3578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4081876"/>
              </p:ext>
            </p:extLst>
          </p:nvPr>
        </p:nvGraphicFramePr>
        <p:xfrm>
          <a:off x="323528" y="1340768"/>
          <a:ext cx="4305154" cy="35786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683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NĚMČINA – OBOROVÁ STRUKTURA ŽÁKŮ A ČISTÁ NEÚSPĚŠNOST</a:t>
            </a:r>
            <a:endParaRPr lang="cs-CZ" sz="2000" b="1" dirty="0">
              <a:solidFill>
                <a:schemeClr val="tx2"/>
              </a:solidFill>
            </a:endParaRPr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7435040"/>
              </p:ext>
            </p:extLst>
          </p:nvPr>
        </p:nvGraphicFramePr>
        <p:xfrm>
          <a:off x="611560" y="1124744"/>
          <a:ext cx="5119997" cy="4823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9775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NĚMČINA – STRUKTURA ŽÁKŮ DLE TERMÍNU A ČISTÁ NEÚSPĚŠNOST</a:t>
            </a:r>
            <a:endParaRPr lang="cs-CZ" sz="2000" b="1" dirty="0">
              <a:solidFill>
                <a:schemeClr val="tx2"/>
              </a:solidFill>
            </a:endParaRPr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26472330"/>
              </p:ext>
            </p:extLst>
          </p:nvPr>
        </p:nvGraphicFramePr>
        <p:xfrm>
          <a:off x="467544" y="1196752"/>
          <a:ext cx="5102678" cy="47869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1997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496944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NĚMČINA – DIDAKTICKÝ TEST - HISTOGRAM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3302710"/>
              </p:ext>
            </p:extLst>
          </p:nvPr>
        </p:nvGraphicFramePr>
        <p:xfrm>
          <a:off x="2104159" y="1681843"/>
          <a:ext cx="4935682" cy="34943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02111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NĚMČINA – HISTOGRAM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CELKEM A OPRAVNÝ TERMÍN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Graf 3"/>
          <p:cNvGraphicFramePr>
            <a:graphicFrameLocks/>
          </p:cNvGraphicFramePr>
          <p:nvPr/>
        </p:nvGraphicFramePr>
        <p:xfrm>
          <a:off x="2104159" y="1678132"/>
          <a:ext cx="4935681" cy="35017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244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NĚMČINA – HISTOGRAM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2014 A 2013 PODZIM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Graf 3"/>
          <p:cNvGraphicFramePr>
            <a:graphicFrameLocks/>
          </p:cNvGraphicFramePr>
          <p:nvPr/>
        </p:nvGraphicFramePr>
        <p:xfrm>
          <a:off x="2104159" y="1678132"/>
          <a:ext cx="4935682" cy="3501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4782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NĚMČINA – HISTOGRAM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2014 PODZIM – ŘÁDNÝ A OPRAVNÝ TERMÍN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Graf 3"/>
          <p:cNvGraphicFramePr>
            <a:graphicFrameLocks/>
          </p:cNvGraphicFramePr>
          <p:nvPr/>
        </p:nvGraphicFramePr>
        <p:xfrm>
          <a:off x="2103649" y="1678132"/>
          <a:ext cx="4936701" cy="35017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0482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NĚMČINA – HISTOGRAM - </a:t>
            </a:r>
            <a:r>
              <a:rPr lang="cs-CZ" sz="3200" b="1" dirty="0" smtClean="0">
                <a:solidFill>
                  <a:srgbClr val="FF0000"/>
                </a:solidFill>
              </a:rPr>
              <a:t>GYMNÁZIA</a:t>
            </a:r>
            <a:r>
              <a:rPr lang="cs-CZ" sz="3200" b="1" dirty="0" smtClean="0">
                <a:solidFill>
                  <a:schemeClr val="tx2"/>
                </a:solidFill>
              </a:rPr>
              <a:t/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MZ 2013 A 2014 PODZIM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6811803"/>
              </p:ext>
            </p:extLst>
          </p:nvPr>
        </p:nvGraphicFramePr>
        <p:xfrm>
          <a:off x="7452320" y="5373216"/>
          <a:ext cx="1304528" cy="548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8330"/>
                <a:gridCol w="696198"/>
              </a:tblGrid>
              <a:tr h="18293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2013P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 =</a:t>
                      </a:r>
                      <a:r>
                        <a:rPr lang="cs-CZ" sz="1200" baseline="0" dirty="0" smtClean="0"/>
                        <a:t> 23</a:t>
                      </a:r>
                      <a:endParaRPr lang="cs-CZ" sz="1200" dirty="0"/>
                    </a:p>
                  </a:txBody>
                  <a:tcPr anchor="ctr"/>
                </a:tc>
              </a:tr>
              <a:tr h="18293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2014P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 = 12</a:t>
                      </a:r>
                      <a:endParaRPr lang="cs-CZ" sz="12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846" y="1591208"/>
            <a:ext cx="4998307" cy="367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07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NĚMČINA </a:t>
            </a:r>
            <a:r>
              <a:rPr lang="cs-CZ" sz="3200" b="1" dirty="0">
                <a:solidFill>
                  <a:schemeClr val="tx2"/>
                </a:solidFill>
              </a:rPr>
              <a:t>– </a:t>
            </a:r>
            <a:r>
              <a:rPr lang="cs-CZ" sz="3200" b="1" dirty="0" smtClean="0">
                <a:solidFill>
                  <a:schemeClr val="tx2"/>
                </a:solidFill>
              </a:rPr>
              <a:t>DISTRIBUČNÍ FUNKCE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MZ 2011 - 2014 PODZIM</a:t>
            </a:r>
            <a:endParaRPr lang="cs-CZ" sz="2400" b="1" dirty="0">
              <a:solidFill>
                <a:schemeClr val="tx2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513" y="1196752"/>
            <a:ext cx="6022975" cy="4786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7254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80928"/>
            <a:ext cx="8229600" cy="850106"/>
          </a:xfrm>
        </p:spPr>
        <p:txBody>
          <a:bodyPr/>
          <a:lstStyle/>
          <a:p>
            <a:r>
              <a:rPr lang="cs-CZ" sz="4000" b="1" dirty="0" smtClean="0">
                <a:solidFill>
                  <a:schemeClr val="tx2"/>
                </a:solidFill>
              </a:rPr>
              <a:t>RUŠTINA</a:t>
            </a:r>
            <a:endParaRPr lang="cs-CZ" sz="4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481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RUŠTINA – DIDAKTICKÝ TEST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OBOROVÁ STRUKTURA ŽÁKŮ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1595081"/>
              </p:ext>
            </p:extLst>
          </p:nvPr>
        </p:nvGraphicFramePr>
        <p:xfrm>
          <a:off x="1979712" y="2132856"/>
          <a:ext cx="5590062" cy="3660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7503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RUŠTINA - DIDAKTICKÝ TEST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2400" b="1" dirty="0" smtClean="0">
                <a:solidFill>
                  <a:schemeClr val="tx2"/>
                </a:solidFill>
              </a:rPr>
              <a:t>STRUKTURA ŽÁKŮ PODLE DRUHU TERMÍNU ZKOUŠKY</a:t>
            </a:r>
            <a:endParaRPr lang="cs-CZ" sz="18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850475"/>
              </p:ext>
            </p:extLst>
          </p:nvPr>
        </p:nvGraphicFramePr>
        <p:xfrm>
          <a:off x="1979712" y="2564904"/>
          <a:ext cx="5538107" cy="31853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8306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RUŠTINA – DIDAKTICKÝ TEST</a:t>
            </a:r>
            <a:br>
              <a:rPr lang="cs-CZ" sz="2800" b="1" dirty="0" smtClean="0">
                <a:solidFill>
                  <a:schemeClr val="tx2"/>
                </a:solidFill>
              </a:rPr>
            </a:br>
            <a:r>
              <a:rPr lang="cs-CZ" sz="2800" b="1" dirty="0" smtClean="0">
                <a:solidFill>
                  <a:schemeClr val="tx2"/>
                </a:solidFill>
              </a:rPr>
              <a:t>ČISTÁ NEÚSPĚŠNOST A % SKÓR</a:t>
            </a:r>
            <a:endParaRPr lang="cs-CZ" sz="2000" b="1" dirty="0">
              <a:solidFill>
                <a:schemeClr val="tx2"/>
              </a:solidFill>
            </a:endParaRPr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84457431"/>
              </p:ext>
            </p:extLst>
          </p:nvPr>
        </p:nvGraphicFramePr>
        <p:xfrm>
          <a:off x="251520" y="1268760"/>
          <a:ext cx="4292785" cy="34153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40560561"/>
              </p:ext>
            </p:extLst>
          </p:nvPr>
        </p:nvGraphicFramePr>
        <p:xfrm>
          <a:off x="4572000" y="2564904"/>
          <a:ext cx="4290310" cy="34228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5595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RUŠTINA – OBOROVÁ STRUKTURA ŽÁKŮ A ČISTÁ NEÚSPĚŠNOST</a:t>
            </a:r>
            <a:endParaRPr lang="cs-CZ" sz="2000" b="1" dirty="0">
              <a:solidFill>
                <a:schemeClr val="tx2"/>
              </a:solidFill>
            </a:endParaRPr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38072824"/>
              </p:ext>
            </p:extLst>
          </p:nvPr>
        </p:nvGraphicFramePr>
        <p:xfrm>
          <a:off x="539552" y="1340768"/>
          <a:ext cx="5047631" cy="46410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17076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RUŠTINA – STRUKTURA ŽÁKŮ DLE TERMÍNU A ČISTÁ NEÚSPĚŠNOST</a:t>
            </a:r>
            <a:endParaRPr lang="cs-CZ" sz="2000" b="1" dirty="0">
              <a:solidFill>
                <a:schemeClr val="tx2"/>
              </a:solidFill>
            </a:endParaRPr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17842949"/>
              </p:ext>
            </p:extLst>
          </p:nvPr>
        </p:nvGraphicFramePr>
        <p:xfrm>
          <a:off x="539552" y="1412776"/>
          <a:ext cx="5047012" cy="4571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7475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RUŠTINA – HISTOGRAM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CELKEM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Graf 3"/>
          <p:cNvGraphicFramePr>
            <a:graphicFrameLocks/>
          </p:cNvGraphicFramePr>
          <p:nvPr/>
        </p:nvGraphicFramePr>
        <p:xfrm>
          <a:off x="2104159" y="1678132"/>
          <a:ext cx="4935682" cy="3501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84906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RUŠTINA – HISTOGRAM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CELKEM A OPRAVNÝ TERMÍN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6" name="Graf 5"/>
          <p:cNvGraphicFramePr>
            <a:graphicFrameLocks/>
          </p:cNvGraphicFramePr>
          <p:nvPr/>
        </p:nvGraphicFramePr>
        <p:xfrm>
          <a:off x="2104159" y="1678132"/>
          <a:ext cx="4935681" cy="3501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678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RUŠTINA – HISTOGRAM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2014 A 2013 PODZIM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6" name="Graf 5"/>
          <p:cNvGraphicFramePr>
            <a:graphicFrameLocks/>
          </p:cNvGraphicFramePr>
          <p:nvPr/>
        </p:nvGraphicFramePr>
        <p:xfrm>
          <a:off x="2104159" y="1678132"/>
          <a:ext cx="4935682" cy="3501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03757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RUŠTINA – HISTOGRAM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2014 PODZIM – ŘÁDNÝ A OPRAVNÝ TERMÍN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59451821"/>
              </p:ext>
            </p:extLst>
          </p:nvPr>
        </p:nvGraphicFramePr>
        <p:xfrm>
          <a:off x="2103649" y="1678132"/>
          <a:ext cx="4936701" cy="3501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8861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RUŠTINA – DISTRIBUČNÍ FUNKCE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MZ 2011 - 2014 PODZIM</a:t>
            </a:r>
            <a:endParaRPr lang="cs-CZ" sz="2400" b="1" dirty="0">
              <a:solidFill>
                <a:schemeClr val="tx2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513" y="1196752"/>
            <a:ext cx="6022975" cy="4786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923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778098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FRANCOUZŠTINA A ŠPANĚLŠTINA - DT</a:t>
            </a:r>
            <a:br>
              <a:rPr lang="cs-CZ" sz="3200" b="1" dirty="0" smtClean="0">
                <a:solidFill>
                  <a:schemeClr val="tx2"/>
                </a:solidFill>
              </a:rPr>
            </a:br>
            <a:r>
              <a:rPr lang="cs-CZ" sz="3200" b="1" dirty="0" smtClean="0">
                <a:solidFill>
                  <a:schemeClr val="tx2"/>
                </a:solidFill>
              </a:rPr>
              <a:t>MZ 2014 PODZIM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049539"/>
              </p:ext>
            </p:extLst>
          </p:nvPr>
        </p:nvGraphicFramePr>
        <p:xfrm>
          <a:off x="457195" y="2348879"/>
          <a:ext cx="8229610" cy="2202330"/>
        </p:xfrm>
        <a:graphic>
          <a:graphicData uri="http://schemas.openxmlformats.org/drawingml/2006/table">
            <a:tbl>
              <a:tblPr/>
              <a:tblGrid>
                <a:gridCol w="424411"/>
                <a:gridCol w="563671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  <a:gridCol w="258626"/>
              </a:tblGrid>
              <a:tr h="192437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pl-PL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MZ 2014 PODZIM</a:t>
                      </a:r>
                      <a:br>
                        <a:rPr lang="pl-PL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</a:br>
                      <a:r>
                        <a:rPr lang="pl-PL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DIDAKTICKÉ </a:t>
                      </a:r>
                      <a:r>
                        <a:rPr lang="pl-PL" sz="8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TESTY</a:t>
                      </a:r>
                    </a:p>
                    <a:p>
                      <a:pPr algn="ctr" fontAlgn="ctr"/>
                      <a:r>
                        <a:rPr lang="pl-PL" sz="8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MALÉ JAZYKY</a:t>
                      </a:r>
                      <a:endParaRPr lang="pl-PL" sz="8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680" marR="6680" marT="668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6680" marR="668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6680" marR="668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6680" marR="668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6680" marR="668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079781"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PŘIHLÁŠENI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NEKONALI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NEUSPĚLI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USPĚLI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ČISTÁ NEÚSP. (%)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 SKÓR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PŘIHLÁŠENI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NEKONALI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NEUSPĚLI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USPĚLI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ČISTÁ NEÚSP. (%)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 SKÓR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PŘIHLÁŠENI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NEKONALI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NEUSPĚLI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USPĚLI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ČISTÁ NEÚSP. (%)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 SKÓR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PŘIHLÁŠENI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NEKONALI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NEUSPĚLI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USPĚLI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ČISTÁ NEÚSP. (%)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 SKÓR</a:t>
                      </a:r>
                    </a:p>
                  </a:txBody>
                  <a:tcPr marL="6680" marR="6680" marT="668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74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FJ</a:t>
                      </a:r>
                    </a:p>
                  </a:txBody>
                  <a:tcPr marL="6680" marR="6680" marT="668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 PODZIM</a:t>
                      </a:r>
                    </a:p>
                  </a:txBody>
                  <a:tcPr marL="6680" marR="668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44,0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46,0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42,1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7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2013 PODZIM</a:t>
                      </a:r>
                    </a:p>
                  </a:txBody>
                  <a:tcPr marL="6680" marR="668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82,5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83,1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81,0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680" marR="6680" marT="668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6680" marT="66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680" marR="36000" marT="66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680" marR="36000" marT="668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74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ŠJ</a:t>
                      </a:r>
                    </a:p>
                  </a:txBody>
                  <a:tcPr marL="6680" marR="6680" marT="668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 PODZIM</a:t>
                      </a:r>
                    </a:p>
                  </a:txBody>
                  <a:tcPr marL="6680" marR="668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48,7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33,3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66,7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41,3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43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2013 PODZIM</a:t>
                      </a:r>
                    </a:p>
                  </a:txBody>
                  <a:tcPr marL="6680" marR="668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28,6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54,0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25,0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63,5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33,3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41,3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</a:t>
                      </a:r>
                    </a:p>
                  </a:txBody>
                  <a:tcPr marL="6680" marR="36000" marT="66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530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3"/>
          <p:cNvSpPr>
            <a:spLocks noGrp="1"/>
          </p:cNvSpPr>
          <p:nvPr>
            <p:ph type="title"/>
          </p:nvPr>
        </p:nvSpPr>
        <p:spPr>
          <a:xfrm>
            <a:off x="457200" y="1556792"/>
            <a:ext cx="8229600" cy="2664296"/>
          </a:xfrm>
        </p:spPr>
        <p:txBody>
          <a:bodyPr/>
          <a:lstStyle/>
          <a:p>
            <a:r>
              <a:rPr lang="cs-CZ" sz="5400" b="1" dirty="0" smtClean="0">
                <a:solidFill>
                  <a:schemeClr val="tx2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CIZÍ JAZYKY</a:t>
            </a:r>
            <a:br>
              <a:rPr lang="cs-CZ" sz="5400" b="1" dirty="0" smtClean="0">
                <a:solidFill>
                  <a:schemeClr val="tx2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cs-CZ" sz="5400" b="1" dirty="0" smtClean="0">
                <a:solidFill>
                  <a:schemeClr val="tx2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PÍSEMNÉ PRÁCE</a:t>
            </a:r>
            <a:r>
              <a:rPr lang="cs-CZ" sz="5400" b="1" dirty="0">
                <a:solidFill>
                  <a:schemeClr val="tx2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cs-CZ" sz="5400" b="1" dirty="0">
                <a:solidFill>
                  <a:schemeClr val="tx2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cs-CZ" b="1" dirty="0" smtClean="0">
                <a:solidFill>
                  <a:schemeClr val="tx2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MZ 2014 PODZIM</a:t>
            </a:r>
            <a:endParaRPr lang="cs-CZ" dirty="0">
              <a:solidFill>
                <a:schemeClr val="tx2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Nadpis 3"/>
          <p:cNvSpPr txBox="1">
            <a:spLocks/>
          </p:cNvSpPr>
          <p:nvPr/>
        </p:nvSpPr>
        <p:spPr bwMode="auto">
          <a:xfrm>
            <a:off x="457200" y="4878288"/>
            <a:ext cx="5410944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cs-CZ" sz="1800" dirty="0" smtClean="0">
                <a:solidFill>
                  <a:schemeClr val="tx2">
                    <a:lumMod val="50000"/>
                  </a:schemeClr>
                </a:solidFill>
              </a:rPr>
              <a:t>Zpracoval: Centrum pro zjišťování výsledků vzdělávání</a:t>
            </a:r>
          </a:p>
          <a:p>
            <a:pPr algn="l" eaLnBrk="1" hangingPunct="1"/>
            <a:endParaRPr lang="cs-CZ" sz="1800" dirty="0">
              <a:solidFill>
                <a:schemeClr val="tx2">
                  <a:lumMod val="50000"/>
                </a:schemeClr>
              </a:solidFill>
            </a:endParaRPr>
          </a:p>
          <a:p>
            <a:pPr algn="l" eaLnBrk="1" hangingPunct="1"/>
            <a:r>
              <a:rPr lang="cs-CZ" sz="1800" dirty="0" smtClean="0">
                <a:solidFill>
                  <a:schemeClr val="tx2">
                    <a:lumMod val="50000"/>
                  </a:schemeClr>
                </a:solidFill>
              </a:rPr>
              <a:t>12. ZÁŘÍ 2014</a:t>
            </a:r>
          </a:p>
        </p:txBody>
      </p:sp>
    </p:spTree>
    <p:extLst>
      <p:ext uri="{BB962C8B-B14F-4D97-AF65-F5344CB8AC3E}">
        <p14:creationId xmlns:p14="http://schemas.microsoft.com/office/powerpoint/2010/main" val="2737990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22910"/>
            <a:ext cx="8640960" cy="634082"/>
          </a:xfrm>
        </p:spPr>
        <p:txBody>
          <a:bodyPr/>
          <a:lstStyle/>
          <a:p>
            <a:r>
              <a:rPr lang="cs-CZ" sz="6000" dirty="0" smtClean="0">
                <a:solidFill>
                  <a:schemeClr val="tx2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ANGLIČTINA</a:t>
            </a:r>
            <a:endParaRPr lang="cs-CZ" sz="6000" dirty="0">
              <a:solidFill>
                <a:schemeClr val="tx2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76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4079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634082"/>
          </a:xfrm>
        </p:spPr>
        <p:txBody>
          <a:bodyPr/>
          <a:lstStyle/>
          <a:p>
            <a:r>
              <a:rPr lang="cs-CZ" sz="3200" dirty="0" smtClean="0"/>
              <a:t>OBOROVÁ STRUKTURA MATURANTŮ - ANGLIČTINA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79512" y="6525344"/>
            <a:ext cx="489654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i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Data: MZ 2011p - 2014p, všechny termíny</a:t>
            </a:r>
            <a:endParaRPr lang="cs-CZ" sz="900" i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77</a:t>
            </a:fld>
            <a:endParaRPr lang="cs-CZ"/>
          </a:p>
        </p:txBody>
      </p:sp>
      <p:graphicFrame>
        <p:nvGraphicFramePr>
          <p:cNvPr id="8" name="Graf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3946787"/>
              </p:ext>
            </p:extLst>
          </p:nvPr>
        </p:nvGraphicFramePr>
        <p:xfrm>
          <a:off x="755576" y="1484784"/>
          <a:ext cx="4090148" cy="36643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2049634"/>
              </p:ext>
            </p:extLst>
          </p:nvPr>
        </p:nvGraphicFramePr>
        <p:xfrm>
          <a:off x="5148065" y="4725144"/>
          <a:ext cx="3551808" cy="1133475"/>
        </p:xfrm>
        <a:graphic>
          <a:graphicData uri="http://schemas.openxmlformats.org/drawingml/2006/table">
            <a:tbl>
              <a:tblPr/>
              <a:tblGrid>
                <a:gridCol w="1113408"/>
                <a:gridCol w="609600"/>
                <a:gridCol w="609600"/>
                <a:gridCol w="609600"/>
                <a:gridCol w="609600"/>
              </a:tblGrid>
              <a:tr h="32385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 - KONALI PP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2011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2012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2013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GYMNÁZIA A LYCEA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SOU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NÁSTAVBY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786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5220072" y="1700808"/>
            <a:ext cx="32403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Oborová struktura maturantů podzimního termínu je relativně srovnatelná s rokem předchozím. Mírně vyšší podíl, než tomu bylo v roce 2013, tvoří žáci nástaveb a SOU – studijně slabší skupina maturantů. O něco méně je pak tedy žáků gymnázií a SOŠ, kteří dosahují nejen v angličtině obecně lepších výsledků.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Rozdíl oproti minulému roku v podobě nižšího podílu gymnazistů a SOŠ odpovídá tomu, že gymnazisté a obory ekonomických SOŠ si na jaře volily angličtinu o něco méně, více jich tentokrát sáhlo po matematice.</a:t>
            </a:r>
            <a:endParaRPr lang="cs-CZ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2998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634082"/>
          </a:xfrm>
        </p:spPr>
        <p:txBody>
          <a:bodyPr/>
          <a:lstStyle/>
          <a:p>
            <a:r>
              <a:rPr lang="en-US" sz="2800" dirty="0" smtClean="0"/>
              <a:t>TERM</a:t>
            </a:r>
            <a:r>
              <a:rPr lang="cs-CZ" sz="2800" dirty="0" smtClean="0"/>
              <a:t>ÍNOVÁ STRUKTURA MATURANTŮ - ANGLIČTINA</a:t>
            </a:r>
            <a:endParaRPr lang="cs-CZ" sz="28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78</a:t>
            </a:fld>
            <a:endParaRPr lang="cs-CZ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0155923"/>
              </p:ext>
            </p:extLst>
          </p:nvPr>
        </p:nvGraphicFramePr>
        <p:xfrm>
          <a:off x="5724128" y="4725144"/>
          <a:ext cx="2938016" cy="1133475"/>
        </p:xfrm>
        <a:graphic>
          <a:graphicData uri="http://schemas.openxmlformats.org/drawingml/2006/table">
            <a:tbl>
              <a:tblPr/>
              <a:tblGrid>
                <a:gridCol w="753616"/>
                <a:gridCol w="546100"/>
                <a:gridCol w="546100"/>
                <a:gridCol w="546100"/>
                <a:gridCol w="546100"/>
              </a:tblGrid>
              <a:tr h="48577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AJ - KONALI PP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2011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2012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2013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1085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1798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Graf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88399012"/>
              </p:ext>
            </p:extLst>
          </p:nvPr>
        </p:nvGraphicFramePr>
        <p:xfrm>
          <a:off x="899592" y="1556792"/>
          <a:ext cx="3910853" cy="36643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5220072" y="1700808"/>
            <a:ext cx="3240360" cy="1769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Vzhledem k vyšší neúspěšnosti žáků v AJ PP v jarním zkušebním období je podzimní vzorek zatížen vyšším podílem opravných termínů, než tomu bylo loni na podzim. Opravné termíny mají letos až o 40 % (12 procentních bodů) vyšší zastoupení než v loňském roce.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Tento fakt do značné míry vysvětluje nárůst neúspěšnosti písemných prací z angličtiny v podzimním zkušebním období.</a:t>
            </a:r>
            <a:endParaRPr lang="cs-CZ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852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cs-CZ" sz="3200" dirty="0" smtClean="0"/>
              <a:t>AJ – PP – HISTOGRAM – VŠECHNY TERMÍNY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9512" y="5661248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i="1" dirty="0" smtClean="0"/>
              <a:t>VZOREK	2013p: 2995</a:t>
            </a:r>
          </a:p>
          <a:p>
            <a:r>
              <a:rPr lang="cs-CZ" sz="1000" i="1" dirty="0"/>
              <a:t>	</a:t>
            </a:r>
            <a:r>
              <a:rPr lang="cs-CZ" sz="1000" i="1" dirty="0" smtClean="0"/>
              <a:t>2014p: 3734 </a:t>
            </a:r>
            <a:endParaRPr lang="cs-CZ" sz="1000" i="1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79</a:t>
            </a:fld>
            <a:endParaRPr lang="cs-CZ"/>
          </a:p>
        </p:txBody>
      </p:sp>
      <p:graphicFrame>
        <p:nvGraphicFramePr>
          <p:cNvPr id="13" name="Graf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4890905"/>
              </p:ext>
            </p:extLst>
          </p:nvPr>
        </p:nvGraphicFramePr>
        <p:xfrm>
          <a:off x="2051720" y="1884503"/>
          <a:ext cx="5901789" cy="3964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179512" y="6525344"/>
            <a:ext cx="489654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i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Data: MZ 2014p, všechny termíny</a:t>
            </a:r>
            <a:endParaRPr lang="cs-CZ" sz="900" i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6588224" y="1196752"/>
            <a:ext cx="2376264" cy="1368152"/>
          </a:xfrm>
          <a:prstGeom prst="wedgeRoundRectCallout">
            <a:avLst>
              <a:gd name="adj1" fmla="val -28680"/>
              <a:gd name="adj2" fmla="val 138089"/>
              <a:gd name="adj3" fmla="val 16667"/>
            </a:avLst>
          </a:prstGeom>
          <a:gradFill>
            <a:gsLst>
              <a:gs pos="0">
                <a:schemeClr val="dk1">
                  <a:tint val="50000"/>
                  <a:satMod val="300000"/>
                  <a:alpha val="50000"/>
                </a:schemeClr>
              </a:gs>
              <a:gs pos="35000">
                <a:schemeClr val="dk1">
                  <a:tint val="37000"/>
                  <a:satMod val="300000"/>
                  <a:alpha val="50000"/>
                </a:schemeClr>
              </a:gs>
              <a:gs pos="100000">
                <a:schemeClr val="dk1">
                  <a:tint val="15000"/>
                  <a:satMod val="350000"/>
                  <a:alpha val="50000"/>
                </a:schemeClr>
              </a:gs>
            </a:gsLst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Loňské vyšší zastoupení řádných termínů – žáci, kteří se </a:t>
            </a:r>
            <a:r>
              <a:rPr lang="cs-CZ" sz="1200" dirty="0"/>
              <a:t>u</a:t>
            </a:r>
            <a:r>
              <a:rPr lang="cs-CZ" sz="1200" dirty="0" smtClean="0"/>
              <a:t>misťují obvykle ve spektru hypotetických dvojek a jedniček z PP.</a:t>
            </a:r>
          </a:p>
          <a:p>
            <a:pPr algn="ctr"/>
            <a:r>
              <a:rPr lang="cs-CZ" sz="1200" dirty="0" smtClean="0"/>
              <a:t>Letos byl jejich podíl výrazně nižší.</a:t>
            </a:r>
            <a:endParaRPr lang="cs-CZ" sz="1200" dirty="0"/>
          </a:p>
        </p:txBody>
      </p:sp>
      <p:sp>
        <p:nvSpPr>
          <p:cNvPr id="9" name="Zaoblený obdélníkový popisek 8"/>
          <p:cNvSpPr/>
          <p:nvPr/>
        </p:nvSpPr>
        <p:spPr>
          <a:xfrm>
            <a:off x="251520" y="1268760"/>
            <a:ext cx="2088232" cy="1368152"/>
          </a:xfrm>
          <a:prstGeom prst="wedgeRoundRectCallout">
            <a:avLst>
              <a:gd name="adj1" fmla="val 138948"/>
              <a:gd name="adj2" fmla="val 178597"/>
              <a:gd name="adj3" fmla="val 16667"/>
            </a:avLst>
          </a:prstGeom>
          <a:gradFill>
            <a:gsLst>
              <a:gs pos="0">
                <a:schemeClr val="accent3">
                  <a:tint val="50000"/>
                  <a:satMod val="300000"/>
                  <a:alpha val="50000"/>
                </a:schemeClr>
              </a:gs>
              <a:gs pos="35000">
                <a:schemeClr val="accent3">
                  <a:tint val="37000"/>
                  <a:satMod val="300000"/>
                  <a:alpha val="50000"/>
                </a:schemeClr>
              </a:gs>
              <a:gs pos="100000">
                <a:schemeClr val="accent3">
                  <a:tint val="15000"/>
                  <a:satMod val="350000"/>
                  <a:alpha val="50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Letošní vyšší zastoupení opravných termínů se projevilo v nárůstu skóre ve spektru „pětek“ a „čtyřek“ z písemné práce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12758314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cs-CZ" sz="3600" dirty="0" smtClean="0"/>
              <a:t>AJ – PP – HISTOGRAM</a:t>
            </a:r>
            <a:br>
              <a:rPr lang="cs-CZ" sz="3600" dirty="0" smtClean="0"/>
            </a:br>
            <a:r>
              <a:rPr lang="cs-CZ" sz="2800" dirty="0" smtClean="0"/>
              <a:t>ŘÁDNÝ A OPRAVNÝ TERMÍN 2014 PODZIM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5661248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i="1" dirty="0" smtClean="0"/>
              <a:t>VZOREK	řádný: 2094</a:t>
            </a:r>
          </a:p>
          <a:p>
            <a:r>
              <a:rPr lang="cs-CZ" sz="1000" i="1" dirty="0"/>
              <a:t>	</a:t>
            </a:r>
            <a:r>
              <a:rPr lang="cs-CZ" sz="1000" i="1" dirty="0" smtClean="0"/>
              <a:t>opravný: 1563</a:t>
            </a:r>
            <a:endParaRPr lang="cs-CZ" sz="1000" i="1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80</a:t>
            </a:fld>
            <a:endParaRPr lang="cs-CZ"/>
          </a:p>
        </p:txBody>
      </p:sp>
      <p:graphicFrame>
        <p:nvGraphicFramePr>
          <p:cNvPr id="14" name="Graf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21413507"/>
              </p:ext>
            </p:extLst>
          </p:nvPr>
        </p:nvGraphicFramePr>
        <p:xfrm>
          <a:off x="1835696" y="1772816"/>
          <a:ext cx="5821383" cy="37862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Zaoblený obdélníkový popisek 14"/>
          <p:cNvSpPr/>
          <p:nvPr/>
        </p:nvSpPr>
        <p:spPr>
          <a:xfrm>
            <a:off x="251520" y="1484784"/>
            <a:ext cx="2232248" cy="1152128"/>
          </a:xfrm>
          <a:prstGeom prst="wedgeRoundRectCallout">
            <a:avLst>
              <a:gd name="adj1" fmla="val 138659"/>
              <a:gd name="adj2" fmla="val 166497"/>
              <a:gd name="adj3" fmla="val 16667"/>
            </a:avLst>
          </a:prstGeom>
          <a:solidFill>
            <a:schemeClr val="accent6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Velmi slabé výkony žáků opravného termínu s </a:t>
            </a:r>
            <a:r>
              <a:rPr lang="cs-CZ" sz="1200" b="1" dirty="0" smtClean="0"/>
              <a:t>podílem neúspěšných 41,5 %</a:t>
            </a:r>
            <a:r>
              <a:rPr lang="cs-CZ" sz="1200" dirty="0" smtClean="0"/>
              <a:t> a s nejčastějšími hodnotami ve spektru „čtyřek“/ „pětek“ z PP</a:t>
            </a:r>
            <a:endParaRPr lang="cs-CZ" sz="1200" dirty="0"/>
          </a:p>
        </p:txBody>
      </p:sp>
      <p:sp>
        <p:nvSpPr>
          <p:cNvPr id="16" name="Zaoblený obdélníkový popisek 15"/>
          <p:cNvSpPr/>
          <p:nvPr/>
        </p:nvSpPr>
        <p:spPr>
          <a:xfrm>
            <a:off x="6300192" y="1340768"/>
            <a:ext cx="2664296" cy="1296144"/>
          </a:xfrm>
          <a:prstGeom prst="wedgeRoundRectCallout">
            <a:avLst>
              <a:gd name="adj1" fmla="val -47025"/>
              <a:gd name="adj2" fmla="val 129477"/>
              <a:gd name="adj3" fmla="val 16667"/>
            </a:avLst>
          </a:pr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Poměrné slušné výsledky žáků řádného termínu (nepřipuštěných v jarním zkušebním období k maturitě) s </a:t>
            </a:r>
            <a:r>
              <a:rPr lang="cs-CZ" sz="1200" b="1" dirty="0" smtClean="0"/>
              <a:t>podílem neúspěšných 19 % </a:t>
            </a:r>
            <a:r>
              <a:rPr lang="cs-CZ" sz="1200" dirty="0" smtClean="0"/>
              <a:t>a s nejčastějšími hodnotami v oblasti „trojek“ až „jedniček“ z PP.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28902355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4716016" y="1192851"/>
            <a:ext cx="38884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Podíl neúspěšných byl u AJ PP v pozimním zkušebním období celkem 28,7 %, což je o 57 % (10 procentních bodů) více než loni na podzim. </a:t>
            </a:r>
          </a:p>
          <a:p>
            <a:pPr algn="just">
              <a:spcBef>
                <a:spcPts val="600"/>
              </a:spcBef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Žáci opravného termínu neuspěli v 41,5 % případů, žáci konající zkoušku v řádném termínu nebyli úspěšní z 19 %. </a:t>
            </a:r>
            <a:endParaRPr lang="cs-CZ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81</a:t>
            </a:fld>
            <a:endParaRPr lang="cs-CZ"/>
          </a:p>
        </p:txBody>
      </p:sp>
      <p:graphicFrame>
        <p:nvGraphicFramePr>
          <p:cNvPr id="8" name="Graf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4574788"/>
              </p:ext>
            </p:extLst>
          </p:nvPr>
        </p:nvGraphicFramePr>
        <p:xfrm>
          <a:off x="179512" y="1125812"/>
          <a:ext cx="4303299" cy="36501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Graf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7245000"/>
              </p:ext>
            </p:extLst>
          </p:nvPr>
        </p:nvGraphicFramePr>
        <p:xfrm>
          <a:off x="4608004" y="2276872"/>
          <a:ext cx="4300824" cy="36501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Nadpis 1"/>
          <p:cNvSpPr txBox="1">
            <a:spLocks/>
          </p:cNvSpPr>
          <p:nvPr/>
        </p:nvSpPr>
        <p:spPr bwMode="auto">
          <a:xfrm>
            <a:off x="457200" y="188640"/>
            <a:ext cx="8229600" cy="710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cs-CZ" sz="2800" dirty="0" smtClean="0"/>
              <a:t>AJ – PP - ČISTÁ NEÚSPĚŠNOST A % SKÓR - V ČASE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82113" y="4927292"/>
            <a:ext cx="3888432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Průměrné </a:t>
            </a:r>
            <a:r>
              <a:rPr lang="cs-CZ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s</a:t>
            </a: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kóre se pohybovalo v celkovém podzimním vzorku na úrovni 56,3 %, tedy o 10 % méně než loni. </a:t>
            </a:r>
          </a:p>
          <a:p>
            <a:pPr algn="just">
              <a:spcBef>
                <a:spcPts val="600"/>
              </a:spcBef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Žáci řádného termínu jsou 14 % nad celkovým vzorkem, žáci opravného termínu naopak 19 % pod ním.</a:t>
            </a:r>
            <a:endParaRPr lang="cs-CZ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3238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20080"/>
          </a:xfrm>
        </p:spPr>
        <p:txBody>
          <a:bodyPr/>
          <a:lstStyle/>
          <a:p>
            <a:r>
              <a:rPr lang="cs-CZ" sz="2800" dirty="0" smtClean="0"/>
              <a:t>ANGLIČTINA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% SKÓR PÍSEMNÉ PRÁCE A DIDAKTICKÉHO TESTU</a:t>
            </a:r>
            <a:br>
              <a:rPr lang="cs-CZ" sz="2400" dirty="0" smtClean="0"/>
            </a:br>
            <a:r>
              <a:rPr lang="cs-CZ" sz="2400" dirty="0" smtClean="0"/>
              <a:t>DLE VHP</a:t>
            </a:r>
            <a:endParaRPr lang="cs-CZ" sz="24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82</a:t>
            </a:fld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076056" y="1988840"/>
            <a:ext cx="34563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</a:pPr>
            <a:r>
              <a:rPr lang="cs-CZ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Z porovnávání výsledků PP vs. DT pod jednotlivými VHP nevyplývají výrazné rozdíly v přístupu k hodnocení PP.</a:t>
            </a:r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97042837"/>
              </p:ext>
            </p:extLst>
          </p:nvPr>
        </p:nvGraphicFramePr>
        <p:xfrm>
          <a:off x="755576" y="1412776"/>
          <a:ext cx="4045323" cy="44263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414349"/>
              </p:ext>
            </p:extLst>
          </p:nvPr>
        </p:nvGraphicFramePr>
        <p:xfrm>
          <a:off x="5889848" y="2708920"/>
          <a:ext cx="1828800" cy="809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19200"/>
                <a:gridCol w="609600"/>
              </a:tblGrid>
              <a:tr h="161925">
                <a:tc>
                  <a:txBody>
                    <a:bodyPr/>
                    <a:lstStyle/>
                    <a:p>
                      <a:pPr algn="ctr" fontAlgn="t"/>
                      <a:r>
                        <a:rPr lang="cs-CZ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TÝMY POD VHP</a:t>
                      </a:r>
                      <a:endParaRPr lang="cs-CZ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POČET PP</a:t>
                      </a:r>
                      <a:endParaRPr lang="cs-CZ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900" u="none" strike="noStrike" dirty="0">
                          <a:effectLst/>
                        </a:rPr>
                        <a:t>CELKEM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900" u="none" strike="noStrike">
                          <a:effectLst/>
                        </a:rPr>
                        <a:t>2572</a:t>
                      </a:r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900" u="none" strike="noStrike" dirty="0" smtClean="0">
                          <a:effectLst/>
                        </a:rPr>
                        <a:t>1. tým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900" u="none" strike="noStrike">
                          <a:effectLst/>
                        </a:rPr>
                        <a:t>770</a:t>
                      </a:r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900" u="none" strike="noStrike" dirty="0" smtClean="0">
                          <a:effectLst/>
                        </a:rPr>
                        <a:t>2. tým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900" u="none" strike="noStrike">
                          <a:effectLst/>
                        </a:rPr>
                        <a:t>845</a:t>
                      </a:r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900" u="none" strike="noStrike" dirty="0" smtClean="0">
                          <a:effectLst/>
                        </a:rPr>
                        <a:t>3. tým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900" u="none" strike="noStrike" dirty="0">
                          <a:effectLst/>
                        </a:rPr>
                        <a:t>953</a:t>
                      </a:r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96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ANGLIČTINA – ODDÍLY A SLOUPCE </a:t>
            </a:r>
            <a:br>
              <a:rPr lang="cs-CZ" sz="3200" dirty="0" smtClean="0"/>
            </a:br>
            <a:r>
              <a:rPr lang="cs-CZ" sz="3200" dirty="0" smtClean="0"/>
              <a:t>PÍSEMNÉ PRÁCE – % SKÓR</a:t>
            </a:r>
            <a:br>
              <a:rPr lang="cs-CZ" sz="3200" dirty="0" smtClean="0"/>
            </a:br>
            <a:r>
              <a:rPr lang="cs-CZ" sz="2400" dirty="0" smtClean="0"/>
              <a:t>MZ 2014 A 2013 JARO</a:t>
            </a:r>
            <a:endParaRPr lang="cs-CZ" sz="24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83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012160" y="1844824"/>
            <a:ext cx="2808312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Výsledky písemné práce jsou oproti loňskému podzimu i napříč všemi oddíly výrazně slabší. </a:t>
            </a:r>
          </a:p>
          <a:p>
            <a:pPr algn="just">
              <a:spcBef>
                <a:spcPts val="600"/>
              </a:spcBef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Nejpřísněji, stejně jako v minulém podzimu, vychází kritéria použití mluvnických prostředků – zejména oddíl IVA. Pod průměrným skóre PP se dále nachází oddíl IIB, který loni ležel přesně na průměru celé PP.</a:t>
            </a:r>
          </a:p>
          <a:p>
            <a:pPr algn="just">
              <a:spcBef>
                <a:spcPts val="600"/>
              </a:spcBef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Největší pokles od minulého podzimu je patrný u IIA, IIB a IB.</a:t>
            </a:r>
          </a:p>
          <a:p>
            <a:pPr algn="just">
              <a:spcBef>
                <a:spcPts val="600"/>
              </a:spcBef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Kolem průměru se pohybuje oddíl IIIA. Dále jsou kolem průměru oddíly IIA. Nad celkovým průměrem je pak oddíl IA a mírně také IIIB.</a:t>
            </a:r>
          </a:p>
          <a:p>
            <a:pPr algn="just">
              <a:spcBef>
                <a:spcPts val="600"/>
              </a:spcBef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Krátký text obecně vychází nad výrazně nad průměrem celé podzimní PP. Ve sloupci II a IV se však oproti loňskému podzimu ukazuje pokles skóre.</a:t>
            </a:r>
          </a:p>
          <a:p>
            <a:pPr algn="just">
              <a:spcBef>
                <a:spcPts val="600"/>
              </a:spcBef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 </a:t>
            </a:r>
            <a:endParaRPr lang="cs-CZ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48621"/>
              </p:ext>
            </p:extLst>
          </p:nvPr>
        </p:nvGraphicFramePr>
        <p:xfrm>
          <a:off x="467544" y="1700808"/>
          <a:ext cx="5401236" cy="42119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7291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22910"/>
            <a:ext cx="8640960" cy="634082"/>
          </a:xfrm>
        </p:spPr>
        <p:txBody>
          <a:bodyPr/>
          <a:lstStyle/>
          <a:p>
            <a:r>
              <a:rPr lang="cs-CZ" sz="6000" dirty="0" smtClean="0">
                <a:solidFill>
                  <a:schemeClr val="tx2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NĚMČINA</a:t>
            </a:r>
            <a:endParaRPr lang="cs-CZ" sz="6000" dirty="0">
              <a:solidFill>
                <a:schemeClr val="tx2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84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061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634082"/>
          </a:xfrm>
        </p:spPr>
        <p:txBody>
          <a:bodyPr/>
          <a:lstStyle/>
          <a:p>
            <a:r>
              <a:rPr lang="cs-CZ" sz="3200" dirty="0" smtClean="0"/>
              <a:t>OBOROVÁ STRUKTURA MATURANTŮ - NĚMČINA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79512" y="6525344"/>
            <a:ext cx="489654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i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Data: MZ 2011p - 2014p, všechny termíny</a:t>
            </a:r>
            <a:endParaRPr lang="cs-CZ" sz="900" i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85</a:t>
            </a:fld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349844"/>
              </p:ext>
            </p:extLst>
          </p:nvPr>
        </p:nvGraphicFramePr>
        <p:xfrm>
          <a:off x="5148065" y="4725144"/>
          <a:ext cx="3551808" cy="1133475"/>
        </p:xfrm>
        <a:graphic>
          <a:graphicData uri="http://schemas.openxmlformats.org/drawingml/2006/table">
            <a:tbl>
              <a:tblPr/>
              <a:tblGrid>
                <a:gridCol w="1113408"/>
                <a:gridCol w="609600"/>
                <a:gridCol w="609600"/>
                <a:gridCol w="609600"/>
                <a:gridCol w="609600"/>
              </a:tblGrid>
              <a:tr h="323850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 </a:t>
                      </a:r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KONALI PP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2011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2012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2013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GYMNÁZIA A LYCEA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SOU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NÁSTAVBY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2483310"/>
              </p:ext>
            </p:extLst>
          </p:nvPr>
        </p:nvGraphicFramePr>
        <p:xfrm>
          <a:off x="611560" y="1628800"/>
          <a:ext cx="4336676" cy="36643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5220072" y="1700808"/>
            <a:ext cx="32403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Oborové složení maturantů podzimního termínu je u NJ mírně jiné než loni na podzim. Vyšší zastoupení měli letos žáci SOŠ – o 4 procentní body. Naopak méně bylo v podzimní vzorku žáků nástaveb a SOU.</a:t>
            </a:r>
            <a:endParaRPr lang="cs-CZ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86658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634082"/>
          </a:xfrm>
        </p:spPr>
        <p:txBody>
          <a:bodyPr/>
          <a:lstStyle/>
          <a:p>
            <a:r>
              <a:rPr lang="en-US" sz="2800" dirty="0" smtClean="0"/>
              <a:t>TERM</a:t>
            </a:r>
            <a:r>
              <a:rPr lang="cs-CZ" sz="2800" dirty="0" smtClean="0"/>
              <a:t>ÍNOVÁ STRUKTURA MATURANTŮ – NĚMČINA</a:t>
            </a:r>
            <a:endParaRPr lang="cs-CZ" sz="28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86</a:t>
            </a:fld>
            <a:endParaRPr lang="cs-CZ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0684231"/>
              </p:ext>
            </p:extLst>
          </p:nvPr>
        </p:nvGraphicFramePr>
        <p:xfrm>
          <a:off x="5724128" y="4725144"/>
          <a:ext cx="2938016" cy="1133475"/>
        </p:xfrm>
        <a:graphic>
          <a:graphicData uri="http://schemas.openxmlformats.org/drawingml/2006/table">
            <a:tbl>
              <a:tblPr/>
              <a:tblGrid>
                <a:gridCol w="753616"/>
                <a:gridCol w="546100"/>
                <a:gridCol w="546100"/>
                <a:gridCol w="546100"/>
                <a:gridCol w="546100"/>
              </a:tblGrid>
              <a:tr h="48577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NJ </a:t>
                      </a:r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KONALI PP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2011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2012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2013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NÁHRADNÍ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2920507"/>
              </p:ext>
            </p:extLst>
          </p:nvPr>
        </p:nvGraphicFramePr>
        <p:xfrm>
          <a:off x="827584" y="1700808"/>
          <a:ext cx="4034119" cy="36643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220072" y="1700808"/>
            <a:ext cx="324036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Složení podzimní populace maturantů z NJ PP je z hlediska druhu termínu, ve kterém žáci ke zkoušce nastupovali poměrně srovnatelné s loňským rokem i s rokem 2012.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Opravné termíny tvoří přibližně dvě třetiny maturantů, 30 % pak přichází v řádném termínu (z důvodu nepřipuštění k maturitě v jarním zkušebním období).</a:t>
            </a:r>
            <a:endParaRPr lang="cs-CZ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3376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cs-CZ" sz="3200" dirty="0" smtClean="0"/>
              <a:t>NJ – PP – HISTOGRAM – VŠECHNY TERMÍNY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7504" y="5661248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i="1" dirty="0" smtClean="0"/>
              <a:t>VZOREK	2013p: 1109</a:t>
            </a:r>
          </a:p>
          <a:p>
            <a:r>
              <a:rPr lang="cs-CZ" sz="1000" i="1" dirty="0"/>
              <a:t>	</a:t>
            </a:r>
            <a:r>
              <a:rPr lang="cs-CZ" sz="1000" i="1" dirty="0" smtClean="0"/>
              <a:t>2014p: 940</a:t>
            </a:r>
            <a:endParaRPr lang="cs-CZ" sz="1000" i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9512" y="6525344"/>
            <a:ext cx="489654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i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Data: MZ 2014p, všechny termíny</a:t>
            </a:r>
            <a:endParaRPr lang="cs-CZ" sz="900" i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87</a:t>
            </a:fld>
            <a:endParaRPr lang="cs-CZ"/>
          </a:p>
        </p:txBody>
      </p:sp>
      <p:graphicFrame>
        <p:nvGraphicFramePr>
          <p:cNvPr id="8" name="Graf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23003349"/>
              </p:ext>
            </p:extLst>
          </p:nvPr>
        </p:nvGraphicFramePr>
        <p:xfrm>
          <a:off x="1863637" y="1772816"/>
          <a:ext cx="5901789" cy="3964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Zaoblený obdélníkový popisek 8"/>
          <p:cNvSpPr/>
          <p:nvPr/>
        </p:nvSpPr>
        <p:spPr>
          <a:xfrm>
            <a:off x="6603032" y="1952836"/>
            <a:ext cx="1929408" cy="1368152"/>
          </a:xfrm>
          <a:prstGeom prst="wedgeRoundRectCallout">
            <a:avLst>
              <a:gd name="adj1" fmla="val -127041"/>
              <a:gd name="adj2" fmla="val 34748"/>
              <a:gd name="adj3" fmla="val 16667"/>
            </a:avLst>
          </a:prstGeom>
          <a:gradFill>
            <a:gsLst>
              <a:gs pos="0">
                <a:schemeClr val="dk1">
                  <a:tint val="50000"/>
                  <a:satMod val="300000"/>
                  <a:alpha val="50000"/>
                </a:schemeClr>
              </a:gs>
              <a:gs pos="35000">
                <a:schemeClr val="dk1">
                  <a:tint val="37000"/>
                  <a:satMod val="300000"/>
                  <a:alpha val="50000"/>
                </a:schemeClr>
              </a:gs>
              <a:gs pos="100000">
                <a:schemeClr val="dk1">
                  <a:tint val="15000"/>
                  <a:satMod val="350000"/>
                  <a:alpha val="50000"/>
                </a:schemeClr>
              </a:gs>
            </a:gsLst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Loňské výsledky ukazují vyšší zastoupení žáků ve spektru hypotetických čtyřek </a:t>
            </a:r>
            <a:endParaRPr lang="cs-CZ" sz="1200" dirty="0"/>
          </a:p>
        </p:txBody>
      </p:sp>
      <p:sp>
        <p:nvSpPr>
          <p:cNvPr id="10" name="Zaoblený obdélníkový popisek 9"/>
          <p:cNvSpPr/>
          <p:nvPr/>
        </p:nvSpPr>
        <p:spPr>
          <a:xfrm>
            <a:off x="251520" y="1628800"/>
            <a:ext cx="2088232" cy="1368152"/>
          </a:xfrm>
          <a:prstGeom prst="wedgeRoundRectCallout">
            <a:avLst>
              <a:gd name="adj1" fmla="val 112822"/>
              <a:gd name="adj2" fmla="val 159501"/>
              <a:gd name="adj3" fmla="val 16667"/>
            </a:avLst>
          </a:prstGeom>
          <a:gradFill>
            <a:gsLst>
              <a:gs pos="0">
                <a:schemeClr val="accent3">
                  <a:tint val="50000"/>
                  <a:satMod val="300000"/>
                  <a:alpha val="50000"/>
                </a:schemeClr>
              </a:gs>
              <a:gs pos="35000">
                <a:schemeClr val="accent3">
                  <a:tint val="37000"/>
                  <a:satMod val="300000"/>
                  <a:alpha val="50000"/>
                </a:schemeClr>
              </a:gs>
              <a:gs pos="100000">
                <a:schemeClr val="accent3">
                  <a:tint val="15000"/>
                  <a:satMod val="350000"/>
                  <a:alpha val="50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Letos na podzim je ve srovnání s rokem předchozím posílena skupina žáků, kteří nedosáhli na </a:t>
            </a:r>
            <a:r>
              <a:rPr lang="cs-CZ" sz="1200" dirty="0" err="1" smtClean="0"/>
              <a:t>cut-off</a:t>
            </a:r>
            <a:r>
              <a:rPr lang="cs-CZ" sz="1200" dirty="0" smtClean="0"/>
              <a:t> </a:t>
            </a:r>
            <a:r>
              <a:rPr lang="cs-CZ" sz="1200" dirty="0" err="1" smtClean="0"/>
              <a:t>score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338813035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cs-CZ" sz="3600" dirty="0" smtClean="0"/>
              <a:t>NJ – PP – HISTOGRAM</a:t>
            </a:r>
            <a:br>
              <a:rPr lang="cs-CZ" sz="3600" dirty="0" smtClean="0"/>
            </a:br>
            <a:r>
              <a:rPr lang="cs-CZ" sz="2800" dirty="0" smtClean="0"/>
              <a:t>ŘÁDNÝ A OPRAVNÝ TERMÍN 2014 PODZIM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9512" y="5661248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i="1" dirty="0" smtClean="0"/>
              <a:t>VZOREK	řádný: 284</a:t>
            </a:r>
          </a:p>
          <a:p>
            <a:r>
              <a:rPr lang="cs-CZ" sz="1000" i="1" dirty="0"/>
              <a:t>	</a:t>
            </a:r>
            <a:r>
              <a:rPr lang="cs-CZ" sz="1000" i="1" dirty="0" smtClean="0"/>
              <a:t>opravný: 622</a:t>
            </a:r>
            <a:endParaRPr lang="cs-CZ" sz="1000" i="1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88</a:t>
            </a:fld>
            <a:endParaRPr lang="cs-CZ"/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9649158"/>
              </p:ext>
            </p:extLst>
          </p:nvPr>
        </p:nvGraphicFramePr>
        <p:xfrm>
          <a:off x="1979712" y="1772816"/>
          <a:ext cx="5731081" cy="3964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Zaoblený obdélníkový popisek 7"/>
          <p:cNvSpPr/>
          <p:nvPr/>
        </p:nvSpPr>
        <p:spPr>
          <a:xfrm>
            <a:off x="251520" y="1484784"/>
            <a:ext cx="2232248" cy="1152128"/>
          </a:xfrm>
          <a:prstGeom prst="wedgeRoundRectCallout">
            <a:avLst>
              <a:gd name="adj1" fmla="val 130053"/>
              <a:gd name="adj2" fmla="val 138485"/>
              <a:gd name="adj3" fmla="val 16667"/>
            </a:avLst>
          </a:prstGeom>
          <a:solidFill>
            <a:schemeClr val="accent6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Výkony žáků opravného termínu s </a:t>
            </a:r>
            <a:r>
              <a:rPr lang="cs-CZ" sz="1200" b="1" dirty="0" smtClean="0"/>
              <a:t>podílem neúspěšných 56,1 %</a:t>
            </a:r>
            <a:r>
              <a:rPr lang="cs-CZ" sz="1200" dirty="0" smtClean="0"/>
              <a:t> a s nejčastějšími hodnotami ve spektru „pětek“ z PP.</a:t>
            </a:r>
            <a:endParaRPr lang="cs-CZ" sz="1200" dirty="0"/>
          </a:p>
        </p:txBody>
      </p:sp>
      <p:sp>
        <p:nvSpPr>
          <p:cNvPr id="9" name="Zaoblený obdélníkový popisek 8"/>
          <p:cNvSpPr/>
          <p:nvPr/>
        </p:nvSpPr>
        <p:spPr>
          <a:xfrm>
            <a:off x="6156176" y="2420888"/>
            <a:ext cx="2789532" cy="1296144"/>
          </a:xfrm>
          <a:prstGeom prst="wedgeRoundRectCallout">
            <a:avLst>
              <a:gd name="adj1" fmla="val -47025"/>
              <a:gd name="adj2" fmla="val 129477"/>
              <a:gd name="adj3" fmla="val 16667"/>
            </a:avLst>
          </a:pr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Žáci přistupující ke zkoušce v řádném termínu, jsou na tom o něco lépe než repetenti – </a:t>
            </a:r>
            <a:r>
              <a:rPr lang="cs-CZ" sz="1200" b="1" dirty="0" smtClean="0"/>
              <a:t>podíl neúspěšných 41,2 %.</a:t>
            </a:r>
          </a:p>
          <a:p>
            <a:pPr algn="ctr"/>
            <a:r>
              <a:rPr lang="cs-CZ" sz="1200" dirty="0" smtClean="0"/>
              <a:t>Nejčastější skóre se pohybuje těsně na </a:t>
            </a:r>
            <a:r>
              <a:rPr lang="cs-CZ" sz="1200" dirty="0" err="1" smtClean="0"/>
              <a:t>cut-off</a:t>
            </a:r>
            <a:r>
              <a:rPr lang="cs-CZ" sz="1200" dirty="0" smtClean="0"/>
              <a:t> </a:t>
            </a:r>
            <a:r>
              <a:rPr lang="cs-CZ" sz="1200" dirty="0" err="1" smtClean="0"/>
              <a:t>score</a:t>
            </a:r>
            <a:r>
              <a:rPr lang="cs-CZ" sz="1200" dirty="0" smtClean="0"/>
              <a:t> v oblasti „</a:t>
            </a:r>
            <a:r>
              <a:rPr lang="cs-CZ" sz="1200" dirty="0"/>
              <a:t>č</a:t>
            </a:r>
            <a:r>
              <a:rPr lang="cs-CZ" sz="1200" dirty="0" smtClean="0"/>
              <a:t>tyřek“.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853907020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10952"/>
          </a:xfrm>
        </p:spPr>
        <p:txBody>
          <a:bodyPr/>
          <a:lstStyle/>
          <a:p>
            <a:pPr eaLnBrk="1" hangingPunct="1"/>
            <a:r>
              <a:rPr lang="cs-CZ" sz="2800" dirty="0" smtClean="0"/>
              <a:t>NJ – PP - ČISTÁ NEÚSPĚŠNOST A % SKÓR - V ČASE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89</a:t>
            </a:fld>
            <a:endParaRPr lang="cs-CZ"/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2308802"/>
              </p:ext>
            </p:extLst>
          </p:nvPr>
        </p:nvGraphicFramePr>
        <p:xfrm>
          <a:off x="418434" y="836712"/>
          <a:ext cx="4261858" cy="34153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Graf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6573420"/>
              </p:ext>
            </p:extLst>
          </p:nvPr>
        </p:nvGraphicFramePr>
        <p:xfrm>
          <a:off x="4748577" y="2420888"/>
          <a:ext cx="4261858" cy="34153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TextovéPole 11"/>
          <p:cNvSpPr txBox="1"/>
          <p:nvPr/>
        </p:nvSpPr>
        <p:spPr>
          <a:xfrm>
            <a:off x="4860032" y="1052736"/>
            <a:ext cx="38884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Podíl neúspěšných byl u NJ PP v pozimním zkušebním období celkem 51,5 %, což je o 42 % (15 procentních bodů) více než loni na podzim. </a:t>
            </a:r>
          </a:p>
          <a:p>
            <a:pPr algn="just">
              <a:spcBef>
                <a:spcPts val="600"/>
              </a:spcBef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Žáci opravného termínu neuspěli v 56 % případů, žáci konající zkoušku v řádném termínu byli neúspěšní z 41 %. </a:t>
            </a:r>
            <a:endParaRPr lang="cs-CZ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82113" y="4927292"/>
            <a:ext cx="3888432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Průměrné </a:t>
            </a:r>
            <a:r>
              <a:rPr lang="cs-CZ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s</a:t>
            </a: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kóre se pohybovalo v celkovém podzimním vzorku na úrovni 42,9 %, tedy o 9 % méně než loni. </a:t>
            </a:r>
          </a:p>
          <a:p>
            <a:pPr algn="just">
              <a:spcBef>
                <a:spcPts val="600"/>
              </a:spcBef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Žáci řádného termínu jsou o 9 % nad celkovým průměrem, žáci opravného termínu naopak 4 % pod ním.</a:t>
            </a:r>
            <a:endParaRPr lang="cs-CZ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6893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NĚMČINA – ODDÍLY A SLOUPCE </a:t>
            </a:r>
            <a:br>
              <a:rPr lang="cs-CZ" sz="3200" dirty="0" smtClean="0"/>
            </a:br>
            <a:r>
              <a:rPr lang="cs-CZ" sz="3200" dirty="0" smtClean="0"/>
              <a:t>PÍSEMNÉ PRÁCE – % SKÓR</a:t>
            </a:r>
            <a:br>
              <a:rPr lang="cs-CZ" sz="3200" dirty="0" smtClean="0"/>
            </a:br>
            <a:r>
              <a:rPr lang="cs-CZ" sz="2400" dirty="0" smtClean="0"/>
              <a:t>MZ 2014 A 2013 JARO</a:t>
            </a:r>
            <a:endParaRPr lang="cs-CZ" sz="24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90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012160" y="1844824"/>
            <a:ext cx="2736304" cy="3547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</a:pPr>
            <a:r>
              <a:rPr lang="cs-CZ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</a:t>
            </a:r>
            <a:r>
              <a:rPr lang="cs-CZ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elkové průměrné skóre písemné práce z němčiny oproti loňském podzimu kleslo o 4,5 procentního bodu (10 %) z 47,3 na 42,9 %. </a:t>
            </a:r>
          </a:p>
          <a:p>
            <a:pPr algn="just">
              <a:spcBef>
                <a:spcPts val="600"/>
              </a:spcBef>
            </a:pPr>
            <a:r>
              <a:rPr lang="cs-CZ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Způsobily to zejména oddíly IVA, IIA a IB.</a:t>
            </a:r>
            <a:endParaRPr lang="cs-CZ" sz="105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algn="just">
              <a:spcBef>
                <a:spcPts val="600"/>
              </a:spcBef>
            </a:pPr>
            <a:r>
              <a:rPr lang="cs-CZ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Nejpřísněji, stejně jako v minulých ročnících a stejně jako v ostatních jazycích, vychází hodnocení použití mluvnických prostředků, zejména IVA.  Od minulého roku se skóre v tomto oddíle, stejně jako v oddíle IVB, ještě více zhoršilo.</a:t>
            </a:r>
          </a:p>
          <a:p>
            <a:pPr algn="just">
              <a:spcBef>
                <a:spcPts val="600"/>
              </a:spcBef>
            </a:pPr>
            <a:r>
              <a:rPr lang="cs-CZ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V rámci dlouhého textu se pod průměrem celkového výsledku pohybuje ještě oddíl koheze a PTN - IIB. </a:t>
            </a:r>
          </a:p>
          <a:p>
            <a:pPr algn="just">
              <a:spcBef>
                <a:spcPts val="600"/>
              </a:spcBef>
            </a:pPr>
            <a:r>
              <a:rPr lang="cs-CZ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K nejmenšímu poklesu došlo u oddílů IA, IIIB, IIIA.</a:t>
            </a:r>
          </a:p>
          <a:p>
            <a:pPr algn="just">
              <a:spcBef>
                <a:spcPts val="600"/>
              </a:spcBef>
            </a:pPr>
            <a:r>
              <a:rPr lang="cs-CZ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V krátkém textu je opět nejpřísněji přistupováno ke kritériu týkajícímu se mluvnice. Sloupce II a III nevykazují od loňského podzimu zhoršení.</a:t>
            </a:r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2918602"/>
              </p:ext>
            </p:extLst>
          </p:nvPr>
        </p:nvGraphicFramePr>
        <p:xfrm>
          <a:off x="467544" y="1628800"/>
          <a:ext cx="5401236" cy="42119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9507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22910"/>
            <a:ext cx="8640960" cy="634082"/>
          </a:xfrm>
        </p:spPr>
        <p:txBody>
          <a:bodyPr/>
          <a:lstStyle/>
          <a:p>
            <a:r>
              <a:rPr lang="cs-CZ" sz="6000" dirty="0" smtClean="0">
                <a:solidFill>
                  <a:schemeClr val="tx2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RUŠTINA</a:t>
            </a:r>
            <a:endParaRPr lang="cs-CZ" sz="6000" dirty="0">
              <a:solidFill>
                <a:schemeClr val="tx2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91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4613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634082"/>
          </a:xfrm>
        </p:spPr>
        <p:txBody>
          <a:bodyPr/>
          <a:lstStyle/>
          <a:p>
            <a:r>
              <a:rPr lang="en-US" sz="2800" dirty="0" smtClean="0"/>
              <a:t>TERM</a:t>
            </a:r>
            <a:r>
              <a:rPr lang="cs-CZ" sz="2800" dirty="0" smtClean="0"/>
              <a:t>ÍNOVÁ STRUKTURA MATURANTŮ – RUŠTINA</a:t>
            </a:r>
            <a:endParaRPr lang="cs-CZ" sz="28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92</a:t>
            </a:fld>
            <a:endParaRPr lang="cs-CZ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1366641"/>
              </p:ext>
            </p:extLst>
          </p:nvPr>
        </p:nvGraphicFramePr>
        <p:xfrm>
          <a:off x="5796136" y="3717032"/>
          <a:ext cx="1845816" cy="1133475"/>
        </p:xfrm>
        <a:graphic>
          <a:graphicData uri="http://schemas.openxmlformats.org/drawingml/2006/table">
            <a:tbl>
              <a:tblPr/>
              <a:tblGrid>
                <a:gridCol w="753616"/>
                <a:gridCol w="546100"/>
                <a:gridCol w="546100"/>
              </a:tblGrid>
              <a:tr h="48577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RJ </a:t>
                      </a:r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 KONALI PP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2013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2014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CELKEM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ŘÁDNÝ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OPRAVNÝ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NÁHRADNÍ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Graf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3567390"/>
              </p:ext>
            </p:extLst>
          </p:nvPr>
        </p:nvGraphicFramePr>
        <p:xfrm>
          <a:off x="755576" y="1772816"/>
          <a:ext cx="4034119" cy="36643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5220072" y="1700808"/>
            <a:ext cx="324036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Složení podzimní populace maturantů z RJ PP je třeba posuzovat s ohledem na to, že zkoušku konal poměrně malý počet žáků – letos 105, loni na podzim 90. Jejich strukturu z hlediska termínu tak lze považovat za relativně stabilní.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Opravné a náhradní termíny tvoří přibližně 45 % žáků, řádné pak tedy více než polovinu (58 maturantů). Stejně tak tomu bylo i v loňském roce.</a:t>
            </a:r>
            <a:endParaRPr lang="cs-CZ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1926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cs-CZ" sz="3200" dirty="0"/>
              <a:t>R</a:t>
            </a:r>
            <a:r>
              <a:rPr lang="cs-CZ" sz="3200" dirty="0" smtClean="0"/>
              <a:t>J – PP – HISTOGRAM – VŠECHNY TERMÍNY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7504" y="5661248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i="1" dirty="0" smtClean="0"/>
              <a:t>VZOREK	2013p: 90</a:t>
            </a:r>
          </a:p>
          <a:p>
            <a:r>
              <a:rPr lang="cs-CZ" sz="1000" i="1" dirty="0"/>
              <a:t>	</a:t>
            </a:r>
            <a:r>
              <a:rPr lang="cs-CZ" sz="1000" i="1" dirty="0" smtClean="0"/>
              <a:t>2014p: 105</a:t>
            </a:r>
            <a:endParaRPr lang="cs-CZ" sz="1000" i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9512" y="6525344"/>
            <a:ext cx="489654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i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Data: MZ 2014p, všechny termíny</a:t>
            </a:r>
            <a:endParaRPr lang="cs-CZ" sz="900" i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93</a:t>
            </a:fld>
            <a:endParaRPr lang="cs-CZ"/>
          </a:p>
        </p:txBody>
      </p:sp>
      <p:graphicFrame>
        <p:nvGraphicFramePr>
          <p:cNvPr id="9" name="Graf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79207732"/>
              </p:ext>
            </p:extLst>
          </p:nvPr>
        </p:nvGraphicFramePr>
        <p:xfrm>
          <a:off x="1907704" y="1896924"/>
          <a:ext cx="6092289" cy="3964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Zaoblený obdélníkový popisek 10"/>
          <p:cNvSpPr/>
          <p:nvPr/>
        </p:nvSpPr>
        <p:spPr>
          <a:xfrm>
            <a:off x="263010" y="1340768"/>
            <a:ext cx="2088232" cy="1800200"/>
          </a:xfrm>
          <a:prstGeom prst="wedgeRoundRectCallout">
            <a:avLst>
              <a:gd name="adj1" fmla="val 178688"/>
              <a:gd name="adj2" fmla="val 92264"/>
              <a:gd name="adj3" fmla="val 16667"/>
            </a:avLst>
          </a:prstGeom>
          <a:gradFill>
            <a:gsLst>
              <a:gs pos="0">
                <a:schemeClr val="accent3">
                  <a:tint val="50000"/>
                  <a:satMod val="300000"/>
                  <a:alpha val="50000"/>
                </a:schemeClr>
              </a:gs>
              <a:gs pos="35000">
                <a:schemeClr val="accent3">
                  <a:tint val="37000"/>
                  <a:satMod val="300000"/>
                  <a:alpha val="50000"/>
                </a:schemeClr>
              </a:gs>
              <a:gs pos="100000">
                <a:schemeClr val="accent3">
                  <a:tint val="15000"/>
                  <a:satMod val="350000"/>
                  <a:alpha val="50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Rozložení výsledků PP je v porovnání s loňskem a s přihlédnutím k malému vzorku relativně podobné.</a:t>
            </a:r>
          </a:p>
          <a:p>
            <a:pPr algn="ctr"/>
            <a:r>
              <a:rPr lang="cs-CZ" sz="1200" dirty="0" smtClean="0"/>
              <a:t>Letos je možné pozorovat drobný posun vrcholu histogramu z oblasti „trojek“ do oblasti „čtyřek“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119044401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10952"/>
          </a:xfrm>
        </p:spPr>
        <p:txBody>
          <a:bodyPr/>
          <a:lstStyle/>
          <a:p>
            <a:pPr eaLnBrk="1" hangingPunct="1"/>
            <a:r>
              <a:rPr lang="cs-CZ" sz="2800" dirty="0"/>
              <a:t>R</a:t>
            </a:r>
            <a:r>
              <a:rPr lang="cs-CZ" sz="2800" dirty="0" smtClean="0"/>
              <a:t>J – PP - ČISTÁ NEÚSPĚŠNOST A % SKÓR - V ČASE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716016" y="1192851"/>
            <a:ext cx="38884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Celková míra neúspěšnosti je letos srovnatelná s loňským podzimem (24 % žáků neuspělo), ovšem výrazně se rozevřely nůžky mezi výsledkem žáků v řádném termínu a těch, kteří zkoušku opakovali. Repetenti neuspěli ve 41 % případů, žáci v řádném termínu (tedy nepřipuštění k jarnímu termínu) propadli pouze v desetině případů.</a:t>
            </a:r>
            <a:endParaRPr lang="cs-CZ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94</a:t>
            </a:fld>
            <a:endParaRPr lang="cs-CZ"/>
          </a:p>
        </p:txBody>
      </p:sp>
      <p:graphicFrame>
        <p:nvGraphicFramePr>
          <p:cNvPr id="8" name="Graf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36273899"/>
              </p:ext>
            </p:extLst>
          </p:nvPr>
        </p:nvGraphicFramePr>
        <p:xfrm>
          <a:off x="395536" y="908720"/>
          <a:ext cx="4212379" cy="34153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Graf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4053036"/>
              </p:ext>
            </p:extLst>
          </p:nvPr>
        </p:nvGraphicFramePr>
        <p:xfrm>
          <a:off x="4685782" y="2420888"/>
          <a:ext cx="4209904" cy="34153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TextovéPole 11"/>
          <p:cNvSpPr txBox="1"/>
          <p:nvPr/>
        </p:nvSpPr>
        <p:spPr>
          <a:xfrm>
            <a:off x="467544" y="4581128"/>
            <a:ext cx="388843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Trendu rozevírání nůžek mezi žáky opakujícími zkoušku a těmi, kteří nastupují k písemce poprvé ukazuje samozřejmě i průměrné skóre – repetenti dosáhli v průměru na 43 %, což je o 5 </a:t>
            </a:r>
            <a:r>
              <a:rPr lang="cs-CZ" sz="11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proc</a:t>
            </a: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. bodů méně než loni, žáci v řádném termínu dosáhli 68 %. Celkové průměrné skóre tak činilo 58 %.</a:t>
            </a:r>
            <a:endParaRPr lang="cs-CZ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4303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RUŠTINA – ODDÍLY A SLOUPCE </a:t>
            </a:r>
            <a:br>
              <a:rPr lang="cs-CZ" sz="3200" dirty="0" smtClean="0"/>
            </a:br>
            <a:r>
              <a:rPr lang="cs-CZ" sz="3200" dirty="0" smtClean="0"/>
              <a:t>PÍSEMNÉ PRÁCE – % SKÓR</a:t>
            </a:r>
            <a:br>
              <a:rPr lang="cs-CZ" sz="3200" dirty="0" smtClean="0"/>
            </a:br>
            <a:r>
              <a:rPr lang="cs-CZ" sz="2400" dirty="0" smtClean="0"/>
              <a:t>MZ 2014 A 2013 JARO</a:t>
            </a:r>
            <a:endParaRPr lang="cs-CZ" sz="24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95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940152" y="1769328"/>
            <a:ext cx="288032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</a:pPr>
            <a:r>
              <a:rPr lang="cs-CZ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</a:t>
            </a: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elkové průměrné skóre písemné práce z ruštiny je ve srovnání s loňským rokem srovnatelné.  Došlo však k poklesu průměrného výsledků u dlouhého textu, naopak krátký text letos dopadl lépe než loni na podzim. </a:t>
            </a:r>
          </a:p>
          <a:p>
            <a:pPr algn="just">
              <a:spcBef>
                <a:spcPts val="600"/>
              </a:spcBef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Dlouhý text tak napříč téměř všemi oddíly kromě IB dopadl hůře než loni. Zejména se to projevilo v oddíle IIIA (pokles </a:t>
            </a:r>
            <a:r>
              <a:rPr lang="cs-CZ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o 8,6 </a:t>
            </a:r>
            <a:r>
              <a:rPr lang="cs-CZ" sz="11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proc</a:t>
            </a:r>
            <a:r>
              <a:rPr lang="cs-CZ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. </a:t>
            </a: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bodu). Oddíl IVA a IIIB klesl také a to o více než 4 </a:t>
            </a:r>
            <a:r>
              <a:rPr lang="cs-CZ" sz="11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proc</a:t>
            </a: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. body.</a:t>
            </a:r>
            <a:endParaRPr lang="cs-CZ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algn="just">
              <a:spcBef>
                <a:spcPts val="600"/>
              </a:spcBef>
            </a:pP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Lepší výsledky se naopak ukázaly u všech sloupců krátkého textu, nejvíce pak u I a II.</a:t>
            </a:r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3404674"/>
              </p:ext>
            </p:extLst>
          </p:nvPr>
        </p:nvGraphicFramePr>
        <p:xfrm>
          <a:off x="395536" y="1700808"/>
          <a:ext cx="5401236" cy="40679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20920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22910"/>
            <a:ext cx="8640960" cy="634082"/>
          </a:xfrm>
        </p:spPr>
        <p:txBody>
          <a:bodyPr/>
          <a:lstStyle/>
          <a:p>
            <a:r>
              <a:rPr lang="cs-CZ" sz="6000" dirty="0" smtClean="0">
                <a:solidFill>
                  <a:schemeClr val="tx2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FRANCOUZŠTINA</a:t>
            </a:r>
            <a:br>
              <a:rPr lang="cs-CZ" sz="6000" dirty="0" smtClean="0">
                <a:solidFill>
                  <a:schemeClr val="tx2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6000" dirty="0">
                <a:solidFill>
                  <a:schemeClr val="tx2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&amp;</a:t>
            </a:r>
            <a:r>
              <a:rPr lang="cs-CZ" sz="6000" dirty="0" smtClean="0">
                <a:solidFill>
                  <a:schemeClr val="tx2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cs-CZ" sz="6000" dirty="0" smtClean="0">
                <a:solidFill>
                  <a:schemeClr val="tx2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cs-CZ" sz="6000" dirty="0" smtClean="0">
                <a:solidFill>
                  <a:schemeClr val="tx2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ŠPANĚLŠTINA</a:t>
            </a:r>
            <a:endParaRPr lang="cs-CZ" sz="6000" dirty="0">
              <a:solidFill>
                <a:schemeClr val="tx2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96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636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634082"/>
          </a:xfrm>
        </p:spPr>
        <p:txBody>
          <a:bodyPr/>
          <a:lstStyle/>
          <a:p>
            <a:r>
              <a:rPr lang="cs-CZ" sz="3200" dirty="0" smtClean="0"/>
              <a:t>FRANCOUZŠTINA A ŠPANĚLŠTINA</a:t>
            </a:r>
            <a:br>
              <a:rPr lang="cs-CZ" sz="3200" dirty="0" smtClean="0"/>
            </a:br>
            <a:r>
              <a:rPr lang="cs-CZ" sz="2800" dirty="0" smtClean="0"/>
              <a:t>VÝSLEDKY PÍSEMNÝCH PRACÍ MZ 2014 A 2013 PODZIM</a:t>
            </a:r>
            <a:endParaRPr lang="cs-CZ" sz="28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/>
              <a:pPr>
                <a:defRPr/>
              </a:pPr>
              <a:t>97</a:t>
            </a:fld>
            <a:endParaRPr lang="cs-CZ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5654885"/>
              </p:ext>
            </p:extLst>
          </p:nvPr>
        </p:nvGraphicFramePr>
        <p:xfrm>
          <a:off x="1524000" y="1916832"/>
          <a:ext cx="6096000" cy="3513213"/>
        </p:xfrm>
        <a:graphic>
          <a:graphicData uri="http://schemas.openxmlformats.org/drawingml/2006/table">
            <a:tbl>
              <a:tblPr/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922413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PÍSEMNÉ PRÁCE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PŘIHLÁŠENI</a:t>
                      </a:r>
                    </a:p>
                  </a:txBody>
                  <a:tcPr marL="9525" marR="9525" marT="9525" marB="7200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KONALI</a:t>
                      </a:r>
                    </a:p>
                  </a:txBody>
                  <a:tcPr marL="9525" marR="9525" marT="9525" marB="7200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NEUSPĚLI</a:t>
                      </a:r>
                    </a:p>
                  </a:txBody>
                  <a:tcPr marL="9525" marR="9525" marT="9525" marB="7200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USPĚLI</a:t>
                      </a:r>
                    </a:p>
                  </a:txBody>
                  <a:tcPr marL="9525" marR="9525" marT="9525" marB="7200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NEKONALI</a:t>
                      </a:r>
                    </a:p>
                  </a:txBody>
                  <a:tcPr marL="9525" marR="9525" marT="9525" marB="7200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ČISTÁ NEÚSPĚŠNOST (%)</a:t>
                      </a:r>
                    </a:p>
                  </a:txBody>
                  <a:tcPr marL="9525" marR="9525" marT="9525" marB="7200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 SKÓR</a:t>
                      </a:r>
                    </a:p>
                  </a:txBody>
                  <a:tcPr marL="9525" marR="9525" marT="9525" marB="720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FJ - PP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72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40,0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61,7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72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50,0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56,9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72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33,3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64,8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2000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7200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7200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7200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7200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7200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7200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72000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2013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72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12,5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66,3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72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81,5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72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20,0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57,2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000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72000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72000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72000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72000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72000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72000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72000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0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72000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72000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72000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72000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72000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72000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72000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ŠJ - PP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72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50,0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48,3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72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33,3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63,0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72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60,0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39,4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2000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72000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72000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72000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72000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72000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72000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72000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2013 PODZIM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72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57,1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48,8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řádný</a:t>
                      </a:r>
                    </a:p>
                  </a:txBody>
                  <a:tcPr marL="72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25,0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58,3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opravný</a:t>
                      </a:r>
                    </a:p>
                  </a:txBody>
                  <a:tcPr marL="72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36,1</a:t>
                      </a:r>
                    </a:p>
                  </a:txBody>
                  <a:tcPr marL="9525" marR="72000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594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2087</TotalTime>
  <Words>5969</Words>
  <Application>Microsoft Office PowerPoint</Application>
  <PresentationFormat>Předvádění na obrazovce (4:3)</PresentationFormat>
  <Paragraphs>3058</Paragraphs>
  <Slides>97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97</vt:i4>
      </vt:variant>
    </vt:vector>
  </HeadingPairs>
  <TitlesOfParts>
    <vt:vector size="98" baseType="lpstr">
      <vt:lpstr>Motiv sady Office</vt:lpstr>
      <vt:lpstr>MATURITNÍ ZKOUŠKA  2014 PODZIM PŘEDBĚŽNÉ VÝSLEDKY DIDAKTICKÝCH TESTŮ A PÍSEMNÝCH PRACÍ </vt:lpstr>
      <vt:lpstr>STRUKTURA VZORKU</vt:lpstr>
      <vt:lpstr>DIDAKTICKÉ TESTY - SHRNUTÍ POČTY ŽÁKŮ A NEÚSPĚŠNOST</vt:lpstr>
      <vt:lpstr>MATURITNÍ ZKOUŠKA 2014P  STRUKTURA ÚČASTI - ČJL </vt:lpstr>
      <vt:lpstr>MATURITNÍ ZKOUŠKA 2014P  STRUKTURA ÚČASTI - MA </vt:lpstr>
      <vt:lpstr>MATURITNÍ ZKOUŠKA 2014P  STRUKTURA ÚČASTI - AJ </vt:lpstr>
      <vt:lpstr>MATURITNÍ ZKOUŠKA 2014P  - STRUKTURA ÚČASTI – OSTATNÍ CJ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VÝSLEDKY  DIDAKTICKÝCH TESTŮ</vt:lpstr>
      <vt:lpstr>ČEŠTINA</vt:lpstr>
      <vt:lpstr>ČEŠTINA – DIDAKTICKÝ TEST OBOROVÁ STRUKTURA ŽÁKŮ</vt:lpstr>
      <vt:lpstr>ČEŠTINA - DIDAKTICKÝ TEST STRUKTURA ŽÁKŮ PODLE DRUHU TERMÍNU ZKOUŠKY</vt:lpstr>
      <vt:lpstr>ČEŠTINA – DIDAKTICKÝ TEST ČISTÁ NEÚSPĚŠNOST A % SKÓR</vt:lpstr>
      <vt:lpstr>ČEŠTINA – OBOROVÁ STRUKTURA ŽÁKŮ A ČISTÁ NEÚSPĚŠNOST</vt:lpstr>
      <vt:lpstr>ČEŠTINA – STRUKTURA ŽÁKŮ DLE TERMÍNU A ČISTÁ NEÚSPĚŠNOST</vt:lpstr>
      <vt:lpstr>ČEŠTINA – HISTOGRAM CELKEM</vt:lpstr>
      <vt:lpstr>ČEŠTINA – HISTOGRAM CELKEM A OPRAVNÝ TERMÍN</vt:lpstr>
      <vt:lpstr>ČEŠTINA – HISTOGRAM 2014 A 2013 PODZIM</vt:lpstr>
      <vt:lpstr>ČEŠTINA – HISTOGRAM 2014 PODZIM – ŘÁDNÝ A OPRAVNÝ TERMÍN</vt:lpstr>
      <vt:lpstr>ČESKÝ JAZYK – DT – DISTRIBUČNÍ FUNKCE</vt:lpstr>
      <vt:lpstr>MATEMATIKA</vt:lpstr>
      <vt:lpstr>MATEMATIKA – OBOROVÁ STRUKTURA ŽÁKŮ</vt:lpstr>
      <vt:lpstr>MATEMATIKA – STRUKTURA ŽÁKŮ PODLE DRUHU TERMÍNU ZKOUŠKY</vt:lpstr>
      <vt:lpstr>MATEMATIKA – ČISTÁ NEÚSPĚŠNOST A % SKÓR</vt:lpstr>
      <vt:lpstr>MATEMATIKA – OBOROVÁ STRUKTURA ŽÁKŮ A ČISTÁ NEÚSPĚŠNOST</vt:lpstr>
      <vt:lpstr>MATEMATIKA – STRUKTURA ŽÁKŮ DLE TERMÍNU A ČISTÁ NEÚSPĚŠNOST</vt:lpstr>
      <vt:lpstr>MATEMATIKA – HISTOGRAM CELKEM</vt:lpstr>
      <vt:lpstr>MATEMATIKA – HISTOGRAM CELKEM A OPRAVNÝ TERMÍN</vt:lpstr>
      <vt:lpstr>MATEMATIKA – HISTOGRAM 2014 A 2013 PODZIM</vt:lpstr>
      <vt:lpstr>MATEMATIKA – HISTOGRAM 2014 PODZIM – ŘÁDNÝ A OPRAVNÝ TERMÍN</vt:lpstr>
      <vt:lpstr>MATEMATIKA – DISTRIBUČNÍ FUNKCE MZ 2011 - 2014 PODZIM</vt:lpstr>
      <vt:lpstr>ANGLIČTINA</vt:lpstr>
      <vt:lpstr>ANGLIČTINA – DIDAKTICKÝ TEST OBOROVÁ STRUKTURA ŽÁKŮ</vt:lpstr>
      <vt:lpstr>ANGLIČTINA - DIDAKTICKÝ TEST STRUKTURA ŽÁKŮ PODLE DRUHU TERMÍNU ZKOUŠKY</vt:lpstr>
      <vt:lpstr>ANGLIČTINA – DIDAKTICKÝ TEST ČISTÁ NEÚSPĚŠNOST A % SKÓR</vt:lpstr>
      <vt:lpstr>ANGLIČTINA – OBOROVÁ STRUKTURA ŽÁKŮ A ČISTÁ NEÚSPĚŠNOST</vt:lpstr>
      <vt:lpstr>ANGLIČTINA – STRUKTURA ŽÁKŮ DLE TERMÍNU A ČISTÁ NEÚSPĚŠNOST</vt:lpstr>
      <vt:lpstr>ANGLIČTINA – HISTOGRAM CELKEM</vt:lpstr>
      <vt:lpstr>ANGLIČTINA – HISTOGRAM CELKEM A OPRAVNÝ TERMÍN</vt:lpstr>
      <vt:lpstr>ANGLIČTINA – HISTOGRAM 2014 A 2013 PODZIM</vt:lpstr>
      <vt:lpstr>ANGLIČTINA – HISTOGRAM 2014 PODZIM – ŘÁDNÝ A OPRAVNÝ TERMÍN</vt:lpstr>
      <vt:lpstr>ANGLIČTINA – HISTOGRAM - GYMNÁZIA MZ 2013 A 2014 PODZIM</vt:lpstr>
      <vt:lpstr>ANGLIČTINA A NĚMČINA – HISTOGRAM GYMNÁZIA MZ 2014 PODZIM</vt:lpstr>
      <vt:lpstr>ANGLIČTINA – DISTRIBUČNÍ FUNKCE MZ 2011 - 2014 PODZIM</vt:lpstr>
      <vt:lpstr>NĚMČINA</vt:lpstr>
      <vt:lpstr>NĚMČINA – DIDAKTICKÝ TEST OBOROVÁ STRUKTURA ŽÁKŮ</vt:lpstr>
      <vt:lpstr>NĚMČINA - DIDAKTICKÝ TEST STRUKTURA ŽÁKŮ PODLE DRUHU TERMÍNU ZKOUŠKY</vt:lpstr>
      <vt:lpstr>NĚMČINA – DIDAKTICKÝ TEST ČISTÁ NEÚSPĚŠNOST A % SKÓR</vt:lpstr>
      <vt:lpstr>NĚMČINA – OBOROVÁ STRUKTURA ŽÁKŮ A ČISTÁ NEÚSPĚŠNOST</vt:lpstr>
      <vt:lpstr>NĚMČINA – STRUKTURA ŽÁKŮ DLE TERMÍNU A ČISTÁ NEÚSPĚŠNOST</vt:lpstr>
      <vt:lpstr>NĚMČINA – DIDAKTICKÝ TEST - HISTOGRAM</vt:lpstr>
      <vt:lpstr>NĚMČINA – HISTOGRAM CELKEM A OPRAVNÝ TERMÍN</vt:lpstr>
      <vt:lpstr>NĚMČINA – HISTOGRAM 2014 A 2013 PODZIM</vt:lpstr>
      <vt:lpstr>NĚMČINA – HISTOGRAM 2014 PODZIM – ŘÁDNÝ A OPRAVNÝ TERMÍN</vt:lpstr>
      <vt:lpstr>NĚMČINA – HISTOGRAM - GYMNÁZIA MZ 2013 A 2014 PODZIM</vt:lpstr>
      <vt:lpstr>NĚMČINA – DISTRIBUČNÍ FUNKCE MZ 2011 - 2014 PODZIM</vt:lpstr>
      <vt:lpstr>RUŠTINA</vt:lpstr>
      <vt:lpstr>RUŠTINA – DIDAKTICKÝ TEST OBOROVÁ STRUKTURA ŽÁKŮ</vt:lpstr>
      <vt:lpstr>RUŠTINA - DIDAKTICKÝ TEST STRUKTURA ŽÁKŮ PODLE DRUHU TERMÍNU ZKOUŠKY</vt:lpstr>
      <vt:lpstr>RUŠTINA – DIDAKTICKÝ TEST ČISTÁ NEÚSPĚŠNOST A % SKÓR</vt:lpstr>
      <vt:lpstr>RUŠTINA – OBOROVÁ STRUKTURA ŽÁKŮ A ČISTÁ NEÚSPĚŠNOST</vt:lpstr>
      <vt:lpstr>RUŠTINA – STRUKTURA ŽÁKŮ DLE TERMÍNU A ČISTÁ NEÚSPĚŠNOST</vt:lpstr>
      <vt:lpstr>RUŠTINA – HISTOGRAM CELKEM</vt:lpstr>
      <vt:lpstr>RUŠTINA – HISTOGRAM CELKEM A OPRAVNÝ TERMÍN</vt:lpstr>
      <vt:lpstr>RUŠTINA – HISTOGRAM 2014 A 2013 PODZIM</vt:lpstr>
      <vt:lpstr>RUŠTINA – HISTOGRAM 2014 PODZIM – ŘÁDNÝ A OPRAVNÝ TERMÍN</vt:lpstr>
      <vt:lpstr>RUŠTINA – DISTRIBUČNÍ FUNKCE MZ 2011 - 2014 PODZIM</vt:lpstr>
      <vt:lpstr>FRANCOUZŠTINA A ŠPANĚLŠTINA - DT MZ 2014 PODZIM</vt:lpstr>
      <vt:lpstr>CIZÍ JAZYKY PÍSEMNÉ PRÁCE MZ 2014 PODZIM</vt:lpstr>
      <vt:lpstr>ANGLIČTINA</vt:lpstr>
      <vt:lpstr>OBOROVÁ STRUKTURA MATURANTŮ - ANGLIČTINA</vt:lpstr>
      <vt:lpstr>TERMÍNOVÁ STRUKTURA MATURANTŮ - ANGLIČTINA</vt:lpstr>
      <vt:lpstr>AJ – PP – HISTOGRAM – VŠECHNY TERMÍNY</vt:lpstr>
      <vt:lpstr>AJ – PP – HISTOGRAM ŘÁDNÝ A OPRAVNÝ TERMÍN 2014 PODZIM</vt:lpstr>
      <vt:lpstr>Prezentace aplikace PowerPoint</vt:lpstr>
      <vt:lpstr>ANGLIČTINA  % SKÓR PÍSEMNÉ PRÁCE A DIDAKTICKÉHO TESTU DLE VHP</vt:lpstr>
      <vt:lpstr>ANGLIČTINA – ODDÍLY A SLOUPCE  PÍSEMNÉ PRÁCE – % SKÓR MZ 2014 A 2013 JARO</vt:lpstr>
      <vt:lpstr>NĚMČINA</vt:lpstr>
      <vt:lpstr>OBOROVÁ STRUKTURA MATURANTŮ - NĚMČINA</vt:lpstr>
      <vt:lpstr>TERMÍNOVÁ STRUKTURA MATURANTŮ – NĚMČINA</vt:lpstr>
      <vt:lpstr>NJ – PP – HISTOGRAM – VŠECHNY TERMÍNY</vt:lpstr>
      <vt:lpstr>NJ – PP – HISTOGRAM ŘÁDNÝ A OPRAVNÝ TERMÍN 2014 PODZIM</vt:lpstr>
      <vt:lpstr>NJ – PP - ČISTÁ NEÚSPĚŠNOST A % SKÓR - V ČASE</vt:lpstr>
      <vt:lpstr>NĚMČINA – ODDÍLY A SLOUPCE  PÍSEMNÉ PRÁCE – % SKÓR MZ 2014 A 2013 JARO</vt:lpstr>
      <vt:lpstr>RUŠTINA</vt:lpstr>
      <vt:lpstr>TERMÍNOVÁ STRUKTURA MATURANTŮ – RUŠTINA</vt:lpstr>
      <vt:lpstr>RJ – PP – HISTOGRAM – VŠECHNY TERMÍNY</vt:lpstr>
      <vt:lpstr>RJ – PP - ČISTÁ NEÚSPĚŠNOST A % SKÓR - V ČASE</vt:lpstr>
      <vt:lpstr>RUŠTINA – ODDÍLY A SLOUPCE  PÍSEMNÉ PRÁCE – % SKÓR MZ 2014 A 2013 JARO</vt:lpstr>
      <vt:lpstr>FRANCOUZŠTINA &amp; ŠPANĚLŠTINA</vt:lpstr>
      <vt:lpstr>FRANCOUZŠTINA A ŠPANĚLŠTINA VÝSLEDKY PÍSEMNÝCH PRACÍ MZ 2014 A 2013 PODZIM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Zelená Lucie</dc:creator>
  <cp:lastModifiedBy>Zíka Jiří</cp:lastModifiedBy>
  <cp:revision>108</cp:revision>
  <dcterms:created xsi:type="dcterms:W3CDTF">2014-04-24T13:51:30Z</dcterms:created>
  <dcterms:modified xsi:type="dcterms:W3CDTF">2014-09-16T12:49:30Z</dcterms:modified>
</cp:coreProperties>
</file>