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57" r:id="rId3"/>
    <p:sldId id="275" r:id="rId4"/>
    <p:sldId id="258" r:id="rId5"/>
    <p:sldId id="259" r:id="rId6"/>
    <p:sldId id="260" r:id="rId7"/>
    <p:sldId id="283" r:id="rId8"/>
    <p:sldId id="261" r:id="rId9"/>
    <p:sldId id="277" r:id="rId10"/>
    <p:sldId id="284" r:id="rId11"/>
    <p:sldId id="276" r:id="rId12"/>
    <p:sldId id="278" r:id="rId13"/>
    <p:sldId id="265" r:id="rId14"/>
    <p:sldId id="264" r:id="rId15"/>
    <p:sldId id="279" r:id="rId16"/>
    <p:sldId id="270" r:id="rId17"/>
    <p:sldId id="280" r:id="rId18"/>
    <p:sldId id="281" r:id="rId19"/>
    <p:sldId id="289" r:id="rId20"/>
    <p:sldId id="267" r:id="rId21"/>
    <p:sldId id="282" r:id="rId22"/>
    <p:sldId id="285" r:id="rId23"/>
    <p:sldId id="286" r:id="rId24"/>
    <p:sldId id="287" r:id="rId25"/>
    <p:sldId id="288" r:id="rId26"/>
    <p:sldId id="290" r:id="rId27"/>
    <p:sldId id="291" r:id="rId28"/>
    <p:sldId id="292" r:id="rId29"/>
    <p:sldId id="293" r:id="rId30"/>
    <p:sldId id="29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380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0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88833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1480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7950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1084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550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35003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15161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38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038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8668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061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48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983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9164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9/22/2014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18708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9/22/2014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9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zdelavani2020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zs-konference.cz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education.konicaminolta.cz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780928"/>
            <a:ext cx="8784976" cy="1728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Metodický seminář </a:t>
            </a:r>
            <a:br>
              <a:rPr lang="cs-CZ" dirty="0" smtClean="0"/>
            </a:br>
            <a:r>
              <a:rPr lang="cs-CZ" sz="3600" dirty="0" smtClean="0"/>
              <a:t>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25. valná hromada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13259" y="4581128"/>
            <a:ext cx="6517482" cy="676672"/>
          </a:xfrm>
        </p:spPr>
        <p:txBody>
          <a:bodyPr/>
          <a:lstStyle/>
          <a:p>
            <a:r>
              <a:rPr lang="cs-CZ" dirty="0" smtClean="0"/>
              <a:t>Staré splavy 16. – 17. září 2014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88640"/>
            <a:ext cx="474345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8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50622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Program jednání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80728"/>
            <a:ext cx="9036496" cy="51872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u="sng" dirty="0" smtClean="0"/>
              <a:t>Úterý 16. září</a:t>
            </a:r>
            <a:endParaRPr lang="cs-CZ" sz="1800" dirty="0"/>
          </a:p>
          <a:p>
            <a:pPr marL="0" indent="0">
              <a:buNone/>
            </a:pPr>
            <a:r>
              <a:rPr lang="cs-CZ" sz="1800" dirty="0"/>
              <a:t>09:30 – </a:t>
            </a:r>
            <a:r>
              <a:rPr lang="cs-CZ" sz="1800" dirty="0" smtClean="0"/>
              <a:t>10:00 h</a:t>
            </a:r>
            <a:r>
              <a:rPr lang="cs-CZ" sz="1800" dirty="0"/>
              <a:t>	</a:t>
            </a:r>
            <a:r>
              <a:rPr lang="cs-CZ" sz="1800" b="1" dirty="0"/>
              <a:t>	</a:t>
            </a:r>
            <a:r>
              <a:rPr lang="cs-CZ" sz="1800" b="1" dirty="0" smtClean="0"/>
              <a:t>informace </a:t>
            </a:r>
            <a:r>
              <a:rPr lang="cs-CZ" sz="1800" b="1" dirty="0"/>
              <a:t>o činnosti za uplynulé období</a:t>
            </a:r>
            <a:r>
              <a:rPr lang="cs-CZ" sz="1800" dirty="0"/>
              <a:t>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			</a:t>
            </a:r>
            <a:r>
              <a:rPr lang="cs-CZ" sz="1400" i="1" dirty="0" smtClean="0"/>
              <a:t>Ing</a:t>
            </a:r>
            <a:r>
              <a:rPr lang="cs-CZ" sz="1400" i="1" dirty="0"/>
              <a:t>. Jiří Zajíček</a:t>
            </a:r>
            <a:endParaRPr lang="cs-CZ" sz="1400" dirty="0"/>
          </a:p>
          <a:p>
            <a:pPr marL="0" indent="0">
              <a:buNone/>
            </a:pPr>
            <a:r>
              <a:rPr lang="cs-CZ" sz="1800" dirty="0" smtClean="0"/>
              <a:t>10:00 – 11:00 h</a:t>
            </a:r>
            <a:r>
              <a:rPr lang="cs-CZ" sz="1800" dirty="0"/>
              <a:t>	</a:t>
            </a:r>
            <a:r>
              <a:rPr lang="cs-CZ" sz="1800" dirty="0" smtClean="0"/>
              <a:t>	</a:t>
            </a:r>
            <a:r>
              <a:rPr lang="cs-CZ" sz="1800" b="1" dirty="0" smtClean="0"/>
              <a:t>Aktuální </a:t>
            </a:r>
            <a:r>
              <a:rPr lang="cs-CZ" sz="1800" b="1" dirty="0"/>
              <a:t>informace z </a:t>
            </a:r>
            <a:r>
              <a:rPr lang="cs-CZ" sz="1800" b="1" dirty="0" smtClean="0"/>
              <a:t>MŠMT</a:t>
            </a:r>
            <a:br>
              <a:rPr lang="cs-CZ" sz="1800" b="1" dirty="0" smtClean="0"/>
            </a:br>
            <a:r>
              <a:rPr lang="cs-CZ" sz="1800" b="1" dirty="0" smtClean="0"/>
              <a:t>			</a:t>
            </a:r>
            <a:r>
              <a:rPr lang="cs-CZ" sz="1400" i="1" dirty="0" smtClean="0"/>
              <a:t>PhDr</a:t>
            </a:r>
            <a:r>
              <a:rPr lang="cs-CZ" sz="1400" i="1" dirty="0"/>
              <a:t>. Marcel Chládek, </a:t>
            </a:r>
            <a:r>
              <a:rPr lang="cs-CZ" sz="1400" i="1" dirty="0" smtClean="0"/>
              <a:t>MBA, ministr </a:t>
            </a:r>
            <a:r>
              <a:rPr lang="cs-CZ" sz="1400" i="1" dirty="0"/>
              <a:t>školství, mládeže a </a:t>
            </a:r>
            <a:r>
              <a:rPr lang="cs-CZ" sz="1400" i="1" dirty="0" smtClean="0"/>
              <a:t>tělovýchovy</a:t>
            </a:r>
            <a:r>
              <a:rPr lang="cs-CZ" sz="1400" dirty="0"/>
              <a:t>	</a:t>
            </a:r>
            <a:r>
              <a:rPr lang="cs-CZ" sz="1400" dirty="0" smtClean="0"/>
              <a:t>		</a:t>
            </a:r>
            <a:r>
              <a:rPr lang="cs-CZ" sz="1400" i="1" dirty="0" smtClean="0"/>
              <a:t>Mgr</a:t>
            </a:r>
            <a:r>
              <a:rPr lang="cs-CZ" sz="1400" i="1" dirty="0"/>
              <a:t>. Jaroslav </a:t>
            </a:r>
            <a:r>
              <a:rPr lang="cs-CZ" sz="1400" i="1" dirty="0" err="1"/>
              <a:t>Fidrmuc</a:t>
            </a:r>
            <a:r>
              <a:rPr lang="cs-CZ" sz="1400" i="1" dirty="0"/>
              <a:t>, </a:t>
            </a:r>
            <a:r>
              <a:rPr lang="cs-CZ" sz="1400" i="1" dirty="0" smtClean="0"/>
              <a:t>nám. </a:t>
            </a:r>
            <a:r>
              <a:rPr lang="cs-CZ" sz="1400" i="1" dirty="0"/>
              <a:t>ministra školství, mládeže a tělovýchovy</a:t>
            </a:r>
            <a:endParaRPr lang="cs-CZ" sz="1400" dirty="0"/>
          </a:p>
          <a:p>
            <a:pPr marL="0" indent="0">
              <a:buNone/>
            </a:pPr>
            <a:r>
              <a:rPr lang="cs-CZ" sz="1800" dirty="0" smtClean="0"/>
              <a:t>			- </a:t>
            </a:r>
            <a:r>
              <a:rPr lang="cs-CZ" sz="1600" dirty="0" smtClean="0"/>
              <a:t>přijímací </a:t>
            </a:r>
            <a:r>
              <a:rPr lang="cs-CZ" sz="1600" dirty="0"/>
              <a:t>řízení pro maturitní obory vzdělávání,</a:t>
            </a:r>
            <a:br>
              <a:rPr lang="cs-CZ" sz="1600" dirty="0"/>
            </a:br>
            <a:r>
              <a:rPr lang="cs-CZ" sz="1600" dirty="0"/>
              <a:t>	</a:t>
            </a:r>
            <a:r>
              <a:rPr lang="cs-CZ" sz="1600" dirty="0" smtClean="0"/>
              <a:t>		- maturitní zkoušky,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/>
              <a:t>	</a:t>
            </a:r>
            <a:r>
              <a:rPr lang="cs-CZ" sz="1600" dirty="0" smtClean="0"/>
              <a:t>		- </a:t>
            </a:r>
            <a:r>
              <a:rPr lang="cs-CZ" sz="1600" dirty="0"/>
              <a:t>financování regionálního školství.</a:t>
            </a:r>
          </a:p>
          <a:p>
            <a:r>
              <a:rPr lang="cs-CZ" sz="1800" dirty="0" smtClean="0"/>
              <a:t>11:00 </a:t>
            </a:r>
            <a:r>
              <a:rPr lang="cs-CZ" sz="1800" dirty="0"/>
              <a:t>– </a:t>
            </a:r>
            <a:r>
              <a:rPr lang="cs-CZ" sz="1800" dirty="0" smtClean="0"/>
              <a:t>11:30 h</a:t>
            </a:r>
            <a:r>
              <a:rPr lang="cs-CZ" sz="1800" dirty="0"/>
              <a:t>	</a:t>
            </a:r>
            <a:r>
              <a:rPr lang="cs-CZ" sz="1800" b="1" dirty="0" smtClean="0"/>
              <a:t>	Informace </a:t>
            </a:r>
            <a:r>
              <a:rPr lang="cs-CZ" sz="1800" b="1" dirty="0"/>
              <a:t>k </a:t>
            </a:r>
            <a:r>
              <a:rPr lang="cs-CZ" sz="1800" b="1" dirty="0" err="1" smtClean="0"/>
              <a:t>oP</a:t>
            </a:r>
            <a:r>
              <a:rPr lang="cs-CZ" sz="1800" b="1" dirty="0" smtClean="0"/>
              <a:t> </a:t>
            </a:r>
            <a:r>
              <a:rPr lang="cs-CZ" sz="1800" b="1" dirty="0"/>
              <a:t>Výzkum, vývoj a vzdělávání </a:t>
            </a:r>
            <a:br>
              <a:rPr lang="cs-CZ" sz="1800" b="1" dirty="0"/>
            </a:br>
            <a:r>
              <a:rPr lang="cs-CZ" sz="1800" b="1" dirty="0" smtClean="0"/>
              <a:t>			</a:t>
            </a:r>
            <a:r>
              <a:rPr lang="cs-CZ" sz="1400" i="1" dirty="0" smtClean="0"/>
              <a:t>Mgr</a:t>
            </a:r>
            <a:r>
              <a:rPr lang="cs-CZ" sz="1400" i="1" dirty="0"/>
              <a:t>. Pavla Růžková, PhD., tajemnice </a:t>
            </a:r>
            <a:r>
              <a:rPr lang="cs-CZ" sz="1400" i="1" dirty="0" smtClean="0"/>
              <a:t>nám. </a:t>
            </a:r>
            <a:r>
              <a:rPr lang="cs-CZ" sz="1400" i="1" dirty="0"/>
              <a:t>pro vzdělávání, </a:t>
            </a:r>
            <a:r>
              <a:rPr lang="cs-CZ" sz="1400" i="1" dirty="0" smtClean="0"/>
              <a:t>MŠMT</a:t>
            </a:r>
          </a:p>
          <a:p>
            <a:r>
              <a:rPr lang="cs-CZ" sz="1800" dirty="0" smtClean="0"/>
              <a:t>11:30 </a:t>
            </a:r>
            <a:r>
              <a:rPr lang="cs-CZ" sz="1800" dirty="0"/>
              <a:t>– </a:t>
            </a:r>
            <a:r>
              <a:rPr lang="cs-CZ" sz="1800" dirty="0" smtClean="0"/>
              <a:t>12:00 h</a:t>
            </a:r>
            <a:r>
              <a:rPr lang="cs-CZ" sz="1800" dirty="0"/>
              <a:t>	</a:t>
            </a:r>
            <a:r>
              <a:rPr lang="cs-CZ" sz="1800" dirty="0" smtClean="0"/>
              <a:t>	</a:t>
            </a:r>
            <a:r>
              <a:rPr lang="cs-CZ" sz="1800" b="1" dirty="0" smtClean="0"/>
              <a:t>Diskuse </a:t>
            </a:r>
            <a:r>
              <a:rPr lang="cs-CZ" sz="1800" b="1" dirty="0"/>
              <a:t>k dopolednímu bloku jednání</a:t>
            </a:r>
            <a:endParaRPr lang="cs-CZ" sz="1800" dirty="0"/>
          </a:p>
          <a:p>
            <a:r>
              <a:rPr lang="cs-CZ" sz="1800" dirty="0" smtClean="0"/>
              <a:t>12:00 </a:t>
            </a:r>
            <a:r>
              <a:rPr lang="cs-CZ" sz="1800" dirty="0"/>
              <a:t>– </a:t>
            </a:r>
            <a:r>
              <a:rPr lang="cs-CZ" sz="1800" dirty="0" smtClean="0"/>
              <a:t>13:30 h</a:t>
            </a:r>
            <a:r>
              <a:rPr lang="cs-CZ" sz="1800" dirty="0"/>
              <a:t>	</a:t>
            </a:r>
            <a:r>
              <a:rPr lang="cs-CZ" sz="1800" dirty="0" smtClean="0"/>
              <a:t>	Oběd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9568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Odpolední blok jednání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844825"/>
            <a:ext cx="8784976" cy="3946376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14:00 – </a:t>
            </a:r>
            <a:r>
              <a:rPr lang="cs-CZ" dirty="0" smtClean="0"/>
              <a:t>16:00 </a:t>
            </a:r>
            <a:r>
              <a:rPr lang="cs-CZ" dirty="0"/>
              <a:t>h	</a:t>
            </a:r>
            <a:r>
              <a:rPr lang="cs-CZ" dirty="0" smtClean="0"/>
              <a:t>	</a:t>
            </a:r>
            <a:r>
              <a:rPr lang="cs-CZ" b="1" dirty="0" smtClean="0"/>
              <a:t>Jednání </a:t>
            </a:r>
            <a:r>
              <a:rPr lang="cs-CZ" b="1" dirty="0"/>
              <a:t>v odborných sekcích</a:t>
            </a:r>
            <a:endParaRPr lang="cs-CZ" dirty="0"/>
          </a:p>
          <a:p>
            <a:r>
              <a:rPr lang="cs-CZ" dirty="0" smtClean="0"/>
              <a:t>16:00 </a:t>
            </a:r>
            <a:r>
              <a:rPr lang="cs-CZ" dirty="0"/>
              <a:t>– </a:t>
            </a:r>
            <a:r>
              <a:rPr lang="cs-CZ" dirty="0" smtClean="0"/>
              <a:t>16:15 </a:t>
            </a:r>
            <a:r>
              <a:rPr lang="cs-CZ" dirty="0"/>
              <a:t>h	</a:t>
            </a:r>
            <a:r>
              <a:rPr lang="cs-CZ" dirty="0" smtClean="0"/>
              <a:t>	Přestávka</a:t>
            </a:r>
            <a:endParaRPr lang="cs-CZ" dirty="0"/>
          </a:p>
          <a:p>
            <a:r>
              <a:rPr lang="cs-CZ" dirty="0" smtClean="0"/>
              <a:t>16:15 </a:t>
            </a:r>
            <a:r>
              <a:rPr lang="cs-CZ" dirty="0"/>
              <a:t>– </a:t>
            </a:r>
            <a:r>
              <a:rPr lang="cs-CZ" dirty="0" smtClean="0"/>
              <a:t>17:30 </a:t>
            </a:r>
            <a:r>
              <a:rPr lang="cs-CZ" dirty="0"/>
              <a:t>h	</a:t>
            </a:r>
            <a:r>
              <a:rPr lang="cs-CZ" dirty="0" smtClean="0"/>
              <a:t>	</a:t>
            </a:r>
            <a:r>
              <a:rPr lang="cs-CZ" b="1" dirty="0" smtClean="0"/>
              <a:t>Výsledky </a:t>
            </a:r>
            <a:r>
              <a:rPr lang="cs-CZ" b="1" dirty="0"/>
              <a:t>MZ 2014 a příprava MZ 2015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		</a:t>
            </a:r>
            <a:r>
              <a:rPr lang="cs-CZ" b="1" dirty="0" smtClean="0"/>
              <a:t>	Přijímací </a:t>
            </a:r>
            <a:r>
              <a:rPr lang="cs-CZ" b="1" dirty="0"/>
              <a:t>zkoušky v maturitních oborech </a:t>
            </a:r>
            <a:r>
              <a:rPr lang="cs-CZ" b="1" dirty="0" smtClean="0"/>
              <a:t>vzdělání 				(</a:t>
            </a:r>
            <a:r>
              <a:rPr lang="cs-CZ" b="1" dirty="0"/>
              <a:t>pilotní ověření)</a:t>
            </a:r>
            <a:endParaRPr lang="cs-CZ" dirty="0"/>
          </a:p>
          <a:p>
            <a:pPr marL="0" indent="0">
              <a:buNone/>
            </a:pPr>
            <a:r>
              <a:rPr lang="cs-CZ" sz="1500" i="1" dirty="0" smtClean="0"/>
              <a:t>			Ing</a:t>
            </a:r>
            <a:r>
              <a:rPr lang="cs-CZ" sz="1500" i="1" dirty="0"/>
              <a:t>. Jiří Zíka, </a:t>
            </a:r>
            <a:r>
              <a:rPr lang="cs-CZ" sz="1500" i="1" dirty="0" smtClean="0"/>
              <a:t>ředitel Centra </a:t>
            </a:r>
            <a:r>
              <a:rPr lang="cs-CZ" sz="1500" i="1" dirty="0"/>
              <a:t>pro zjišťování výsledků </a:t>
            </a:r>
            <a:r>
              <a:rPr lang="cs-CZ" sz="1500" i="1" dirty="0" smtClean="0"/>
              <a:t>vzdělávání</a:t>
            </a:r>
          </a:p>
          <a:p>
            <a:r>
              <a:rPr lang="cs-CZ" sz="2300" dirty="0" smtClean="0"/>
              <a:t>17:30 – 18:00 H 	</a:t>
            </a:r>
            <a:r>
              <a:rPr lang="cs-CZ" sz="2300" b="1" dirty="0" smtClean="0"/>
              <a:t>Valná hromada Asociace SPŠ ČR</a:t>
            </a:r>
            <a:r>
              <a:rPr lang="cs-CZ" sz="2300" dirty="0" smtClean="0"/>
              <a:t/>
            </a:r>
            <a:br>
              <a:rPr lang="cs-CZ" sz="2300" dirty="0" smtClean="0"/>
            </a:br>
            <a:r>
              <a:rPr lang="cs-CZ" sz="2300" dirty="0" smtClean="0"/>
              <a:t>			</a:t>
            </a:r>
            <a:r>
              <a:rPr lang="cs-CZ" dirty="0" smtClean="0"/>
              <a:t>- zpráva revizní komise o hospodaření</a:t>
            </a:r>
            <a:br>
              <a:rPr lang="cs-CZ" dirty="0" smtClean="0"/>
            </a:br>
            <a:r>
              <a:rPr lang="cs-CZ" dirty="0" smtClean="0"/>
              <a:t>			- projednání rozpočtu 2015</a:t>
            </a:r>
            <a:br>
              <a:rPr lang="cs-CZ" dirty="0" smtClean="0"/>
            </a:br>
            <a:r>
              <a:rPr lang="cs-CZ" dirty="0" smtClean="0"/>
              <a:t>			</a:t>
            </a:r>
            <a:r>
              <a:rPr lang="cs-CZ" sz="2100" dirty="0" smtClean="0"/>
              <a:t>- </a:t>
            </a:r>
            <a:r>
              <a:rPr lang="cs-CZ" sz="2100" dirty="0"/>
              <a:t>volby členů Rady asociace</a:t>
            </a:r>
          </a:p>
          <a:p>
            <a:r>
              <a:rPr lang="cs-CZ" dirty="0" smtClean="0"/>
              <a:t>18.00 </a:t>
            </a:r>
            <a:r>
              <a:rPr lang="cs-CZ" dirty="0"/>
              <a:t>– 19.00 h</a:t>
            </a:r>
            <a:r>
              <a:rPr lang="cs-CZ" i="1" dirty="0"/>
              <a:t>	</a:t>
            </a:r>
            <a:r>
              <a:rPr lang="cs-CZ" i="1" dirty="0" smtClean="0"/>
              <a:t>	Večeře</a:t>
            </a:r>
            <a:r>
              <a:rPr lang="cs-CZ" i="1" dirty="0"/>
              <a:t>		</a:t>
            </a:r>
            <a:r>
              <a:rPr lang="cs-CZ" i="1" dirty="0" smtClean="0"/>
              <a:t>Od </a:t>
            </a:r>
            <a:r>
              <a:rPr lang="cs-CZ" i="1" dirty="0"/>
              <a:t>20:30 h SPOLEČENSKÝ VEČER, 22 h RAUT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829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340768"/>
            <a:ext cx="8686800" cy="452596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b="1" u="sng" dirty="0" smtClean="0"/>
              <a:t>Středa 17. září</a:t>
            </a:r>
            <a:endParaRPr lang="cs-CZ" sz="7200" b="1" i="1" dirty="0"/>
          </a:p>
          <a:p>
            <a:pPr marL="0" indent="0">
              <a:buNone/>
            </a:pPr>
            <a:r>
              <a:rPr lang="cs-CZ" sz="7200" dirty="0"/>
              <a:t>08:00 – </a:t>
            </a:r>
            <a:r>
              <a:rPr lang="cs-CZ" sz="7200" dirty="0" smtClean="0"/>
              <a:t>09:00 h</a:t>
            </a:r>
            <a:r>
              <a:rPr lang="cs-CZ" sz="7200" dirty="0"/>
              <a:t>	Snídaně</a:t>
            </a:r>
          </a:p>
          <a:p>
            <a:pPr marL="0" indent="0">
              <a:buNone/>
            </a:pPr>
            <a:r>
              <a:rPr lang="cs-CZ" sz="7200" dirty="0"/>
              <a:t>09:00 – </a:t>
            </a:r>
            <a:r>
              <a:rPr lang="cs-CZ" sz="7200" dirty="0" smtClean="0"/>
              <a:t>10:00 </a:t>
            </a:r>
            <a:r>
              <a:rPr lang="cs-CZ" sz="7200" dirty="0"/>
              <a:t>h	</a:t>
            </a:r>
            <a:r>
              <a:rPr lang="cs-CZ" sz="7200" b="1" dirty="0"/>
              <a:t>Využití Office 365 pro kvalitu řízení</a:t>
            </a:r>
          </a:p>
          <a:p>
            <a:pPr marL="0" indent="0">
              <a:buNone/>
            </a:pPr>
            <a:r>
              <a:rPr lang="cs-CZ" sz="7200" dirty="0" smtClean="0"/>
              <a:t>		</a:t>
            </a:r>
            <a:r>
              <a:rPr lang="cs-CZ" sz="5600" dirty="0" smtClean="0"/>
              <a:t>Ing</a:t>
            </a:r>
            <a:r>
              <a:rPr lang="cs-CZ" sz="5600" dirty="0"/>
              <a:t>. Marcela Špundová</a:t>
            </a:r>
          </a:p>
          <a:p>
            <a:pPr marL="0" indent="0">
              <a:buNone/>
            </a:pPr>
            <a:r>
              <a:rPr lang="cs-CZ" sz="5600" dirty="0" smtClean="0"/>
              <a:t>		Konzultační </a:t>
            </a:r>
            <a:r>
              <a:rPr lang="cs-CZ" sz="5600" dirty="0"/>
              <a:t>a poradenská činnost pro nastavení systému </a:t>
            </a:r>
            <a:r>
              <a:rPr lang="cs-CZ" sz="5600" dirty="0" smtClean="0"/>
              <a:t>				managementu </a:t>
            </a:r>
            <a:r>
              <a:rPr lang="cs-CZ" sz="5600" dirty="0"/>
              <a:t>kvality ve školách a školských zařízeních ,GYP LOGISTICS, a.s.</a:t>
            </a:r>
          </a:p>
          <a:p>
            <a:pPr marL="0" indent="0">
              <a:buNone/>
            </a:pPr>
            <a:r>
              <a:rPr lang="cs-CZ" sz="7200" dirty="0" smtClean="0"/>
              <a:t>10:00– </a:t>
            </a:r>
            <a:r>
              <a:rPr lang="cs-CZ" sz="7200" dirty="0"/>
              <a:t>11:00 h	</a:t>
            </a:r>
            <a:r>
              <a:rPr lang="cs-CZ" sz="7200" b="1" dirty="0"/>
              <a:t>Digitální vzdělávací obsah pro střední školy</a:t>
            </a:r>
          </a:p>
          <a:p>
            <a:pPr marL="0" indent="0">
              <a:buNone/>
            </a:pPr>
            <a:r>
              <a:rPr lang="cs-CZ" sz="7200" dirty="0" smtClean="0"/>
              <a:t>		</a:t>
            </a:r>
            <a:r>
              <a:rPr lang="cs-CZ" sz="5600" dirty="0" smtClean="0"/>
              <a:t>Richard </a:t>
            </a:r>
            <a:r>
              <a:rPr lang="cs-CZ" sz="5600" dirty="0"/>
              <a:t>Valenta, EDULOGY, s.r.o</a:t>
            </a:r>
            <a:r>
              <a:rPr lang="cs-CZ" sz="5600" dirty="0" smtClean="0"/>
              <a:t>.</a:t>
            </a: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11:00 </a:t>
            </a:r>
            <a:r>
              <a:rPr lang="cs-CZ" sz="7200" dirty="0"/>
              <a:t>– 12:00 h	</a:t>
            </a:r>
            <a:r>
              <a:rPr lang="cs-CZ" sz="7200" b="1" dirty="0"/>
              <a:t>Výstupy z jednání odborných </a:t>
            </a:r>
            <a:r>
              <a:rPr lang="cs-CZ" sz="7200" b="1" dirty="0" smtClean="0"/>
              <a:t>sekcí,</a:t>
            </a:r>
          </a:p>
          <a:p>
            <a:pPr marL="0" indent="0">
              <a:buNone/>
            </a:pPr>
            <a:r>
              <a:rPr lang="cs-CZ" sz="7200" b="1" dirty="0"/>
              <a:t>	</a:t>
            </a:r>
            <a:r>
              <a:rPr lang="cs-CZ" sz="7200" b="1" dirty="0" smtClean="0"/>
              <a:t>	formulace usnesení VH</a:t>
            </a:r>
            <a:endParaRPr lang="cs-CZ" sz="7200" b="1" dirty="0"/>
          </a:p>
          <a:p>
            <a:pPr marL="0" indent="0">
              <a:buNone/>
            </a:pPr>
            <a:r>
              <a:rPr lang="cs-CZ" sz="8800" i="1" dirty="0"/>
              <a:t>		</a:t>
            </a:r>
            <a:r>
              <a:rPr lang="cs-CZ" sz="5600" i="1" dirty="0" smtClean="0"/>
              <a:t>vedoucí </a:t>
            </a:r>
            <a:r>
              <a:rPr lang="cs-CZ" sz="5600" i="1" dirty="0"/>
              <a:t>odborných sekcí, resp. jimi pověření zástupci</a:t>
            </a:r>
            <a:endParaRPr lang="cs-CZ" sz="5600" dirty="0"/>
          </a:p>
          <a:p>
            <a:pPr marL="0" indent="0">
              <a:buNone/>
            </a:pPr>
            <a:r>
              <a:rPr lang="cs-CZ" sz="7200" dirty="0" smtClean="0"/>
              <a:t>12:00 </a:t>
            </a:r>
            <a:r>
              <a:rPr lang="cs-CZ" sz="7200" dirty="0"/>
              <a:t>– 13:00 h	Oběd</a:t>
            </a:r>
          </a:p>
          <a:p>
            <a:pPr marL="0" indent="0">
              <a:buNone/>
            </a:pPr>
            <a:r>
              <a:rPr lang="cs-CZ" sz="7200" dirty="0" smtClean="0"/>
              <a:t>13:00 h	</a:t>
            </a:r>
            <a:r>
              <a:rPr lang="cs-CZ" sz="7200" dirty="0"/>
              <a:t>	</a:t>
            </a:r>
            <a:r>
              <a:rPr lang="cs-CZ" sz="7200" dirty="0" smtClean="0"/>
              <a:t>Ukončení </a:t>
            </a:r>
            <a:r>
              <a:rPr lang="cs-CZ" sz="7200" dirty="0"/>
              <a:t>semináře</a:t>
            </a:r>
            <a:r>
              <a:rPr lang="cs-CZ" sz="7200" cap="small" dirty="0"/>
              <a:t>	</a:t>
            </a:r>
            <a:endParaRPr lang="cs-CZ" sz="7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005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Klíčová témata 2013/14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04430" y="1916832"/>
            <a:ext cx="8135142" cy="4230259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Novela školského zákona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Novela zákona o pedagogických pracovnících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Pracovní poměr učitelů na dobu určitou (záměr </a:t>
            </a:r>
            <a:r>
              <a:rPr lang="cs-CZ" dirty="0" err="1"/>
              <a:t>mšmt</a:t>
            </a:r>
            <a:r>
              <a:rPr lang="cs-CZ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Míra přímé vyučovací povinnosti </a:t>
            </a:r>
            <a:r>
              <a:rPr lang="cs-CZ" dirty="0" err="1" smtClean="0"/>
              <a:t>řš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Strategie vzdělávání 2020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OP Výzkum, vývoj a vzdělávání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Rok 2015 – rok technického vzdělávání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Pilotní ověření centrálních přijímacích zkoušek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Mistrovská zkouška  x  maturitní zkouška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27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</a:t>
            </a:r>
            <a:r>
              <a:rPr lang="cs-CZ" dirty="0"/>
              <a:t>Novela školského zákona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2" y="1844824"/>
            <a:ext cx="8279156" cy="38164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Sněmovní tisk 288/0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Hlavní témata:</a:t>
            </a:r>
          </a:p>
          <a:p>
            <a:pPr marL="514350" indent="-514350">
              <a:buAutoNum type="arabicPeriod"/>
            </a:pPr>
            <a:r>
              <a:rPr lang="cs-CZ" dirty="0" smtClean="0"/>
              <a:t>Podpůrná opatření pro žáky s </a:t>
            </a:r>
            <a:r>
              <a:rPr lang="cs-CZ" dirty="0" err="1" smtClean="0"/>
              <a:t>svp</a:t>
            </a:r>
            <a:r>
              <a:rPr lang="cs-CZ" dirty="0" smtClean="0"/>
              <a:t> (§ 16 inkluze - 5 stupňů podpory)</a:t>
            </a:r>
          </a:p>
          <a:p>
            <a:pPr marL="514350" indent="-514350">
              <a:buAutoNum type="arabicPeriod"/>
            </a:pPr>
            <a:r>
              <a:rPr lang="cs-CZ" dirty="0" smtClean="0"/>
              <a:t>Registr učitelů (§ 28 a)</a:t>
            </a:r>
          </a:p>
          <a:p>
            <a:pPr marL="514350" indent="-514350">
              <a:buAutoNum type="arabicPeriod"/>
            </a:pPr>
            <a:r>
              <a:rPr lang="cs-CZ" dirty="0" smtClean="0"/>
              <a:t>Správní řízení (§ 165 – výčet úkonů )</a:t>
            </a:r>
          </a:p>
          <a:p>
            <a:pPr marL="514350" indent="-514350">
              <a:buAutoNum type="arabicPeriod"/>
            </a:pPr>
            <a:r>
              <a:rPr lang="cs-CZ" dirty="0" smtClean="0"/>
              <a:t>Úprava právního postavení ředitelů (§ 166)</a:t>
            </a:r>
          </a:p>
          <a:p>
            <a:pPr marL="514350" indent="-514350">
              <a:buAutoNum type="arabicPeriod"/>
            </a:pPr>
            <a:r>
              <a:rPr lang="cs-CZ" dirty="0" smtClean="0"/>
              <a:t>Zdravotní prohlídky (§ 51 Z 373/2011 Sb.)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Prošla připomínkovým řízením, rozeslána poslancům 2.9. 2014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Financování soukromých a církevních škol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0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Usnesení V z 22. VH - 2011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988840"/>
            <a:ext cx="8496944" cy="3802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Valná hromada nesouhlasí s financováním soukromého podnikání v oblasti školství ze státního rozpočtu. S ohledem na nedostatečnost finančních prostředků je nutné omezit procento finanční podpory soukromých škol a to do stavu podpory jen pro ty soukromé školy, které ve své nabídce vzdělávání nabízí odlišné programy od nabídky státních škol a v souvislosti s tím také objasnit veřejnosti legitimitu státní podpory soukromých vzdělávacích subjektů z veřejných prostředků v kontextu mezinárodního práva a stanovisek EU.</a:t>
            </a:r>
          </a:p>
        </p:txBody>
      </p:sp>
    </p:spTree>
    <p:extLst>
      <p:ext uri="{BB962C8B-B14F-4D97-AF65-F5344CB8AC3E}">
        <p14:creationId xmlns:p14="http://schemas.microsoft.com/office/powerpoint/2010/main" val="135384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Novela zákona o pp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988840"/>
            <a:ext cx="8279158" cy="37982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Sněmovní tisk 206/0, podepsán prezidentem</a:t>
            </a:r>
          </a:p>
          <a:p>
            <a:r>
              <a:rPr lang="cs-CZ" dirty="0" smtClean="0"/>
              <a:t>§ 9  		Zaměstnanci</a:t>
            </a:r>
            <a:r>
              <a:rPr lang="cs-CZ" dirty="0"/>
              <a:t>, který je </a:t>
            </a:r>
            <a:r>
              <a:rPr lang="cs-CZ" dirty="0" smtClean="0"/>
              <a:t>uznávaným </a:t>
            </a:r>
            <a:r>
              <a:rPr lang="cs-CZ" dirty="0"/>
              <a:t>odborníkem v oboru </a:t>
            </a:r>
            <a:r>
              <a:rPr lang="cs-CZ" dirty="0" smtClean="0"/>
              <a:t> </a:t>
            </a:r>
            <a:r>
              <a:rPr lang="cs-CZ" dirty="0"/>
              <a:t>může ředitel školy písemně uznat předpoklad odborné kvalifikace učitele </a:t>
            </a:r>
            <a:r>
              <a:rPr lang="cs-CZ" dirty="0" smtClean="0"/>
              <a:t>odborného předmětu (do úvazku 0,5)</a:t>
            </a:r>
          </a:p>
          <a:p>
            <a:r>
              <a:rPr lang="cs-CZ" dirty="0" smtClean="0"/>
              <a:t>§ 22 odst. 5 	rodilý mluvčí splňuje kvalifikaci Pro výuku konverzace (min. maturita)</a:t>
            </a:r>
          </a:p>
          <a:p>
            <a:r>
              <a:rPr lang="cs-CZ" dirty="0" smtClean="0"/>
              <a:t>§ 22 odst. 7</a:t>
            </a:r>
            <a:r>
              <a:rPr lang="cs-CZ" dirty="0"/>
              <a:t> </a:t>
            </a:r>
            <a:r>
              <a:rPr lang="cs-CZ" dirty="0" smtClean="0"/>
              <a:t>	možnost zajištění vzdělání po nezbytnou dobu i nekvalifikovaným učitelem pokud nelze prokazatelně zajistit kvalifikovaného</a:t>
            </a:r>
          </a:p>
          <a:p>
            <a:r>
              <a:rPr lang="cs-CZ" dirty="0" smtClean="0"/>
              <a:t>§ 32 </a:t>
            </a:r>
            <a:r>
              <a:rPr lang="cs-CZ" dirty="0" err="1" smtClean="0"/>
              <a:t>pís</a:t>
            </a:r>
            <a:r>
              <a:rPr lang="cs-CZ" dirty="0" smtClean="0"/>
              <a:t>. D 	pokud učitel nesplňuje předpoklady může vyučovat pokud </a:t>
            </a:r>
            <a:r>
              <a:rPr lang="cs-CZ" dirty="0"/>
              <a:t>ke dni 1. ledna 2015 </a:t>
            </a:r>
            <a:r>
              <a:rPr lang="cs-CZ" dirty="0" smtClean="0"/>
              <a:t>dosáhne </a:t>
            </a:r>
            <a:r>
              <a:rPr lang="cs-CZ" dirty="0"/>
              <a:t>alespoň 55 let </a:t>
            </a:r>
            <a:r>
              <a:rPr lang="cs-CZ" dirty="0" smtClean="0"/>
              <a:t>věku, praxe min. 20 let (na příslušném druhu školy)</a:t>
            </a:r>
          </a:p>
        </p:txBody>
      </p:sp>
    </p:spTree>
    <p:extLst>
      <p:ext uri="{BB962C8B-B14F-4D97-AF65-F5344CB8AC3E}">
        <p14:creationId xmlns:p14="http://schemas.microsoft.com/office/powerpoint/2010/main" val="426368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</a:t>
            </a:r>
            <a:r>
              <a:rPr lang="cs-CZ" dirty="0" smtClean="0"/>
              <a:t>. Pracovní </a:t>
            </a:r>
            <a:r>
              <a:rPr lang="cs-CZ" dirty="0"/>
              <a:t>poměr učitelů na dobu určitou (záměr </a:t>
            </a:r>
            <a:r>
              <a:rPr lang="cs-CZ" dirty="0" err="1"/>
              <a:t>mšmt</a:t>
            </a:r>
            <a:r>
              <a:rPr lang="cs-CZ" dirty="0"/>
              <a:t>)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Návrh </a:t>
            </a:r>
            <a:r>
              <a:rPr lang="cs-CZ" dirty="0" err="1" smtClean="0"/>
              <a:t>mšmt</a:t>
            </a:r>
            <a:r>
              <a:rPr lang="cs-CZ" dirty="0" smtClean="0"/>
              <a:t>, podporují odbory</a:t>
            </a:r>
          </a:p>
          <a:p>
            <a:r>
              <a:rPr lang="cs-CZ" dirty="0" smtClean="0"/>
              <a:t>Na programu posledního </a:t>
            </a:r>
            <a:r>
              <a:rPr lang="cs-CZ" dirty="0" err="1" smtClean="0"/>
              <a:t>pt</a:t>
            </a:r>
            <a:r>
              <a:rPr lang="cs-CZ" dirty="0" smtClean="0"/>
              <a:t> </a:t>
            </a:r>
            <a:r>
              <a:rPr lang="cs-CZ" dirty="0" err="1" smtClean="0"/>
              <a:t>rhsd</a:t>
            </a:r>
            <a:r>
              <a:rPr lang="cs-CZ" dirty="0" smtClean="0"/>
              <a:t> 19.8. 2014</a:t>
            </a:r>
          </a:p>
          <a:p>
            <a:r>
              <a:rPr lang="cs-CZ" dirty="0" smtClean="0"/>
              <a:t>Legislativní změna v </a:t>
            </a:r>
            <a:r>
              <a:rPr lang="cs-CZ" dirty="0"/>
              <a:t>zaměstnání pedagogických pracovníků na dobu určitou </a:t>
            </a:r>
            <a:r>
              <a:rPr lang="cs-CZ" dirty="0" smtClean="0"/>
              <a:t>(řetězení smluv) – úprava zákona o PP</a:t>
            </a:r>
          </a:p>
          <a:p>
            <a:r>
              <a:rPr lang="cs-CZ" dirty="0" smtClean="0"/>
              <a:t>Zákon je ve vnějším připomínkovém řízení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2405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„§ 23a</a:t>
            </a:r>
            <a:br>
              <a:rPr lang="cs-CZ" dirty="0"/>
            </a:br>
            <a:r>
              <a:rPr lang="cs-CZ" b="1" dirty="0"/>
              <a:t>Pracovní poměr pedagogických pracovníků a čerpání dovolené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844824"/>
            <a:ext cx="8496944" cy="475252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(1) S pedagogickým pracovníkem se </a:t>
            </a:r>
            <a:r>
              <a:rPr lang="cs-CZ" b="1" dirty="0"/>
              <a:t>zásadně</a:t>
            </a:r>
            <a:r>
              <a:rPr lang="cs-CZ" dirty="0"/>
              <a:t> sjednává pracovní poměr </a:t>
            </a:r>
            <a:r>
              <a:rPr lang="cs-CZ" b="1" dirty="0"/>
              <a:t>na dobu neurčitou.</a:t>
            </a:r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/>
              <a:t>2) </a:t>
            </a:r>
            <a:r>
              <a:rPr lang="cs-CZ" b="1" dirty="0"/>
              <a:t>Výjimečně</a:t>
            </a:r>
            <a:r>
              <a:rPr lang="cs-CZ" dirty="0"/>
              <a:t> lze s pedagogickým pracovníkem sjednat pracovní poměr na dobu určitou, </a:t>
            </a:r>
            <a:r>
              <a:rPr lang="cs-CZ" b="1" dirty="0"/>
              <a:t>a to na dobu nejméně 12 kalendářních měsíců a nejvýše 3 let. </a:t>
            </a:r>
            <a:r>
              <a:rPr lang="cs-CZ" dirty="0"/>
              <a:t>Doba trvání pracovního poměru na dobu určitou mezi týmiž smluvními stranami může být ode dne vzniku prvního pracovního poměru opakována nejvýše dvakrát, přičemž za opakování pracovního poměru se považuje i jeho prodloužení. Jestliže od skončení předchozího pracovního poměru na dobu určitou uplynula doba 3 let, k předchozímu pracovnímu poměru na dobu určitou se nepřihlíží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(4) Jsou-li u zaměstnavatele dány vážné provozní důvody, na jejichž základě nelze na zaměstnavateli spravedlivě požadovat, aby pracovní poměr na dobu určitou sjednal podle odstavce 2, nepostupuje se podle odstavce 2 za podmínky, že jiný postup je těmto důvodům přiměřený a je v souladu s písemnou dohodou zaměstnavatele s odborovou </a:t>
            </a:r>
            <a:r>
              <a:rPr lang="cs-CZ" dirty="0" smtClean="0"/>
              <a:t>organizací…..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288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1226306"/>
          </a:xfrm>
        </p:spPr>
        <p:txBody>
          <a:bodyPr>
            <a:normAutofit fontScale="90000"/>
          </a:bodyPr>
          <a:lstStyle/>
          <a:p>
            <a:r>
              <a:rPr lang="cs-CZ" dirty="0"/>
              <a:t>4</a:t>
            </a:r>
            <a:r>
              <a:rPr lang="cs-CZ" dirty="0" smtClean="0"/>
              <a:t>. </a:t>
            </a:r>
            <a:r>
              <a:rPr lang="cs-CZ" dirty="0"/>
              <a:t>Míra přímé vyučovací povinnosti </a:t>
            </a:r>
            <a:r>
              <a:rPr lang="cs-CZ" dirty="0" err="1"/>
              <a:t>řš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Téma otevřela AŘZŠ</a:t>
            </a:r>
          </a:p>
          <a:p>
            <a:r>
              <a:rPr lang="cs-CZ" dirty="0" smtClean="0"/>
              <a:t>Sjednocení podmínek mezi ZŠ a SŠ</a:t>
            </a:r>
          </a:p>
          <a:p>
            <a:r>
              <a:rPr lang="cs-CZ" dirty="0" smtClean="0"/>
              <a:t>Návrh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738573"/>
              </p:ext>
            </p:extLst>
          </p:nvPr>
        </p:nvGraphicFramePr>
        <p:xfrm>
          <a:off x="899592" y="3933056"/>
          <a:ext cx="7440828" cy="17281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1"/>
                <a:gridCol w="2760307"/>
              </a:tblGrid>
              <a:tr h="442848">
                <a:tc>
                  <a:txBody>
                    <a:bodyPr/>
                    <a:lstStyle/>
                    <a:p>
                      <a:r>
                        <a:rPr lang="cs-CZ" dirty="0" smtClean="0"/>
                        <a:t>Druh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Vyučovací</a:t>
                      </a:r>
                      <a:r>
                        <a:rPr lang="cs-CZ" baseline="0" dirty="0" smtClean="0"/>
                        <a:t> povinnost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effectLst/>
                        </a:rPr>
                        <a:t>SŠ s počtem žáků vyšším než 400, v denní formě vzdělávají žáci v oborech vzdělání s rozdílnou délkou studia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 h/týden</a:t>
                      </a:r>
                      <a:endParaRPr lang="cs-CZ" dirty="0"/>
                    </a:p>
                  </a:txBody>
                  <a:tcPr/>
                </a:tc>
              </a:tr>
              <a:tr h="370944">
                <a:tc>
                  <a:txBody>
                    <a:bodyPr/>
                    <a:lstStyle/>
                    <a:p>
                      <a:r>
                        <a:rPr lang="cs-CZ" dirty="0" smtClean="0"/>
                        <a:t>Ostatní SŠ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h/týden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634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Strategie </a:t>
            </a:r>
            <a:r>
              <a:rPr lang="cs-CZ" dirty="0"/>
              <a:t>vzdělávání </a:t>
            </a:r>
            <a:r>
              <a:rPr lang="cs-CZ" dirty="0" smtClean="0"/>
              <a:t>2020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Schváleno vládou 9. července 2014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www.vzdelavani2020.cz/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Složka dokumenty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7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6</a:t>
            </a:r>
            <a:r>
              <a:rPr lang="cs-CZ" dirty="0" smtClean="0"/>
              <a:t>. </a:t>
            </a:r>
            <a:r>
              <a:rPr lang="cs-CZ" dirty="0"/>
              <a:t>OP Výzkum, vývoj a </a:t>
            </a:r>
            <a:r>
              <a:rPr lang="cs-CZ" dirty="0" smtClean="0"/>
              <a:t>vzdělávání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4410" y="1988840"/>
            <a:ext cx="8495182" cy="423025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Prioritní osa 3</a:t>
            </a:r>
          </a:p>
          <a:p>
            <a:pPr marL="0" indent="0">
              <a:buNone/>
            </a:pPr>
            <a:r>
              <a:rPr lang="cs-CZ" dirty="0" smtClean="0">
                <a:ea typeface="Times New Roman"/>
              </a:rPr>
              <a:t>1. Rozvoj inkluzivního </a:t>
            </a:r>
            <a:r>
              <a:rPr lang="cs-CZ" dirty="0">
                <a:ea typeface="Times New Roman"/>
              </a:rPr>
              <a:t>vzdělávání</a:t>
            </a:r>
          </a:p>
          <a:p>
            <a:pPr marL="358775" lvl="0" indent="-358775">
              <a:buNone/>
              <a:tabLst>
                <a:tab pos="271463" algn="l"/>
              </a:tabLst>
            </a:pPr>
            <a:r>
              <a:rPr lang="cs-CZ" dirty="0">
                <a:ea typeface="Times New Roman"/>
              </a:rPr>
              <a:t>2. </a:t>
            </a:r>
            <a:r>
              <a:rPr lang="cs-CZ" dirty="0" smtClean="0">
                <a:ea typeface="Times New Roman"/>
              </a:rPr>
              <a:t>Zvýšení </a:t>
            </a:r>
            <a:r>
              <a:rPr lang="cs-CZ" dirty="0">
                <a:ea typeface="Times New Roman"/>
              </a:rPr>
              <a:t>kvality předškolního vzdělávání </a:t>
            </a:r>
          </a:p>
          <a:p>
            <a:pPr marL="358775" lvl="0" indent="-358775">
              <a:buNone/>
              <a:tabLst>
                <a:tab pos="271463" algn="l"/>
              </a:tabLst>
            </a:pPr>
            <a:r>
              <a:rPr lang="cs-CZ" dirty="0">
                <a:ea typeface="Times New Roman"/>
              </a:rPr>
              <a:t>3. </a:t>
            </a:r>
            <a:r>
              <a:rPr lang="cs-CZ" dirty="0" smtClean="0">
                <a:ea typeface="Times New Roman"/>
              </a:rPr>
              <a:t>Zlepšení </a:t>
            </a:r>
            <a:r>
              <a:rPr lang="cs-CZ" dirty="0">
                <a:ea typeface="Times New Roman"/>
              </a:rPr>
              <a:t>kvality vzdělávání a výsledků žáků </a:t>
            </a:r>
            <a:r>
              <a:rPr lang="cs-CZ" dirty="0" smtClean="0">
                <a:ea typeface="Times New Roman"/>
              </a:rPr>
              <a:t>v </a:t>
            </a:r>
            <a:r>
              <a:rPr lang="cs-CZ" dirty="0">
                <a:ea typeface="Times New Roman"/>
              </a:rPr>
              <a:t>klíčových kompetencích</a:t>
            </a:r>
          </a:p>
          <a:p>
            <a:pPr marL="358775" lvl="0" indent="-358775">
              <a:buNone/>
              <a:tabLst>
                <a:tab pos="271463" algn="l"/>
              </a:tabLst>
            </a:pPr>
            <a:r>
              <a:rPr lang="cs-CZ" dirty="0">
                <a:ea typeface="Times New Roman"/>
              </a:rPr>
              <a:t>4. Rozvoj systému hodnocení kvality a strategického řízení ve vzdělávání</a:t>
            </a:r>
          </a:p>
          <a:p>
            <a:pPr marL="358775" indent="-358775">
              <a:buNone/>
              <a:tabLst>
                <a:tab pos="271463" algn="l"/>
              </a:tabLst>
            </a:pPr>
            <a:r>
              <a:rPr lang="cs-CZ" dirty="0">
                <a:ea typeface="Times New Roman"/>
              </a:rPr>
              <a:t>5. Zkvalitnění přípravy budoucích a začínajících pedagogických pracovníků</a:t>
            </a:r>
          </a:p>
          <a:p>
            <a:pPr marL="358775" indent="-358775">
              <a:buNone/>
              <a:tabLst>
                <a:tab pos="271463" algn="l"/>
              </a:tabLst>
            </a:pPr>
            <a:r>
              <a:rPr lang="cs-CZ" dirty="0">
                <a:ea typeface="Times New Roman"/>
              </a:rPr>
              <a:t>6. Zvyšování kvality odborného vzdělávání včetně posílení jeho relevance pro trh práce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89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7731" y="908720"/>
            <a:ext cx="7773338" cy="1367692"/>
          </a:xfrm>
        </p:spPr>
        <p:txBody>
          <a:bodyPr>
            <a:normAutofit/>
          </a:bodyPr>
          <a:lstStyle/>
          <a:p>
            <a:r>
              <a:rPr lang="cs-CZ" dirty="0" smtClean="0"/>
              <a:t> 7. Rok </a:t>
            </a:r>
            <a:r>
              <a:rPr lang="cs-CZ" dirty="0"/>
              <a:t>2015 – rok technického </a:t>
            </a:r>
            <a:r>
              <a:rPr lang="cs-CZ" dirty="0" smtClean="0"/>
              <a:t>vzdělávání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04800" y="1554162"/>
            <a:ext cx="8839200" cy="53038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0" indent="0" algn="ctr">
              <a:buNone/>
            </a:pPr>
            <a:r>
              <a:rPr lang="cs-CZ" sz="9600" dirty="0" smtClean="0"/>
              <a:t>?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419769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8. Pilotní </a:t>
            </a:r>
            <a:r>
              <a:rPr lang="cs-CZ" dirty="0"/>
              <a:t>ověření centrálních přijímacích </a:t>
            </a:r>
            <a:r>
              <a:rPr lang="cs-CZ" dirty="0" smtClean="0"/>
              <a:t>zkoušek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Pro školy, které se přihlásí do konce září</a:t>
            </a:r>
          </a:p>
          <a:p>
            <a:r>
              <a:rPr lang="cs-CZ" dirty="0" smtClean="0"/>
              <a:t>Test z CJL a MAT</a:t>
            </a:r>
          </a:p>
          <a:p>
            <a:r>
              <a:rPr lang="cs-CZ" dirty="0" smtClean="0"/>
              <a:t>Na škole uvedené na 1. místě</a:t>
            </a:r>
          </a:p>
          <a:p>
            <a:r>
              <a:rPr lang="cs-CZ" dirty="0" smtClean="0"/>
              <a:t>Centrální vyhodnocení</a:t>
            </a:r>
          </a:p>
          <a:p>
            <a:r>
              <a:rPr lang="cs-CZ" dirty="0" smtClean="0"/>
              <a:t>Přenositelnost výsledků</a:t>
            </a:r>
          </a:p>
          <a:p>
            <a:r>
              <a:rPr lang="cs-CZ" dirty="0" smtClean="0"/>
              <a:t>termín 20. dubna (náhradní 24. dubna)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196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9</a:t>
            </a:r>
            <a:r>
              <a:rPr lang="cs-CZ" dirty="0" smtClean="0"/>
              <a:t>. Maturitní  x mistrovské zkoušky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Společná část od roku 2020 ?</a:t>
            </a:r>
            <a:endParaRPr lang="cs-CZ" b="1" dirty="0"/>
          </a:p>
          <a:p>
            <a:r>
              <a:rPr lang="cs-CZ" dirty="0" smtClean="0"/>
              <a:t>CJL + CIJ + MAT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Profilová </a:t>
            </a:r>
            <a:r>
              <a:rPr lang="cs-CZ" b="1" dirty="0"/>
              <a:t>část </a:t>
            </a:r>
          </a:p>
          <a:p>
            <a:r>
              <a:rPr lang="cs-CZ" dirty="0"/>
              <a:t>2 – 3 zkoušky podle rozhodnutí </a:t>
            </a:r>
            <a:r>
              <a:rPr lang="cs-CZ" dirty="0" smtClean="0"/>
              <a:t>ŘŠ (Z </a:t>
            </a:r>
            <a:r>
              <a:rPr lang="cs-CZ" dirty="0"/>
              <a:t>toho jedna </a:t>
            </a:r>
            <a:r>
              <a:rPr lang="cs-CZ" dirty="0" smtClean="0"/>
              <a:t>praktická)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Mistrovská zkouška</a:t>
            </a:r>
          </a:p>
          <a:p>
            <a:pPr marL="0" indent="0">
              <a:buNone/>
            </a:pPr>
            <a:r>
              <a:rPr lang="cs-CZ" dirty="0" smtClean="0"/>
              <a:t>Prostupnost na VŠ ?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4488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Mezinárodní konference EUNEC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Bridging the transition between education and the labour </a:t>
            </a:r>
            <a:r>
              <a:rPr lang="en-GB" dirty="0" smtClean="0"/>
              <a:t>market</a:t>
            </a:r>
            <a:endParaRPr lang="cs-CZ" dirty="0"/>
          </a:p>
          <a:p>
            <a:r>
              <a:rPr lang="en-GB" dirty="0"/>
              <a:t>Prague, 20-21 October </a:t>
            </a:r>
            <a:r>
              <a:rPr lang="en-GB" dirty="0" smtClean="0"/>
              <a:t>2014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4" name="Afbeelding 4" descr="J:\INTERNATIONAAL\New website\definitief logo 11 oktobe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8815" y="3789040"/>
            <a:ext cx="269938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414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Konference školství 2015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Organizuje unie zaměstnavatelských svazů</a:t>
            </a:r>
          </a:p>
          <a:p>
            <a:r>
              <a:rPr lang="cs-CZ" dirty="0" smtClean="0"/>
              <a:t>25. listopadu 2014</a:t>
            </a:r>
          </a:p>
          <a:p>
            <a:r>
              <a:rPr lang="cs-CZ" dirty="0" smtClean="0"/>
              <a:t>Praha, Karlovo nám., </a:t>
            </a:r>
            <a:r>
              <a:rPr lang="cs-CZ" dirty="0"/>
              <a:t>Palác </a:t>
            </a:r>
            <a:r>
              <a:rPr lang="cs-CZ" dirty="0" err="1" smtClean="0"/>
              <a:t>charitas</a:t>
            </a:r>
            <a:endParaRPr lang="cs-CZ" dirty="0" smtClean="0"/>
          </a:p>
          <a:p>
            <a:r>
              <a:rPr lang="cs-CZ" dirty="0" smtClean="0"/>
              <a:t>přihláška i program na adres:</a:t>
            </a:r>
          </a:p>
          <a:p>
            <a:pPr marL="1828800" lvl="4" indent="0">
              <a:buNone/>
            </a:pPr>
            <a:r>
              <a:rPr lang="cs-CZ" dirty="0" smtClean="0">
                <a:hlinkClick r:id="rId2"/>
              </a:rPr>
              <a:t>www.uzs-konference.cz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455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199036" cy="938273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OBCHODNÍ NABÍDKA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konica</a:t>
            </a:r>
            <a:r>
              <a:rPr lang="cs-CZ" dirty="0" smtClean="0"/>
              <a:t> - </a:t>
            </a:r>
            <a:r>
              <a:rPr lang="cs-CZ" dirty="0" err="1" smtClean="0"/>
              <a:t>minolta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6622974" cy="1781987"/>
          </a:xfrm>
        </p:spPr>
        <p:txBody>
          <a:bodyPr/>
          <a:lstStyle/>
          <a:p>
            <a:r>
              <a:rPr lang="cs-CZ" u="sng" dirty="0" smtClean="0">
                <a:hlinkClick r:id="rId2"/>
              </a:rPr>
              <a:t>http</a:t>
            </a:r>
            <a:r>
              <a:rPr lang="cs-CZ" u="sng" dirty="0">
                <a:hlinkClick r:id="rId2"/>
              </a:rPr>
              <a:t>://</a:t>
            </a:r>
            <a:r>
              <a:rPr lang="cs-CZ" u="sng" dirty="0" smtClean="0">
                <a:hlinkClick r:id="rId2"/>
              </a:rPr>
              <a:t>education.konicaminolta.cz/</a:t>
            </a:r>
            <a:endParaRPr lang="cs-CZ" u="sng" dirty="0" smtClean="0"/>
          </a:p>
          <a:p>
            <a:r>
              <a:rPr lang="cs-CZ" dirty="0" smtClean="0"/>
              <a:t>Nabídka bude přiložena k zápisu</a:t>
            </a:r>
          </a:p>
          <a:p>
            <a:endParaRPr lang="cs-CZ" u="sng" dirty="0"/>
          </a:p>
          <a:p>
            <a:endParaRPr lang="cs-CZ" dirty="0"/>
          </a:p>
        </p:txBody>
      </p:sp>
      <p:pic>
        <p:nvPicPr>
          <p:cNvPr id="5" name="Obrázek 4" descr="Pro obory: školy – Konica Minolta - Internet Explorer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501008"/>
            <a:ext cx="4628338" cy="250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1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Stanovisko valné hromady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Projednání v odborných sekcích</a:t>
            </a:r>
          </a:p>
          <a:p>
            <a:r>
              <a:rPr lang="cs-CZ" dirty="0" smtClean="0"/>
              <a:t>Vyjádření ve výstupu z jednání</a:t>
            </a:r>
          </a:p>
          <a:p>
            <a:r>
              <a:rPr lang="cs-CZ" dirty="0" smtClean="0"/>
              <a:t>Zapracování do stanoviska VH</a:t>
            </a:r>
          </a:p>
          <a:p>
            <a:r>
              <a:rPr lang="cs-CZ" dirty="0" smtClean="0"/>
              <a:t>Financování soukromých škol</a:t>
            </a:r>
          </a:p>
          <a:p>
            <a:r>
              <a:rPr lang="cs-CZ" dirty="0" smtClean="0"/>
              <a:t>Zaměstnávání pedagogů zásadně na dobu neurčitou</a:t>
            </a:r>
            <a:endParaRPr lang="cs-CZ" dirty="0"/>
          </a:p>
          <a:p>
            <a:r>
              <a:rPr lang="cs-CZ" dirty="0" smtClean="0"/>
              <a:t>Pilotní ověření centrálně zadaných PZ</a:t>
            </a:r>
          </a:p>
          <a:p>
            <a:r>
              <a:rPr lang="cs-CZ" dirty="0" smtClean="0"/>
              <a:t>Struktura společné části MZ od roku 2020</a:t>
            </a:r>
          </a:p>
          <a:p>
            <a:r>
              <a:rPr lang="cs-CZ" dirty="0" smtClean="0"/>
              <a:t>Mistrovská zkouška 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899592" y="3573016"/>
            <a:ext cx="7272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772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25. Valná hromada </a:t>
            </a:r>
            <a:br>
              <a:rPr lang="cs-CZ" dirty="0" smtClean="0"/>
            </a:br>
            <a:r>
              <a:rPr lang="cs-CZ" dirty="0" smtClean="0"/>
              <a:t>asociace </a:t>
            </a:r>
            <a:r>
              <a:rPr lang="cs-CZ" dirty="0" err="1" smtClean="0"/>
              <a:t>spš</a:t>
            </a:r>
            <a:r>
              <a:rPr lang="cs-CZ" dirty="0" smtClean="0"/>
              <a:t> </a:t>
            </a:r>
            <a:r>
              <a:rPr lang="cs-CZ" dirty="0" err="1" smtClean="0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2636912"/>
            <a:ext cx="7772870" cy="3424107"/>
          </a:xfrm>
        </p:spPr>
        <p:txBody>
          <a:bodyPr/>
          <a:lstStyle/>
          <a:p>
            <a:r>
              <a:rPr lang="cs-CZ" dirty="0"/>
              <a:t>zpráva revizní komise o </a:t>
            </a:r>
            <a:r>
              <a:rPr lang="cs-CZ" dirty="0" smtClean="0"/>
              <a:t>hospodaření</a:t>
            </a:r>
          </a:p>
          <a:p>
            <a:r>
              <a:rPr lang="cs-CZ" dirty="0"/>
              <a:t>projednání rozpočtu </a:t>
            </a:r>
            <a:r>
              <a:rPr lang="cs-CZ" dirty="0" smtClean="0"/>
              <a:t>2015</a:t>
            </a:r>
          </a:p>
          <a:p>
            <a:r>
              <a:rPr lang="cs-CZ" dirty="0" smtClean="0"/>
              <a:t>Volby členů rady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52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259632" y="620688"/>
            <a:ext cx="6606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b="1" kern="0" cap="small" dirty="0">
                <a:latin typeface="Arial" panose="020B0604020202020204" pitchFamily="34" charset="0"/>
              </a:rPr>
              <a:t>Volba Předsedy Asociace SPŠ ČR – rok 2014</a:t>
            </a:r>
            <a:endParaRPr lang="cs-CZ" sz="1400" b="1" kern="0" dirty="0"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345006"/>
              </p:ext>
            </p:extLst>
          </p:nvPr>
        </p:nvGraphicFramePr>
        <p:xfrm>
          <a:off x="1435179" y="1196752"/>
          <a:ext cx="6255385" cy="472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8303"/>
                <a:gridCol w="1756210"/>
                <a:gridCol w="162087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kern="0" cap="small">
                          <a:effectLst/>
                        </a:rPr>
                        <a:t>Předseda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 </a:t>
                      </a:r>
                      <a:endParaRPr lang="cs-CZ" sz="1000" ker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návrh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 dirty="0">
                          <a:effectLst/>
                        </a:rPr>
                        <a:t>Alternativa</a:t>
                      </a:r>
                      <a:endParaRPr lang="cs-CZ" sz="1000" b="1" kern="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 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dirty="0">
                          <a:effectLst/>
                        </a:rPr>
                        <a:t>Ing. Jiří Zajíček</a:t>
                      </a:r>
                      <a:endParaRPr lang="cs-CZ" sz="1000" b="1" kern="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1547664" y="1916832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b="1" kern="0" cap="small" dirty="0">
                <a:latin typeface="Arial" panose="020B0604020202020204" pitchFamily="34" charset="0"/>
              </a:rPr>
              <a:t>Volba  členů do Rady Asociace SPŠ ČR – rok 2014</a:t>
            </a:r>
            <a:endParaRPr lang="cs-CZ" sz="1400" b="1" kern="0" dirty="0"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762089"/>
              </p:ext>
            </p:extLst>
          </p:nvPr>
        </p:nvGraphicFramePr>
        <p:xfrm>
          <a:off x="1481386" y="2314367"/>
          <a:ext cx="6255385" cy="2651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8303"/>
                <a:gridCol w="1756210"/>
                <a:gridCol w="162087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kern="0" cap="small" dirty="0">
                          <a:effectLst/>
                        </a:rPr>
                        <a:t>Kraj</a:t>
                      </a:r>
                      <a:endParaRPr lang="cs-CZ" sz="1000" b="1" kern="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 </a:t>
                      </a:r>
                      <a:endParaRPr lang="cs-CZ" sz="1000" ker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návrh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Alternativa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Praha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Jiří Zajíček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Královéhradecký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Mgr. Nataša Ungermannová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Jihočeský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Bc. Jan Šindelář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Plzeňský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Naděžda Mauleová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Liberecký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Josef Šorm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Středočeský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PaedDr.Tomáš Hlaváč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Olomoucký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PHDr. Silvie Pernicová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Moravskoslezský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Jiří Kaličinský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Jihomoravský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Vilém Koutník, CSc.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Karlovarský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Markéta Šlechtová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Ústecký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Jan Lacina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Vysočina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Miroslav Vítů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Pardubický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Jan Ptáček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Zlínský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 dirty="0">
                          <a:effectLst/>
                        </a:rPr>
                        <a:t>Ing. </a:t>
                      </a:r>
                      <a:r>
                        <a:rPr lang="cs-CZ" sz="1100" kern="0" dirty="0" smtClean="0">
                          <a:effectLst/>
                        </a:rPr>
                        <a:t>Jaroslav </a:t>
                      </a:r>
                      <a:r>
                        <a:rPr lang="cs-CZ" sz="1100" kern="0" dirty="0">
                          <a:effectLst/>
                        </a:rPr>
                        <a:t>Zatloukal</a:t>
                      </a:r>
                      <a:endParaRPr lang="cs-CZ" sz="1000" b="1" kern="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894764"/>
              </p:ext>
            </p:extLst>
          </p:nvPr>
        </p:nvGraphicFramePr>
        <p:xfrm>
          <a:off x="1530896" y="5229200"/>
          <a:ext cx="6255385" cy="807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8303"/>
                <a:gridCol w="1756210"/>
                <a:gridCol w="162087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kern="0" cap="small">
                          <a:effectLst/>
                        </a:rPr>
                        <a:t>revizní komise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 </a:t>
                      </a:r>
                      <a:endParaRPr lang="cs-CZ" sz="1000" ker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návrh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000" kern="0" cap="small">
                          <a:effectLst/>
                        </a:rPr>
                        <a:t>Alternativa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člen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Jiří Kaličinský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člen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>
                          <a:effectLst/>
                        </a:rPr>
                        <a:t>Ing. Alena Žalská 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kern="0" spc="300">
                          <a:effectLst/>
                        </a:rPr>
                        <a:t>člen</a:t>
                      </a:r>
                      <a:endParaRPr lang="cs-CZ" sz="1000" b="1" ker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kern="0" dirty="0">
                          <a:effectLst/>
                        </a:rPr>
                        <a:t>Ing. Norbert Hanzlík</a:t>
                      </a:r>
                      <a:endParaRPr lang="cs-CZ" sz="1000" b="1" kern="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8382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1082290"/>
          </a:xfrm>
        </p:spPr>
        <p:txBody>
          <a:bodyPr>
            <a:normAutofit fontScale="90000"/>
          </a:bodyPr>
          <a:lstStyle/>
          <a:p>
            <a:r>
              <a:rPr lang="cs-CZ" b="1" u="sng" dirty="0"/>
              <a:t>Zápis z revize hospodaření Asociace SPŠ ČR ze dne  17. 9. 2014</a:t>
            </a:r>
            <a:br>
              <a:rPr lang="cs-CZ" b="1" u="sng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692450"/>
            <a:ext cx="8280920" cy="447285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Revizní komise provedla hospodaření Asociace SPŠ ČR za období od </a:t>
            </a:r>
            <a:r>
              <a:rPr lang="cs-CZ" dirty="0" smtClean="0"/>
              <a:t>1</a:t>
            </a:r>
            <a:r>
              <a:rPr lang="cs-CZ" dirty="0"/>
              <a:t>. 10. 2013 do </a:t>
            </a:r>
            <a:r>
              <a:rPr lang="cs-CZ" dirty="0" smtClean="0"/>
              <a:t>31.8. 2014.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/>
              <a:t> asociaci je zapojeno k dnešnímu dni 119 škol.</a:t>
            </a:r>
          </a:p>
          <a:p>
            <a:pPr marL="0" indent="0">
              <a:buNone/>
            </a:pPr>
            <a:r>
              <a:rPr lang="cs-CZ" dirty="0" smtClean="0"/>
              <a:t>Zůstatek </a:t>
            </a:r>
            <a:r>
              <a:rPr lang="cs-CZ" dirty="0"/>
              <a:t>ke dni 1.10.2013                         </a:t>
            </a:r>
            <a:r>
              <a:rPr lang="cs-CZ" dirty="0" smtClean="0"/>
              <a:t>	696</a:t>
            </a:r>
            <a:r>
              <a:rPr lang="cs-CZ" dirty="0"/>
              <a:t> 748,50 Kč</a:t>
            </a:r>
          </a:p>
          <a:p>
            <a:pPr marL="0" indent="0">
              <a:buNone/>
            </a:pPr>
            <a:r>
              <a:rPr lang="cs-CZ" dirty="0"/>
              <a:t>Příjmy asociace do  31. 12. 2013                  </a:t>
            </a:r>
            <a:r>
              <a:rPr lang="cs-CZ" dirty="0" smtClean="0"/>
              <a:t>	20</a:t>
            </a:r>
            <a:r>
              <a:rPr lang="cs-CZ" dirty="0"/>
              <a:t> 509,61 Kč</a:t>
            </a:r>
          </a:p>
          <a:p>
            <a:pPr marL="0" indent="0">
              <a:buNone/>
            </a:pPr>
            <a:r>
              <a:rPr lang="cs-CZ" dirty="0"/>
              <a:t>Výdaje asociace  k 31. 12. 2013                  </a:t>
            </a:r>
            <a:r>
              <a:rPr lang="cs-CZ" dirty="0" smtClean="0"/>
              <a:t>	541</a:t>
            </a:r>
            <a:r>
              <a:rPr lang="cs-CZ" dirty="0"/>
              <a:t> 362,50 Kč</a:t>
            </a:r>
          </a:p>
          <a:p>
            <a:pPr marL="0" indent="0">
              <a:buNone/>
            </a:pPr>
            <a:r>
              <a:rPr lang="cs-CZ" dirty="0"/>
              <a:t>Zůstatek ke dni 31. 12. 2013                      </a:t>
            </a:r>
            <a:r>
              <a:rPr lang="cs-CZ" dirty="0" smtClean="0"/>
              <a:t>	175</a:t>
            </a:r>
            <a:r>
              <a:rPr lang="cs-CZ" dirty="0"/>
              <a:t> 895,61 Kč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Zůstatek ke dni 31. 12. 2013                        </a:t>
            </a:r>
            <a:r>
              <a:rPr lang="cs-CZ" dirty="0" smtClean="0"/>
              <a:t>	175</a:t>
            </a:r>
            <a:r>
              <a:rPr lang="cs-CZ" dirty="0"/>
              <a:t> 895,61 Kč</a:t>
            </a:r>
          </a:p>
          <a:p>
            <a:pPr marL="0" indent="0">
              <a:buNone/>
            </a:pPr>
            <a:r>
              <a:rPr lang="cs-CZ" dirty="0"/>
              <a:t>Příjmy asociace do 31.8.2014                       </a:t>
            </a:r>
            <a:r>
              <a:rPr lang="cs-CZ" dirty="0" smtClean="0"/>
              <a:t>	408</a:t>
            </a:r>
            <a:r>
              <a:rPr lang="cs-CZ" dirty="0"/>
              <a:t> 006,37 Kč</a:t>
            </a:r>
          </a:p>
          <a:p>
            <a:pPr marL="0" indent="0">
              <a:buNone/>
            </a:pPr>
            <a:r>
              <a:rPr lang="cs-CZ" dirty="0"/>
              <a:t>Výdaje asociace ke dni 31. 8. 2013                 </a:t>
            </a:r>
            <a:r>
              <a:rPr lang="cs-CZ" dirty="0" smtClean="0"/>
              <a:t>80</a:t>
            </a:r>
            <a:r>
              <a:rPr lang="cs-CZ" dirty="0"/>
              <a:t> 081,43 Kč</a:t>
            </a:r>
          </a:p>
          <a:p>
            <a:pPr marL="0" indent="0">
              <a:buNone/>
            </a:pPr>
            <a:r>
              <a:rPr lang="cs-CZ" dirty="0"/>
              <a:t>Zůstatek ke dni 31.8. 2014                           </a:t>
            </a:r>
            <a:r>
              <a:rPr lang="cs-CZ" dirty="0" smtClean="0"/>
              <a:t>	503</a:t>
            </a:r>
            <a:r>
              <a:rPr lang="cs-CZ" dirty="0"/>
              <a:t> 820,55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dirty="0" smtClean="0"/>
              <a:t>Kontrolní </a:t>
            </a:r>
            <a:r>
              <a:rPr lang="cs-CZ" dirty="0"/>
              <a:t>komise konstatuje, že kontrolou hospodaření účetních dokladů nebylo zjištěno žádné pochybení ve vedení evidence a neoprávněného čerpání prostředků asociace.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21645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262932" cy="43421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Návrh rozpočtu 2015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16553330"/>
              </p:ext>
            </p:extLst>
          </p:nvPr>
        </p:nvGraphicFramePr>
        <p:xfrm>
          <a:off x="899592" y="1052728"/>
          <a:ext cx="7344817" cy="51125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19243"/>
                <a:gridCol w="1367549"/>
                <a:gridCol w="1382916"/>
                <a:gridCol w="1475109"/>
              </a:tblGrid>
              <a:tr h="284728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pl-PL" sz="1600" u="none" strike="noStrike" dirty="0">
                          <a:effectLst/>
                        </a:rPr>
                        <a:t>ROZPOČET Asociace SPŠ ČR na rok 2015</a:t>
                      </a:r>
                      <a:endParaRPr lang="pl-PL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1662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rok 2015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rok 2014</a:t>
                      </a:r>
                      <a:endParaRPr lang="cs-CZ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u="none" strike="noStrike">
                          <a:effectLst/>
                        </a:rPr>
                        <a:t>čerpání rok 2014 do 8/2014</a:t>
                      </a:r>
                      <a:endParaRPr lang="pl-PL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počáteční stav k 1.1.2015</a:t>
                      </a:r>
                      <a:endParaRPr lang="cs-CZ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140 000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130 000,00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175 895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příjmy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480 000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480 000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408 006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celkem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620 000,00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610 000,00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583 901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kancelář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72 000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72 000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48 000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dohody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110 000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110 000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18 000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valná hromada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320 000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330 000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krajské rady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40 000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40 000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20 000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poplatky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2 700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ostatní režie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10 000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5 000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poplatek </a:t>
                      </a:r>
                      <a:r>
                        <a:rPr lang="cs-CZ" sz="1600" u="none" strike="noStrike" dirty="0" smtClean="0">
                          <a:effectLst/>
                        </a:rPr>
                        <a:t>CZESHA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36 000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36 000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36 000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celkem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591 000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601 000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129 700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  <a:tr h="284728">
                <a:tc>
                  <a:txBody>
                    <a:bodyPr/>
                    <a:lstStyle/>
                    <a:p>
                      <a:pPr algn="l" fontAlgn="b"/>
                      <a:r>
                        <a:rPr lang="pl-PL" sz="1600" u="none" strike="noStrike" dirty="0">
                          <a:effectLst/>
                        </a:rPr>
                        <a:t>zůstatek k 31. 12. 2015</a:t>
                      </a:r>
                      <a:endParaRPr lang="pl-PL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29 000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9 000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b="1" u="none" strike="noStrike" dirty="0">
                          <a:effectLst/>
                        </a:rPr>
                        <a:t>454 201</a:t>
                      </a:r>
                      <a:endParaRPr lang="cs-CZ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482" marR="5482" marT="548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3076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8279156" cy="4610682"/>
          </a:xfrm>
        </p:spPr>
        <p:txBody>
          <a:bodyPr/>
          <a:lstStyle/>
          <a:p>
            <a:r>
              <a:rPr lang="cs-CZ" dirty="0" smtClean="0"/>
              <a:t>Zásadní stanoviska přijatá </a:t>
            </a:r>
            <a:br>
              <a:rPr lang="cs-CZ" dirty="0" smtClean="0"/>
            </a:br>
            <a:r>
              <a:rPr lang="cs-CZ" dirty="0" smtClean="0"/>
              <a:t>25. valnou hromadou A SPŠ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5229200"/>
            <a:ext cx="7772870" cy="56200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45758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Financování soukromého školství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Valná hromada nesouhlasí s financováním soukromého podnikání v oblasti školství ze státního rozpočtu. S ohledem na nedostatečnost finančních prostředků je nutné omezit procento finanční podpory soukromých škol a to do stavu podpory jen pro ty soukromé školy, které ve své nabídce vzdělávání nabízí odlišné programy od nabídky státních škol a v souvislosti s tím také objasnit veřejnosti legitimitu státní podpory soukromých vzdělávacích subjektů z veřejných prostředků v kontextu mezinárodního práva a stanovisek EU.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13144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Zaměstnávání pedagogů zásadně na dobu </a:t>
            </a:r>
            <a:r>
              <a:rPr lang="cs-CZ" dirty="0" smtClean="0"/>
              <a:t>neurčitou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Valná hromada nesouhlasí s připravovanou novelou zákona o pedagogických pracovnících. Stávající úprava dle zákoníku práce je podle našeho názoru dostatečná. </a:t>
            </a:r>
            <a:r>
              <a:rPr lang="cs-CZ" dirty="0"/>
              <a:t>Slovo </a:t>
            </a:r>
            <a:r>
              <a:rPr lang="cs-CZ" b="1" dirty="0"/>
              <a:t>zásadně</a:t>
            </a:r>
            <a:r>
              <a:rPr lang="cs-CZ" dirty="0"/>
              <a:t> je neobvyklé v právním prostředí a je výrazně v rozporu s možnostmi nezbytných </a:t>
            </a:r>
            <a:r>
              <a:rPr lang="cs-CZ" dirty="0" smtClean="0"/>
              <a:t>výjimek, které návrh zákona připouští. Považujeme za </a:t>
            </a:r>
            <a:r>
              <a:rPr lang="cs-CZ" dirty="0"/>
              <a:t>nesystémové, aby pro pracovněprávní vztahy určité profesní skupiny platila jiná pravidla, než pro ostatní </a:t>
            </a:r>
            <a:r>
              <a:rPr lang="cs-CZ" dirty="0" smtClean="0"/>
              <a:t>zaměstnavatele </a:t>
            </a:r>
            <a:r>
              <a:rPr lang="cs-CZ" dirty="0"/>
              <a:t>a </a:t>
            </a:r>
            <a:r>
              <a:rPr lang="cs-CZ" dirty="0" smtClean="0"/>
              <a:t>zaměstnance.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18088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Pilotní ověření centrálně zadaných </a:t>
            </a:r>
            <a:r>
              <a:rPr lang="cs-CZ" dirty="0" smtClean="0"/>
              <a:t>Přijímacích zkoušek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Asociace SPŠ podporuje zavedení povinných centrálně zadaných přijímacích </a:t>
            </a:r>
            <a:r>
              <a:rPr lang="cs-CZ" dirty="0"/>
              <a:t>zkoušek pro všechny obory vzdělávání ukončené maturitní zkouškou, a to na úrovni školského zákona pro všechny střední školy (bez rozdílu zřizovatele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r>
              <a:rPr lang="cs-CZ" dirty="0" smtClean="0"/>
              <a:t>V této souvislosti také chápeme nutnost pilotního ověření a doporučujeme členským školám účast v této pilotáži.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Celý projekt je nutné podrobně a včas prezentovat základním školám a veřejnosti.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4885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Maturitní zkoušky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V oblasti maturitních zkoušek je A SPŠ přesvědčena, že možnost volby mezi cizím jazykem a matematikou ve společné části MZ vyhovuje podmínkám SOŠ, a proto je vhodné ji zachovat i do </a:t>
            </a:r>
            <a:r>
              <a:rPr lang="cs-CZ" dirty="0" smtClean="0"/>
              <a:t>budoucnosti. </a:t>
            </a:r>
          </a:p>
          <a:p>
            <a:pPr marL="0" indent="0">
              <a:buNone/>
            </a:pPr>
            <a:r>
              <a:rPr lang="cs-CZ" dirty="0" smtClean="0"/>
              <a:t>Nesouhlasíme s konceptem </a:t>
            </a:r>
            <a:r>
              <a:rPr lang="cs-CZ" dirty="0"/>
              <a:t>povinných tří zkoušek společné části </a:t>
            </a:r>
            <a:r>
              <a:rPr lang="cs-CZ" dirty="0" smtClean="0"/>
              <a:t>a doporučujeme diferenciaci MZ podle typu školy. Tomuto konceptu vyhovuje model 2 + 2 + 1, který podporuje </a:t>
            </a:r>
            <a:r>
              <a:rPr lang="cs-CZ" dirty="0"/>
              <a:t>U</a:t>
            </a:r>
            <a:r>
              <a:rPr lang="cs-CZ" dirty="0" smtClean="0"/>
              <a:t>nie školských asociací ČR – </a:t>
            </a:r>
            <a:r>
              <a:rPr lang="cs-CZ" dirty="0" err="1" smtClean="0"/>
              <a:t>czesha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9550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Mistrovská zkouška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současnosti není zcela jasný statut, struktura a obsah mistrovské zkoušky proto není možné zaujmout jednoznačné stanovisko. Za klíčové považujeme projednání celého konceptu s profesními svazy a zástupci zaměstnavatelů.</a:t>
            </a:r>
          </a:p>
          <a:p>
            <a:pPr marL="0" indent="0">
              <a:buNone/>
            </a:pPr>
            <a:r>
              <a:rPr lang="cs-CZ" dirty="0" smtClean="0"/>
              <a:t>Za nutný předpoklad dalšího studia na vysokých školách však i nadále považujeme složení maturitní zkoušky.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3310829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Kapk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TC104033925[[fn=Kapka]]</Template>
  <TotalTime>1508</TotalTime>
  <Words>1172</Words>
  <Application>Microsoft Office PowerPoint</Application>
  <PresentationFormat>Předvádění na obrazovce (4:3)</PresentationFormat>
  <Paragraphs>293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Kapka</vt:lpstr>
      <vt:lpstr>Metodický seminář  a  25. valná hromada </vt:lpstr>
      <vt:lpstr>Program jednání</vt:lpstr>
      <vt:lpstr>Odpolední blok jednání</vt:lpstr>
      <vt:lpstr>Prezentace aplikace PowerPoint</vt:lpstr>
      <vt:lpstr>Klíčová témata 2013/14</vt:lpstr>
      <vt:lpstr>1. Novela školského zákona </vt:lpstr>
      <vt:lpstr>Usnesení V z 22. VH - 2011</vt:lpstr>
      <vt:lpstr>2. Novela zákona o pp </vt:lpstr>
      <vt:lpstr>3. Pracovní poměr učitelů na dobu určitou (záměr mšmt) </vt:lpstr>
      <vt:lpstr>„§ 23a Pracovní poměr pedagogických pracovníků a čerpání dovolené </vt:lpstr>
      <vt:lpstr>4. Míra přímé vyučovací povinnosti řš </vt:lpstr>
      <vt:lpstr>5. Strategie vzdělávání 2020</vt:lpstr>
      <vt:lpstr>6. OP Výzkum, vývoj a vzdělávání</vt:lpstr>
      <vt:lpstr> 7. Rok 2015 – rok technického vzdělávání</vt:lpstr>
      <vt:lpstr> 8. Pilotní ověření centrálních přijímacích zkoušek</vt:lpstr>
      <vt:lpstr>9. Maturitní  x mistrovské zkoušky</vt:lpstr>
      <vt:lpstr>Mezinárodní konference EUNEC</vt:lpstr>
      <vt:lpstr>Konference školství 2015</vt:lpstr>
      <vt:lpstr>   OBCHODNÍ NABÍDKA  konica - minolta</vt:lpstr>
      <vt:lpstr>Stanovisko valné hromady</vt:lpstr>
      <vt:lpstr>25. Valná hromada  asociace spš Čr</vt:lpstr>
      <vt:lpstr>Prezentace aplikace PowerPoint</vt:lpstr>
      <vt:lpstr>Zápis z revize hospodaření Asociace SPŠ ČR ze dne  17. 9. 2014 </vt:lpstr>
      <vt:lpstr>Návrh rozpočtu 2015</vt:lpstr>
      <vt:lpstr>Zásadní stanoviska přijatá  25. valnou hromadou A SPŠ</vt:lpstr>
      <vt:lpstr>Financování soukromého školství</vt:lpstr>
      <vt:lpstr>Zaměstnávání pedagogů zásadně na dobu neurčitou</vt:lpstr>
      <vt:lpstr>Pilotní ověření centrálně zadaných Přijímacích zkoušek</vt:lpstr>
      <vt:lpstr>Maturitní zkoušky</vt:lpstr>
      <vt:lpstr>Mistrovská zkouška</vt:lpstr>
    </vt:vector>
  </TitlesOfParts>
  <Company>MSSCH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Zajicek Jiri</dc:creator>
  <cp:lastModifiedBy>Jaroslava Buzková</cp:lastModifiedBy>
  <cp:revision>65</cp:revision>
  <dcterms:created xsi:type="dcterms:W3CDTF">2012-09-25T09:33:19Z</dcterms:created>
  <dcterms:modified xsi:type="dcterms:W3CDTF">2014-09-22T15:47:12Z</dcterms:modified>
</cp:coreProperties>
</file>