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9" r:id="rId3"/>
    <p:sldId id="280" r:id="rId4"/>
    <p:sldId id="281" r:id="rId5"/>
    <p:sldId id="282" r:id="rId6"/>
    <p:sldId id="283" r:id="rId7"/>
    <p:sldId id="285" r:id="rId8"/>
  </p:sldIdLst>
  <p:sldSz cx="9144000" cy="6858000" type="screen4x3"/>
  <p:notesSz cx="9926638" cy="679767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1E1686"/>
    <a:srgbClr val="418E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 autoAdjust="0"/>
    <p:restoredTop sz="92686" autoAdjust="0"/>
  </p:normalViewPr>
  <p:slideViewPr>
    <p:cSldViewPr>
      <p:cViewPr varScale="1">
        <p:scale>
          <a:sx n="78" d="100"/>
          <a:sy n="78" d="100"/>
        </p:scale>
        <p:origin x="-37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CC382CC-500E-4B6D-843D-D79E9436AFC9}" type="datetimeFigureOut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EAC45CD-5539-4011-8F51-5CF0800B53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8D0E884-613A-45A3-87A0-E3ECD98549D3}" type="datetimeFigureOut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A603C4D-5187-4C5C-B93F-6B51A1675B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61EE2B0-EB9D-4927-B80B-5E969C8DCAD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8"/>
          <p:cNvSpPr txBox="1"/>
          <p:nvPr userDrawn="1"/>
        </p:nvSpPr>
        <p:spPr>
          <a:xfrm>
            <a:off x="323850" y="6092825"/>
            <a:ext cx="1871663" cy="649288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pl-PL" dirty="0" smtClean="0"/>
              <a:t>Státní podpora sportu </a:t>
            </a:r>
            <a:br>
              <a:rPr lang="pl-PL" dirty="0" smtClean="0"/>
            </a:br>
            <a:r>
              <a:rPr lang="pl-PL" dirty="0" smtClean="0"/>
              <a:t>pro rok 2013</a:t>
            </a:r>
            <a:endParaRPr lang="cs-CZ" dirty="0"/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r>
              <a:rPr lang="cs-CZ" dirty="0" smtClean="0"/>
              <a:t>Ministerstvo školství, mládeže a tělovýchovy</a:t>
            </a:r>
          </a:p>
          <a:p>
            <a:r>
              <a:rPr lang="cs-CZ" dirty="0" smtClean="0"/>
              <a:t>Karmelitská 7, 118 12 Praha 1 • tel.:: +420 234 811 111</a:t>
            </a:r>
          </a:p>
          <a:p>
            <a:r>
              <a:rPr lang="cs-CZ" dirty="0" smtClean="0"/>
              <a:t>msmt@msmt.cz • www.msmt.cz</a:t>
            </a:r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r>
              <a:rPr lang="cs-CZ" dirty="0" smtClean="0"/>
              <a:t>Státní podpora sportu pro rok 2013</a:t>
            </a:r>
          </a:p>
          <a:p>
            <a:r>
              <a:rPr lang="cs-CZ" dirty="0" smtClean="0"/>
              <a:t>Státní podpora sportu pro rok 2013 byla projednána poradou vedení MŠMT dne 19. června 2012. Jedná se o veřejné vyhlášení programů neinvestičního charakteru a charakteru programového financování reprodukce majetku v oblasti sportu. </a:t>
            </a:r>
          </a:p>
          <a:p>
            <a:r>
              <a:rPr lang="cs-CZ" dirty="0" smtClean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dirty="0" smtClean="0"/>
          </a:p>
          <a:p>
            <a:r>
              <a:rPr lang="cs-CZ" dirty="0" smtClean="0"/>
              <a:t>a) výdajový okruh: „Sportovní reprezentace“ </a:t>
            </a:r>
          </a:p>
          <a:p>
            <a:r>
              <a:rPr lang="cs-CZ" dirty="0" smtClean="0"/>
              <a:t>b) výdajový okruh: „Všeobecná sportovní činnost“ </a:t>
            </a:r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7996295-5C67-4AA7-946D-0C54A6BA7000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92F6932-DDC4-4F30-BF70-2651F2F051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65FF6DC-85DE-4813-8E98-A0CC053A5BCC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C733C46-DD20-4991-B710-A279D9D46E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990F059-9C8F-4656-911D-D95220C24143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0E9D304-8895-4EC1-841D-6628F09CD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D7538B8-B564-4DE1-A543-FBC6E8C13BAD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ED28A33-3C15-49F4-A986-6FA01BFFAB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7C3BE3F-F627-4744-B426-13054B86AC75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49B54E-3E24-4D1A-9BD8-D2C1D2A1D6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A20391FD-52C7-4BFF-ABB1-19289954EAAB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A81277C-D6F5-4C9F-944A-A61B177560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DF040AD-893E-4092-B2BF-8429A9B1A401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DC9D7F1-F19D-45CF-AEF6-4176FD9DA1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EC6863D-F6A4-47BC-888E-61EE0513EFCA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12D1D50-798F-4477-9088-D016691C71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81A63EF-3CC6-4CF3-A80A-4C6FAC557513}" type="datetime1">
              <a:rPr lang="cs-CZ"/>
              <a:pPr>
                <a:defRPr/>
              </a:pPr>
              <a:t>7.10.2015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88C07C8-416E-4070-978C-7927EF8175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6013" y="1628775"/>
            <a:ext cx="7570787" cy="4497388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116013" y="1628775"/>
            <a:ext cx="7570787" cy="449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0825" y="6356350"/>
            <a:ext cx="649288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BECEDB-F6F5-434A-90B6-6902D87F10E0}" type="slidenum">
              <a:rPr lang="cs-CZ" smtClean="0"/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9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60" r:id="rId12"/>
  </p:sldLayoutIdLst>
  <p:transition spd="slow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stepanka.therova@msmt.cz" TargetMode="External"/><Relationship Id="rId2" Type="http://schemas.openxmlformats.org/officeDocument/2006/relationships/hyperlink" Target="mailto:petra.patkova@msmt.cz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675" y="3213100"/>
            <a:ext cx="5470525" cy="2592388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>
              <a:lnSpc>
                <a:spcPct val="80000"/>
              </a:lnSpc>
            </a:pPr>
            <a:r>
              <a:rPr lang="pl-PL" sz="2800" b="1" smtClean="0">
                <a:solidFill>
                  <a:schemeClr val="accent2"/>
                </a:solidFill>
              </a:rPr>
              <a:t>Profilová část maturitní zkoušky </a:t>
            </a:r>
            <a:br>
              <a:rPr lang="pl-PL" sz="2800" b="1" smtClean="0">
                <a:solidFill>
                  <a:schemeClr val="accent2"/>
                </a:solidFill>
              </a:rPr>
            </a:br>
            <a:r>
              <a:rPr lang="pl-PL" sz="2800" b="1" smtClean="0">
                <a:solidFill>
                  <a:schemeClr val="accent2"/>
                </a:solidFill>
              </a:rPr>
              <a:t>a poznatky z 5leté praxe </a:t>
            </a:r>
            <a:br>
              <a:rPr lang="pl-PL" sz="2800" b="1" smtClean="0">
                <a:solidFill>
                  <a:schemeClr val="accent2"/>
                </a:solidFill>
              </a:rPr>
            </a:br>
            <a:r>
              <a:rPr lang="pl-PL" sz="2800" b="1" smtClean="0">
                <a:solidFill>
                  <a:schemeClr val="accent2"/>
                </a:solidFill>
              </a:rPr>
              <a:t/>
            </a:r>
            <a:br>
              <a:rPr lang="pl-PL" sz="2800" b="1" smtClean="0">
                <a:solidFill>
                  <a:schemeClr val="accent2"/>
                </a:solidFill>
              </a:rPr>
            </a:br>
            <a:r>
              <a:rPr lang="pl-PL" sz="2400" b="1" smtClean="0"/>
              <a:t>Mgr. Petra Pátková, </a:t>
            </a:r>
            <a:br>
              <a:rPr lang="pl-PL" sz="2400" b="1" smtClean="0"/>
            </a:br>
            <a:r>
              <a:rPr lang="pl-PL" sz="2400" b="1" smtClean="0"/>
              <a:t>odbor vzdělávací soustavy </a:t>
            </a:r>
            <a:br>
              <a:rPr lang="pl-PL" sz="2400" b="1" smtClean="0"/>
            </a:br>
            <a:r>
              <a:rPr lang="pl-PL" sz="2400" b="1" smtClean="0"/>
              <a:t/>
            </a:r>
            <a:br>
              <a:rPr lang="pl-PL" sz="2400" b="1" smtClean="0"/>
            </a:br>
            <a:r>
              <a:rPr lang="pl-PL" sz="2400" b="1" smtClean="0"/>
              <a:t>jednání Asociace SPŠ</a:t>
            </a:r>
            <a:br>
              <a:rPr lang="pl-PL" sz="2400" b="1" smtClean="0"/>
            </a:br>
            <a:r>
              <a:rPr lang="pl-PL" sz="2400" b="1" smtClean="0"/>
              <a:t>Špindlerův Mlýn, 7. říjen 2015 </a:t>
            </a:r>
            <a:br>
              <a:rPr lang="pl-PL" sz="2400" b="1" smtClean="0"/>
            </a:br>
            <a:r>
              <a:rPr lang="pl-PL" sz="2400" b="1" smtClean="0"/>
              <a:t/>
            </a:r>
            <a:br>
              <a:rPr lang="pl-PL" sz="2400" b="1" smtClean="0"/>
            </a:br>
            <a:endParaRPr lang="cs-CZ" sz="2400" b="1" smtClean="0"/>
          </a:p>
        </p:txBody>
      </p:sp>
      <p:sp>
        <p:nvSpPr>
          <p:cNvPr id="15363" name="Podnadpis 2"/>
          <p:cNvSpPr>
            <a:spLocks noGrp="1"/>
          </p:cNvSpPr>
          <p:nvPr>
            <p:ph type="subTitle" idx="4294967295"/>
          </p:nvPr>
        </p:nvSpPr>
        <p:spPr>
          <a:xfrm>
            <a:off x="2987675" y="5949950"/>
            <a:ext cx="4784725" cy="4318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700" smtClean="0"/>
              <a:t>Ministerstvo školství, mládeže a tělovýchovy</a:t>
            </a:r>
          </a:p>
          <a:p>
            <a:pPr marL="0" indent="0">
              <a:buFont typeface="Arial" charset="0"/>
              <a:buNone/>
            </a:pPr>
            <a:r>
              <a:rPr lang="cs-CZ" sz="700" smtClean="0"/>
              <a:t>Karmelitská 7, 118 12 Praha 1 • tel.: +420 234 812 163</a:t>
            </a:r>
          </a:p>
          <a:p>
            <a:pPr marL="0" indent="0">
              <a:buFont typeface="Arial" charset="0"/>
              <a:buNone/>
            </a:pPr>
            <a:r>
              <a:rPr lang="cs-CZ" sz="700" smtClean="0"/>
              <a:t>msmt@msmt.cz • www.msmt.cz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116013" y="1557338"/>
            <a:ext cx="7570787" cy="504031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mtClean="0"/>
              <a:t>  </a:t>
            </a:r>
            <a:r>
              <a:rPr lang="cs-CZ" sz="2400" b="1" smtClean="0">
                <a:solidFill>
                  <a:srgbClr val="0070C0"/>
                </a:solidFill>
              </a:rPr>
              <a:t>Nabídka zkoušek profilové části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b="1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0070C0"/>
                </a:solidFill>
              </a:rPr>
              <a:t>Co všechno musí ředitel školy zveřejnit na webu</a:t>
            </a:r>
            <a:endParaRPr lang="cs-CZ" b="1" smtClean="0"/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počet zkoušek / názvy zkušebních předmětů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formu (kombinaci forem) každé zkoušky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témata zkoušek – min. pro zkoušky formou ústní a formou vypracování maturitní práce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popř. možnost náhrady zkoušek z CJ jazykovým certifikátem   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0070C0"/>
                </a:solidFill>
              </a:rPr>
              <a:t>Dokdy? </a:t>
            </a:r>
            <a:r>
              <a:rPr lang="cs-CZ" smtClean="0"/>
              <a:t>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/>
              <a:t>Nejpozději </a:t>
            </a:r>
            <a:r>
              <a:rPr lang="cs-CZ" b="1" smtClean="0"/>
              <a:t>7 měsíců</a:t>
            </a:r>
            <a:r>
              <a:rPr lang="cs-CZ" smtClean="0"/>
              <a:t> před konáním první z těchto zkoušek!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0070C0"/>
                </a:solidFill>
              </a:rPr>
              <a:t>Dokdy má žák znát konkrétní termín konání zkoušek?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/>
              <a:t>Nejpozději </a:t>
            </a:r>
            <a:r>
              <a:rPr lang="cs-CZ" b="1" smtClean="0"/>
              <a:t>2 měsíce</a:t>
            </a:r>
            <a:r>
              <a:rPr lang="cs-CZ" smtClean="0"/>
              <a:t> před jejich konáním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/>
              <a:t> </a:t>
            </a:r>
          </a:p>
        </p:txBody>
      </p:sp>
      <p:sp>
        <p:nvSpPr>
          <p:cNvPr id="17410" name="Zástupný symbol pro číslo snímku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10400" y="6356350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6013" y="1557338"/>
            <a:ext cx="7570787" cy="504031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400" b="1" smtClean="0">
                <a:solidFill>
                  <a:srgbClr val="0070C0"/>
                </a:solidFill>
              </a:rPr>
              <a:t>MÝTY o profilové maturitě aneb </a:t>
            </a:r>
            <a:br>
              <a:rPr lang="cs-CZ" sz="2400" b="1" smtClean="0">
                <a:solidFill>
                  <a:srgbClr val="0070C0"/>
                </a:solidFill>
              </a:rPr>
            </a:br>
            <a:r>
              <a:rPr lang="cs-CZ" sz="2400" b="1" smtClean="0">
                <a:solidFill>
                  <a:srgbClr val="0070C0"/>
                </a:solidFill>
              </a:rPr>
              <a:t>Ředitelé škol se málo ptají ministerstva…  </a:t>
            </a:r>
            <a:endParaRPr lang="cs-CZ" b="1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s právní a obsahovou stránkou profilu nám poradí Cermat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jako ředitel školy si můžu v profilu dělat, co chci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 ŠVP musí být stanoven přesný počet zkoušek PfČ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 ŠVP musí být stanoveno konkrétní portfolio zkušeb. předmětů PfČ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 profilu nesmí být zkušeb. předměty, které jsou součástí SČ MZ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 profilu musí být ústní zkoušky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 profilu nesmí být „výchovné“ předměty 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hodnocení zkoušek PfČ je věc ředitele, předseda a členové komise </a:t>
            </a:r>
            <a:br>
              <a:rPr lang="cs-CZ" smtClean="0"/>
            </a:br>
            <a:r>
              <a:rPr lang="cs-CZ" smtClean="0"/>
              <a:t>do toho nemají co mluvit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2 nebo 3 povinné zkoušky v RVP znamená, že v daném roce lze stanovit některým žákům stejného oboru 2 a některým 3 (!!)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uzpůsobené podmínky pro žáky se SVP se profilu netýkají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1"/>
          <p:cNvSpPr>
            <a:spLocks noGrp="1"/>
          </p:cNvSpPr>
          <p:nvPr>
            <p:ph type="body" idx="1"/>
          </p:nvPr>
        </p:nvSpPr>
        <p:spPr>
          <a:xfrm>
            <a:off x="971550" y="1628775"/>
            <a:ext cx="7993063" cy="4497388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400" b="1" smtClean="0">
                <a:solidFill>
                  <a:srgbClr val="0070C0"/>
                </a:solidFill>
              </a:rPr>
              <a:t>Časté nedostatky – zkoušky konané před zkušební komisí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cs-CZ" smtClean="0"/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Témata ústních zkoušek nejsou monotematická, pokud možno stručná </a:t>
            </a:r>
            <a:br>
              <a:rPr lang="cs-CZ" smtClean="0"/>
            </a:br>
            <a:r>
              <a:rPr lang="cs-CZ" smtClean="0"/>
              <a:t>a jednoznačná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Žák si losuje u ústní zkoušky jakési „otázky“, nikoli témata zveřejněná ředitelem!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Zadání maturitní práce sestavuje učitel a žák, ředitel se do toho „raději“ nevměšuje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Zadání maturitní práce neobsahuje náležitosti, které má, nejsou jasná kritéria, nejsou dodrženy termíny podle vyhlášky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Posudky vedoucího MP a oponenta obdrží žák pozdě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Posudky obsahují rovnou hodnocení ve formě stupně prospěchu, pokud je nedostatečné, žák není připuštěn k obhajobě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Vedoucí a oponent MP nejsou přítomni při obhajobě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6013" y="1557338"/>
            <a:ext cx="7570787" cy="504031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cs-CZ" sz="2400" b="1" smtClean="0">
                <a:solidFill>
                  <a:srgbClr val="0070C0"/>
                </a:solidFill>
              </a:rPr>
              <a:t>Na co je potřeba dát pozor u praktické zkoušky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Praktická zkouška a vypracování maturitní práce jsou dvě rozdílné formy s rozdílnými podmínkami a náležitostmi!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Praktická (stejně jako písemná) zkouška se realizuje za dohledu alespoň některého člena komise či dozírajícího učitele 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Prezentace výsledku praktické zkoušky před zkušební komisí – jen </a:t>
            </a:r>
            <a:br>
              <a:rPr lang="cs-CZ" smtClean="0"/>
            </a:br>
            <a:r>
              <a:rPr lang="cs-CZ" smtClean="0"/>
              <a:t>u některých oborů vzdělání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cs-CZ" smtClean="0"/>
              <a:t>      vs. obhajoba maturitní práce před zkušební komisí – vždy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Praktická zkouška trvá nejdéle tři dny (výjimkou obory sk. 82), začíná  nejdříve 1. dubna, resp. 1. září (výjimkou jsou pouze případy hodné zvláštního zřetele)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Konkrétní zadání praktické zkoušky musejí ověřovat stejné odborné kompetence a znalosti, způsob hodnocení musí být srovnatelný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I hodnocení praktické zkoušky schvaluje komise jako celek, známku oznamuje žákovi předseda!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endParaRPr lang="cs-CZ" smtClean="0"/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cs-CZ" sz="2400" b="1" smtClean="0">
                <a:solidFill>
                  <a:schemeClr val="hlink"/>
                </a:solidFill>
              </a:rPr>
              <a:t>Novinka v profilové části od jarního období 2016</a:t>
            </a:r>
          </a:p>
          <a:p>
            <a:pPr algn="ctr">
              <a:buFont typeface="Arial" charset="0"/>
              <a:buNone/>
            </a:pPr>
            <a:r>
              <a:rPr lang="cs-CZ" b="1" smtClean="0">
                <a:solidFill>
                  <a:schemeClr val="hlink"/>
                </a:solidFill>
              </a:rPr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novela § 81 odst. 6 ŠZ a vyhlášky č. 177/2009 Sb. </a:t>
            </a:r>
            <a:r>
              <a:rPr lang="cs-CZ" b="1" smtClean="0"/>
              <a:t>(nový § 19a)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možnost nahradit 1 povinnou a/nebo 1 nepovinnou zkoušku z CJ tzv. standardizovanou jazykovou zkouškou (mezinárodní jazykový certifikát, státní jazyková zkouška)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pravidlo pro náhradu povinné zkoušky lze použít jen v případě, že ředitel stanoví 3 povinné zkoušky!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vyhláška stanoví minimální úroveň nahrazující jazykové zkoušky: </a:t>
            </a:r>
            <a:br>
              <a:rPr lang="cs-CZ" smtClean="0"/>
            </a:br>
            <a:r>
              <a:rPr lang="cs-CZ" smtClean="0"/>
              <a:t>B1 podle SERRJ a vyšší 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mtClean="0"/>
              <a:t>seznam možných jazykových zkoušek pro rok 2016 – na webu MŠMT, z nich ředitel vybírá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/>
          <a:lstStyle/>
          <a:p>
            <a:pPr algn="ctr">
              <a:buFont typeface="Arial" charset="0"/>
              <a:buNone/>
            </a:pPr>
            <a:r>
              <a:rPr lang="cs-CZ" sz="2400" b="1" smtClean="0">
                <a:solidFill>
                  <a:schemeClr val="hlink"/>
                </a:solidFill>
              </a:rPr>
              <a:t>Kam směřovat dotazy na profilovou část </a:t>
            </a:r>
            <a:br>
              <a:rPr lang="cs-CZ" sz="2400" b="1" smtClean="0">
                <a:solidFill>
                  <a:schemeClr val="hlink"/>
                </a:solidFill>
              </a:rPr>
            </a:br>
            <a:r>
              <a:rPr lang="cs-CZ" sz="2400" b="1" smtClean="0">
                <a:solidFill>
                  <a:schemeClr val="hlink"/>
                </a:solidFill>
              </a:rPr>
              <a:t>maturitní zkoušky</a:t>
            </a:r>
          </a:p>
          <a:p>
            <a:pPr>
              <a:buFont typeface="Arial" charset="0"/>
              <a:buNone/>
            </a:pPr>
            <a:endParaRPr lang="cs-CZ" sz="2400" b="1" smtClean="0">
              <a:solidFill>
                <a:schemeClr val="hlink"/>
              </a:solidFill>
            </a:endParaRPr>
          </a:p>
          <a:p>
            <a:pPr>
              <a:buFont typeface="Arial" charset="0"/>
              <a:buNone/>
            </a:pPr>
            <a:r>
              <a:rPr lang="cs-CZ" smtClean="0"/>
              <a:t>     </a:t>
            </a:r>
            <a:r>
              <a:rPr lang="cs-CZ" sz="2400" smtClean="0"/>
              <a:t>Petra Pátková, odbor vzdělávací soustavy</a:t>
            </a:r>
          </a:p>
          <a:p>
            <a:pPr>
              <a:buFont typeface="Arial" charset="0"/>
              <a:buNone/>
            </a:pPr>
            <a:r>
              <a:rPr lang="cs-CZ" sz="2400" smtClean="0"/>
              <a:t>    </a:t>
            </a:r>
            <a:r>
              <a:rPr lang="cs-CZ" sz="2400" smtClean="0">
                <a:hlinkClick r:id="rId2"/>
              </a:rPr>
              <a:t>petra.patkova</a:t>
            </a:r>
            <a:r>
              <a:rPr lang="en-US" sz="2400" smtClean="0">
                <a:hlinkClick r:id="rId2"/>
              </a:rPr>
              <a:t>@msmt.cz</a:t>
            </a:r>
            <a:endParaRPr lang="cs-CZ" sz="2400" smtClean="0"/>
          </a:p>
          <a:p>
            <a:pPr>
              <a:buFont typeface="Arial" charset="0"/>
              <a:buNone/>
            </a:pPr>
            <a:r>
              <a:rPr lang="cs-CZ" sz="2400" smtClean="0"/>
              <a:t>    nebo</a:t>
            </a:r>
            <a:endParaRPr lang="en-US" sz="2400" smtClean="0"/>
          </a:p>
          <a:p>
            <a:pPr>
              <a:buFont typeface="Arial" charset="0"/>
              <a:buNone/>
            </a:pPr>
            <a:r>
              <a:rPr lang="cs-CZ" sz="2400" smtClean="0"/>
              <a:t>    Štěpánka Thérová, odbor vzdělávání</a:t>
            </a:r>
          </a:p>
          <a:p>
            <a:pPr>
              <a:buFont typeface="Arial" charset="0"/>
              <a:buNone/>
            </a:pPr>
            <a:r>
              <a:rPr lang="cs-CZ" sz="2400" smtClean="0"/>
              <a:t>    </a:t>
            </a:r>
            <a:r>
              <a:rPr lang="cs-CZ" sz="2400" smtClean="0">
                <a:hlinkClick r:id="rId3"/>
              </a:rPr>
              <a:t>stepanka.therova</a:t>
            </a:r>
            <a:r>
              <a:rPr lang="en-US" sz="2400" smtClean="0">
                <a:hlinkClick r:id="rId3"/>
              </a:rPr>
              <a:t>@msmt.cz</a:t>
            </a:r>
            <a:endParaRPr lang="cs-CZ" sz="2400" smtClean="0"/>
          </a:p>
          <a:p>
            <a:pPr>
              <a:buFont typeface="Arial" charset="0"/>
              <a:buNone/>
            </a:pPr>
            <a:endParaRPr lang="cs-CZ" sz="2400" smtClean="0"/>
          </a:p>
          <a:p>
            <a:pPr algn="ctr">
              <a:buFont typeface="Arial" charset="0"/>
              <a:buNone/>
            </a:pPr>
            <a:r>
              <a:rPr lang="cs-CZ" sz="2400" b="1" smtClean="0"/>
              <a:t>Děkuju za pozornost.</a:t>
            </a:r>
          </a:p>
          <a:p>
            <a:endParaRPr lang="cs-CZ" sz="2400" b="1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534</Words>
  <Application>Microsoft Office PowerPoint</Application>
  <PresentationFormat>Předvádění na obrazovce (4:3)</PresentationFormat>
  <Paragraphs>63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11</vt:i4>
      </vt:variant>
      <vt:variant>
        <vt:lpstr>Nadpisy snímků</vt:lpstr>
      </vt:variant>
      <vt:variant>
        <vt:i4>7</vt:i4>
      </vt:variant>
    </vt:vector>
  </HeadingPairs>
  <TitlesOfParts>
    <vt:vector size="21" baseType="lpstr">
      <vt:lpstr>Calibri</vt:lpstr>
      <vt:lpstr>Arial</vt:lpstr>
      <vt:lpstr>Wingdings</vt:lpstr>
      <vt:lpstr>Motiv systému Office</vt:lpstr>
      <vt:lpstr>Motiv systému Office</vt:lpstr>
      <vt:lpstr>Motiv systému Office</vt:lpstr>
      <vt:lpstr>Motiv systému Office</vt:lpstr>
      <vt:lpstr>Motiv systému Office</vt:lpstr>
      <vt:lpstr>Motiv systému Office</vt:lpstr>
      <vt:lpstr>Motiv systému Office</vt:lpstr>
      <vt:lpstr>Motiv systému Office</vt:lpstr>
      <vt:lpstr>Motiv systému Office</vt:lpstr>
      <vt:lpstr>Motiv systému Office</vt:lpstr>
      <vt:lpstr>Motiv systému Office</vt:lpstr>
      <vt:lpstr>Profilová část maturitní zkoušky  a poznatky z 5leté praxe   Mgr. Petra Pátková,  odbor vzdělávací soustavy   jednání Asociace SPŠ Špindlerův Mlýn, 7. říjen 2015   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patek</cp:lastModifiedBy>
  <cp:revision>251</cp:revision>
  <cp:lastPrinted>2014-12-03T07:47:27Z</cp:lastPrinted>
  <dcterms:created xsi:type="dcterms:W3CDTF">2013-10-09T10:41:53Z</dcterms:created>
  <dcterms:modified xsi:type="dcterms:W3CDTF">2015-10-07T06:59:07Z</dcterms:modified>
</cp:coreProperties>
</file>