
<file path=[Content_Types].xml><?xml version="1.0" encoding="utf-8"?>
<Types xmlns="http://schemas.openxmlformats.org/package/2006/content-types">
  <Default Extension="png" ContentType="image/png"/>
  <Default Extension="wmf" ContentType="image/x-wmf"/>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notesSlides/notesSlide4.xml" ContentType="application/vnd.openxmlformats-officedocument.presentationml.notesSlide+xml"/>
  <Override PartName="/ppt/charts/chart5.xml" ContentType="application/vnd.openxmlformats-officedocument.drawingml.chart+xml"/>
  <Override PartName="/ppt/notesSlides/notesSlide5.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notesSlides/notesSlide6.xml" ContentType="application/vnd.openxmlformats-officedocument.presentationml.notesSlide+xml"/>
  <Override PartName="/ppt/charts/chart8.xml" ContentType="application/vnd.openxmlformats-officedocument.drawingml.chart+xml"/>
  <Override PartName="/ppt/charts/chart9.xml" ContentType="application/vnd.openxmlformats-officedocument.drawingml.chart+xml"/>
  <Override PartName="/ppt/notesSlides/notesSlide7.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8.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4.xml" ContentType="application/vnd.openxmlformats-officedocument.drawingml.chart+xml"/>
  <Override PartName="/ppt/notesSlides/notesSlide12.xml" ContentType="application/vnd.openxmlformats-officedocument.presentationml.notesSlide+xml"/>
  <Override PartName="/ppt/charts/chart15.xml" ContentType="application/vnd.openxmlformats-officedocument.drawingml.chart+xml"/>
  <Override PartName="/ppt/notesSlides/notesSlide13.xml" ContentType="application/vnd.openxmlformats-officedocument.presentationml.notesSlid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charts/chart18.xml" ContentType="application/vnd.openxmlformats-officedocument.drawingml.chart+xml"/>
  <Override PartName="/ppt/notesSlides/notesSlide15.xml" ContentType="application/vnd.openxmlformats-officedocument.presentationml.notesSlide+xml"/>
  <Override PartName="/ppt/charts/chart19.xml" ContentType="application/vnd.openxmlformats-officedocument.drawingml.chart+xml"/>
  <Override PartName="/ppt/notesSlides/notesSlide16.xml" ContentType="application/vnd.openxmlformats-officedocument.presentationml.notesSlide+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74"/>
  </p:notesMasterIdLst>
  <p:sldIdLst>
    <p:sldId id="319" r:id="rId2"/>
    <p:sldId id="385" r:id="rId3"/>
    <p:sldId id="554" r:id="rId4"/>
    <p:sldId id="559" r:id="rId5"/>
    <p:sldId id="561" r:id="rId6"/>
    <p:sldId id="560" r:id="rId7"/>
    <p:sldId id="562" r:id="rId8"/>
    <p:sldId id="563" r:id="rId9"/>
    <p:sldId id="564" r:id="rId10"/>
    <p:sldId id="565" r:id="rId11"/>
    <p:sldId id="455" r:id="rId12"/>
    <p:sldId id="456" r:id="rId13"/>
    <p:sldId id="457" r:id="rId14"/>
    <p:sldId id="458" r:id="rId15"/>
    <p:sldId id="459" r:id="rId16"/>
    <p:sldId id="460" r:id="rId17"/>
    <p:sldId id="461" r:id="rId18"/>
    <p:sldId id="462" r:id="rId19"/>
    <p:sldId id="463" r:id="rId20"/>
    <p:sldId id="464" r:id="rId21"/>
    <p:sldId id="465" r:id="rId22"/>
    <p:sldId id="466" r:id="rId23"/>
    <p:sldId id="467" r:id="rId24"/>
    <p:sldId id="468" r:id="rId25"/>
    <p:sldId id="469" r:id="rId26"/>
    <p:sldId id="470" r:id="rId27"/>
    <p:sldId id="479" r:id="rId28"/>
    <p:sldId id="480" r:id="rId29"/>
    <p:sldId id="482" r:id="rId30"/>
    <p:sldId id="483" r:id="rId31"/>
    <p:sldId id="484" r:id="rId32"/>
    <p:sldId id="485" r:id="rId33"/>
    <p:sldId id="486" r:id="rId34"/>
    <p:sldId id="487" r:id="rId35"/>
    <p:sldId id="490" r:id="rId36"/>
    <p:sldId id="492" r:id="rId37"/>
    <p:sldId id="493" r:id="rId38"/>
    <p:sldId id="494" r:id="rId39"/>
    <p:sldId id="495" r:id="rId40"/>
    <p:sldId id="497" r:id="rId41"/>
    <p:sldId id="386" r:id="rId42"/>
    <p:sldId id="472" r:id="rId43"/>
    <p:sldId id="473" r:id="rId44"/>
    <p:sldId id="474" r:id="rId45"/>
    <p:sldId id="475" r:id="rId46"/>
    <p:sldId id="476" r:id="rId47"/>
    <p:sldId id="477" r:id="rId48"/>
    <p:sldId id="478" r:id="rId49"/>
    <p:sldId id="530" r:id="rId50"/>
    <p:sldId id="406" r:id="rId51"/>
    <p:sldId id="531" r:id="rId52"/>
    <p:sldId id="532" r:id="rId53"/>
    <p:sldId id="533" r:id="rId54"/>
    <p:sldId id="534" r:id="rId55"/>
    <p:sldId id="566" r:id="rId56"/>
    <p:sldId id="567" r:id="rId57"/>
    <p:sldId id="498" r:id="rId58"/>
    <p:sldId id="499" r:id="rId59"/>
    <p:sldId id="500" r:id="rId60"/>
    <p:sldId id="501" r:id="rId61"/>
    <p:sldId id="527" r:id="rId62"/>
    <p:sldId id="528" r:id="rId63"/>
    <p:sldId id="529" r:id="rId64"/>
    <p:sldId id="552" r:id="rId65"/>
    <p:sldId id="536" r:id="rId66"/>
    <p:sldId id="537" r:id="rId67"/>
    <p:sldId id="538" r:id="rId68"/>
    <p:sldId id="539" r:id="rId69"/>
    <p:sldId id="545" r:id="rId70"/>
    <p:sldId id="548" r:id="rId71"/>
    <p:sldId id="551" r:id="rId72"/>
    <p:sldId id="314" r:id="rId73"/>
  </p:sldIdLst>
  <p:sldSz cx="9144000" cy="6858000" type="screen4x3"/>
  <p:notesSz cx="6797675" cy="992663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FF6600"/>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301B821-A1FF-4177-AEE7-76D212191A09}" styleName="Střední styl 1 – zvýraznění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D5ABB26-0587-4C30-8999-92F81FD0307C}" styleName="Bez stylu, bez mřížky">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9CF1AB2-1976-4502-BF36-3FF5EA218861}" styleName="Střední styl 4 – zvýraznění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5FD0F851-EC5A-4D38-B0AD-8093EC10F338}" styleName="Světlý styl 1 – zvýraznění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35758FB7-9AC5-4552-8A53-C91805E547FA}" styleName="Styl s motivem 1 – zvýraznění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7DF18680-E054-41AD-8BC1-D1AEF772440D}" styleName="Střední styl 2 – zvýraznění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C2FFA5D-87B4-456A-9821-1D502468CF0F}" styleName="Styl s motivem 1 – zvýraznění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Styl s motivem 1 – zvýraznění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D113A9D2-9D6B-4929-AA2D-F23B5EE8CBE7}" styleName="Styl s motivem 2 – zvýraznění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93D81CF-94F2-401A-BA57-92F5A7B2D0C5}" styleName="Styl Středně sytá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2838BEF-8BB2-4498-84A7-C5851F593DF1}" styleName="Střední styl 4 – zvýraznění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26" autoAdjust="0"/>
    <p:restoredTop sz="94660"/>
  </p:normalViewPr>
  <p:slideViewPr>
    <p:cSldViewPr>
      <p:cViewPr varScale="1">
        <p:scale>
          <a:sx n="77" d="100"/>
          <a:sy n="77" d="100"/>
        </p:scale>
        <p:origin x="-1464" y="-84"/>
      </p:cViewPr>
      <p:guideLst>
        <p:guide orient="horz" pos="2160"/>
        <p:guide pos="2880"/>
      </p:guideLst>
    </p:cSldViewPr>
  </p:slideViewPr>
  <p:notesTextViewPr>
    <p:cViewPr>
      <p:scale>
        <a:sx n="1" d="1"/>
        <a:sy n="1" d="1"/>
      </p:scale>
      <p:origin x="0" y="0"/>
    </p:cViewPr>
  </p:notesTextViewPr>
  <p:sorterViewPr>
    <p:cViewPr>
      <p:scale>
        <a:sx n="100" d="100"/>
        <a:sy n="100" d="100"/>
      </p:scale>
      <p:origin x="0" y="250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6.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7.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8.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9.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0.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1.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2.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3.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4.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5.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6.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7.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8.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19.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20.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21.xml.rels><?xml version="1.0" encoding="UTF-8" standalone="yes"?>
<Relationships xmlns="http://schemas.openxmlformats.org/package/2006/relationships"><Relationship Id="rId1" Type="http://schemas.openxmlformats.org/officeDocument/2006/relationships/oleObject" Target="file:///\\cermat.local\CERMAT\OSA\P&#344;IJ&#205;MA&#268;KY%202015\ANALYZY\PZ15_SMO_KRAJE_vysledky_22042015.xlsx" TargetMode="External"/></Relationships>
</file>

<file path=ppt/charts/_rels/chart22.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23.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24.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25.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26.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27.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28.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29.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30.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31.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32.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33.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34.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35.xml.rels><?xml version="1.0" encoding="UTF-8" standalone="yes"?>
<Relationships xmlns="http://schemas.openxmlformats.org/package/2006/relationships"><Relationship Id="rId1" Type="http://schemas.openxmlformats.org/officeDocument/2006/relationships/oleObject" Target="file:///\\cermat.local\CERMAT\OSA\P&#344;IJ&#205;MA&#268;KY%202015\DOTAZNIK\PZ15_dotaznik_tabs_grafy.xlsx" TargetMode="External"/></Relationships>
</file>

<file path=ppt/charts/_rels/chart36.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37.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38.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39.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0.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1.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2.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3.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4.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5.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6.xml.rels><?xml version="1.0" encoding="UTF-8" standalone="yes"?>
<Relationships xmlns="http://schemas.openxmlformats.org/package/2006/relationships"><Relationship Id="rId1" Type="http://schemas.openxmlformats.org/officeDocument/2006/relationships/oleObject" Target="file:///\\cermat.local\CERMAT\OSA\maturita2015_jaro\MATEMATIKA+\M+15j_HISTOGRAMY.xlsx" TargetMode="External"/></Relationships>
</file>

<file path=ppt/charts/_rels/chart47.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48.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49.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0.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1.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2.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3.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4.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5.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6.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7.xml.rels><?xml version="1.0" encoding="UTF-8" standalone="yes"?>
<Relationships xmlns="http://schemas.openxmlformats.org/package/2006/relationships"><Relationship Id="rId1" Type="http://schemas.openxmlformats.org/officeDocument/2006/relationships/oleObject" Target="file:///\\cermat.local\CERMAT\OSA\MZ\PREHLEDY\MZ11j-15j_casoverady_grafy.xlsx" TargetMode="External"/></Relationships>
</file>

<file path=ppt/charts/_rels/chart58.xml.rels><?xml version="1.0" encoding="UTF-8" standalone="yes"?>
<Relationships xmlns="http://schemas.openxmlformats.org/package/2006/relationships"><Relationship Id="rId1" Type="http://schemas.openxmlformats.org/officeDocument/2006/relationships/oleObject" Target="file:///\\cermat.local\CERMAT\OSA\maturita2015_podzim\ANALYZY\MZ2015p_DT_skor_pokus_1_2_3.xlsx" TargetMode="External"/></Relationships>
</file>

<file path=ppt/charts/_rels/chart59.xml.rels><?xml version="1.0" encoding="UTF-8" standalone="yes"?>
<Relationships xmlns="http://schemas.openxmlformats.org/package/2006/relationships"><Relationship Id="rId1" Type="http://schemas.openxmlformats.org/officeDocument/2006/relationships/oleObject" Target="file:///\\cermat.local\CERMAT\OSA\maturita2015_podzim\ANALYZY\MZ2015p_DT_skor_pokus_1_2_3.xlsx" TargetMode="External"/></Relationships>
</file>

<file path=ppt/charts/_rels/chart60.xml.rels><?xml version="1.0" encoding="UTF-8" standalone="yes"?>
<Relationships xmlns="http://schemas.openxmlformats.org/package/2006/relationships"><Relationship Id="rId1" Type="http://schemas.openxmlformats.org/officeDocument/2006/relationships/oleObject" Target="file:///\\cermat.local\CERMAT\OSA\maturita2015_podzim\ANALYZY\MZ2015p_DT_skor_pokus_1_2_3.xlsx" TargetMode="External"/></Relationships>
</file>

<file path=ppt/charts/_rels/chart61.xml.rels><?xml version="1.0" encoding="UTF-8" standalone="yes"?>
<Relationships xmlns="http://schemas.openxmlformats.org/package/2006/relationships"><Relationship Id="rId1" Type="http://schemas.openxmlformats.org/officeDocument/2006/relationships/oleObject" Target="file:///\\cermat.local\CERMAT\OSA\maturita2015_podzim\ANALYZY\MZ2015p_DT_skor_pokus_1_2_3.xlsx" TargetMode="External"/></Relationships>
</file>

<file path=ppt/charts/_rels/chart62.xml.rels><?xml version="1.0" encoding="UTF-8" standalone="yes"?>
<Relationships xmlns="http://schemas.openxmlformats.org/package/2006/relationships"><Relationship Id="rId1" Type="http://schemas.openxmlformats.org/officeDocument/2006/relationships/oleObject" Target="file:///\\cermat.local\CERMAT\OSA\maturita2015_podzim\ANALYZY\MZ2015p_DT_skor_pokus_1_2_3.xlsx" TargetMode="External"/></Relationships>
</file>

<file path=ppt/charts/_rels/chart63.xml.rels><?xml version="1.0" encoding="UTF-8" standalone="yes"?>
<Relationships xmlns="http://schemas.openxmlformats.org/package/2006/relationships"><Relationship Id="rId1" Type="http://schemas.openxmlformats.org/officeDocument/2006/relationships/oleObject" Target="file:///\\cermat.local\CERMAT\OSA\maturita2015_podzim\ANALYZY\MZ2015p_DT_skor_pokus_1_2_3.xlsx" TargetMode="External"/></Relationships>
</file>

<file path=ppt/charts/_rels/chart64.xml.rels><?xml version="1.0" encoding="UTF-8" standalone="yes"?>
<Relationships xmlns="http://schemas.openxmlformats.org/package/2006/relationships"><Relationship Id="rId1" Type="http://schemas.openxmlformats.org/officeDocument/2006/relationships/oleObject" Target="file:///\\cermat.local\CERMAT\OSA\maturita2015_podzim\ANALYZY\MZ2015p_DT_skor_pokus_1_2_3.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050"/>
            </a:pPr>
            <a:r>
              <a:rPr lang="cs-CZ" sz="1400" dirty="0"/>
              <a:t>MATEMATIKA</a:t>
            </a:r>
            <a:r>
              <a:rPr lang="cs-CZ" sz="1400" baseline="0" dirty="0"/>
              <a:t> A ČESKÝ JAZYK </a:t>
            </a:r>
            <a:r>
              <a:rPr lang="cs-CZ" sz="1400" baseline="0" dirty="0" smtClean="0"/>
              <a:t>− PRŮMĚRNÝ </a:t>
            </a:r>
          </a:p>
          <a:p>
            <a:pPr>
              <a:defRPr sz="1050"/>
            </a:pPr>
            <a:r>
              <a:rPr lang="cs-CZ" sz="1400" dirty="0" smtClean="0"/>
              <a:t>% SKÓR</a:t>
            </a:r>
            <a:endParaRPr lang="cs-CZ" sz="1400" dirty="0"/>
          </a:p>
          <a:p>
            <a:pPr>
              <a:defRPr sz="1050"/>
            </a:pPr>
            <a:r>
              <a:rPr lang="cs-CZ" sz="1050" dirty="0"/>
              <a:t>PO</a:t>
            </a:r>
            <a:r>
              <a:rPr lang="cs-CZ" sz="1050" baseline="0" dirty="0"/>
              <a:t> PZ </a:t>
            </a:r>
            <a:r>
              <a:rPr lang="cs-CZ" sz="1050" baseline="0" dirty="0" smtClean="0"/>
              <a:t>2015 − </a:t>
            </a:r>
            <a:r>
              <a:rPr lang="cs-CZ" sz="1050" baseline="0" dirty="0"/>
              <a:t>ŘÁDNÝ A NÁHRADNÍ TERMÍN</a:t>
            </a:r>
            <a:endParaRPr lang="cs-CZ" sz="1050" dirty="0"/>
          </a:p>
        </c:rich>
      </c:tx>
      <c:layout>
        <c:manualLayout>
          <c:xMode val="edge"/>
          <c:yMode val="edge"/>
          <c:x val="0.14281473172415501"/>
          <c:y val="4.7192770125208047E-2"/>
        </c:manualLayout>
      </c:layout>
      <c:overlay val="0"/>
    </c:title>
    <c:autoTitleDeleted val="0"/>
    <c:plotArea>
      <c:layout>
        <c:manualLayout>
          <c:layoutTarget val="inner"/>
          <c:xMode val="edge"/>
          <c:yMode val="edge"/>
          <c:x val="0.1070857392825897"/>
          <c:y val="0.20413033436509981"/>
          <c:w val="0.87174803149606306"/>
          <c:h val="0.5811336603163384"/>
        </c:manualLayout>
      </c:layout>
      <c:barChart>
        <c:barDir val="col"/>
        <c:grouping val="clustered"/>
        <c:varyColors val="0"/>
        <c:ser>
          <c:idx val="0"/>
          <c:order val="0"/>
          <c:tx>
            <c:strRef>
              <c:f>'KOMPLET PŘEHLED (Ř, N)-GRAFY'!$B$66</c:f>
              <c:strCache>
                <c:ptCount val="1"/>
                <c:pt idx="0">
                  <c:v>MATEMATIKA</c:v>
                </c:pt>
              </c:strCache>
            </c:strRef>
          </c:tx>
          <c:spPr>
            <a:solidFill>
              <a:schemeClr val="accent5"/>
            </a:solidFill>
          </c:spPr>
          <c:invertIfNegative val="0"/>
          <c:dLbls>
            <c:numFmt formatCode="#,##0.0" sourceLinked="0"/>
            <c:spPr>
              <a:solidFill>
                <a:schemeClr val="bg1">
                  <a:alpha val="70000"/>
                </a:schemeClr>
              </a:solidFill>
            </c:spPr>
            <c:dLblPos val="inEnd"/>
            <c:showLegendKey val="0"/>
            <c:showVal val="1"/>
            <c:showCatName val="0"/>
            <c:showSerName val="0"/>
            <c:showPercent val="0"/>
            <c:showBubbleSize val="0"/>
            <c:showLeaderLines val="0"/>
          </c:dLbls>
          <c:cat>
            <c:strRef>
              <c:f>'KOMPLET PŘEHLED (Ř, N)-GRAFY'!$A$67:$A$69</c:f>
              <c:strCache>
                <c:ptCount val="3"/>
                <c:pt idx="0">
                  <c:v>UCHAZEČI O 8LETÁ GYMNÁZIA</c:v>
                </c:pt>
                <c:pt idx="1">
                  <c:v>UCHAZEČI O 6LETÁ GYMNÁZIA</c:v>
                </c:pt>
                <c:pt idx="2">
                  <c:v>UCHAZEČI O 4LETÉ OBORY</c:v>
                </c:pt>
              </c:strCache>
            </c:strRef>
          </c:cat>
          <c:val>
            <c:numRef>
              <c:f>'KOMPLET PŘEHLED (Ř, N)-GRAFY'!$B$67:$B$69</c:f>
              <c:numCache>
                <c:formatCode>###0.0</c:formatCode>
                <c:ptCount val="3"/>
                <c:pt idx="0">
                  <c:v>54.129511475097381</c:v>
                </c:pt>
                <c:pt idx="1">
                  <c:v>47.210526315789473</c:v>
                </c:pt>
                <c:pt idx="2">
                  <c:v>43.107289437240176</c:v>
                </c:pt>
              </c:numCache>
            </c:numRef>
          </c:val>
        </c:ser>
        <c:ser>
          <c:idx val="1"/>
          <c:order val="1"/>
          <c:tx>
            <c:strRef>
              <c:f>'KOMPLET PŘEHLED (Ř, N)-GRAFY'!$C$66</c:f>
              <c:strCache>
                <c:ptCount val="1"/>
                <c:pt idx="0">
                  <c:v>ČESKÝ JAZYK</c:v>
                </c:pt>
              </c:strCache>
            </c:strRef>
          </c:tx>
          <c:spPr>
            <a:solidFill>
              <a:schemeClr val="tx2"/>
            </a:solidFill>
          </c:spPr>
          <c:invertIfNegative val="0"/>
          <c:dLbls>
            <c:numFmt formatCode="#,##0.0" sourceLinked="0"/>
            <c:spPr>
              <a:solidFill>
                <a:schemeClr val="bg1">
                  <a:alpha val="70000"/>
                </a:schemeClr>
              </a:solidFill>
            </c:spPr>
            <c:dLblPos val="inEnd"/>
            <c:showLegendKey val="0"/>
            <c:showVal val="1"/>
            <c:showCatName val="0"/>
            <c:showSerName val="0"/>
            <c:showPercent val="0"/>
            <c:showBubbleSize val="0"/>
            <c:showLeaderLines val="0"/>
          </c:dLbls>
          <c:cat>
            <c:strRef>
              <c:f>'KOMPLET PŘEHLED (Ř, N)-GRAFY'!$A$67:$A$69</c:f>
              <c:strCache>
                <c:ptCount val="3"/>
                <c:pt idx="0">
                  <c:v>UCHAZEČI O 8LETÁ GYMNÁZIA</c:v>
                </c:pt>
                <c:pt idx="1">
                  <c:v>UCHAZEČI O 6LETÁ GYMNÁZIA</c:v>
                </c:pt>
                <c:pt idx="2">
                  <c:v>UCHAZEČI O 4LETÉ OBORY</c:v>
                </c:pt>
              </c:strCache>
            </c:strRef>
          </c:cat>
          <c:val>
            <c:numRef>
              <c:f>'KOMPLET PŘEHLED (Ř, N)-GRAFY'!$C$67:$C$69</c:f>
              <c:numCache>
                <c:formatCode>###0.0</c:formatCode>
                <c:ptCount val="3"/>
                <c:pt idx="0">
                  <c:v>54.63567958853212</c:v>
                </c:pt>
                <c:pt idx="1">
                  <c:v>54.946842344388855</c:v>
                </c:pt>
                <c:pt idx="2">
                  <c:v>58.829410875371863</c:v>
                </c:pt>
              </c:numCache>
            </c:numRef>
          </c:val>
        </c:ser>
        <c:dLbls>
          <c:showLegendKey val="0"/>
          <c:showVal val="0"/>
          <c:showCatName val="0"/>
          <c:showSerName val="0"/>
          <c:showPercent val="0"/>
          <c:showBubbleSize val="0"/>
        </c:dLbls>
        <c:gapWidth val="150"/>
        <c:axId val="71891968"/>
        <c:axId val="72299264"/>
      </c:barChart>
      <c:catAx>
        <c:axId val="71891968"/>
        <c:scaling>
          <c:orientation val="minMax"/>
        </c:scaling>
        <c:delete val="0"/>
        <c:axPos val="b"/>
        <c:majorGridlines>
          <c:spPr>
            <a:ln>
              <a:solidFill>
                <a:schemeClr val="bg1">
                  <a:lumMod val="85000"/>
                </a:schemeClr>
              </a:solidFill>
            </a:ln>
          </c:spPr>
        </c:majorGridlines>
        <c:majorTickMark val="out"/>
        <c:minorTickMark val="none"/>
        <c:tickLblPos val="nextTo"/>
        <c:crossAx val="72299264"/>
        <c:crosses val="autoZero"/>
        <c:auto val="1"/>
        <c:lblAlgn val="ctr"/>
        <c:lblOffset val="100"/>
        <c:noMultiLvlLbl val="0"/>
      </c:catAx>
      <c:valAx>
        <c:axId val="72299264"/>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a:t>
                </a:r>
                <a:r>
                  <a:rPr lang="cs-CZ" baseline="0" dirty="0"/>
                  <a:t> SKÓR</a:t>
                </a:r>
                <a:endParaRPr lang="cs-CZ" dirty="0"/>
              </a:p>
            </c:rich>
          </c:tx>
          <c:overlay val="0"/>
        </c:title>
        <c:numFmt formatCode="#,##0" sourceLinked="0"/>
        <c:majorTickMark val="out"/>
        <c:minorTickMark val="none"/>
        <c:tickLblPos val="nextTo"/>
        <c:txPr>
          <a:bodyPr/>
          <a:lstStyle/>
          <a:p>
            <a:pPr>
              <a:defRPr sz="900"/>
            </a:pPr>
            <a:endParaRPr lang="cs-CZ"/>
          </a:p>
        </c:txPr>
        <c:crossAx val="71891968"/>
        <c:crosses val="autoZero"/>
        <c:crossBetween val="between"/>
      </c:valAx>
      <c:spPr>
        <a:ln>
          <a:solidFill>
            <a:schemeClr val="bg1">
              <a:lumMod val="75000"/>
            </a:schemeClr>
          </a:solidFill>
        </a:ln>
      </c:spPr>
    </c:plotArea>
    <c:legend>
      <c:legendPos val="r"/>
      <c:layout>
        <c:manualLayout>
          <c:xMode val="edge"/>
          <c:yMode val="edge"/>
          <c:x val="0.12883377077865263"/>
          <c:y val="0.92304606551218871"/>
          <c:w val="0.8044995625546808"/>
          <c:h val="6.0487572486572411E-2"/>
        </c:manualLayout>
      </c:layout>
      <c:overlay val="0"/>
      <c:spPr>
        <a:solidFill>
          <a:schemeClr val="bg1">
            <a:lumMod val="95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050"/>
            </a:pPr>
            <a:r>
              <a:rPr lang="cs-CZ" sz="1200" dirty="0"/>
              <a:t>MATEMATIKA</a:t>
            </a:r>
            <a:r>
              <a:rPr lang="cs-CZ" sz="1200" baseline="0" dirty="0"/>
              <a:t> A ČESKÝ JAZYK </a:t>
            </a:r>
            <a:r>
              <a:rPr lang="cs-CZ" sz="1200" baseline="0" dirty="0" smtClean="0"/>
              <a:t>− </a:t>
            </a:r>
            <a:r>
              <a:rPr lang="cs-CZ" sz="1200" baseline="0" dirty="0"/>
              <a:t>PRŮMĚRNÝ </a:t>
            </a:r>
            <a:r>
              <a:rPr lang="cs-CZ" sz="1200" dirty="0"/>
              <a:t>% SKÓR</a:t>
            </a:r>
          </a:p>
          <a:p>
            <a:pPr>
              <a:defRPr sz="1050"/>
            </a:pPr>
            <a:r>
              <a:rPr lang="cs-CZ" sz="1200" dirty="0">
                <a:solidFill>
                  <a:srgbClr val="FF0000"/>
                </a:solidFill>
              </a:rPr>
              <a:t>UCHAZEČI O 8LETÁ GYMNÁZIA</a:t>
            </a:r>
          </a:p>
          <a:p>
            <a:pPr>
              <a:defRPr sz="1050"/>
            </a:pPr>
            <a:r>
              <a:rPr lang="cs-CZ" sz="1000" dirty="0"/>
              <a:t>PO</a:t>
            </a:r>
            <a:r>
              <a:rPr lang="cs-CZ" sz="1000" baseline="0" dirty="0"/>
              <a:t> PZ 2015 </a:t>
            </a:r>
            <a:r>
              <a:rPr lang="cs-CZ" sz="1000" baseline="0" dirty="0" smtClean="0"/>
              <a:t>− </a:t>
            </a:r>
            <a:r>
              <a:rPr lang="cs-CZ" sz="1000" baseline="0" dirty="0"/>
              <a:t>ŘÁDNÝ A NÁHRADNÍ TERMÍN</a:t>
            </a:r>
            <a:endParaRPr lang="cs-CZ" sz="1000" dirty="0"/>
          </a:p>
        </c:rich>
      </c:tx>
      <c:layout>
        <c:manualLayout>
          <c:xMode val="edge"/>
          <c:yMode val="edge"/>
          <c:x val="0.1560347769028872"/>
          <c:y val="2.3496892674704953E-2"/>
        </c:manualLayout>
      </c:layout>
      <c:overlay val="0"/>
    </c:title>
    <c:autoTitleDeleted val="0"/>
    <c:plotArea>
      <c:layout>
        <c:manualLayout>
          <c:layoutTarget val="inner"/>
          <c:xMode val="edge"/>
          <c:yMode val="edge"/>
          <c:x val="0.1070857392825897"/>
          <c:y val="0.20413033436509981"/>
          <c:w val="0.87174803149606306"/>
          <c:h val="0.5811336603163384"/>
        </c:manualLayout>
      </c:layout>
      <c:barChart>
        <c:barDir val="col"/>
        <c:grouping val="clustered"/>
        <c:varyColors val="0"/>
        <c:ser>
          <c:idx val="0"/>
          <c:order val="0"/>
          <c:tx>
            <c:strRef>
              <c:f>'KOMPLET PŘEHLED (Ř, N)-GRAFY'!$B$91:$D$91</c:f>
              <c:strCache>
                <c:ptCount val="1"/>
                <c:pt idx="0">
                  <c:v>MATEMATIKA</c:v>
                </c:pt>
              </c:strCache>
            </c:strRef>
          </c:tx>
          <c:spPr>
            <a:solidFill>
              <a:schemeClr val="accent5"/>
            </a:solidFill>
          </c:spPr>
          <c:invertIfNegative val="0"/>
          <c:dLbls>
            <c:numFmt formatCode="#,##0.0" sourceLinked="0"/>
            <c:spPr>
              <a:solidFill>
                <a:schemeClr val="bg1">
                  <a:alpha val="70000"/>
                </a:schemeClr>
              </a:solidFill>
            </c:spPr>
            <c:dLblPos val="inEnd"/>
            <c:showLegendKey val="0"/>
            <c:showVal val="1"/>
            <c:showCatName val="0"/>
            <c:showSerName val="0"/>
            <c:showPercent val="0"/>
            <c:showBubbleSize val="0"/>
            <c:showLeaderLines val="0"/>
          </c:dLbls>
          <c:cat>
            <c:strRef>
              <c:f>'KOMPLET PŘEHLED (Ř, N)-GRAFY'!$B$92:$D$92</c:f>
              <c:strCache>
                <c:ptCount val="3"/>
                <c:pt idx="0">
                  <c:v>CELKEM</c:v>
                </c:pt>
                <c:pt idx="1">
                  <c:v>ŘÁDNÝ TERMÍN</c:v>
                </c:pt>
                <c:pt idx="2">
                  <c:v>NÁHRADNÍ TERMÍN</c:v>
                </c:pt>
              </c:strCache>
            </c:strRef>
          </c:cat>
          <c:val>
            <c:numRef>
              <c:f>'KOMPLET PŘEHLED (Ř, N)-GRAFY'!$B$93:$D$93</c:f>
              <c:numCache>
                <c:formatCode>###0.0</c:formatCode>
                <c:ptCount val="3"/>
                <c:pt idx="0">
                  <c:v>54.129511475097381</c:v>
                </c:pt>
                <c:pt idx="1">
                  <c:v>54.163887291546757</c:v>
                </c:pt>
                <c:pt idx="2">
                  <c:v>48.776119402985088</c:v>
                </c:pt>
              </c:numCache>
            </c:numRef>
          </c:val>
        </c:ser>
        <c:ser>
          <c:idx val="1"/>
          <c:order val="1"/>
          <c:tx>
            <c:strRef>
              <c:f>'KOMPLET PŘEHLED (Ř, N)-GRAFY'!$E$91:$G$91</c:f>
              <c:strCache>
                <c:ptCount val="1"/>
                <c:pt idx="0">
                  <c:v>ČESKÝ JAZYK</c:v>
                </c:pt>
              </c:strCache>
            </c:strRef>
          </c:tx>
          <c:spPr>
            <a:solidFill>
              <a:schemeClr val="tx2"/>
            </a:solidFill>
          </c:spPr>
          <c:invertIfNegative val="0"/>
          <c:dLbls>
            <c:numFmt formatCode="#,##0.0" sourceLinked="0"/>
            <c:spPr>
              <a:solidFill>
                <a:schemeClr val="bg1">
                  <a:alpha val="70000"/>
                </a:schemeClr>
              </a:solidFill>
            </c:spPr>
            <c:dLblPos val="inEnd"/>
            <c:showLegendKey val="0"/>
            <c:showVal val="1"/>
            <c:showCatName val="0"/>
            <c:showSerName val="0"/>
            <c:showPercent val="0"/>
            <c:showBubbleSize val="0"/>
            <c:showLeaderLines val="0"/>
          </c:dLbls>
          <c:cat>
            <c:strRef>
              <c:f>'KOMPLET PŘEHLED (Ř, N)-GRAFY'!$B$92:$D$92</c:f>
              <c:strCache>
                <c:ptCount val="3"/>
                <c:pt idx="0">
                  <c:v>CELKEM</c:v>
                </c:pt>
                <c:pt idx="1">
                  <c:v>ŘÁDNÝ TERMÍN</c:v>
                </c:pt>
                <c:pt idx="2">
                  <c:v>NÁHRADNÍ TERMÍN</c:v>
                </c:pt>
              </c:strCache>
            </c:strRef>
          </c:cat>
          <c:val>
            <c:numRef>
              <c:f>'KOMPLET PŘEHLED (Ř, N)-GRAFY'!$E$93:$G$93</c:f>
              <c:numCache>
                <c:formatCode>###0.0</c:formatCode>
                <c:ptCount val="3"/>
                <c:pt idx="0">
                  <c:v>54.63567958853212</c:v>
                </c:pt>
                <c:pt idx="1">
                  <c:v>54.639631866551561</c:v>
                </c:pt>
                <c:pt idx="2">
                  <c:v>54.029411764705891</c:v>
                </c:pt>
              </c:numCache>
            </c:numRef>
          </c:val>
        </c:ser>
        <c:dLbls>
          <c:showLegendKey val="0"/>
          <c:showVal val="0"/>
          <c:showCatName val="0"/>
          <c:showSerName val="0"/>
          <c:showPercent val="0"/>
          <c:showBubbleSize val="0"/>
        </c:dLbls>
        <c:gapWidth val="150"/>
        <c:axId val="76305920"/>
        <c:axId val="76307456"/>
      </c:barChart>
      <c:catAx>
        <c:axId val="76305920"/>
        <c:scaling>
          <c:orientation val="minMax"/>
        </c:scaling>
        <c:delete val="0"/>
        <c:axPos val="b"/>
        <c:majorGridlines>
          <c:spPr>
            <a:ln>
              <a:solidFill>
                <a:schemeClr val="bg1">
                  <a:lumMod val="85000"/>
                </a:schemeClr>
              </a:solidFill>
            </a:ln>
          </c:spPr>
        </c:majorGridlines>
        <c:majorTickMark val="out"/>
        <c:minorTickMark val="none"/>
        <c:tickLblPos val="nextTo"/>
        <c:crossAx val="76307456"/>
        <c:crosses val="autoZero"/>
        <c:auto val="1"/>
        <c:lblAlgn val="ctr"/>
        <c:lblOffset val="100"/>
        <c:noMultiLvlLbl val="0"/>
      </c:catAx>
      <c:valAx>
        <c:axId val="76307456"/>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a:t>
                </a:r>
                <a:r>
                  <a:rPr lang="cs-CZ" baseline="0" dirty="0"/>
                  <a:t> SKÓR</a:t>
                </a:r>
                <a:endParaRPr lang="cs-CZ" dirty="0"/>
              </a:p>
            </c:rich>
          </c:tx>
          <c:overlay val="0"/>
        </c:title>
        <c:numFmt formatCode="#,##0" sourceLinked="0"/>
        <c:majorTickMark val="out"/>
        <c:minorTickMark val="none"/>
        <c:tickLblPos val="nextTo"/>
        <c:txPr>
          <a:bodyPr/>
          <a:lstStyle/>
          <a:p>
            <a:pPr>
              <a:defRPr sz="900"/>
            </a:pPr>
            <a:endParaRPr lang="cs-CZ"/>
          </a:p>
        </c:txPr>
        <c:crossAx val="76305920"/>
        <c:crosses val="autoZero"/>
        <c:crossBetween val="between"/>
      </c:valAx>
      <c:spPr>
        <a:ln>
          <a:solidFill>
            <a:schemeClr val="bg1">
              <a:lumMod val="75000"/>
            </a:schemeClr>
          </a:solidFill>
        </a:ln>
      </c:spPr>
    </c:plotArea>
    <c:legend>
      <c:legendPos val="r"/>
      <c:layout>
        <c:manualLayout>
          <c:xMode val="edge"/>
          <c:yMode val="edge"/>
          <c:x val="0.12883377077865263"/>
          <c:y val="0.89145175643898122"/>
          <c:w val="0.8044995625546808"/>
          <c:h val="7.6284728068179236E-2"/>
        </c:manualLayout>
      </c:layout>
      <c:overlay val="0"/>
      <c:spPr>
        <a:solidFill>
          <a:schemeClr val="bg1">
            <a:lumMod val="95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ČESKÝ</a:t>
            </a:r>
            <a:r>
              <a:rPr lang="cs-CZ" sz="1400" baseline="0" dirty="0"/>
              <a:t> JAZYK</a:t>
            </a:r>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8LETÁ GYMNÁZIA</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barChart>
        <c:barDir val="col"/>
        <c:grouping val="clustered"/>
        <c:varyColors val="0"/>
        <c:ser>
          <c:idx val="0"/>
          <c:order val="0"/>
          <c:tx>
            <c:strRef>
              <c:f>HISTOGRAMY!$H$2</c:f>
              <c:strCache>
                <c:ptCount val="1"/>
                <c:pt idx="0">
                  <c:v>5</c:v>
                </c:pt>
              </c:strCache>
            </c:strRef>
          </c:tx>
          <c:spPr>
            <a:solidFill>
              <a:schemeClr val="tx2"/>
            </a:solidFill>
          </c:spPr>
          <c:invertIfNegative val="0"/>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HISTOGRAMY!$H$4:$H$54</c:f>
              <c:numCache>
                <c:formatCode>0.00</c:formatCode>
                <c:ptCount val="51"/>
                <c:pt idx="0">
                  <c:v>0</c:v>
                </c:pt>
                <c:pt idx="1">
                  <c:v>0</c:v>
                </c:pt>
                <c:pt idx="2">
                  <c:v>9.5868085514332294E-3</c:v>
                </c:pt>
                <c:pt idx="3">
                  <c:v>0</c:v>
                </c:pt>
                <c:pt idx="4">
                  <c:v>9.5868085514332294E-3</c:v>
                </c:pt>
                <c:pt idx="5">
                  <c:v>3.8347234205732904E-2</c:v>
                </c:pt>
                <c:pt idx="6">
                  <c:v>7.6694468411465808E-2</c:v>
                </c:pt>
                <c:pt idx="7">
                  <c:v>0.14380212827149844</c:v>
                </c:pt>
                <c:pt idx="8">
                  <c:v>0.2396702137858307</c:v>
                </c:pt>
                <c:pt idx="9">
                  <c:v>0.3355382993001631</c:v>
                </c:pt>
                <c:pt idx="10">
                  <c:v>0.38347234205732916</c:v>
                </c:pt>
                <c:pt idx="11">
                  <c:v>0.53686127888026058</c:v>
                </c:pt>
                <c:pt idx="12">
                  <c:v>0.7573578755632252</c:v>
                </c:pt>
                <c:pt idx="13">
                  <c:v>1.0833093663119548</c:v>
                </c:pt>
                <c:pt idx="14">
                  <c:v>1.3996740485092509</c:v>
                </c:pt>
                <c:pt idx="15">
                  <c:v>1.6105838366407823</c:v>
                </c:pt>
                <c:pt idx="16">
                  <c:v>1.8694276675294792</c:v>
                </c:pt>
                <c:pt idx="17">
                  <c:v>2.5021570319240722</c:v>
                </c:pt>
                <c:pt idx="18">
                  <c:v>2.5500910746812386</c:v>
                </c:pt>
                <c:pt idx="19">
                  <c:v>3.1924072476272651</c:v>
                </c:pt>
                <c:pt idx="20">
                  <c:v>3.2786885245901636</c:v>
                </c:pt>
                <c:pt idx="21">
                  <c:v>3.4991851212731273</c:v>
                </c:pt>
                <c:pt idx="22">
                  <c:v>4.1990221455277537</c:v>
                </c:pt>
                <c:pt idx="23">
                  <c:v>4.2565429968363526</c:v>
                </c:pt>
                <c:pt idx="24">
                  <c:v>4.4962132106221846</c:v>
                </c:pt>
                <c:pt idx="25">
                  <c:v>4.4770395935193186</c:v>
                </c:pt>
                <c:pt idx="26">
                  <c:v>4.4099319336592853</c:v>
                </c:pt>
                <c:pt idx="27">
                  <c:v>4.5345604448279166</c:v>
                </c:pt>
                <c:pt idx="28">
                  <c:v>4.7838174671651803</c:v>
                </c:pt>
                <c:pt idx="29">
                  <c:v>5.0043140638481445</c:v>
                </c:pt>
                <c:pt idx="30">
                  <c:v>4.8029910842680472</c:v>
                </c:pt>
                <c:pt idx="31">
                  <c:v>4.3332374652478194</c:v>
                </c:pt>
                <c:pt idx="32">
                  <c:v>4.4099319336592853</c:v>
                </c:pt>
                <c:pt idx="33">
                  <c:v>4.0072859744990881</c:v>
                </c:pt>
                <c:pt idx="34">
                  <c:v>3.8443102291247238</c:v>
                </c:pt>
                <c:pt idx="35">
                  <c:v>3.6909212923017938</c:v>
                </c:pt>
                <c:pt idx="36">
                  <c:v>2.7801744799156372</c:v>
                </c:pt>
                <c:pt idx="37">
                  <c:v>3.0390183108043334</c:v>
                </c:pt>
                <c:pt idx="38">
                  <c:v>2.1953791582782087</c:v>
                </c:pt>
                <c:pt idx="39">
                  <c:v>1.9173617102866456</c:v>
                </c:pt>
                <c:pt idx="40">
                  <c:v>1.6201706451922155</c:v>
                </c:pt>
                <c:pt idx="41">
                  <c:v>0.99702808934905562</c:v>
                </c:pt>
                <c:pt idx="42">
                  <c:v>1.0833093663119548</c:v>
                </c:pt>
                <c:pt idx="43">
                  <c:v>0.61355574729172668</c:v>
                </c:pt>
                <c:pt idx="44">
                  <c:v>0.43140638481449539</c:v>
                </c:pt>
                <c:pt idx="45">
                  <c:v>0.29719106509443011</c:v>
                </c:pt>
                <c:pt idx="46">
                  <c:v>0.19173617102866455</c:v>
                </c:pt>
                <c:pt idx="47">
                  <c:v>5.7520851308599373E-2</c:v>
                </c:pt>
                <c:pt idx="48">
                  <c:v>0</c:v>
                </c:pt>
                <c:pt idx="49">
                  <c:v>0</c:v>
                </c:pt>
                <c:pt idx="50">
                  <c:v>9.5868085514332294E-3</c:v>
                </c:pt>
              </c:numCache>
            </c:numRef>
          </c:val>
        </c:ser>
        <c:dLbls>
          <c:showLegendKey val="0"/>
          <c:showVal val="0"/>
          <c:showCatName val="0"/>
          <c:showSerName val="0"/>
          <c:showPercent val="0"/>
          <c:showBubbleSize val="0"/>
        </c:dLbls>
        <c:gapWidth val="20"/>
        <c:axId val="76343936"/>
        <c:axId val="79844096"/>
      </c:barChart>
      <c:catAx>
        <c:axId val="76343936"/>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79844096"/>
        <c:crosses val="autoZero"/>
        <c:auto val="1"/>
        <c:lblAlgn val="ctr"/>
        <c:lblOffset val="100"/>
        <c:noMultiLvlLbl val="0"/>
      </c:catAx>
      <c:valAx>
        <c:axId val="79844096"/>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r>
                  <a:rPr lang="cs-CZ" dirty="0" smtClean="0"/>
                  <a:t>(%)</a:t>
                </a:r>
                <a:endParaRPr lang="cs-CZ" dirty="0"/>
              </a:p>
            </c:rich>
          </c:tx>
          <c:overlay val="0"/>
        </c:title>
        <c:numFmt formatCode="0" sourceLinked="0"/>
        <c:majorTickMark val="out"/>
        <c:minorTickMark val="none"/>
        <c:tickLblPos val="nextTo"/>
        <c:txPr>
          <a:bodyPr/>
          <a:lstStyle/>
          <a:p>
            <a:pPr>
              <a:defRPr sz="800"/>
            </a:pPr>
            <a:endParaRPr lang="cs-CZ"/>
          </a:p>
        </c:txPr>
        <c:crossAx val="76343936"/>
        <c:crosses val="autoZero"/>
        <c:crossBetween val="between"/>
      </c:valAx>
      <c:spPr>
        <a:ln>
          <a:solidFill>
            <a:schemeClr val="bg1">
              <a:lumMod val="7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MATEMATIKA</a:t>
            </a:r>
            <a:endParaRPr lang="cs-CZ" sz="1400" baseline="0" dirty="0"/>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8LETÁ GYMNÁZIA</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barChart>
        <c:barDir val="col"/>
        <c:grouping val="clustered"/>
        <c:varyColors val="0"/>
        <c:ser>
          <c:idx val="0"/>
          <c:order val="0"/>
          <c:tx>
            <c:strRef>
              <c:f>HISTOGRAMY!$H$2</c:f>
              <c:strCache>
                <c:ptCount val="1"/>
                <c:pt idx="0">
                  <c:v>5</c:v>
                </c:pt>
              </c:strCache>
            </c:strRef>
          </c:tx>
          <c:spPr>
            <a:solidFill>
              <a:schemeClr val="accent5">
                <a:lumMod val="75000"/>
              </a:schemeClr>
            </a:solidFill>
          </c:spPr>
          <c:invertIfNegative val="0"/>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HISTOGRAMY!$I$4:$I$54</c:f>
              <c:numCache>
                <c:formatCode>0.00</c:formatCode>
                <c:ptCount val="51"/>
                <c:pt idx="0">
                  <c:v>0.11500862564692352</c:v>
                </c:pt>
                <c:pt idx="1">
                  <c:v>5.7504312823461773E-2</c:v>
                </c:pt>
                <c:pt idx="2">
                  <c:v>0.10542457350967992</c:v>
                </c:pt>
                <c:pt idx="3">
                  <c:v>0.15334483419589809</c:v>
                </c:pt>
                <c:pt idx="4">
                  <c:v>0.27793751198006522</c:v>
                </c:pt>
                <c:pt idx="5">
                  <c:v>0.37377803335250154</c:v>
                </c:pt>
                <c:pt idx="6">
                  <c:v>0.48878665899942503</c:v>
                </c:pt>
                <c:pt idx="7">
                  <c:v>0.67088364960705393</c:v>
                </c:pt>
                <c:pt idx="8">
                  <c:v>0.83381253594019544</c:v>
                </c:pt>
                <c:pt idx="9">
                  <c:v>1.0350776308223115</c:v>
                </c:pt>
                <c:pt idx="10">
                  <c:v>1.2171746214299404</c:v>
                </c:pt>
                <c:pt idx="11">
                  <c:v>1.6388729154686601</c:v>
                </c:pt>
                <c:pt idx="12">
                  <c:v>1.8497220624880197</c:v>
                </c:pt>
                <c:pt idx="13">
                  <c:v>1.9455625838604562</c:v>
                </c:pt>
                <c:pt idx="14">
                  <c:v>2.2043319915660349</c:v>
                </c:pt>
                <c:pt idx="15">
                  <c:v>2.2905884608012266</c:v>
                </c:pt>
                <c:pt idx="16">
                  <c:v>2.3001725129384711</c:v>
                </c:pt>
                <c:pt idx="17">
                  <c:v>2.6739505462909721</c:v>
                </c:pt>
                <c:pt idx="18">
                  <c:v>2.9231359018593066</c:v>
                </c:pt>
                <c:pt idx="19">
                  <c:v>2.7889591719378952</c:v>
                </c:pt>
                <c:pt idx="20">
                  <c:v>2.7697910676634092</c:v>
                </c:pt>
                <c:pt idx="21">
                  <c:v>3.2585777266628342</c:v>
                </c:pt>
                <c:pt idx="22">
                  <c:v>3.239409622388346</c:v>
                </c:pt>
                <c:pt idx="23">
                  <c:v>3.0381445275062298</c:v>
                </c:pt>
                <c:pt idx="24">
                  <c:v>2.7793751198006511</c:v>
                </c:pt>
                <c:pt idx="25">
                  <c:v>3.2777458309373202</c:v>
                </c:pt>
                <c:pt idx="26">
                  <c:v>3.3256660916235381</c:v>
                </c:pt>
                <c:pt idx="27">
                  <c:v>3.1435691010159101</c:v>
                </c:pt>
                <c:pt idx="28">
                  <c:v>3.431090665133218</c:v>
                </c:pt>
                <c:pt idx="29">
                  <c:v>3.3735863523097569</c:v>
                </c:pt>
                <c:pt idx="30">
                  <c:v>3.2969139352118066</c:v>
                </c:pt>
                <c:pt idx="31">
                  <c:v>2.9806402146827677</c:v>
                </c:pt>
                <c:pt idx="32">
                  <c:v>3.3831704044470001</c:v>
                </c:pt>
                <c:pt idx="33">
                  <c:v>3.1819053095648839</c:v>
                </c:pt>
                <c:pt idx="34">
                  <c:v>3.2681617788000779</c:v>
                </c:pt>
                <c:pt idx="35">
                  <c:v>2.7602070155261642</c:v>
                </c:pt>
                <c:pt idx="36">
                  <c:v>2.7889591719378952</c:v>
                </c:pt>
                <c:pt idx="37">
                  <c:v>2.5301897642323183</c:v>
                </c:pt>
                <c:pt idx="38">
                  <c:v>2.9710561625455241</c:v>
                </c:pt>
                <c:pt idx="39">
                  <c:v>2.0509871573701366</c:v>
                </c:pt>
                <c:pt idx="40">
                  <c:v>2.6356143377419978</c:v>
                </c:pt>
                <c:pt idx="41">
                  <c:v>1.5334483419589804</c:v>
                </c:pt>
                <c:pt idx="42">
                  <c:v>2.2330841479777654</c:v>
                </c:pt>
                <c:pt idx="43">
                  <c:v>1.130918152194748</c:v>
                </c:pt>
                <c:pt idx="44">
                  <c:v>1.8593061146252639</c:v>
                </c:pt>
                <c:pt idx="45">
                  <c:v>0.57504312823461767</c:v>
                </c:pt>
                <c:pt idx="46">
                  <c:v>1.3992716120375692</c:v>
                </c:pt>
                <c:pt idx="47">
                  <c:v>0.26835345984282161</c:v>
                </c:pt>
                <c:pt idx="48">
                  <c:v>0.89131684876365702</c:v>
                </c:pt>
                <c:pt idx="49">
                  <c:v>0.16292888633314168</c:v>
                </c:pt>
                <c:pt idx="50">
                  <c:v>0.51753881541115576</c:v>
                </c:pt>
              </c:numCache>
            </c:numRef>
          </c:val>
        </c:ser>
        <c:dLbls>
          <c:showLegendKey val="0"/>
          <c:showVal val="0"/>
          <c:showCatName val="0"/>
          <c:showSerName val="0"/>
          <c:showPercent val="0"/>
          <c:showBubbleSize val="0"/>
        </c:dLbls>
        <c:gapWidth val="20"/>
        <c:axId val="79876864"/>
        <c:axId val="79878784"/>
      </c:barChart>
      <c:catAx>
        <c:axId val="79876864"/>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79878784"/>
        <c:crosses val="autoZero"/>
        <c:auto val="1"/>
        <c:lblAlgn val="ctr"/>
        <c:lblOffset val="100"/>
        <c:noMultiLvlLbl val="0"/>
      </c:catAx>
      <c:valAx>
        <c:axId val="79878784"/>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r>
                  <a:rPr lang="cs-CZ" dirty="0" smtClean="0"/>
                  <a:t>(%)</a:t>
                </a:r>
                <a:endParaRPr lang="cs-CZ" dirty="0"/>
              </a:p>
            </c:rich>
          </c:tx>
          <c:overlay val="0"/>
        </c:title>
        <c:numFmt formatCode="0.0" sourceLinked="0"/>
        <c:majorTickMark val="out"/>
        <c:minorTickMark val="none"/>
        <c:tickLblPos val="nextTo"/>
        <c:txPr>
          <a:bodyPr/>
          <a:lstStyle/>
          <a:p>
            <a:pPr>
              <a:defRPr sz="800"/>
            </a:pPr>
            <a:endParaRPr lang="cs-CZ"/>
          </a:p>
        </c:txPr>
        <c:crossAx val="79876864"/>
        <c:crosses val="autoZero"/>
        <c:crossBetween val="between"/>
      </c:valAx>
      <c:spPr>
        <a:ln>
          <a:solidFill>
            <a:schemeClr val="bg1">
              <a:lumMod val="7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050"/>
            </a:pPr>
            <a:r>
              <a:rPr lang="cs-CZ" sz="1200" dirty="0"/>
              <a:t>MATEMATIKA</a:t>
            </a:r>
            <a:r>
              <a:rPr lang="cs-CZ" sz="1200" baseline="0" dirty="0"/>
              <a:t> A ČESKÝ JAZYK </a:t>
            </a:r>
            <a:r>
              <a:rPr lang="cs-CZ" sz="1200" baseline="0" dirty="0" smtClean="0"/>
              <a:t>− </a:t>
            </a:r>
            <a:r>
              <a:rPr lang="cs-CZ" sz="1200" baseline="0" dirty="0"/>
              <a:t>PRŮMĚRNÝ </a:t>
            </a:r>
            <a:r>
              <a:rPr lang="cs-CZ" sz="1200" dirty="0"/>
              <a:t>% SKÓR</a:t>
            </a:r>
          </a:p>
          <a:p>
            <a:pPr>
              <a:defRPr sz="1050"/>
            </a:pPr>
            <a:r>
              <a:rPr lang="cs-CZ" sz="1200" dirty="0">
                <a:solidFill>
                  <a:srgbClr val="FF0000"/>
                </a:solidFill>
              </a:rPr>
              <a:t>UCHAZEČI O 6LETÁ GYMNÁZIA</a:t>
            </a:r>
          </a:p>
          <a:p>
            <a:pPr>
              <a:defRPr sz="1050"/>
            </a:pPr>
            <a:r>
              <a:rPr lang="cs-CZ" sz="1000" dirty="0"/>
              <a:t>PO</a:t>
            </a:r>
            <a:r>
              <a:rPr lang="cs-CZ" sz="1000" baseline="0" dirty="0"/>
              <a:t> PZ 2015 </a:t>
            </a:r>
            <a:r>
              <a:rPr lang="cs-CZ" sz="1000" baseline="0" dirty="0" smtClean="0"/>
              <a:t>− </a:t>
            </a:r>
            <a:r>
              <a:rPr lang="cs-CZ" sz="1000" baseline="0" dirty="0"/>
              <a:t>ŘÁDNÝ A NÁHRADNÍ TERMÍN</a:t>
            </a:r>
            <a:endParaRPr lang="cs-CZ" sz="1000" dirty="0"/>
          </a:p>
        </c:rich>
      </c:tx>
      <c:layout>
        <c:manualLayout>
          <c:xMode val="edge"/>
          <c:yMode val="edge"/>
          <c:x val="0.1560347769028872"/>
          <c:y val="2.3496892674704953E-2"/>
        </c:manualLayout>
      </c:layout>
      <c:overlay val="0"/>
    </c:title>
    <c:autoTitleDeleted val="0"/>
    <c:plotArea>
      <c:layout>
        <c:manualLayout>
          <c:layoutTarget val="inner"/>
          <c:xMode val="edge"/>
          <c:yMode val="edge"/>
          <c:x val="0.1070857392825897"/>
          <c:y val="0.20413033436509981"/>
          <c:w val="0.87174803149606306"/>
          <c:h val="0.5811336603163384"/>
        </c:manualLayout>
      </c:layout>
      <c:barChart>
        <c:barDir val="col"/>
        <c:grouping val="clustered"/>
        <c:varyColors val="0"/>
        <c:ser>
          <c:idx val="0"/>
          <c:order val="0"/>
          <c:tx>
            <c:strRef>
              <c:f>'KOMPLET PŘEHLED (Ř, N)-GRAFY'!$B$91:$D$91</c:f>
              <c:strCache>
                <c:ptCount val="1"/>
                <c:pt idx="0">
                  <c:v>MATEMATIKA</c:v>
                </c:pt>
              </c:strCache>
            </c:strRef>
          </c:tx>
          <c:spPr>
            <a:solidFill>
              <a:schemeClr val="accent5"/>
            </a:solidFill>
          </c:spPr>
          <c:invertIfNegative val="0"/>
          <c:dLbls>
            <c:numFmt formatCode="#,##0.0" sourceLinked="0"/>
            <c:spPr>
              <a:solidFill>
                <a:schemeClr val="bg1">
                  <a:alpha val="70000"/>
                </a:schemeClr>
              </a:solidFill>
            </c:spPr>
            <c:dLblPos val="inEnd"/>
            <c:showLegendKey val="0"/>
            <c:showVal val="1"/>
            <c:showCatName val="0"/>
            <c:showSerName val="0"/>
            <c:showPercent val="0"/>
            <c:showBubbleSize val="0"/>
            <c:showLeaderLines val="0"/>
          </c:dLbls>
          <c:cat>
            <c:strRef>
              <c:f>'KOMPLET PŘEHLED (Ř, N)-GRAFY'!$E$92:$G$92</c:f>
              <c:strCache>
                <c:ptCount val="3"/>
                <c:pt idx="0">
                  <c:v>CELKEM</c:v>
                </c:pt>
                <c:pt idx="1">
                  <c:v>ŘÁDNÝ TERMÍN</c:v>
                </c:pt>
                <c:pt idx="2">
                  <c:v>NÁHRADNÍ TERMÍN</c:v>
                </c:pt>
              </c:strCache>
            </c:strRef>
          </c:cat>
          <c:val>
            <c:numRef>
              <c:f>'KOMPLET PŘEHLED (Ř, N)-GRAFY'!$B$94:$D$94</c:f>
              <c:numCache>
                <c:formatCode>###0.0</c:formatCode>
                <c:ptCount val="3"/>
                <c:pt idx="0">
                  <c:v>47.210526315789473</c:v>
                </c:pt>
                <c:pt idx="1">
                  <c:v>47.254578754578795</c:v>
                </c:pt>
                <c:pt idx="2">
                  <c:v>42.400000000000006</c:v>
                </c:pt>
              </c:numCache>
            </c:numRef>
          </c:val>
        </c:ser>
        <c:ser>
          <c:idx val="1"/>
          <c:order val="1"/>
          <c:tx>
            <c:strRef>
              <c:f>'KOMPLET PŘEHLED (Ř, N)-GRAFY'!$E$91:$G$91</c:f>
              <c:strCache>
                <c:ptCount val="1"/>
                <c:pt idx="0">
                  <c:v>ČESKÝ JAZYK</c:v>
                </c:pt>
              </c:strCache>
            </c:strRef>
          </c:tx>
          <c:spPr>
            <a:solidFill>
              <a:schemeClr val="tx2"/>
            </a:solidFill>
          </c:spPr>
          <c:invertIfNegative val="0"/>
          <c:dLbls>
            <c:numFmt formatCode="#,##0.0" sourceLinked="0"/>
            <c:spPr>
              <a:solidFill>
                <a:schemeClr val="bg1">
                  <a:alpha val="70000"/>
                </a:schemeClr>
              </a:solidFill>
            </c:spPr>
            <c:dLblPos val="inEnd"/>
            <c:showLegendKey val="0"/>
            <c:showVal val="1"/>
            <c:showCatName val="0"/>
            <c:showSerName val="0"/>
            <c:showPercent val="0"/>
            <c:showBubbleSize val="0"/>
            <c:showLeaderLines val="0"/>
          </c:dLbls>
          <c:cat>
            <c:strRef>
              <c:f>'KOMPLET PŘEHLED (Ř, N)-GRAFY'!$E$92:$G$92</c:f>
              <c:strCache>
                <c:ptCount val="3"/>
                <c:pt idx="0">
                  <c:v>CELKEM</c:v>
                </c:pt>
                <c:pt idx="1">
                  <c:v>ŘÁDNÝ TERMÍN</c:v>
                </c:pt>
                <c:pt idx="2">
                  <c:v>NÁHRADNÍ TERMÍN</c:v>
                </c:pt>
              </c:strCache>
            </c:strRef>
          </c:cat>
          <c:val>
            <c:numRef>
              <c:f>'KOMPLET PŘEHLED (Ř, N)-GRAFY'!$E$94:$G$94</c:f>
              <c:numCache>
                <c:formatCode>###0.0</c:formatCode>
                <c:ptCount val="3"/>
                <c:pt idx="0">
                  <c:v>54.946842344388855</c:v>
                </c:pt>
                <c:pt idx="1">
                  <c:v>54.947271893626734</c:v>
                </c:pt>
                <c:pt idx="2">
                  <c:v>54.9</c:v>
                </c:pt>
              </c:numCache>
            </c:numRef>
          </c:val>
        </c:ser>
        <c:dLbls>
          <c:showLegendKey val="0"/>
          <c:showVal val="0"/>
          <c:showCatName val="0"/>
          <c:showSerName val="0"/>
          <c:showPercent val="0"/>
          <c:showBubbleSize val="0"/>
        </c:dLbls>
        <c:gapWidth val="150"/>
        <c:axId val="77704192"/>
        <c:axId val="77718272"/>
      </c:barChart>
      <c:catAx>
        <c:axId val="77704192"/>
        <c:scaling>
          <c:orientation val="minMax"/>
        </c:scaling>
        <c:delete val="0"/>
        <c:axPos val="b"/>
        <c:majorGridlines>
          <c:spPr>
            <a:ln>
              <a:solidFill>
                <a:schemeClr val="bg1">
                  <a:lumMod val="85000"/>
                </a:schemeClr>
              </a:solidFill>
            </a:ln>
          </c:spPr>
        </c:majorGridlines>
        <c:majorTickMark val="out"/>
        <c:minorTickMark val="none"/>
        <c:tickLblPos val="nextTo"/>
        <c:crossAx val="77718272"/>
        <c:crosses val="autoZero"/>
        <c:auto val="1"/>
        <c:lblAlgn val="ctr"/>
        <c:lblOffset val="100"/>
        <c:noMultiLvlLbl val="0"/>
      </c:catAx>
      <c:valAx>
        <c:axId val="77718272"/>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a:t>
                </a:r>
                <a:r>
                  <a:rPr lang="cs-CZ" baseline="0" dirty="0"/>
                  <a:t> SKÓR</a:t>
                </a:r>
                <a:endParaRPr lang="cs-CZ" dirty="0"/>
              </a:p>
            </c:rich>
          </c:tx>
          <c:overlay val="0"/>
        </c:title>
        <c:numFmt formatCode="#,##0" sourceLinked="0"/>
        <c:majorTickMark val="out"/>
        <c:minorTickMark val="none"/>
        <c:tickLblPos val="nextTo"/>
        <c:txPr>
          <a:bodyPr/>
          <a:lstStyle/>
          <a:p>
            <a:pPr>
              <a:defRPr sz="900"/>
            </a:pPr>
            <a:endParaRPr lang="cs-CZ"/>
          </a:p>
        </c:txPr>
        <c:crossAx val="77704192"/>
        <c:crosses val="autoZero"/>
        <c:crossBetween val="between"/>
      </c:valAx>
      <c:spPr>
        <a:ln>
          <a:solidFill>
            <a:schemeClr val="bg1">
              <a:lumMod val="75000"/>
            </a:schemeClr>
          </a:solidFill>
        </a:ln>
      </c:spPr>
    </c:plotArea>
    <c:legend>
      <c:legendPos val="r"/>
      <c:layout>
        <c:manualLayout>
          <c:xMode val="edge"/>
          <c:yMode val="edge"/>
          <c:x val="0.12883377077865263"/>
          <c:y val="0.89145175643898122"/>
          <c:w val="0.8044995625546808"/>
          <c:h val="7.6284728068179236E-2"/>
        </c:manualLayout>
      </c:layout>
      <c:overlay val="0"/>
      <c:spPr>
        <a:solidFill>
          <a:schemeClr val="bg1">
            <a:lumMod val="95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ČESKÝ</a:t>
            </a:r>
            <a:r>
              <a:rPr lang="cs-CZ" sz="1400" baseline="0" dirty="0"/>
              <a:t> JAZYK</a:t>
            </a:r>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6LETÁ GYMNÁZIA</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barChart>
        <c:barDir val="col"/>
        <c:grouping val="clustered"/>
        <c:varyColors val="0"/>
        <c:ser>
          <c:idx val="0"/>
          <c:order val="0"/>
          <c:tx>
            <c:strRef>
              <c:f>HISTOGRAMY!$H$2</c:f>
              <c:strCache>
                <c:ptCount val="1"/>
                <c:pt idx="0">
                  <c:v>5</c:v>
                </c:pt>
              </c:strCache>
            </c:strRef>
          </c:tx>
          <c:spPr>
            <a:solidFill>
              <a:schemeClr val="tx2"/>
            </a:solidFill>
          </c:spPr>
          <c:invertIfNegative val="0"/>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HISTOGRAMY!$J$4:$J$54</c:f>
              <c:numCache>
                <c:formatCode>0.00</c:formatCode>
                <c:ptCount val="51"/>
                <c:pt idx="0">
                  <c:v>0</c:v>
                </c:pt>
                <c:pt idx="1">
                  <c:v>0</c:v>
                </c:pt>
                <c:pt idx="2">
                  <c:v>0</c:v>
                </c:pt>
                <c:pt idx="3">
                  <c:v>0</c:v>
                </c:pt>
                <c:pt idx="4">
                  <c:v>0</c:v>
                </c:pt>
                <c:pt idx="5">
                  <c:v>0</c:v>
                </c:pt>
                <c:pt idx="6">
                  <c:v>4.585052728106373E-2</c:v>
                </c:pt>
                <c:pt idx="7">
                  <c:v>0</c:v>
                </c:pt>
                <c:pt idx="8">
                  <c:v>4.585052728106373E-2</c:v>
                </c:pt>
                <c:pt idx="9">
                  <c:v>0.13755158184319122</c:v>
                </c:pt>
                <c:pt idx="10">
                  <c:v>0.13755158184319122</c:v>
                </c:pt>
                <c:pt idx="11">
                  <c:v>0.22925263640531868</c:v>
                </c:pt>
                <c:pt idx="12">
                  <c:v>0.4585052728106373</c:v>
                </c:pt>
                <c:pt idx="13">
                  <c:v>0.4126547455295736</c:v>
                </c:pt>
                <c:pt idx="14">
                  <c:v>0.4585052728106373</c:v>
                </c:pt>
                <c:pt idx="15">
                  <c:v>1.0087116001834018</c:v>
                </c:pt>
                <c:pt idx="16">
                  <c:v>1.5589179275561671</c:v>
                </c:pt>
                <c:pt idx="17">
                  <c:v>1.8798716185236126</c:v>
                </c:pt>
                <c:pt idx="18">
                  <c:v>2.8885832187070162</c:v>
                </c:pt>
                <c:pt idx="19">
                  <c:v>3.4846400733608434</c:v>
                </c:pt>
                <c:pt idx="20">
                  <c:v>3.4387895460797799</c:v>
                </c:pt>
                <c:pt idx="21">
                  <c:v>3.5304906006419072</c:v>
                </c:pt>
                <c:pt idx="22">
                  <c:v>4.5392022008253106</c:v>
                </c:pt>
                <c:pt idx="23">
                  <c:v>4.6767537826685022</c:v>
                </c:pt>
                <c:pt idx="24">
                  <c:v>5.5479138010087095</c:v>
                </c:pt>
                <c:pt idx="25">
                  <c:v>5.9605685465382843</c:v>
                </c:pt>
                <c:pt idx="26">
                  <c:v>5.0435580009170105</c:v>
                </c:pt>
                <c:pt idx="27">
                  <c:v>5.0894085281980743</c:v>
                </c:pt>
                <c:pt idx="28">
                  <c:v>5.1811095827602021</c:v>
                </c:pt>
                <c:pt idx="29">
                  <c:v>4.9977074736359466</c:v>
                </c:pt>
                <c:pt idx="30">
                  <c:v>5.1352590554791391</c:v>
                </c:pt>
                <c:pt idx="31">
                  <c:v>5.3645116918844558</c:v>
                </c:pt>
                <c:pt idx="32">
                  <c:v>5.2269601100412668</c:v>
                </c:pt>
                <c:pt idx="33">
                  <c:v>4.0806969280146737</c:v>
                </c:pt>
                <c:pt idx="34">
                  <c:v>4.0806969280146737</c:v>
                </c:pt>
                <c:pt idx="35">
                  <c:v>3.2553874369555249</c:v>
                </c:pt>
                <c:pt idx="36">
                  <c:v>2.5676295277395691</c:v>
                </c:pt>
                <c:pt idx="37">
                  <c:v>2.7510316368638237</c:v>
                </c:pt>
                <c:pt idx="38">
                  <c:v>1.6047684548372305</c:v>
                </c:pt>
                <c:pt idx="39">
                  <c:v>1.329665291150848</c:v>
                </c:pt>
                <c:pt idx="40">
                  <c:v>1.329665291150848</c:v>
                </c:pt>
                <c:pt idx="41">
                  <c:v>0.7336084364970199</c:v>
                </c:pt>
                <c:pt idx="42">
                  <c:v>0.504355800091701</c:v>
                </c:pt>
                <c:pt idx="43">
                  <c:v>0.64190738193489238</c:v>
                </c:pt>
                <c:pt idx="44">
                  <c:v>0.13755158184319122</c:v>
                </c:pt>
                <c:pt idx="45">
                  <c:v>0.36680421824850989</c:v>
                </c:pt>
                <c:pt idx="46">
                  <c:v>9.170105456212746E-2</c:v>
                </c:pt>
                <c:pt idx="47">
                  <c:v>4.585052728106373E-2</c:v>
                </c:pt>
                <c:pt idx="48">
                  <c:v>0</c:v>
                </c:pt>
                <c:pt idx="49">
                  <c:v>0</c:v>
                </c:pt>
                <c:pt idx="50">
                  <c:v>0</c:v>
                </c:pt>
              </c:numCache>
            </c:numRef>
          </c:val>
        </c:ser>
        <c:dLbls>
          <c:showLegendKey val="0"/>
          <c:showVal val="0"/>
          <c:showCatName val="0"/>
          <c:showSerName val="0"/>
          <c:showPercent val="0"/>
          <c:showBubbleSize val="0"/>
        </c:dLbls>
        <c:gapWidth val="20"/>
        <c:axId val="79937536"/>
        <c:axId val="79939456"/>
      </c:barChart>
      <c:catAx>
        <c:axId val="79937536"/>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79939456"/>
        <c:crosses val="autoZero"/>
        <c:auto val="1"/>
        <c:lblAlgn val="ctr"/>
        <c:lblOffset val="100"/>
        <c:noMultiLvlLbl val="0"/>
      </c:catAx>
      <c:valAx>
        <c:axId val="79939456"/>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r>
                  <a:rPr lang="cs-CZ" dirty="0" smtClean="0"/>
                  <a:t>(%)</a:t>
                </a:r>
                <a:endParaRPr lang="cs-CZ" dirty="0"/>
              </a:p>
            </c:rich>
          </c:tx>
          <c:overlay val="0"/>
        </c:title>
        <c:numFmt formatCode="0" sourceLinked="0"/>
        <c:majorTickMark val="out"/>
        <c:minorTickMark val="none"/>
        <c:tickLblPos val="nextTo"/>
        <c:txPr>
          <a:bodyPr/>
          <a:lstStyle/>
          <a:p>
            <a:pPr>
              <a:defRPr sz="800"/>
            </a:pPr>
            <a:endParaRPr lang="cs-CZ"/>
          </a:p>
        </c:txPr>
        <c:crossAx val="79937536"/>
        <c:crosses val="autoZero"/>
        <c:crossBetween val="between"/>
      </c:valAx>
      <c:spPr>
        <a:ln>
          <a:solidFill>
            <a:schemeClr val="bg1">
              <a:lumMod val="7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MATEMATIKA</a:t>
            </a:r>
            <a:endParaRPr lang="cs-CZ" sz="1400" baseline="0" dirty="0"/>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6LETÁ GYMNÁZIA</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barChart>
        <c:barDir val="col"/>
        <c:grouping val="clustered"/>
        <c:varyColors val="0"/>
        <c:ser>
          <c:idx val="0"/>
          <c:order val="0"/>
          <c:tx>
            <c:strRef>
              <c:f>HISTOGRAMY!$H$2</c:f>
              <c:strCache>
                <c:ptCount val="1"/>
                <c:pt idx="0">
                  <c:v>5</c:v>
                </c:pt>
              </c:strCache>
            </c:strRef>
          </c:tx>
          <c:spPr>
            <a:solidFill>
              <a:schemeClr val="accent5">
                <a:lumMod val="75000"/>
              </a:schemeClr>
            </a:solidFill>
          </c:spPr>
          <c:invertIfNegative val="0"/>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HISTOGRAMY!$K$4:$K$54</c:f>
              <c:numCache>
                <c:formatCode>0.00</c:formatCode>
                <c:ptCount val="51"/>
                <c:pt idx="0">
                  <c:v>4.5787545787545778E-2</c:v>
                </c:pt>
                <c:pt idx="1">
                  <c:v>0</c:v>
                </c:pt>
                <c:pt idx="2">
                  <c:v>0.18315018315018317</c:v>
                </c:pt>
                <c:pt idx="3">
                  <c:v>0.36630036630036639</c:v>
                </c:pt>
                <c:pt idx="4">
                  <c:v>0.64102564102564108</c:v>
                </c:pt>
                <c:pt idx="5">
                  <c:v>0.91575091575091572</c:v>
                </c:pt>
                <c:pt idx="6">
                  <c:v>1.1446886446886448</c:v>
                </c:pt>
                <c:pt idx="7">
                  <c:v>1.8315018315018319</c:v>
                </c:pt>
                <c:pt idx="8">
                  <c:v>1.2362637362637363</c:v>
                </c:pt>
                <c:pt idx="9">
                  <c:v>2.197802197802198</c:v>
                </c:pt>
                <c:pt idx="10">
                  <c:v>1.6941391941391939</c:v>
                </c:pt>
                <c:pt idx="11">
                  <c:v>2.6098901098901095</c:v>
                </c:pt>
                <c:pt idx="12">
                  <c:v>3.1593406593406588</c:v>
                </c:pt>
                <c:pt idx="13">
                  <c:v>2.7472527472527482</c:v>
                </c:pt>
                <c:pt idx="14">
                  <c:v>2.426739926739927</c:v>
                </c:pt>
                <c:pt idx="15">
                  <c:v>2.5183150183150182</c:v>
                </c:pt>
                <c:pt idx="16">
                  <c:v>3.0219780219780215</c:v>
                </c:pt>
                <c:pt idx="17">
                  <c:v>3.6172161172161181</c:v>
                </c:pt>
                <c:pt idx="18">
                  <c:v>3.8461538461538463</c:v>
                </c:pt>
                <c:pt idx="19">
                  <c:v>2.9304029304029298</c:v>
                </c:pt>
                <c:pt idx="20">
                  <c:v>3.3882783882783878</c:v>
                </c:pt>
                <c:pt idx="21">
                  <c:v>3.5714285714285707</c:v>
                </c:pt>
                <c:pt idx="22">
                  <c:v>3.479853479853479</c:v>
                </c:pt>
                <c:pt idx="23">
                  <c:v>3.8461538461538463</c:v>
                </c:pt>
                <c:pt idx="24">
                  <c:v>3.2051282051282048</c:v>
                </c:pt>
                <c:pt idx="25">
                  <c:v>3.6630036630036633</c:v>
                </c:pt>
                <c:pt idx="26">
                  <c:v>3.1135531135531131</c:v>
                </c:pt>
                <c:pt idx="27">
                  <c:v>3.8003663003663002</c:v>
                </c:pt>
                <c:pt idx="28">
                  <c:v>3.5714285714285707</c:v>
                </c:pt>
                <c:pt idx="29">
                  <c:v>2.3351648351648349</c:v>
                </c:pt>
                <c:pt idx="30">
                  <c:v>2.2893772893772892</c:v>
                </c:pt>
                <c:pt idx="31">
                  <c:v>2.2435897435897441</c:v>
                </c:pt>
                <c:pt idx="32">
                  <c:v>2.7472527472527482</c:v>
                </c:pt>
                <c:pt idx="33">
                  <c:v>1.9688644688644688</c:v>
                </c:pt>
                <c:pt idx="34">
                  <c:v>2.7014652014652012</c:v>
                </c:pt>
                <c:pt idx="35">
                  <c:v>2.1062271062271067</c:v>
                </c:pt>
                <c:pt idx="36">
                  <c:v>2.0604395604395602</c:v>
                </c:pt>
                <c:pt idx="37">
                  <c:v>2.197802197802198</c:v>
                </c:pt>
                <c:pt idx="38">
                  <c:v>1.0531135531135531</c:v>
                </c:pt>
                <c:pt idx="39">
                  <c:v>1.6941391941391939</c:v>
                </c:pt>
                <c:pt idx="40">
                  <c:v>1.9230769230769234</c:v>
                </c:pt>
                <c:pt idx="41">
                  <c:v>1.4194139194139195</c:v>
                </c:pt>
                <c:pt idx="42">
                  <c:v>1.0531135531135531</c:v>
                </c:pt>
                <c:pt idx="43">
                  <c:v>0.96153846153846168</c:v>
                </c:pt>
                <c:pt idx="44">
                  <c:v>0.77838827838827862</c:v>
                </c:pt>
                <c:pt idx="45">
                  <c:v>0.82417582417582436</c:v>
                </c:pt>
                <c:pt idx="46">
                  <c:v>0.32051282051282054</c:v>
                </c:pt>
                <c:pt idx="47">
                  <c:v>0.22893772893772896</c:v>
                </c:pt>
                <c:pt idx="48">
                  <c:v>0.1373626373626374</c:v>
                </c:pt>
                <c:pt idx="49">
                  <c:v>0.1373626373626374</c:v>
                </c:pt>
                <c:pt idx="50">
                  <c:v>4.5787545787545778E-2</c:v>
                </c:pt>
              </c:numCache>
            </c:numRef>
          </c:val>
        </c:ser>
        <c:dLbls>
          <c:showLegendKey val="0"/>
          <c:showVal val="0"/>
          <c:showCatName val="0"/>
          <c:showSerName val="0"/>
          <c:showPercent val="0"/>
          <c:showBubbleSize val="0"/>
        </c:dLbls>
        <c:gapWidth val="20"/>
        <c:axId val="79968128"/>
        <c:axId val="79970304"/>
      </c:barChart>
      <c:catAx>
        <c:axId val="79968128"/>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79970304"/>
        <c:crosses val="autoZero"/>
        <c:auto val="1"/>
        <c:lblAlgn val="ctr"/>
        <c:lblOffset val="100"/>
        <c:noMultiLvlLbl val="0"/>
      </c:catAx>
      <c:valAx>
        <c:axId val="79970304"/>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r>
                  <a:rPr lang="cs-CZ" dirty="0" smtClean="0"/>
                  <a:t>(%)</a:t>
                </a:r>
                <a:endParaRPr lang="cs-CZ" dirty="0"/>
              </a:p>
            </c:rich>
          </c:tx>
          <c:overlay val="0"/>
        </c:title>
        <c:numFmt formatCode="0.0" sourceLinked="0"/>
        <c:majorTickMark val="out"/>
        <c:minorTickMark val="none"/>
        <c:tickLblPos val="nextTo"/>
        <c:txPr>
          <a:bodyPr/>
          <a:lstStyle/>
          <a:p>
            <a:pPr>
              <a:defRPr sz="800"/>
            </a:pPr>
            <a:endParaRPr lang="cs-CZ"/>
          </a:p>
        </c:txPr>
        <c:crossAx val="79968128"/>
        <c:crosses val="autoZero"/>
        <c:crossBetween val="between"/>
      </c:valAx>
      <c:spPr>
        <a:ln>
          <a:solidFill>
            <a:schemeClr val="bg1">
              <a:lumMod val="7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050"/>
            </a:pPr>
            <a:r>
              <a:rPr lang="cs-CZ" sz="1200" dirty="0"/>
              <a:t>MATEMATIKA</a:t>
            </a:r>
            <a:r>
              <a:rPr lang="cs-CZ" sz="1200" baseline="0" dirty="0"/>
              <a:t> </a:t>
            </a:r>
            <a:r>
              <a:rPr lang="cs-CZ" sz="1200" baseline="0" dirty="0" smtClean="0"/>
              <a:t>− </a:t>
            </a:r>
            <a:r>
              <a:rPr lang="cs-CZ" sz="1200" baseline="0" dirty="0"/>
              <a:t>PRŮMĚRNÝ </a:t>
            </a:r>
            <a:r>
              <a:rPr lang="cs-CZ" sz="1200" dirty="0"/>
              <a:t>% SKÓR</a:t>
            </a:r>
          </a:p>
          <a:p>
            <a:pPr>
              <a:defRPr sz="1050"/>
            </a:pPr>
            <a:r>
              <a:rPr lang="cs-CZ" sz="1200" dirty="0">
                <a:solidFill>
                  <a:srgbClr val="FF0000"/>
                </a:solidFill>
              </a:rPr>
              <a:t>UCHAZEČI O 4LETÉ OBORY</a:t>
            </a:r>
          </a:p>
          <a:p>
            <a:pPr>
              <a:defRPr sz="1050"/>
            </a:pPr>
            <a:r>
              <a:rPr lang="cs-CZ" sz="900" dirty="0"/>
              <a:t>PO</a:t>
            </a:r>
            <a:r>
              <a:rPr lang="cs-CZ" sz="900" baseline="0" dirty="0"/>
              <a:t> PZ 2015 </a:t>
            </a:r>
            <a:r>
              <a:rPr lang="cs-CZ" sz="900" baseline="0" dirty="0" smtClean="0"/>
              <a:t>− </a:t>
            </a:r>
            <a:r>
              <a:rPr lang="cs-CZ" sz="900" baseline="0" dirty="0"/>
              <a:t>ŘÁDNÝ A NÁHRADNÍ TERMÍN</a:t>
            </a:r>
            <a:endParaRPr lang="cs-CZ" sz="900" dirty="0"/>
          </a:p>
        </c:rich>
      </c:tx>
      <c:layout>
        <c:manualLayout>
          <c:xMode val="edge"/>
          <c:yMode val="edge"/>
          <c:x val="0.27833096174771921"/>
          <c:y val="6.0360976582237141E-3"/>
        </c:manualLayout>
      </c:layout>
      <c:overlay val="0"/>
    </c:title>
    <c:autoTitleDeleted val="0"/>
    <c:plotArea>
      <c:layout>
        <c:manualLayout>
          <c:layoutTarget val="inner"/>
          <c:xMode val="edge"/>
          <c:yMode val="edge"/>
          <c:x val="0.1070857392825897"/>
          <c:y val="0.20413033436509981"/>
          <c:w val="0.87174803149606306"/>
          <c:h val="0.5811336603163384"/>
        </c:manualLayout>
      </c:layout>
      <c:barChart>
        <c:barDir val="col"/>
        <c:grouping val="clustered"/>
        <c:varyColors val="0"/>
        <c:ser>
          <c:idx val="1"/>
          <c:order val="1"/>
          <c:tx>
            <c:strRef>
              <c:f>'KOMPLET PŘEHLED (Ř, N)-GRAFY'!$A$99</c:f>
              <c:strCache>
                <c:ptCount val="1"/>
                <c:pt idx="0">
                  <c:v>GYMNÁZIUM 4LETÉ</c:v>
                </c:pt>
              </c:strCache>
            </c:strRef>
          </c:tx>
          <c:spPr>
            <a:solidFill>
              <a:srgbClr val="92D050"/>
            </a:solidFill>
          </c:spPr>
          <c:invertIfNegative val="0"/>
          <c:dLbls>
            <c:spPr>
              <a:solidFill>
                <a:schemeClr val="bg1">
                  <a:alpha val="50000"/>
                </a:schemeClr>
              </a:solidFill>
            </c:spPr>
            <c:txPr>
              <a:bodyPr/>
              <a:lstStyle/>
              <a:p>
                <a:pPr>
                  <a:defRPr sz="900"/>
                </a:pPr>
                <a:endParaRPr lang="cs-CZ"/>
              </a:p>
            </c:txPr>
            <c:dLblPos val="inEnd"/>
            <c:showLegendKey val="0"/>
            <c:showVal val="1"/>
            <c:showCatName val="0"/>
            <c:showSerName val="0"/>
            <c:showPercent val="0"/>
            <c:showBubbleSize val="0"/>
            <c:showLeaderLines val="0"/>
          </c:dLbls>
          <c:val>
            <c:numRef>
              <c:f>'KOMPLET PŘEHLED (Ř, N)-GRAFY'!$B$99:$D$99</c:f>
              <c:numCache>
                <c:formatCode>###0.0</c:formatCode>
                <c:ptCount val="3"/>
                <c:pt idx="0">
                  <c:v>57.383866255478054</c:v>
                </c:pt>
                <c:pt idx="1">
                  <c:v>57.383464758962887</c:v>
                </c:pt>
                <c:pt idx="2">
                  <c:v>57.619047619047613</c:v>
                </c:pt>
              </c:numCache>
            </c:numRef>
          </c:val>
        </c:ser>
        <c:ser>
          <c:idx val="2"/>
          <c:order val="2"/>
          <c:tx>
            <c:strRef>
              <c:f>'KOMPLET PŘEHLED (Ř, N)-GRAFY'!$A$100</c:f>
              <c:strCache>
                <c:ptCount val="1"/>
                <c:pt idx="0">
                  <c:v>SOŠ</c:v>
                </c:pt>
              </c:strCache>
            </c:strRef>
          </c:tx>
          <c:spPr>
            <a:solidFill>
              <a:srgbClr val="FFC000"/>
            </a:solidFill>
          </c:spPr>
          <c:invertIfNegative val="0"/>
          <c:dLbls>
            <c:spPr>
              <a:solidFill>
                <a:schemeClr val="bg1">
                  <a:alpha val="50000"/>
                </a:schemeClr>
              </a:solidFill>
            </c:spPr>
            <c:txPr>
              <a:bodyPr/>
              <a:lstStyle/>
              <a:p>
                <a:pPr>
                  <a:defRPr sz="900"/>
                </a:pPr>
                <a:endParaRPr lang="cs-CZ"/>
              </a:p>
            </c:txPr>
            <c:dLblPos val="inEnd"/>
            <c:showLegendKey val="0"/>
            <c:showVal val="1"/>
            <c:showCatName val="0"/>
            <c:showSerName val="0"/>
            <c:showPercent val="0"/>
            <c:showBubbleSize val="0"/>
            <c:showLeaderLines val="0"/>
          </c:dLbls>
          <c:val>
            <c:numRef>
              <c:f>'KOMPLET PŘEHLED (Ř, N)-GRAFY'!$B$100:$D$100</c:f>
              <c:numCache>
                <c:formatCode>###0.0</c:formatCode>
                <c:ptCount val="3"/>
                <c:pt idx="0">
                  <c:v>39.893114574037043</c:v>
                </c:pt>
                <c:pt idx="1">
                  <c:v>39.902281251075173</c:v>
                </c:pt>
                <c:pt idx="2">
                  <c:v>36.140845070422529</c:v>
                </c:pt>
              </c:numCache>
            </c:numRef>
          </c:val>
        </c:ser>
        <c:ser>
          <c:idx val="3"/>
          <c:order val="3"/>
          <c:tx>
            <c:strRef>
              <c:f>'KOMPLET PŘEHLED (Ř, N)-GRAFY'!$A$101</c:f>
              <c:strCache>
                <c:ptCount val="1"/>
                <c:pt idx="0">
                  <c:v>SOU</c:v>
                </c:pt>
              </c:strCache>
            </c:strRef>
          </c:tx>
          <c:spPr>
            <a:solidFill>
              <a:schemeClr val="accent6">
                <a:lumMod val="75000"/>
              </a:schemeClr>
            </a:solidFill>
          </c:spPr>
          <c:invertIfNegative val="0"/>
          <c:dLbls>
            <c:spPr>
              <a:solidFill>
                <a:schemeClr val="bg1">
                  <a:alpha val="50000"/>
                </a:schemeClr>
              </a:solidFill>
            </c:spPr>
            <c:txPr>
              <a:bodyPr/>
              <a:lstStyle/>
              <a:p>
                <a:pPr>
                  <a:defRPr sz="900"/>
                </a:pPr>
                <a:endParaRPr lang="cs-CZ"/>
              </a:p>
            </c:txPr>
            <c:dLblPos val="inEnd"/>
            <c:showLegendKey val="0"/>
            <c:showVal val="1"/>
            <c:showCatName val="0"/>
            <c:showSerName val="0"/>
            <c:showPercent val="0"/>
            <c:showBubbleSize val="0"/>
            <c:showLeaderLines val="0"/>
          </c:dLbls>
          <c:val>
            <c:numRef>
              <c:f>'KOMPLET PŘEHLED (Ř, N)-GRAFY'!$B$101:$D$101</c:f>
              <c:numCache>
                <c:formatCode>###0.0</c:formatCode>
                <c:ptCount val="3"/>
                <c:pt idx="0">
                  <c:v>32.165704863973616</c:v>
                </c:pt>
                <c:pt idx="1">
                  <c:v>32.170872983036837</c:v>
                </c:pt>
                <c:pt idx="2">
                  <c:v>30.777777777777779</c:v>
                </c:pt>
              </c:numCache>
            </c:numRef>
          </c:val>
        </c:ser>
        <c:dLbls>
          <c:showLegendKey val="0"/>
          <c:showVal val="0"/>
          <c:showCatName val="0"/>
          <c:showSerName val="0"/>
          <c:showPercent val="0"/>
          <c:showBubbleSize val="0"/>
        </c:dLbls>
        <c:gapWidth val="150"/>
        <c:axId val="83192832"/>
        <c:axId val="83206912"/>
      </c:barChart>
      <c:lineChart>
        <c:grouping val="standard"/>
        <c:varyColors val="0"/>
        <c:ser>
          <c:idx val="0"/>
          <c:order val="0"/>
          <c:tx>
            <c:strRef>
              <c:f>'KOMPLET PŘEHLED (Ř, N)-GRAFY'!$A$98</c:f>
              <c:strCache>
                <c:ptCount val="1"/>
                <c:pt idx="0">
                  <c:v>CELKEM</c:v>
                </c:pt>
              </c:strCache>
            </c:strRef>
          </c:tx>
          <c:spPr>
            <a:ln w="12700">
              <a:solidFill>
                <a:schemeClr val="tx1"/>
              </a:solidFill>
              <a:prstDash val="sysDash"/>
            </a:ln>
          </c:spPr>
          <c:marker>
            <c:symbol val="circle"/>
            <c:size val="5"/>
            <c:spPr>
              <a:solidFill>
                <a:schemeClr val="tx1"/>
              </a:solidFill>
              <a:ln w="12700">
                <a:solidFill>
                  <a:schemeClr val="tx1"/>
                </a:solidFill>
              </a:ln>
            </c:spPr>
          </c:marker>
          <c:dLbls>
            <c:numFmt formatCode="#,##0.0" sourceLinked="0"/>
            <c:spPr>
              <a:solidFill>
                <a:schemeClr val="bg1">
                  <a:alpha val="70000"/>
                </a:schemeClr>
              </a:solidFill>
            </c:spPr>
            <c:txPr>
              <a:bodyPr/>
              <a:lstStyle/>
              <a:p>
                <a:pPr>
                  <a:defRPr sz="900"/>
                </a:pPr>
                <a:endParaRPr lang="cs-CZ"/>
              </a:p>
            </c:txPr>
            <c:dLblPos val="t"/>
            <c:showLegendKey val="0"/>
            <c:showVal val="1"/>
            <c:showCatName val="0"/>
            <c:showSerName val="0"/>
            <c:showPercent val="0"/>
            <c:showBubbleSize val="0"/>
            <c:showLeaderLines val="0"/>
          </c:dLbls>
          <c:cat>
            <c:strRef>
              <c:f>'KOMPLET PŘEHLED (Ř, N)-GRAFY'!$B$97:$D$97</c:f>
              <c:strCache>
                <c:ptCount val="3"/>
                <c:pt idx="0">
                  <c:v>CELKEM</c:v>
                </c:pt>
                <c:pt idx="1">
                  <c:v>ŘÁDNÝ TERMÍN</c:v>
                </c:pt>
                <c:pt idx="2">
                  <c:v>NÁHRADNÍ TERMÍN</c:v>
                </c:pt>
              </c:strCache>
            </c:strRef>
          </c:cat>
          <c:val>
            <c:numRef>
              <c:f>'KOMPLET PŘEHLED (Ř, N)-GRAFY'!$B$98:$D$98</c:f>
              <c:numCache>
                <c:formatCode>###0.0</c:formatCode>
                <c:ptCount val="3"/>
                <c:pt idx="0">
                  <c:v>43.107289437240176</c:v>
                </c:pt>
                <c:pt idx="1">
                  <c:v>43.117045712698847</c:v>
                </c:pt>
                <c:pt idx="2">
                  <c:v>39.163265306122454</c:v>
                </c:pt>
              </c:numCache>
            </c:numRef>
          </c:val>
          <c:smooth val="0"/>
        </c:ser>
        <c:dLbls>
          <c:showLegendKey val="0"/>
          <c:showVal val="0"/>
          <c:showCatName val="0"/>
          <c:showSerName val="0"/>
          <c:showPercent val="0"/>
          <c:showBubbleSize val="0"/>
        </c:dLbls>
        <c:marker val="1"/>
        <c:smooth val="0"/>
        <c:axId val="83192832"/>
        <c:axId val="83206912"/>
      </c:lineChart>
      <c:catAx>
        <c:axId val="83192832"/>
        <c:scaling>
          <c:orientation val="minMax"/>
        </c:scaling>
        <c:delete val="0"/>
        <c:axPos val="b"/>
        <c:majorGridlines>
          <c:spPr>
            <a:ln>
              <a:solidFill>
                <a:schemeClr val="bg1">
                  <a:lumMod val="85000"/>
                </a:schemeClr>
              </a:solidFill>
            </a:ln>
          </c:spPr>
        </c:majorGridlines>
        <c:majorTickMark val="out"/>
        <c:minorTickMark val="none"/>
        <c:tickLblPos val="nextTo"/>
        <c:txPr>
          <a:bodyPr/>
          <a:lstStyle/>
          <a:p>
            <a:pPr>
              <a:defRPr sz="900"/>
            </a:pPr>
            <a:endParaRPr lang="cs-CZ"/>
          </a:p>
        </c:txPr>
        <c:crossAx val="83206912"/>
        <c:crosses val="autoZero"/>
        <c:auto val="1"/>
        <c:lblAlgn val="ctr"/>
        <c:lblOffset val="100"/>
        <c:noMultiLvlLbl val="0"/>
      </c:catAx>
      <c:valAx>
        <c:axId val="83206912"/>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a:t>
                </a:r>
                <a:r>
                  <a:rPr lang="cs-CZ" baseline="0" dirty="0"/>
                  <a:t> </a:t>
                </a:r>
                <a:r>
                  <a:rPr lang="cs-CZ" baseline="0" dirty="0" smtClean="0"/>
                  <a:t>SKÓR</a:t>
                </a:r>
                <a:endParaRPr lang="cs-CZ" dirty="0"/>
              </a:p>
            </c:rich>
          </c:tx>
          <c:overlay val="0"/>
        </c:title>
        <c:numFmt formatCode="#,##0" sourceLinked="0"/>
        <c:majorTickMark val="out"/>
        <c:minorTickMark val="none"/>
        <c:tickLblPos val="nextTo"/>
        <c:txPr>
          <a:bodyPr/>
          <a:lstStyle/>
          <a:p>
            <a:pPr>
              <a:defRPr sz="900"/>
            </a:pPr>
            <a:endParaRPr lang="cs-CZ"/>
          </a:p>
        </c:txPr>
        <c:crossAx val="83192832"/>
        <c:crosses val="autoZero"/>
        <c:crossBetween val="between"/>
      </c:valAx>
      <c:spPr>
        <a:ln>
          <a:solidFill>
            <a:schemeClr val="bg1">
              <a:lumMod val="75000"/>
            </a:schemeClr>
          </a:solidFill>
        </a:ln>
      </c:spPr>
    </c:plotArea>
    <c:legend>
      <c:legendPos val="r"/>
      <c:layout>
        <c:manualLayout>
          <c:xMode val="edge"/>
          <c:yMode val="edge"/>
          <c:x val="8.653768429611737E-2"/>
          <c:y val="0.89301280163470231"/>
          <c:w val="0.88913479567447795"/>
          <c:h val="6.9072166230252571E-2"/>
        </c:manualLayout>
      </c:layout>
      <c:overlay val="0"/>
      <c:spPr>
        <a:solidFill>
          <a:schemeClr val="bg1">
            <a:lumMod val="95000"/>
          </a:schemeClr>
        </a:solidFill>
        <a:ln>
          <a:solidFill>
            <a:schemeClr val="bg1">
              <a:lumMod val="7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050"/>
            </a:pPr>
            <a:r>
              <a:rPr lang="cs-CZ" sz="1200" dirty="0"/>
              <a:t>ČESKÝ JAZYK </a:t>
            </a:r>
            <a:r>
              <a:rPr lang="cs-CZ" sz="1200" dirty="0" smtClean="0"/>
              <a:t>−</a:t>
            </a:r>
            <a:r>
              <a:rPr lang="cs-CZ" sz="1200" baseline="0" dirty="0" smtClean="0"/>
              <a:t> </a:t>
            </a:r>
            <a:r>
              <a:rPr lang="cs-CZ" sz="1200" baseline="0" dirty="0"/>
              <a:t>PRŮMĚRNÝ </a:t>
            </a:r>
            <a:r>
              <a:rPr lang="cs-CZ" sz="1200" dirty="0"/>
              <a:t>% SKÓR</a:t>
            </a:r>
          </a:p>
          <a:p>
            <a:pPr>
              <a:defRPr sz="1050"/>
            </a:pPr>
            <a:r>
              <a:rPr lang="cs-CZ" sz="1200" dirty="0">
                <a:solidFill>
                  <a:srgbClr val="FF0000"/>
                </a:solidFill>
              </a:rPr>
              <a:t>UCHAZEČI O 4LETÉ OBORY</a:t>
            </a:r>
          </a:p>
          <a:p>
            <a:pPr>
              <a:defRPr sz="1050"/>
            </a:pPr>
            <a:r>
              <a:rPr lang="cs-CZ" sz="900" dirty="0"/>
              <a:t>PO</a:t>
            </a:r>
            <a:r>
              <a:rPr lang="cs-CZ" sz="900" baseline="0" dirty="0"/>
              <a:t> PZ 2015 </a:t>
            </a:r>
            <a:r>
              <a:rPr lang="cs-CZ" sz="900" baseline="0" dirty="0" smtClean="0"/>
              <a:t>− </a:t>
            </a:r>
            <a:r>
              <a:rPr lang="cs-CZ" sz="900" baseline="0" dirty="0"/>
              <a:t>ŘÁDNÝ A NÁHRADNÍ TERMÍN</a:t>
            </a:r>
            <a:endParaRPr lang="cs-CZ" sz="900" dirty="0"/>
          </a:p>
        </c:rich>
      </c:tx>
      <c:layout>
        <c:manualLayout>
          <c:xMode val="edge"/>
          <c:yMode val="edge"/>
          <c:x val="0.27833096174771921"/>
          <c:y val="1.4766630117587214E-2"/>
        </c:manualLayout>
      </c:layout>
      <c:overlay val="0"/>
    </c:title>
    <c:autoTitleDeleted val="0"/>
    <c:plotArea>
      <c:layout>
        <c:manualLayout>
          <c:layoutTarget val="inner"/>
          <c:xMode val="edge"/>
          <c:yMode val="edge"/>
          <c:x val="0.1070857392825897"/>
          <c:y val="0.20413033436509981"/>
          <c:w val="0.87174803149606306"/>
          <c:h val="0.5811336603163384"/>
        </c:manualLayout>
      </c:layout>
      <c:barChart>
        <c:barDir val="col"/>
        <c:grouping val="clustered"/>
        <c:varyColors val="0"/>
        <c:ser>
          <c:idx val="1"/>
          <c:order val="1"/>
          <c:tx>
            <c:strRef>
              <c:f>'KOMPLET PŘEHLED (Ř, N)-GRAFY'!$A$99</c:f>
              <c:strCache>
                <c:ptCount val="1"/>
                <c:pt idx="0">
                  <c:v>GYMNÁZIUM 4LETÉ</c:v>
                </c:pt>
              </c:strCache>
            </c:strRef>
          </c:tx>
          <c:spPr>
            <a:solidFill>
              <a:srgbClr val="92D050"/>
            </a:solidFill>
          </c:spPr>
          <c:invertIfNegative val="0"/>
          <c:dLbls>
            <c:spPr>
              <a:solidFill>
                <a:schemeClr val="bg1">
                  <a:alpha val="50000"/>
                </a:schemeClr>
              </a:solidFill>
            </c:spPr>
            <c:txPr>
              <a:bodyPr/>
              <a:lstStyle/>
              <a:p>
                <a:pPr>
                  <a:defRPr sz="900"/>
                </a:pPr>
                <a:endParaRPr lang="cs-CZ"/>
              </a:p>
            </c:txPr>
            <c:dLblPos val="inEnd"/>
            <c:showLegendKey val="0"/>
            <c:showVal val="1"/>
            <c:showCatName val="0"/>
            <c:showSerName val="0"/>
            <c:showPercent val="0"/>
            <c:showBubbleSize val="0"/>
            <c:showLeaderLines val="0"/>
          </c:dLbls>
          <c:cat>
            <c:strRef>
              <c:f>'KOMPLET PŘEHLED (Ř, N)-GRAFY'!$E$97:$G$97</c:f>
              <c:strCache>
                <c:ptCount val="3"/>
                <c:pt idx="0">
                  <c:v>CELKEM</c:v>
                </c:pt>
                <c:pt idx="1">
                  <c:v>ŘÁDNÝ TERMÍN</c:v>
                </c:pt>
                <c:pt idx="2">
                  <c:v>NÁHRADNÍ TERMÍN</c:v>
                </c:pt>
              </c:strCache>
            </c:strRef>
          </c:cat>
          <c:val>
            <c:numRef>
              <c:f>'KOMPLET PŘEHLED (Ř, N)-GRAFY'!$E$99:$G$99</c:f>
              <c:numCache>
                <c:formatCode>###0.0</c:formatCode>
                <c:ptCount val="3"/>
                <c:pt idx="0">
                  <c:v>70.31165245635421</c:v>
                </c:pt>
                <c:pt idx="1">
                  <c:v>70.317416415846267</c:v>
                </c:pt>
                <c:pt idx="2">
                  <c:v>67.090909090909122</c:v>
                </c:pt>
              </c:numCache>
            </c:numRef>
          </c:val>
        </c:ser>
        <c:ser>
          <c:idx val="2"/>
          <c:order val="2"/>
          <c:tx>
            <c:strRef>
              <c:f>'KOMPLET PŘEHLED (Ř, N)-GRAFY'!$A$100</c:f>
              <c:strCache>
                <c:ptCount val="1"/>
                <c:pt idx="0">
                  <c:v>SOŠ</c:v>
                </c:pt>
              </c:strCache>
            </c:strRef>
          </c:tx>
          <c:spPr>
            <a:solidFill>
              <a:srgbClr val="FFC000"/>
            </a:solidFill>
          </c:spPr>
          <c:invertIfNegative val="0"/>
          <c:dLbls>
            <c:spPr>
              <a:solidFill>
                <a:schemeClr val="bg1">
                  <a:alpha val="50000"/>
                </a:schemeClr>
              </a:solidFill>
            </c:spPr>
            <c:txPr>
              <a:bodyPr/>
              <a:lstStyle/>
              <a:p>
                <a:pPr>
                  <a:defRPr sz="900"/>
                </a:pPr>
                <a:endParaRPr lang="cs-CZ"/>
              </a:p>
            </c:txPr>
            <c:dLblPos val="inEnd"/>
            <c:showLegendKey val="0"/>
            <c:showVal val="1"/>
            <c:showCatName val="0"/>
            <c:showSerName val="0"/>
            <c:showPercent val="0"/>
            <c:showBubbleSize val="0"/>
            <c:showLeaderLines val="0"/>
          </c:dLbls>
          <c:cat>
            <c:strRef>
              <c:f>'KOMPLET PŘEHLED (Ř, N)-GRAFY'!$E$97:$G$97</c:f>
              <c:strCache>
                <c:ptCount val="3"/>
                <c:pt idx="0">
                  <c:v>CELKEM</c:v>
                </c:pt>
                <c:pt idx="1">
                  <c:v>ŘÁDNÝ TERMÍN</c:v>
                </c:pt>
                <c:pt idx="2">
                  <c:v>NÁHRADNÍ TERMÍN</c:v>
                </c:pt>
              </c:strCache>
            </c:strRef>
          </c:cat>
          <c:val>
            <c:numRef>
              <c:f>'KOMPLET PŘEHLED (Ř, N)-GRAFY'!$E$100:$G$100</c:f>
              <c:numCache>
                <c:formatCode>###0.0</c:formatCode>
                <c:ptCount val="3"/>
                <c:pt idx="0">
                  <c:v>56.356622698543596</c:v>
                </c:pt>
                <c:pt idx="1">
                  <c:v>56.381047484591015</c:v>
                </c:pt>
                <c:pt idx="2">
                  <c:v>46.366197183098599</c:v>
                </c:pt>
              </c:numCache>
            </c:numRef>
          </c:val>
        </c:ser>
        <c:ser>
          <c:idx val="3"/>
          <c:order val="3"/>
          <c:tx>
            <c:strRef>
              <c:f>'KOMPLET PŘEHLED (Ř, N)-GRAFY'!$A$101</c:f>
              <c:strCache>
                <c:ptCount val="1"/>
                <c:pt idx="0">
                  <c:v>SOU</c:v>
                </c:pt>
              </c:strCache>
            </c:strRef>
          </c:tx>
          <c:spPr>
            <a:solidFill>
              <a:schemeClr val="accent6">
                <a:lumMod val="75000"/>
              </a:schemeClr>
            </a:solidFill>
          </c:spPr>
          <c:invertIfNegative val="0"/>
          <c:dLbls>
            <c:spPr>
              <a:solidFill>
                <a:schemeClr val="bg1">
                  <a:alpha val="50000"/>
                </a:schemeClr>
              </a:solidFill>
            </c:spPr>
            <c:txPr>
              <a:bodyPr/>
              <a:lstStyle/>
              <a:p>
                <a:pPr>
                  <a:defRPr sz="900"/>
                </a:pPr>
                <a:endParaRPr lang="cs-CZ"/>
              </a:p>
            </c:txPr>
            <c:dLblPos val="inEnd"/>
            <c:showLegendKey val="0"/>
            <c:showVal val="1"/>
            <c:showCatName val="0"/>
            <c:showSerName val="0"/>
            <c:showPercent val="0"/>
            <c:showBubbleSize val="0"/>
            <c:showLeaderLines val="0"/>
          </c:dLbls>
          <c:cat>
            <c:strRef>
              <c:f>'KOMPLET PŘEHLED (Ř, N)-GRAFY'!$E$97:$G$97</c:f>
              <c:strCache>
                <c:ptCount val="3"/>
                <c:pt idx="0">
                  <c:v>CELKEM</c:v>
                </c:pt>
                <c:pt idx="1">
                  <c:v>ŘÁDNÝ TERMÍN</c:v>
                </c:pt>
                <c:pt idx="2">
                  <c:v>NÁHRADNÍ TERMÍN</c:v>
                </c:pt>
              </c:strCache>
            </c:strRef>
          </c:cat>
          <c:val>
            <c:numRef>
              <c:f>'KOMPLET PŘEHLED (Ř, N)-GRAFY'!$E$101:$G$101</c:f>
              <c:numCache>
                <c:formatCode>###0.0</c:formatCode>
                <c:ptCount val="3"/>
                <c:pt idx="0">
                  <c:v>48.968047825190702</c:v>
                </c:pt>
                <c:pt idx="1">
                  <c:v>48.99296648738089</c:v>
                </c:pt>
                <c:pt idx="2">
                  <c:v>41.882352941176471</c:v>
                </c:pt>
              </c:numCache>
            </c:numRef>
          </c:val>
        </c:ser>
        <c:dLbls>
          <c:showLegendKey val="0"/>
          <c:showVal val="0"/>
          <c:showCatName val="0"/>
          <c:showSerName val="0"/>
          <c:showPercent val="0"/>
          <c:showBubbleSize val="0"/>
        </c:dLbls>
        <c:gapWidth val="150"/>
        <c:axId val="83322368"/>
        <c:axId val="83323904"/>
      </c:barChart>
      <c:lineChart>
        <c:grouping val="standard"/>
        <c:varyColors val="0"/>
        <c:ser>
          <c:idx val="0"/>
          <c:order val="0"/>
          <c:tx>
            <c:strRef>
              <c:f>'KOMPLET PŘEHLED (Ř, N)-GRAFY'!$A$98</c:f>
              <c:strCache>
                <c:ptCount val="1"/>
                <c:pt idx="0">
                  <c:v>CELKEM</c:v>
                </c:pt>
              </c:strCache>
            </c:strRef>
          </c:tx>
          <c:spPr>
            <a:ln w="12700">
              <a:solidFill>
                <a:schemeClr val="tx1"/>
              </a:solidFill>
              <a:prstDash val="sysDash"/>
            </a:ln>
          </c:spPr>
          <c:marker>
            <c:symbol val="circle"/>
            <c:size val="5"/>
            <c:spPr>
              <a:solidFill>
                <a:schemeClr val="tx1"/>
              </a:solidFill>
              <a:ln w="12700">
                <a:solidFill>
                  <a:schemeClr val="tx1"/>
                </a:solidFill>
              </a:ln>
            </c:spPr>
          </c:marker>
          <c:dLbls>
            <c:numFmt formatCode="#,##0.0" sourceLinked="0"/>
            <c:spPr>
              <a:solidFill>
                <a:schemeClr val="bg1">
                  <a:alpha val="70000"/>
                </a:schemeClr>
              </a:solidFill>
            </c:spPr>
            <c:txPr>
              <a:bodyPr/>
              <a:lstStyle/>
              <a:p>
                <a:pPr>
                  <a:defRPr sz="900"/>
                </a:pPr>
                <a:endParaRPr lang="cs-CZ"/>
              </a:p>
            </c:txPr>
            <c:dLblPos val="t"/>
            <c:showLegendKey val="0"/>
            <c:showVal val="1"/>
            <c:showCatName val="0"/>
            <c:showSerName val="0"/>
            <c:showPercent val="0"/>
            <c:showBubbleSize val="0"/>
            <c:showLeaderLines val="0"/>
          </c:dLbls>
          <c:cat>
            <c:strRef>
              <c:f>'KOMPLET PŘEHLED (Ř, N)-GRAFY'!$E$97:$G$97</c:f>
              <c:strCache>
                <c:ptCount val="3"/>
                <c:pt idx="0">
                  <c:v>CELKEM</c:v>
                </c:pt>
                <c:pt idx="1">
                  <c:v>ŘÁDNÝ TERMÍN</c:v>
                </c:pt>
                <c:pt idx="2">
                  <c:v>NÁHRADNÍ TERMÍN</c:v>
                </c:pt>
              </c:strCache>
            </c:strRef>
          </c:cat>
          <c:val>
            <c:numRef>
              <c:f>'KOMPLET PŘEHLED (Ř, N)-GRAFY'!$E$98:$G$98</c:f>
              <c:numCache>
                <c:formatCode>###0.0</c:formatCode>
                <c:ptCount val="3"/>
                <c:pt idx="0">
                  <c:v>58.829410875371863</c:v>
                </c:pt>
                <c:pt idx="1">
                  <c:v>58.852105382808588</c:v>
                </c:pt>
                <c:pt idx="2">
                  <c:v>49.567010309278359</c:v>
                </c:pt>
              </c:numCache>
            </c:numRef>
          </c:val>
          <c:smooth val="0"/>
        </c:ser>
        <c:dLbls>
          <c:showLegendKey val="0"/>
          <c:showVal val="0"/>
          <c:showCatName val="0"/>
          <c:showSerName val="0"/>
          <c:showPercent val="0"/>
          <c:showBubbleSize val="0"/>
        </c:dLbls>
        <c:marker val="1"/>
        <c:smooth val="0"/>
        <c:axId val="83322368"/>
        <c:axId val="83323904"/>
      </c:lineChart>
      <c:catAx>
        <c:axId val="83322368"/>
        <c:scaling>
          <c:orientation val="minMax"/>
        </c:scaling>
        <c:delete val="0"/>
        <c:axPos val="b"/>
        <c:majorGridlines>
          <c:spPr>
            <a:ln>
              <a:solidFill>
                <a:schemeClr val="bg1">
                  <a:lumMod val="85000"/>
                </a:schemeClr>
              </a:solidFill>
            </a:ln>
          </c:spPr>
        </c:majorGridlines>
        <c:majorTickMark val="out"/>
        <c:minorTickMark val="none"/>
        <c:tickLblPos val="nextTo"/>
        <c:txPr>
          <a:bodyPr/>
          <a:lstStyle/>
          <a:p>
            <a:pPr>
              <a:defRPr sz="900"/>
            </a:pPr>
            <a:endParaRPr lang="cs-CZ"/>
          </a:p>
        </c:txPr>
        <c:crossAx val="83323904"/>
        <c:crosses val="autoZero"/>
        <c:auto val="1"/>
        <c:lblAlgn val="ctr"/>
        <c:lblOffset val="100"/>
        <c:noMultiLvlLbl val="0"/>
      </c:catAx>
      <c:valAx>
        <c:axId val="83323904"/>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a:t>
                </a:r>
                <a:r>
                  <a:rPr lang="cs-CZ" baseline="0" dirty="0"/>
                  <a:t> SKÓR</a:t>
                </a:r>
                <a:endParaRPr lang="cs-CZ" dirty="0"/>
              </a:p>
            </c:rich>
          </c:tx>
          <c:overlay val="0"/>
        </c:title>
        <c:numFmt formatCode="#,##0" sourceLinked="0"/>
        <c:majorTickMark val="out"/>
        <c:minorTickMark val="none"/>
        <c:tickLblPos val="nextTo"/>
        <c:txPr>
          <a:bodyPr/>
          <a:lstStyle/>
          <a:p>
            <a:pPr>
              <a:defRPr sz="900"/>
            </a:pPr>
            <a:endParaRPr lang="cs-CZ"/>
          </a:p>
        </c:txPr>
        <c:crossAx val="83322368"/>
        <c:crosses val="autoZero"/>
        <c:crossBetween val="between"/>
      </c:valAx>
      <c:spPr>
        <a:ln>
          <a:solidFill>
            <a:schemeClr val="bg1">
              <a:lumMod val="75000"/>
            </a:schemeClr>
          </a:solidFill>
        </a:ln>
      </c:spPr>
    </c:plotArea>
    <c:legend>
      <c:legendPos val="r"/>
      <c:layout>
        <c:manualLayout>
          <c:xMode val="edge"/>
          <c:yMode val="edge"/>
          <c:x val="8.653768429611737E-2"/>
          <c:y val="0.89301280163470231"/>
          <c:w val="0.88913479567447795"/>
          <c:h val="6.9072166230252571E-2"/>
        </c:manualLayout>
      </c:layout>
      <c:overlay val="0"/>
      <c:spPr>
        <a:solidFill>
          <a:schemeClr val="bg1">
            <a:lumMod val="95000"/>
          </a:schemeClr>
        </a:solidFill>
        <a:ln>
          <a:solidFill>
            <a:schemeClr val="bg1">
              <a:lumMod val="7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ČESKÝ</a:t>
            </a:r>
            <a:r>
              <a:rPr lang="cs-CZ" sz="1400" baseline="0" dirty="0"/>
              <a:t> JAZYK</a:t>
            </a:r>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4LETÉ OBORY</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barChart>
        <c:barDir val="col"/>
        <c:grouping val="clustered"/>
        <c:varyColors val="0"/>
        <c:ser>
          <c:idx val="0"/>
          <c:order val="0"/>
          <c:tx>
            <c:strRef>
              <c:f>HISTOGRAMY!$L$2</c:f>
              <c:strCache>
                <c:ptCount val="1"/>
                <c:pt idx="0">
                  <c:v>9</c:v>
                </c:pt>
              </c:strCache>
            </c:strRef>
          </c:tx>
          <c:spPr>
            <a:solidFill>
              <a:schemeClr val="tx2"/>
            </a:solidFill>
          </c:spPr>
          <c:invertIfNegative val="0"/>
          <c:dPt>
            <c:idx val="20"/>
            <c:invertIfNegative val="0"/>
            <c:bubble3D val="0"/>
            <c:spPr>
              <a:solidFill>
                <a:srgbClr val="C00000"/>
              </a:solidFill>
            </c:spPr>
          </c:dPt>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HISTOGRAMY!$L$4:$L$54</c:f>
              <c:numCache>
                <c:formatCode>0.00</c:formatCode>
                <c:ptCount val="51"/>
                <c:pt idx="0">
                  <c:v>2.5247424762674206E-2</c:v>
                </c:pt>
                <c:pt idx="1">
                  <c:v>2.5247424762674209E-3</c:v>
                </c:pt>
                <c:pt idx="2">
                  <c:v>2.5247424762674209E-3</c:v>
                </c:pt>
                <c:pt idx="3">
                  <c:v>1.2623712381337103E-2</c:v>
                </c:pt>
                <c:pt idx="4">
                  <c:v>1.7673197333871946E-2</c:v>
                </c:pt>
                <c:pt idx="5">
                  <c:v>1.5148454857604528E-2</c:v>
                </c:pt>
                <c:pt idx="6">
                  <c:v>2.7772167238941634E-2</c:v>
                </c:pt>
                <c:pt idx="7">
                  <c:v>5.8069076954150679E-2</c:v>
                </c:pt>
                <c:pt idx="8">
                  <c:v>9.5940214098161974E-2</c:v>
                </c:pt>
                <c:pt idx="9">
                  <c:v>0.2171278529589982</c:v>
                </c:pt>
                <c:pt idx="10">
                  <c:v>0.26762270248434666</c:v>
                </c:pt>
                <c:pt idx="11">
                  <c:v>0.29287012724702088</c:v>
                </c:pt>
                <c:pt idx="12">
                  <c:v>0.41910725106039176</c:v>
                </c:pt>
                <c:pt idx="13">
                  <c:v>0.68420521106847121</c:v>
                </c:pt>
                <c:pt idx="14">
                  <c:v>0.83568975964451653</c:v>
                </c:pt>
                <c:pt idx="15">
                  <c:v>1.0780650373661886</c:v>
                </c:pt>
                <c:pt idx="16">
                  <c:v>1.3229650575641281</c:v>
                </c:pt>
                <c:pt idx="17">
                  <c:v>1.711775398909311</c:v>
                </c:pt>
                <c:pt idx="18">
                  <c:v>1.974348616441123</c:v>
                </c:pt>
                <c:pt idx="19">
                  <c:v>2.2848919410220168</c:v>
                </c:pt>
                <c:pt idx="20">
                  <c:v>2.7822662088466981</c:v>
                </c:pt>
                <c:pt idx="21">
                  <c:v>2.9539486972328817</c:v>
                </c:pt>
                <c:pt idx="22">
                  <c:v>3.3755806907695414</c:v>
                </c:pt>
                <c:pt idx="23">
                  <c:v>3.6936982427792366</c:v>
                </c:pt>
                <c:pt idx="24">
                  <c:v>4.0421127045041416</c:v>
                </c:pt>
                <c:pt idx="25">
                  <c:v>4.0547364168854765</c:v>
                </c:pt>
                <c:pt idx="26">
                  <c:v>4.2870127247020804</c:v>
                </c:pt>
                <c:pt idx="27">
                  <c:v>4.4511209856594638</c:v>
                </c:pt>
                <c:pt idx="28">
                  <c:v>4.595031306806705</c:v>
                </c:pt>
                <c:pt idx="29">
                  <c:v>4.5521106847101596</c:v>
                </c:pt>
                <c:pt idx="30">
                  <c:v>4.6556251262371235</c:v>
                </c:pt>
                <c:pt idx="31">
                  <c:v>4.2339931327004647</c:v>
                </c:pt>
                <c:pt idx="32">
                  <c:v>4.5016158351848112</c:v>
                </c:pt>
                <c:pt idx="33">
                  <c:v>4.1102807513633604</c:v>
                </c:pt>
                <c:pt idx="34">
                  <c:v>4.2491415875580696</c:v>
                </c:pt>
                <c:pt idx="35">
                  <c:v>3.9865683700262577</c:v>
                </c:pt>
                <c:pt idx="36">
                  <c:v>3.7063219551605742</c:v>
                </c:pt>
                <c:pt idx="37">
                  <c:v>3.3276105837204604</c:v>
                </c:pt>
                <c:pt idx="38">
                  <c:v>2.9261765299939402</c:v>
                </c:pt>
                <c:pt idx="39">
                  <c:v>2.8277115734195117</c:v>
                </c:pt>
                <c:pt idx="40">
                  <c:v>2.5954352656029092</c:v>
                </c:pt>
                <c:pt idx="41">
                  <c:v>2.1914764694001203</c:v>
                </c:pt>
                <c:pt idx="42">
                  <c:v>1.9011310846293679</c:v>
                </c:pt>
                <c:pt idx="43">
                  <c:v>1.320440315087861</c:v>
                </c:pt>
                <c:pt idx="44">
                  <c:v>1.0452433851747118</c:v>
                </c:pt>
                <c:pt idx="45">
                  <c:v>0.87608563926479521</c:v>
                </c:pt>
                <c:pt idx="46">
                  <c:v>0.68925469602100597</c:v>
                </c:pt>
                <c:pt idx="47">
                  <c:v>0.37618662896384586</c:v>
                </c:pt>
                <c:pt idx="48">
                  <c:v>0.2171278529589982</c:v>
                </c:pt>
                <c:pt idx="49">
                  <c:v>0.10098969905069681</c:v>
                </c:pt>
                <c:pt idx="50">
                  <c:v>2.7772167238941634E-2</c:v>
                </c:pt>
              </c:numCache>
            </c:numRef>
          </c:val>
        </c:ser>
        <c:dLbls>
          <c:showLegendKey val="0"/>
          <c:showVal val="0"/>
          <c:showCatName val="0"/>
          <c:showSerName val="0"/>
          <c:showPercent val="0"/>
          <c:showBubbleSize val="0"/>
        </c:dLbls>
        <c:gapWidth val="20"/>
        <c:axId val="83357056"/>
        <c:axId val="83396096"/>
      </c:barChart>
      <c:catAx>
        <c:axId val="83357056"/>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83396096"/>
        <c:crosses val="autoZero"/>
        <c:auto val="1"/>
        <c:lblAlgn val="ctr"/>
        <c:lblOffset val="100"/>
        <c:noMultiLvlLbl val="0"/>
      </c:catAx>
      <c:valAx>
        <c:axId val="83396096"/>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p>
            </c:rich>
          </c:tx>
          <c:overlay val="0"/>
        </c:title>
        <c:numFmt formatCode="0.0" sourceLinked="0"/>
        <c:majorTickMark val="out"/>
        <c:minorTickMark val="none"/>
        <c:tickLblPos val="nextTo"/>
        <c:txPr>
          <a:bodyPr/>
          <a:lstStyle/>
          <a:p>
            <a:pPr>
              <a:defRPr sz="800"/>
            </a:pPr>
            <a:endParaRPr lang="cs-CZ"/>
          </a:p>
        </c:txPr>
        <c:crossAx val="83357056"/>
        <c:crosses val="autoZero"/>
        <c:crossBetween val="between"/>
      </c:valAx>
      <c:spPr>
        <a:ln>
          <a:solidFill>
            <a:schemeClr val="bg1">
              <a:lumMod val="7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MATEMATIKA</a:t>
            </a:r>
            <a:endParaRPr lang="cs-CZ" sz="1400" baseline="0" dirty="0"/>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4LETÉ OBORY</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barChart>
        <c:barDir val="col"/>
        <c:grouping val="clustered"/>
        <c:varyColors val="0"/>
        <c:ser>
          <c:idx val="0"/>
          <c:order val="0"/>
          <c:tx>
            <c:strRef>
              <c:f>HISTOGRAMY!$H$2</c:f>
              <c:strCache>
                <c:ptCount val="1"/>
                <c:pt idx="0">
                  <c:v>5</c:v>
                </c:pt>
              </c:strCache>
            </c:strRef>
          </c:tx>
          <c:spPr>
            <a:solidFill>
              <a:schemeClr val="accent5">
                <a:lumMod val="75000"/>
              </a:schemeClr>
            </a:solidFill>
          </c:spPr>
          <c:invertIfNegative val="0"/>
          <c:dPt>
            <c:idx val="9"/>
            <c:invertIfNegative val="0"/>
            <c:bubble3D val="0"/>
            <c:spPr>
              <a:solidFill>
                <a:srgbClr val="C00000"/>
              </a:solidFill>
            </c:spPr>
          </c:dPt>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HISTOGRAMY!$M$4:$M$54</c:f>
              <c:numCache>
                <c:formatCode>0.00</c:formatCode>
                <c:ptCount val="51"/>
                <c:pt idx="0">
                  <c:v>0.31548129826863874</c:v>
                </c:pt>
                <c:pt idx="1">
                  <c:v>0.37352985715006826</c:v>
                </c:pt>
                <c:pt idx="2">
                  <c:v>0.65115339962647023</c:v>
                </c:pt>
                <c:pt idx="3">
                  <c:v>1.0776841148856697</c:v>
                </c:pt>
                <c:pt idx="4">
                  <c:v>1.4184039170157992</c:v>
                </c:pt>
                <c:pt idx="5">
                  <c:v>1.7237898137398411</c:v>
                </c:pt>
                <c:pt idx="6">
                  <c:v>1.9812225531270506</c:v>
                </c:pt>
                <c:pt idx="7">
                  <c:v>2.3295139064156278</c:v>
                </c:pt>
                <c:pt idx="8">
                  <c:v>2.4582302761092327</c:v>
                </c:pt>
                <c:pt idx="9">
                  <c:v>2.4708495280399778</c:v>
                </c:pt>
                <c:pt idx="10">
                  <c:v>2.7711877239917215</c:v>
                </c:pt>
                <c:pt idx="11">
                  <c:v>2.6298521023673715</c:v>
                </c:pt>
                <c:pt idx="12">
                  <c:v>2.9554288021806068</c:v>
                </c:pt>
                <c:pt idx="13">
                  <c:v>3.066478219171167</c:v>
                </c:pt>
                <c:pt idx="14">
                  <c:v>3.1926707384786228</c:v>
                </c:pt>
                <c:pt idx="15">
                  <c:v>3.2355761950431572</c:v>
                </c:pt>
                <c:pt idx="16">
                  <c:v>3.2936247539245875</c:v>
                </c:pt>
                <c:pt idx="17">
                  <c:v>3.2683862500630969</c:v>
                </c:pt>
                <c:pt idx="18">
                  <c:v>3.3062440058553326</c:v>
                </c:pt>
                <c:pt idx="19">
                  <c:v>3.4198172732320424</c:v>
                </c:pt>
                <c:pt idx="20">
                  <c:v>3.1169552268941487</c:v>
                </c:pt>
                <c:pt idx="21">
                  <c:v>3.3945787693705514</c:v>
                </c:pt>
                <c:pt idx="22">
                  <c:v>3.3062440058553326</c:v>
                </c:pt>
                <c:pt idx="23">
                  <c:v>3.0488112664681242</c:v>
                </c:pt>
                <c:pt idx="24">
                  <c:v>3.1775276361617282</c:v>
                </c:pt>
                <c:pt idx="25">
                  <c:v>2.9806673060420983</c:v>
                </c:pt>
                <c:pt idx="26">
                  <c:v>2.7737115743778711</c:v>
                </c:pt>
                <c:pt idx="27">
                  <c:v>2.6172328504366265</c:v>
                </c:pt>
                <c:pt idx="28">
                  <c:v>2.6727575589319073</c:v>
                </c:pt>
                <c:pt idx="29">
                  <c:v>2.3724193629801622</c:v>
                </c:pt>
                <c:pt idx="30">
                  <c:v>2.2891323002372426</c:v>
                </c:pt>
                <c:pt idx="31">
                  <c:v>2.4128009691585475</c:v>
                </c:pt>
                <c:pt idx="32">
                  <c:v>2.1982736863358743</c:v>
                </c:pt>
                <c:pt idx="33">
                  <c:v>2.0241280096915855</c:v>
                </c:pt>
                <c:pt idx="34">
                  <c:v>1.794457624552017</c:v>
                </c:pt>
                <c:pt idx="35">
                  <c:v>1.716218262581394</c:v>
                </c:pt>
                <c:pt idx="36">
                  <c:v>1.579930341729342</c:v>
                </c:pt>
                <c:pt idx="37">
                  <c:v>1.499167129372571</c:v>
                </c:pt>
                <c:pt idx="38">
                  <c:v>1.2821159961637478</c:v>
                </c:pt>
                <c:pt idx="39">
                  <c:v>1.272020594619151</c:v>
                </c:pt>
                <c:pt idx="40">
                  <c:v>1.1357326737670992</c:v>
                </c:pt>
                <c:pt idx="41">
                  <c:v>1.0070163040734943</c:v>
                </c:pt>
                <c:pt idx="42">
                  <c:v>0.97420624905355613</c:v>
                </c:pt>
                <c:pt idx="43">
                  <c:v>0.719297360052496</c:v>
                </c:pt>
                <c:pt idx="44">
                  <c:v>0.79248902125082021</c:v>
                </c:pt>
                <c:pt idx="45">
                  <c:v>0.4795315733683308</c:v>
                </c:pt>
                <c:pt idx="46">
                  <c:v>0.45429306950683962</c:v>
                </c:pt>
                <c:pt idx="47">
                  <c:v>0.30538589672404237</c:v>
                </c:pt>
                <c:pt idx="48">
                  <c:v>0.31043359749634042</c:v>
                </c:pt>
                <c:pt idx="49">
                  <c:v>0.16909797587199035</c:v>
                </c:pt>
                <c:pt idx="50">
                  <c:v>0.18424107818888499</c:v>
                </c:pt>
              </c:numCache>
            </c:numRef>
          </c:val>
        </c:ser>
        <c:dLbls>
          <c:showLegendKey val="0"/>
          <c:showVal val="0"/>
          <c:showCatName val="0"/>
          <c:showSerName val="0"/>
          <c:showPercent val="0"/>
          <c:showBubbleSize val="0"/>
        </c:dLbls>
        <c:gapWidth val="20"/>
        <c:axId val="84023168"/>
        <c:axId val="84029440"/>
      </c:barChart>
      <c:catAx>
        <c:axId val="84023168"/>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84029440"/>
        <c:crosses val="autoZero"/>
        <c:auto val="1"/>
        <c:lblAlgn val="ctr"/>
        <c:lblOffset val="100"/>
        <c:noMultiLvlLbl val="0"/>
      </c:catAx>
      <c:valAx>
        <c:axId val="84029440"/>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p>
            </c:rich>
          </c:tx>
          <c:overlay val="0"/>
        </c:title>
        <c:numFmt formatCode="0.0" sourceLinked="0"/>
        <c:majorTickMark val="out"/>
        <c:minorTickMark val="none"/>
        <c:tickLblPos val="nextTo"/>
        <c:txPr>
          <a:bodyPr/>
          <a:lstStyle/>
          <a:p>
            <a:pPr>
              <a:defRPr sz="800"/>
            </a:pPr>
            <a:endParaRPr lang="cs-CZ"/>
          </a:p>
        </c:txPr>
        <c:crossAx val="84023168"/>
        <c:crosses val="autoZero"/>
        <c:crossBetween val="between"/>
      </c:valAx>
      <c:spPr>
        <a:ln>
          <a:solidFill>
            <a:schemeClr val="bg1">
              <a:lumMod val="7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ČESKÝ</a:t>
            </a:r>
            <a:r>
              <a:rPr lang="cs-CZ" sz="1400" baseline="0" dirty="0"/>
              <a:t> JAZYK</a:t>
            </a:r>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4LETÉ OBORY</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areaChart>
        <c:grouping val="standard"/>
        <c:varyColors val="0"/>
        <c:ser>
          <c:idx val="1"/>
          <c:order val="0"/>
          <c:tx>
            <c:strRef>
              <c:f>HISTOGRAMY!$T$3</c:f>
              <c:strCache>
                <c:ptCount val="1"/>
                <c:pt idx="0">
                  <c:v>GY4</c:v>
                </c:pt>
              </c:strCache>
            </c:strRef>
          </c:tx>
          <c:spPr>
            <a:solidFill>
              <a:srgbClr val="C00000">
                <a:alpha val="50000"/>
              </a:srgbClr>
            </a:solidFill>
            <a:ln w="19050">
              <a:solidFill>
                <a:schemeClr val="accent2"/>
              </a:solidFill>
            </a:ln>
          </c:spPr>
          <c:val>
            <c:numRef>
              <c:f>HISTOGRAMY!$T$4:$T$54</c:f>
              <c:numCache>
                <c:formatCode>0.00</c:formatCode>
                <c:ptCount val="51"/>
                <c:pt idx="0">
                  <c:v>0</c:v>
                </c:pt>
                <c:pt idx="1">
                  <c:v>0</c:v>
                </c:pt>
                <c:pt idx="2">
                  <c:v>0</c:v>
                </c:pt>
                <c:pt idx="3">
                  <c:v>0</c:v>
                </c:pt>
                <c:pt idx="4">
                  <c:v>8.1340491296567428E-3</c:v>
                </c:pt>
                <c:pt idx="5">
                  <c:v>0</c:v>
                </c:pt>
                <c:pt idx="6">
                  <c:v>0</c:v>
                </c:pt>
                <c:pt idx="7">
                  <c:v>0</c:v>
                </c:pt>
                <c:pt idx="8">
                  <c:v>0</c:v>
                </c:pt>
                <c:pt idx="9">
                  <c:v>0</c:v>
                </c:pt>
                <c:pt idx="10">
                  <c:v>0</c:v>
                </c:pt>
                <c:pt idx="11">
                  <c:v>3.2536196518626978E-2</c:v>
                </c:pt>
                <c:pt idx="12">
                  <c:v>4.8804294777940467E-2</c:v>
                </c:pt>
                <c:pt idx="13">
                  <c:v>5.6938343907597201E-2</c:v>
                </c:pt>
                <c:pt idx="14">
                  <c:v>5.6938343907597201E-2</c:v>
                </c:pt>
                <c:pt idx="15">
                  <c:v>8.1340491296567424E-2</c:v>
                </c:pt>
                <c:pt idx="16">
                  <c:v>8.1340491296567424E-2</c:v>
                </c:pt>
                <c:pt idx="17">
                  <c:v>0.21148527737107536</c:v>
                </c:pt>
                <c:pt idx="18">
                  <c:v>0.21961932650073213</c:v>
                </c:pt>
                <c:pt idx="19">
                  <c:v>0.34163006344558322</c:v>
                </c:pt>
                <c:pt idx="20">
                  <c:v>0.569383439075972</c:v>
                </c:pt>
                <c:pt idx="21">
                  <c:v>0.61818773385391257</c:v>
                </c:pt>
                <c:pt idx="22">
                  <c:v>0.86220920774361487</c:v>
                </c:pt>
                <c:pt idx="23">
                  <c:v>1.1143647307629738</c:v>
                </c:pt>
                <c:pt idx="24">
                  <c:v>1.3990564503009597</c:v>
                </c:pt>
                <c:pt idx="25">
                  <c:v>2.0009760858955592</c:v>
                </c:pt>
                <c:pt idx="26">
                  <c:v>2.2205954123962912</c:v>
                </c:pt>
                <c:pt idx="27">
                  <c:v>2.6679681145274121</c:v>
                </c:pt>
                <c:pt idx="28">
                  <c:v>2.830649097120546</c:v>
                </c:pt>
                <c:pt idx="29">
                  <c:v>3.5789816170489672</c:v>
                </c:pt>
                <c:pt idx="30">
                  <c:v>4.0832926630876862</c:v>
                </c:pt>
                <c:pt idx="31">
                  <c:v>4.1564991052545963</c:v>
                </c:pt>
                <c:pt idx="32">
                  <c:v>4.8885635269237016</c:v>
                </c:pt>
                <c:pt idx="33">
                  <c:v>5.3684724255734508</c:v>
                </c:pt>
                <c:pt idx="34">
                  <c:v>6.0924027981129001</c:v>
                </c:pt>
                <c:pt idx="35">
                  <c:v>5.9134537172604515</c:v>
                </c:pt>
                <c:pt idx="36">
                  <c:v>6.1005368472425561</c:v>
                </c:pt>
                <c:pt idx="37">
                  <c:v>6.1737432894094688</c:v>
                </c:pt>
                <c:pt idx="38">
                  <c:v>5.6043598503334948</c:v>
                </c:pt>
                <c:pt idx="39">
                  <c:v>5.6612981942410938</c:v>
                </c:pt>
                <c:pt idx="40">
                  <c:v>5.4091426712217334</c:v>
                </c:pt>
                <c:pt idx="41">
                  <c:v>4.9129656743126731</c:v>
                </c:pt>
                <c:pt idx="42">
                  <c:v>4.5794696599967466</c:v>
                </c:pt>
                <c:pt idx="43">
                  <c:v>3.3430941922889215</c:v>
                </c:pt>
                <c:pt idx="44">
                  <c:v>2.6110297706198144</c:v>
                </c:pt>
                <c:pt idx="45">
                  <c:v>2.310069952822515</c:v>
                </c:pt>
                <c:pt idx="46">
                  <c:v>1.8220270050431104</c:v>
                </c:pt>
                <c:pt idx="47">
                  <c:v>0.95981779729949579</c:v>
                </c:pt>
                <c:pt idx="48">
                  <c:v>0.62632178298356933</c:v>
                </c:pt>
                <c:pt idx="49">
                  <c:v>0.29282576866764293</c:v>
                </c:pt>
                <c:pt idx="50">
                  <c:v>8.9474540426224186E-2</c:v>
                </c:pt>
              </c:numCache>
            </c:numRef>
          </c:val>
        </c:ser>
        <c:ser>
          <c:idx val="2"/>
          <c:order val="1"/>
          <c:tx>
            <c:strRef>
              <c:f>HISTOGRAMY!$U$3</c:f>
              <c:strCache>
                <c:ptCount val="1"/>
                <c:pt idx="0">
                  <c:v>SOS</c:v>
                </c:pt>
              </c:strCache>
            </c:strRef>
          </c:tx>
          <c:spPr>
            <a:solidFill>
              <a:srgbClr val="92D050">
                <a:alpha val="70000"/>
              </a:srgbClr>
            </a:solidFill>
            <a:ln w="19050">
              <a:solidFill>
                <a:srgbClr val="92D050"/>
              </a:solidFill>
            </a:ln>
          </c:spPr>
          <c:val>
            <c:numRef>
              <c:f>HISTOGRAMY!$U$4:$U$54</c:f>
              <c:numCache>
                <c:formatCode>0.00</c:formatCode>
                <c:ptCount val="51"/>
                <c:pt idx="0">
                  <c:v>3.0970406056434963E-2</c:v>
                </c:pt>
                <c:pt idx="1">
                  <c:v>3.4411562284927745E-3</c:v>
                </c:pt>
                <c:pt idx="2">
                  <c:v>3.4411562284927745E-3</c:v>
                </c:pt>
                <c:pt idx="3">
                  <c:v>1.720578114246387E-2</c:v>
                </c:pt>
                <c:pt idx="4">
                  <c:v>6.8823124569855473E-3</c:v>
                </c:pt>
                <c:pt idx="5">
                  <c:v>1.3764624913971096E-2</c:v>
                </c:pt>
                <c:pt idx="6">
                  <c:v>2.7529249827942193E-2</c:v>
                </c:pt>
                <c:pt idx="7">
                  <c:v>6.1940812112869899E-2</c:v>
                </c:pt>
                <c:pt idx="8">
                  <c:v>0.12044046799724706</c:v>
                </c:pt>
                <c:pt idx="9">
                  <c:v>0.22023399862353749</c:v>
                </c:pt>
                <c:pt idx="10">
                  <c:v>0.27529249827942187</c:v>
                </c:pt>
                <c:pt idx="11">
                  <c:v>0.29593943565037856</c:v>
                </c:pt>
                <c:pt idx="12">
                  <c:v>0.4267033723331039</c:v>
                </c:pt>
                <c:pt idx="13">
                  <c:v>0.73640743289745358</c:v>
                </c:pt>
                <c:pt idx="14">
                  <c:v>0.91878871300757081</c:v>
                </c:pt>
                <c:pt idx="15">
                  <c:v>1.1768754301445288</c:v>
                </c:pt>
                <c:pt idx="16">
                  <c:v>1.4831383344803855</c:v>
                </c:pt>
                <c:pt idx="17">
                  <c:v>1.9339298004129386</c:v>
                </c:pt>
                <c:pt idx="18">
                  <c:v>2.2401927047487962</c:v>
                </c:pt>
                <c:pt idx="19">
                  <c:v>2.5671025464556094</c:v>
                </c:pt>
                <c:pt idx="20">
                  <c:v>3.1211286992429454</c:v>
                </c:pt>
                <c:pt idx="21">
                  <c:v>3.3688919476944252</c:v>
                </c:pt>
                <c:pt idx="22">
                  <c:v>3.9366827253957322</c:v>
                </c:pt>
                <c:pt idx="23">
                  <c:v>4.2945629731589809</c:v>
                </c:pt>
                <c:pt idx="24">
                  <c:v>4.6730901582931876</c:v>
                </c:pt>
                <c:pt idx="25">
                  <c:v>4.6696490020646948</c:v>
                </c:pt>
                <c:pt idx="26">
                  <c:v>4.9105299380591871</c:v>
                </c:pt>
                <c:pt idx="27">
                  <c:v>4.9483826565726083</c:v>
                </c:pt>
                <c:pt idx="28">
                  <c:v>5.2099105299380577</c:v>
                </c:pt>
                <c:pt idx="29">
                  <c:v>5.0653819683413621</c:v>
                </c:pt>
                <c:pt idx="30">
                  <c:v>5.0929112181693039</c:v>
                </c:pt>
                <c:pt idx="31">
                  <c:v>4.514796971782518</c:v>
                </c:pt>
                <c:pt idx="32">
                  <c:v>4.6111493461803166</c:v>
                </c:pt>
                <c:pt idx="33">
                  <c:v>4.0536820371644877</c:v>
                </c:pt>
                <c:pt idx="34">
                  <c:v>4.0812112869924304</c:v>
                </c:pt>
                <c:pt idx="35">
                  <c:v>3.726772195457674</c:v>
                </c:pt>
                <c:pt idx="36">
                  <c:v>3.2312456985547144</c:v>
                </c:pt>
                <c:pt idx="37">
                  <c:v>2.6841018582243641</c:v>
                </c:pt>
                <c:pt idx="38">
                  <c:v>2.2677219545767389</c:v>
                </c:pt>
                <c:pt idx="39">
                  <c:v>2.1541637990364766</c:v>
                </c:pt>
                <c:pt idx="40">
                  <c:v>1.8788713007570541</c:v>
                </c:pt>
                <c:pt idx="41">
                  <c:v>1.4315209910529936</c:v>
                </c:pt>
                <c:pt idx="42">
                  <c:v>1.1459050240880937</c:v>
                </c:pt>
                <c:pt idx="43">
                  <c:v>0.68479008947006192</c:v>
                </c:pt>
                <c:pt idx="44">
                  <c:v>0.58499655884377144</c:v>
                </c:pt>
                <c:pt idx="45">
                  <c:v>0.4542326221610461</c:v>
                </c:pt>
                <c:pt idx="46">
                  <c:v>0.30282174810736412</c:v>
                </c:pt>
                <c:pt idx="47">
                  <c:v>0.18582243633860979</c:v>
                </c:pt>
                <c:pt idx="48">
                  <c:v>0.11355815554026151</c:v>
                </c:pt>
                <c:pt idx="49">
                  <c:v>3.7852718513420522E-2</c:v>
                </c:pt>
                <c:pt idx="50">
                  <c:v>3.4411562284927745E-3</c:v>
                </c:pt>
              </c:numCache>
            </c:numRef>
          </c:val>
        </c:ser>
        <c:ser>
          <c:idx val="3"/>
          <c:order val="2"/>
          <c:tx>
            <c:strRef>
              <c:f>HISTOGRAMY!$V$3</c:f>
              <c:strCache>
                <c:ptCount val="1"/>
                <c:pt idx="0">
                  <c:v>SOU</c:v>
                </c:pt>
              </c:strCache>
            </c:strRef>
          </c:tx>
          <c:spPr>
            <a:solidFill>
              <a:schemeClr val="tx2">
                <a:lumMod val="60000"/>
                <a:lumOff val="40000"/>
                <a:alpha val="50000"/>
              </a:schemeClr>
            </a:solidFill>
            <a:ln w="19050">
              <a:solidFill>
                <a:schemeClr val="accent1"/>
              </a:solidFill>
            </a:ln>
          </c:spPr>
          <c:val>
            <c:numRef>
              <c:f>HISTOGRAMY!$V$4:$V$54</c:f>
              <c:numCache>
                <c:formatCode>0.00</c:formatCode>
                <c:ptCount val="51"/>
                <c:pt idx="0">
                  <c:v>6.20604054613157E-2</c:v>
                </c:pt>
                <c:pt idx="1">
                  <c:v>0</c:v>
                </c:pt>
                <c:pt idx="2">
                  <c:v>0</c:v>
                </c:pt>
                <c:pt idx="3">
                  <c:v>4.1373603640877117E-2</c:v>
                </c:pt>
                <c:pt idx="4">
                  <c:v>8.274720728175422E-2</c:v>
                </c:pt>
                <c:pt idx="5">
                  <c:v>4.1373603640877117E-2</c:v>
                </c:pt>
                <c:pt idx="6">
                  <c:v>8.274720728175422E-2</c:v>
                </c:pt>
                <c:pt idx="7">
                  <c:v>0.14480761274306989</c:v>
                </c:pt>
                <c:pt idx="8">
                  <c:v>8.274720728175422E-2</c:v>
                </c:pt>
                <c:pt idx="9">
                  <c:v>0.47579644187008691</c:v>
                </c:pt>
                <c:pt idx="10">
                  <c:v>0.68266446007447268</c:v>
                </c:pt>
                <c:pt idx="11">
                  <c:v>0.70335126189491093</c:v>
                </c:pt>
                <c:pt idx="12">
                  <c:v>1.0136532892014891</c:v>
                </c:pt>
                <c:pt idx="13">
                  <c:v>1.4894497310715764</c:v>
                </c:pt>
                <c:pt idx="14">
                  <c:v>1.6756309474555233</c:v>
                </c:pt>
                <c:pt idx="15">
                  <c:v>2.2962350020686797</c:v>
                </c:pt>
                <c:pt idx="16">
                  <c:v>2.5444766239139427</c:v>
                </c:pt>
                <c:pt idx="17">
                  <c:v>3.5788167149358707</c:v>
                </c:pt>
                <c:pt idx="18">
                  <c:v>3.7443111294993798</c:v>
                </c:pt>
                <c:pt idx="19">
                  <c:v>4.5717832023169214</c:v>
                </c:pt>
                <c:pt idx="20">
                  <c:v>5.3371948696731479</c:v>
                </c:pt>
                <c:pt idx="21">
                  <c:v>5.4199420769549027</c:v>
                </c:pt>
                <c:pt idx="22">
                  <c:v>5.233760860570956</c:v>
                </c:pt>
                <c:pt idx="23">
                  <c:v>6.0819197352089374</c:v>
                </c:pt>
                <c:pt idx="24">
                  <c:v>6.0612329333884976</c:v>
                </c:pt>
                <c:pt idx="25">
                  <c:v>5.5233760860570955</c:v>
                </c:pt>
                <c:pt idx="26">
                  <c:v>5.5440628878775344</c:v>
                </c:pt>
                <c:pt idx="27">
                  <c:v>5.4820024824162195</c:v>
                </c:pt>
                <c:pt idx="28">
                  <c:v>4.8407116259826237</c:v>
                </c:pt>
                <c:pt idx="29">
                  <c:v>4.2407943731899049</c:v>
                </c:pt>
                <c:pt idx="30">
                  <c:v>3.8270583367811333</c:v>
                </c:pt>
                <c:pt idx="31">
                  <c:v>3.4753827058336779</c:v>
                </c:pt>
                <c:pt idx="32">
                  <c:v>3.1443938767066615</c:v>
                </c:pt>
                <c:pt idx="33">
                  <c:v>2.4203558129913119</c:v>
                </c:pt>
                <c:pt idx="34">
                  <c:v>2.1721141911460489</c:v>
                </c:pt>
                <c:pt idx="35">
                  <c:v>2.02730657840298</c:v>
                </c:pt>
                <c:pt idx="36">
                  <c:v>1.5721969383533305</c:v>
                </c:pt>
                <c:pt idx="37">
                  <c:v>1.075713694662805</c:v>
                </c:pt>
                <c:pt idx="38">
                  <c:v>0.93090608191973501</c:v>
                </c:pt>
                <c:pt idx="39">
                  <c:v>0.57923045097227954</c:v>
                </c:pt>
                <c:pt idx="40">
                  <c:v>0.49648324369052554</c:v>
                </c:pt>
                <c:pt idx="41">
                  <c:v>0.47579644187008691</c:v>
                </c:pt>
                <c:pt idx="42">
                  <c:v>0.31030202730657847</c:v>
                </c:pt>
                <c:pt idx="43">
                  <c:v>0.14480761274306989</c:v>
                </c:pt>
                <c:pt idx="44">
                  <c:v>0.14480761274306989</c:v>
                </c:pt>
                <c:pt idx="45">
                  <c:v>4.1373603640877117E-2</c:v>
                </c:pt>
                <c:pt idx="46">
                  <c:v>6.20604054613157E-2</c:v>
                </c:pt>
                <c:pt idx="47">
                  <c:v>2.0686801820438559E-2</c:v>
                </c:pt>
                <c:pt idx="48">
                  <c:v>0</c:v>
                </c:pt>
                <c:pt idx="49">
                  <c:v>0</c:v>
                </c:pt>
                <c:pt idx="50">
                  <c:v>0</c:v>
                </c:pt>
              </c:numCache>
            </c:numRef>
          </c:val>
        </c:ser>
        <c:dLbls>
          <c:showLegendKey val="0"/>
          <c:showVal val="0"/>
          <c:showCatName val="0"/>
          <c:showSerName val="0"/>
          <c:showPercent val="0"/>
          <c:showBubbleSize val="0"/>
        </c:dLbls>
        <c:axId val="83564032"/>
        <c:axId val="83565952"/>
      </c:areaChart>
      <c:lineChart>
        <c:grouping val="standard"/>
        <c:varyColors val="0"/>
        <c:ser>
          <c:idx val="0"/>
          <c:order val="3"/>
          <c:tx>
            <c:strRef>
              <c:f>HISTOGRAMY!$R$2</c:f>
              <c:strCache>
                <c:ptCount val="1"/>
                <c:pt idx="0">
                  <c:v>4LETÉ CELKEM</c:v>
                </c:pt>
              </c:strCache>
            </c:strRef>
          </c:tx>
          <c:spPr>
            <a:ln>
              <a:solidFill>
                <a:schemeClr val="tx1"/>
              </a:solidFill>
              <a:prstDash val="sysDot"/>
            </a:ln>
          </c:spPr>
          <c:marker>
            <c:symbol val="none"/>
          </c:marker>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HISTOGRAMY!$R$4:$R$54</c:f>
              <c:numCache>
                <c:formatCode>0.00</c:formatCode>
                <c:ptCount val="51"/>
                <c:pt idx="0">
                  <c:v>2.5247424762674206E-2</c:v>
                </c:pt>
                <c:pt idx="1">
                  <c:v>2.5247424762674209E-3</c:v>
                </c:pt>
                <c:pt idx="2">
                  <c:v>2.5247424762674209E-3</c:v>
                </c:pt>
                <c:pt idx="3">
                  <c:v>1.2623712381337103E-2</c:v>
                </c:pt>
                <c:pt idx="4">
                  <c:v>1.7673197333871946E-2</c:v>
                </c:pt>
                <c:pt idx="5">
                  <c:v>1.5148454857604528E-2</c:v>
                </c:pt>
                <c:pt idx="6">
                  <c:v>2.7772167238941634E-2</c:v>
                </c:pt>
                <c:pt idx="7">
                  <c:v>5.8069076954150679E-2</c:v>
                </c:pt>
                <c:pt idx="8">
                  <c:v>9.5940214098161974E-2</c:v>
                </c:pt>
                <c:pt idx="9">
                  <c:v>0.2171278529589982</c:v>
                </c:pt>
                <c:pt idx="10">
                  <c:v>0.26762270248434666</c:v>
                </c:pt>
                <c:pt idx="11">
                  <c:v>0.29287012724702088</c:v>
                </c:pt>
                <c:pt idx="12">
                  <c:v>0.41910725106039176</c:v>
                </c:pt>
                <c:pt idx="13">
                  <c:v>0.68420521106847121</c:v>
                </c:pt>
                <c:pt idx="14">
                  <c:v>0.83568975964451653</c:v>
                </c:pt>
                <c:pt idx="15">
                  <c:v>1.0780650373661886</c:v>
                </c:pt>
                <c:pt idx="16">
                  <c:v>1.3229650575641281</c:v>
                </c:pt>
                <c:pt idx="17">
                  <c:v>1.711775398909311</c:v>
                </c:pt>
                <c:pt idx="18">
                  <c:v>1.974348616441123</c:v>
                </c:pt>
                <c:pt idx="19">
                  <c:v>2.2848919410220168</c:v>
                </c:pt>
                <c:pt idx="20">
                  <c:v>2.7822662088466981</c:v>
                </c:pt>
                <c:pt idx="21">
                  <c:v>2.9539486972328817</c:v>
                </c:pt>
                <c:pt idx="22">
                  <c:v>3.3755806907695414</c:v>
                </c:pt>
                <c:pt idx="23">
                  <c:v>3.6936982427792366</c:v>
                </c:pt>
                <c:pt idx="24">
                  <c:v>4.0421127045041416</c:v>
                </c:pt>
                <c:pt idx="25">
                  <c:v>4.0547364168854765</c:v>
                </c:pt>
                <c:pt idx="26">
                  <c:v>4.2870127247020804</c:v>
                </c:pt>
                <c:pt idx="27">
                  <c:v>4.4511209856594638</c:v>
                </c:pt>
                <c:pt idx="28">
                  <c:v>4.595031306806705</c:v>
                </c:pt>
                <c:pt idx="29">
                  <c:v>4.5521106847101596</c:v>
                </c:pt>
                <c:pt idx="30">
                  <c:v>4.6556251262371235</c:v>
                </c:pt>
                <c:pt idx="31">
                  <c:v>4.2339931327004647</c:v>
                </c:pt>
                <c:pt idx="32">
                  <c:v>4.5016158351848112</c:v>
                </c:pt>
                <c:pt idx="33">
                  <c:v>4.1102807513633604</c:v>
                </c:pt>
                <c:pt idx="34">
                  <c:v>4.2491415875580696</c:v>
                </c:pt>
                <c:pt idx="35">
                  <c:v>3.9865683700262577</c:v>
                </c:pt>
                <c:pt idx="36">
                  <c:v>3.7063219551605742</c:v>
                </c:pt>
                <c:pt idx="37">
                  <c:v>3.3276105837204604</c:v>
                </c:pt>
                <c:pt idx="38">
                  <c:v>2.9261765299939402</c:v>
                </c:pt>
                <c:pt idx="39">
                  <c:v>2.8277115734195117</c:v>
                </c:pt>
                <c:pt idx="40">
                  <c:v>2.5954352656029092</c:v>
                </c:pt>
                <c:pt idx="41">
                  <c:v>2.1914764694001203</c:v>
                </c:pt>
                <c:pt idx="42">
                  <c:v>1.9011310846293679</c:v>
                </c:pt>
                <c:pt idx="43">
                  <c:v>1.320440315087861</c:v>
                </c:pt>
                <c:pt idx="44">
                  <c:v>1.0452433851747118</c:v>
                </c:pt>
                <c:pt idx="45">
                  <c:v>0.87608563926479521</c:v>
                </c:pt>
                <c:pt idx="46">
                  <c:v>0.68925469602100597</c:v>
                </c:pt>
                <c:pt idx="47">
                  <c:v>0.37618662896384586</c:v>
                </c:pt>
                <c:pt idx="48">
                  <c:v>0.2171278529589982</c:v>
                </c:pt>
                <c:pt idx="49">
                  <c:v>0.10098969905069681</c:v>
                </c:pt>
                <c:pt idx="50">
                  <c:v>2.7772167238941634E-2</c:v>
                </c:pt>
              </c:numCache>
            </c:numRef>
          </c:val>
          <c:smooth val="0"/>
        </c:ser>
        <c:dLbls>
          <c:showLegendKey val="0"/>
          <c:showVal val="0"/>
          <c:showCatName val="0"/>
          <c:showSerName val="0"/>
          <c:showPercent val="0"/>
          <c:showBubbleSize val="0"/>
        </c:dLbls>
        <c:marker val="1"/>
        <c:smooth val="0"/>
        <c:axId val="83564032"/>
        <c:axId val="83565952"/>
      </c:lineChart>
      <c:catAx>
        <c:axId val="83564032"/>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83565952"/>
        <c:crosses val="autoZero"/>
        <c:auto val="1"/>
        <c:lblAlgn val="ctr"/>
        <c:lblOffset val="100"/>
        <c:noMultiLvlLbl val="0"/>
      </c:catAx>
      <c:valAx>
        <c:axId val="83565952"/>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p>
            </c:rich>
          </c:tx>
          <c:overlay val="0"/>
        </c:title>
        <c:numFmt formatCode="0" sourceLinked="0"/>
        <c:majorTickMark val="out"/>
        <c:minorTickMark val="none"/>
        <c:tickLblPos val="nextTo"/>
        <c:txPr>
          <a:bodyPr/>
          <a:lstStyle/>
          <a:p>
            <a:pPr>
              <a:defRPr sz="800"/>
            </a:pPr>
            <a:endParaRPr lang="cs-CZ"/>
          </a:p>
        </c:txPr>
        <c:crossAx val="83564032"/>
        <c:crosses val="autoZero"/>
        <c:crossBetween val="between"/>
      </c:valAx>
      <c:spPr>
        <a:ln>
          <a:solidFill>
            <a:schemeClr val="bg1">
              <a:lumMod val="75000"/>
            </a:schemeClr>
          </a:solidFill>
        </a:ln>
      </c:spPr>
    </c:plotArea>
    <c:legend>
      <c:legendPos val="r"/>
      <c:layout>
        <c:manualLayout>
          <c:xMode val="edge"/>
          <c:yMode val="edge"/>
          <c:x val="0.11862912003837983"/>
          <c:y val="0.24492940458139423"/>
          <c:w val="0.28297089671472564"/>
          <c:h val="0.17063053930960123"/>
        </c:manualLayout>
      </c:layout>
      <c:overlay val="1"/>
      <c:spPr>
        <a:solidFill>
          <a:schemeClr val="bg1">
            <a:lumMod val="95000"/>
          </a:schemeClr>
        </a:solidFill>
        <a:ln>
          <a:solidFill>
            <a:schemeClr val="bg1">
              <a:lumMod val="75000"/>
            </a:schemeClr>
          </a:solidFill>
        </a:ln>
      </c:spPr>
      <c:txPr>
        <a:bodyPr/>
        <a:lstStyle/>
        <a:p>
          <a:pPr>
            <a:defRPr sz="900"/>
          </a:pPr>
          <a:endParaRPr lang="cs-CZ"/>
        </a:p>
      </c:txPr>
    </c:legend>
    <c:plotVisOnly val="1"/>
    <c:dispBlanksAs val="gap"/>
    <c:showDLblsOverMax val="0"/>
  </c:chart>
  <c:spPr>
    <a:ln>
      <a:solidFill>
        <a:schemeClr val="bg1">
          <a:lumMod val="75000"/>
        </a:schemeClr>
      </a:solidFill>
    </a:ln>
  </c:sp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050"/>
            </a:pPr>
            <a:r>
              <a:rPr lang="cs-CZ" sz="1400" dirty="0"/>
              <a:t>MATEMATIKA</a:t>
            </a:r>
            <a:endParaRPr lang="cs-CZ" sz="1400" baseline="0" dirty="0"/>
          </a:p>
          <a:p>
            <a:pPr>
              <a:defRPr sz="1050"/>
            </a:pPr>
            <a:r>
              <a:rPr lang="cs-CZ" sz="1050" baseline="0" dirty="0"/>
              <a:t>PO PZ 2015 </a:t>
            </a:r>
            <a:r>
              <a:rPr lang="cs-CZ" sz="1050" baseline="0" dirty="0" smtClean="0"/>
              <a:t>− </a:t>
            </a:r>
            <a:r>
              <a:rPr lang="cs-CZ" sz="1050" baseline="0" dirty="0"/>
              <a:t>ŘÁDNÝ TERMÍN</a:t>
            </a:r>
          </a:p>
          <a:p>
            <a:pPr>
              <a:defRPr sz="1050"/>
            </a:pPr>
            <a:r>
              <a:rPr lang="cs-CZ" sz="1050" baseline="0" dirty="0"/>
              <a:t>UCHAZEČI O 4LETÉ OBORY</a:t>
            </a:r>
            <a:endParaRPr lang="en-US" sz="1050" dirty="0"/>
          </a:p>
        </c:rich>
      </c:tx>
      <c:overlay val="0"/>
    </c:title>
    <c:autoTitleDeleted val="0"/>
    <c:plotArea>
      <c:layout>
        <c:manualLayout>
          <c:layoutTarget val="inner"/>
          <c:xMode val="edge"/>
          <c:yMode val="edge"/>
          <c:x val="9.3002405949256378E-2"/>
          <c:y val="0.22067267130025528"/>
          <c:w val="0.87189020122484695"/>
          <c:h val="0.63909629426417591"/>
        </c:manualLayout>
      </c:layout>
      <c:areaChart>
        <c:grouping val="standard"/>
        <c:varyColors val="0"/>
        <c:ser>
          <c:idx val="1"/>
          <c:order val="0"/>
          <c:tx>
            <c:strRef>
              <c:f>HISTOGRAMY!$W$3</c:f>
              <c:strCache>
                <c:ptCount val="1"/>
                <c:pt idx="0">
                  <c:v>GY4</c:v>
                </c:pt>
              </c:strCache>
            </c:strRef>
          </c:tx>
          <c:spPr>
            <a:solidFill>
              <a:srgbClr val="C00000">
                <a:alpha val="50000"/>
              </a:srgbClr>
            </a:solidFill>
            <a:ln w="19050">
              <a:solidFill>
                <a:schemeClr val="accent2"/>
              </a:solidFill>
            </a:ln>
          </c:spPr>
          <c:val>
            <c:numRef>
              <c:f>HISTOGRAMY!$W$4:$W$54</c:f>
              <c:numCache>
                <c:formatCode>0.00</c:formatCode>
                <c:ptCount val="51"/>
                <c:pt idx="0">
                  <c:v>4.0643797756462374E-2</c:v>
                </c:pt>
                <c:pt idx="1">
                  <c:v>2.4386278653877422E-2</c:v>
                </c:pt>
                <c:pt idx="2">
                  <c:v>3.2515038205169891E-2</c:v>
                </c:pt>
                <c:pt idx="3">
                  <c:v>3.2515038205169891E-2</c:v>
                </c:pt>
                <c:pt idx="4">
                  <c:v>0.1463176719232645</c:v>
                </c:pt>
                <c:pt idx="5">
                  <c:v>0.19509022923101935</c:v>
                </c:pt>
                <c:pt idx="6">
                  <c:v>0.24386278653877422</c:v>
                </c:pt>
                <c:pt idx="7">
                  <c:v>0.41456673711591624</c:v>
                </c:pt>
                <c:pt idx="8">
                  <c:v>0.52024061128271837</c:v>
                </c:pt>
                <c:pt idx="9">
                  <c:v>0.52836937083401059</c:v>
                </c:pt>
                <c:pt idx="10">
                  <c:v>0.7641033978214925</c:v>
                </c:pt>
                <c:pt idx="11">
                  <c:v>0.84539099333441725</c:v>
                </c:pt>
                <c:pt idx="12">
                  <c:v>1.0648675012193141</c:v>
                </c:pt>
                <c:pt idx="13">
                  <c:v>1.3493740855145504</c:v>
                </c:pt>
                <c:pt idx="14">
                  <c:v>1.3981466428223055</c:v>
                </c:pt>
                <c:pt idx="15">
                  <c:v>1.4956917574378146</c:v>
                </c:pt>
                <c:pt idx="16">
                  <c:v>2.1216062428873363</c:v>
                </c:pt>
                <c:pt idx="17">
                  <c:v>2.0972199642334579</c:v>
                </c:pt>
                <c:pt idx="18">
                  <c:v>2.3248252316696467</c:v>
                </c:pt>
                <c:pt idx="19">
                  <c:v>2.9507397171191676</c:v>
                </c:pt>
                <c:pt idx="20">
                  <c:v>2.7881645260933192</c:v>
                </c:pt>
                <c:pt idx="21">
                  <c:v>3.0157697935295071</c:v>
                </c:pt>
                <c:pt idx="22">
                  <c:v>3.3327914160299135</c:v>
                </c:pt>
                <c:pt idx="23">
                  <c:v>3.2758900991708662</c:v>
                </c:pt>
                <c:pt idx="24">
                  <c:v>3.7311006340432442</c:v>
                </c:pt>
                <c:pt idx="25">
                  <c:v>3.6254267598764436</c:v>
                </c:pt>
                <c:pt idx="26">
                  <c:v>3.4872378475044714</c:v>
                </c:pt>
                <c:pt idx="27">
                  <c:v>3.6823280767354905</c:v>
                </c:pt>
                <c:pt idx="28">
                  <c:v>3.8123882295561695</c:v>
                </c:pt>
                <c:pt idx="29">
                  <c:v>3.5766542025686876</c:v>
                </c:pt>
                <c:pt idx="30">
                  <c:v>3.5766542025686876</c:v>
                </c:pt>
                <c:pt idx="31">
                  <c:v>3.7554869126971222</c:v>
                </c:pt>
                <c:pt idx="32">
                  <c:v>3.7311006340432442</c:v>
                </c:pt>
                <c:pt idx="33">
                  <c:v>3.3734352137863768</c:v>
                </c:pt>
                <c:pt idx="34">
                  <c:v>3.2027312632092348</c:v>
                </c:pt>
                <c:pt idx="35">
                  <c:v>3.1539587059014798</c:v>
                </c:pt>
                <c:pt idx="36">
                  <c:v>2.8938384002601198</c:v>
                </c:pt>
                <c:pt idx="37">
                  <c:v>2.8775808811575359</c:v>
                </c:pt>
                <c:pt idx="38">
                  <c:v>2.6337180946187608</c:v>
                </c:pt>
                <c:pt idx="39">
                  <c:v>2.7068769305803935</c:v>
                </c:pt>
                <c:pt idx="40">
                  <c:v>2.576816777759714</c:v>
                </c:pt>
                <c:pt idx="41">
                  <c:v>2.2272801170541379</c:v>
                </c:pt>
                <c:pt idx="42">
                  <c:v>2.1378637619899208</c:v>
                </c:pt>
                <c:pt idx="43">
                  <c:v>1.6501381889123721</c:v>
                </c:pt>
                <c:pt idx="44">
                  <c:v>1.8777434563485611</c:v>
                </c:pt>
                <c:pt idx="45">
                  <c:v>1.105511298975776</c:v>
                </c:pt>
                <c:pt idx="46">
                  <c:v>1.1217688180783612</c:v>
                </c:pt>
                <c:pt idx="47">
                  <c:v>0.69907332141115264</c:v>
                </c:pt>
                <c:pt idx="48">
                  <c:v>0.84539099333441725</c:v>
                </c:pt>
                <c:pt idx="49">
                  <c:v>0.41456673711591624</c:v>
                </c:pt>
                <c:pt idx="50">
                  <c:v>0.52024061128271837</c:v>
                </c:pt>
              </c:numCache>
            </c:numRef>
          </c:val>
        </c:ser>
        <c:ser>
          <c:idx val="2"/>
          <c:order val="1"/>
          <c:tx>
            <c:strRef>
              <c:f>HISTOGRAMY!$X$3</c:f>
              <c:strCache>
                <c:ptCount val="1"/>
                <c:pt idx="0">
                  <c:v>SOS</c:v>
                </c:pt>
              </c:strCache>
            </c:strRef>
          </c:tx>
          <c:spPr>
            <a:solidFill>
              <a:srgbClr val="92D050">
                <a:alpha val="70000"/>
              </a:srgbClr>
            </a:solidFill>
            <a:ln w="19050">
              <a:solidFill>
                <a:srgbClr val="92D050"/>
              </a:solidFill>
            </a:ln>
          </c:spPr>
          <c:val>
            <c:numRef>
              <c:f>HISTOGRAMY!$X$4:$X$54</c:f>
              <c:numCache>
                <c:formatCode>0.00</c:formatCode>
                <c:ptCount val="51"/>
                <c:pt idx="0">
                  <c:v>0.33010109345987221</c:v>
                </c:pt>
                <c:pt idx="1">
                  <c:v>0.40918781376796654</c:v>
                </c:pt>
                <c:pt idx="2">
                  <c:v>0.73928890722783869</c:v>
                </c:pt>
                <c:pt idx="3">
                  <c:v>1.2550718657588886</c:v>
                </c:pt>
                <c:pt idx="4">
                  <c:v>1.5851729592187609</c:v>
                </c:pt>
                <c:pt idx="5">
                  <c:v>1.9015198404511384</c:v>
                </c:pt>
                <c:pt idx="6">
                  <c:v>2.2831992297641159</c:v>
                </c:pt>
                <c:pt idx="7">
                  <c:v>2.6408087476789777</c:v>
                </c:pt>
                <c:pt idx="8">
                  <c:v>2.8161749535795337</c:v>
                </c:pt>
                <c:pt idx="9">
                  <c:v>2.8505604841482692</c:v>
                </c:pt>
                <c:pt idx="10">
                  <c:v>3.1325218348119117</c:v>
                </c:pt>
                <c:pt idx="11">
                  <c:v>2.9674712880819758</c:v>
                </c:pt>
                <c:pt idx="12">
                  <c:v>3.4316759507599195</c:v>
                </c:pt>
                <c:pt idx="13">
                  <c:v>3.3972904201911827</c:v>
                </c:pt>
                <c:pt idx="14">
                  <c:v>3.6207963688879734</c:v>
                </c:pt>
                <c:pt idx="15">
                  <c:v>3.6861288769685716</c:v>
                </c:pt>
                <c:pt idx="16">
                  <c:v>3.6689361116842032</c:v>
                </c:pt>
                <c:pt idx="17">
                  <c:v>3.6448662402860879</c:v>
                </c:pt>
                <c:pt idx="18">
                  <c:v>3.6792517708548238</c:v>
                </c:pt>
                <c:pt idx="19">
                  <c:v>3.6689361116842032</c:v>
                </c:pt>
                <c:pt idx="20">
                  <c:v>3.3800976549068156</c:v>
                </c:pt>
                <c:pt idx="21">
                  <c:v>3.6276734750017194</c:v>
                </c:pt>
                <c:pt idx="22">
                  <c:v>3.4523072691011625</c:v>
                </c:pt>
                <c:pt idx="23">
                  <c:v>3.1393989409256582</c:v>
                </c:pt>
                <c:pt idx="24">
                  <c:v>3.2116085551200051</c:v>
                </c:pt>
                <c:pt idx="25">
                  <c:v>2.8883845677738806</c:v>
                </c:pt>
                <c:pt idx="26">
                  <c:v>2.6992641496458285</c:v>
                </c:pt>
                <c:pt idx="27">
                  <c:v>2.3966714806409457</c:v>
                </c:pt>
                <c:pt idx="28">
                  <c:v>2.458565435664672</c:v>
                </c:pt>
                <c:pt idx="29">
                  <c:v>2.1422185544322949</c:v>
                </c:pt>
                <c:pt idx="30">
                  <c:v>2.0253077504985906</c:v>
                </c:pt>
                <c:pt idx="31">
                  <c:v>2.1284643422048002</c:v>
                </c:pt>
                <c:pt idx="32">
                  <c:v>1.8293102262567913</c:v>
                </c:pt>
                <c:pt idx="33">
                  <c:v>1.7811704834605597</c:v>
                </c:pt>
                <c:pt idx="34">
                  <c:v>1.5026476858537927</c:v>
                </c:pt>
                <c:pt idx="35">
                  <c:v>1.3754212227494667</c:v>
                </c:pt>
                <c:pt idx="36">
                  <c:v>1.248194759645141</c:v>
                </c:pt>
                <c:pt idx="37">
                  <c:v>1.1484767209958051</c:v>
                </c:pt>
                <c:pt idx="38">
                  <c:v>0.92497077229901681</c:v>
                </c:pt>
                <c:pt idx="39">
                  <c:v>0.91465511312839576</c:v>
                </c:pt>
                <c:pt idx="40">
                  <c:v>0.74616601334158594</c:v>
                </c:pt>
                <c:pt idx="41">
                  <c:v>0.69458771748848092</c:v>
                </c:pt>
                <c:pt idx="42">
                  <c:v>0.63957086857850243</c:v>
                </c:pt>
                <c:pt idx="43">
                  <c:v>0.44357334433670315</c:v>
                </c:pt>
                <c:pt idx="44">
                  <c:v>0.46420466267794525</c:v>
                </c:pt>
                <c:pt idx="45">
                  <c:v>0.27508424454989344</c:v>
                </c:pt>
                <c:pt idx="46">
                  <c:v>0.27164569149301976</c:v>
                </c:pt>
                <c:pt idx="47">
                  <c:v>0.20631318341242014</c:v>
                </c:pt>
                <c:pt idx="48">
                  <c:v>0.11003369781995735</c:v>
                </c:pt>
                <c:pt idx="49">
                  <c:v>7.9086720308094383E-2</c:v>
                </c:pt>
                <c:pt idx="50">
                  <c:v>8.5963826421841708E-2</c:v>
                </c:pt>
              </c:numCache>
            </c:numRef>
          </c:val>
        </c:ser>
        <c:ser>
          <c:idx val="3"/>
          <c:order val="2"/>
          <c:tx>
            <c:strRef>
              <c:f>HISTOGRAMY!$Y$3</c:f>
              <c:strCache>
                <c:ptCount val="1"/>
                <c:pt idx="0">
                  <c:v>SOU</c:v>
                </c:pt>
              </c:strCache>
            </c:strRef>
          </c:tx>
          <c:spPr>
            <a:solidFill>
              <a:schemeClr val="tx2">
                <a:lumMod val="60000"/>
                <a:lumOff val="40000"/>
                <a:alpha val="50000"/>
              </a:schemeClr>
            </a:solidFill>
            <a:ln w="19050">
              <a:solidFill>
                <a:schemeClr val="tx2">
                  <a:lumMod val="60000"/>
                  <a:lumOff val="40000"/>
                </a:schemeClr>
              </a:solidFill>
            </a:ln>
          </c:spPr>
          <c:val>
            <c:numRef>
              <c:f>HISTOGRAMY!$Y$4:$Y$54</c:f>
              <c:numCache>
                <c:formatCode>0.00</c:formatCode>
                <c:ptCount val="51"/>
                <c:pt idx="0">
                  <c:v>0.78609846917666526</c:v>
                </c:pt>
                <c:pt idx="1">
                  <c:v>0.74472486553578843</c:v>
                </c:pt>
                <c:pt idx="2">
                  <c:v>1.1170872983036819</c:v>
                </c:pt>
                <c:pt idx="3">
                  <c:v>1.8618121638394702</c:v>
                </c:pt>
                <c:pt idx="4">
                  <c:v>2.7513446421183292</c:v>
                </c:pt>
                <c:pt idx="5">
                  <c:v>3.3926354985519236</c:v>
                </c:pt>
                <c:pt idx="6">
                  <c:v>3.4753827058336779</c:v>
                </c:pt>
                <c:pt idx="7">
                  <c:v>4.5097227968556073</c:v>
                </c:pt>
                <c:pt idx="8">
                  <c:v>4.3856019859329765</c:v>
                </c:pt>
                <c:pt idx="9">
                  <c:v>4.0546131568059556</c:v>
                </c:pt>
                <c:pt idx="10">
                  <c:v>4.4062887877534136</c:v>
                </c:pt>
                <c:pt idx="11">
                  <c:v>4.0339263549855184</c:v>
                </c:pt>
                <c:pt idx="12">
                  <c:v>4.0132395531650795</c:v>
                </c:pt>
                <c:pt idx="13">
                  <c:v>4.4890359950351693</c:v>
                </c:pt>
                <c:pt idx="14">
                  <c:v>4.2201075713694651</c:v>
                </c:pt>
                <c:pt idx="15">
                  <c:v>4.4476623913942923</c:v>
                </c:pt>
                <c:pt idx="16">
                  <c:v>3.971865949524203</c:v>
                </c:pt>
                <c:pt idx="17">
                  <c:v>3.5788167149358707</c:v>
                </c:pt>
                <c:pt idx="18">
                  <c:v>3.5788167149358707</c:v>
                </c:pt>
                <c:pt idx="19">
                  <c:v>3.4133223003723629</c:v>
                </c:pt>
                <c:pt idx="20">
                  <c:v>3.2892014894497308</c:v>
                </c:pt>
                <c:pt idx="21">
                  <c:v>3.4753827058336779</c:v>
                </c:pt>
                <c:pt idx="22">
                  <c:v>2.9995862639635913</c:v>
                </c:pt>
                <c:pt idx="23">
                  <c:v>2.8340918494000826</c:v>
                </c:pt>
                <c:pt idx="24">
                  <c:v>2.0686801820438561</c:v>
                </c:pt>
                <c:pt idx="25">
                  <c:v>2.4203558129913119</c:v>
                </c:pt>
                <c:pt idx="26">
                  <c:v>2.0893669838642941</c:v>
                </c:pt>
                <c:pt idx="27">
                  <c:v>1.6549441456350849</c:v>
                </c:pt>
                <c:pt idx="28">
                  <c:v>1.7583781547372777</c:v>
                </c:pt>
                <c:pt idx="29">
                  <c:v>1.2825817128671906</c:v>
                </c:pt>
                <c:pt idx="30">
                  <c:v>1.1998345055854363</c:v>
                </c:pt>
                <c:pt idx="31">
                  <c:v>1.4067025237898221</c:v>
                </c:pt>
                <c:pt idx="32">
                  <c:v>1.0550268928423661</c:v>
                </c:pt>
                <c:pt idx="33">
                  <c:v>0.78609846917666526</c:v>
                </c:pt>
                <c:pt idx="34">
                  <c:v>0.91021928009929653</c:v>
                </c:pt>
                <c:pt idx="35">
                  <c:v>0.57923045097227954</c:v>
                </c:pt>
                <c:pt idx="36">
                  <c:v>0.43442283822920991</c:v>
                </c:pt>
                <c:pt idx="37">
                  <c:v>0.43442283822920991</c:v>
                </c:pt>
                <c:pt idx="38">
                  <c:v>0.43442283822920991</c:v>
                </c:pt>
                <c:pt idx="39">
                  <c:v>0.39304923458833263</c:v>
                </c:pt>
                <c:pt idx="40">
                  <c:v>0.24824162184526277</c:v>
                </c:pt>
                <c:pt idx="41">
                  <c:v>0.22755482002482416</c:v>
                </c:pt>
                <c:pt idx="42">
                  <c:v>0.18618121638394705</c:v>
                </c:pt>
                <c:pt idx="43">
                  <c:v>0.18618121638394705</c:v>
                </c:pt>
                <c:pt idx="44">
                  <c:v>0.1241208109226314</c:v>
                </c:pt>
                <c:pt idx="45">
                  <c:v>0.1241208109226314</c:v>
                </c:pt>
                <c:pt idx="46">
                  <c:v>2.0686801820438559E-2</c:v>
                </c:pt>
                <c:pt idx="47">
                  <c:v>6.20604054613157E-2</c:v>
                </c:pt>
                <c:pt idx="48">
                  <c:v>6.20604054613157E-2</c:v>
                </c:pt>
                <c:pt idx="49">
                  <c:v>2.0686801820438559E-2</c:v>
                </c:pt>
                <c:pt idx="50">
                  <c:v>0</c:v>
                </c:pt>
              </c:numCache>
            </c:numRef>
          </c:val>
        </c:ser>
        <c:dLbls>
          <c:showLegendKey val="0"/>
          <c:showVal val="0"/>
          <c:showCatName val="0"/>
          <c:showSerName val="0"/>
          <c:showPercent val="0"/>
          <c:showBubbleSize val="0"/>
        </c:dLbls>
        <c:axId val="83606144"/>
        <c:axId val="83616512"/>
      </c:areaChart>
      <c:lineChart>
        <c:grouping val="standard"/>
        <c:varyColors val="0"/>
        <c:ser>
          <c:idx val="0"/>
          <c:order val="3"/>
          <c:tx>
            <c:strRef>
              <c:f>HISTOGRAMY!$R$2</c:f>
              <c:strCache>
                <c:ptCount val="1"/>
                <c:pt idx="0">
                  <c:v>4LETÉ CELKEM</c:v>
                </c:pt>
              </c:strCache>
            </c:strRef>
          </c:tx>
          <c:spPr>
            <a:ln>
              <a:solidFill>
                <a:schemeClr val="tx1"/>
              </a:solidFill>
              <a:prstDash val="sysDot"/>
            </a:ln>
          </c:spPr>
          <c:marker>
            <c:symbol val="none"/>
          </c:marker>
          <c:cat>
            <c:numRef>
              <c:f>HISTOGRAMY!$A$4:$A$54</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HISTOGRAMY!$S$4:$S$54</c:f>
              <c:numCache>
                <c:formatCode>0.00</c:formatCode>
                <c:ptCount val="51"/>
                <c:pt idx="0">
                  <c:v>0.31548129826863874</c:v>
                </c:pt>
                <c:pt idx="1">
                  <c:v>0.37352985715006826</c:v>
                </c:pt>
                <c:pt idx="2">
                  <c:v>0.65115339962647023</c:v>
                </c:pt>
                <c:pt idx="3">
                  <c:v>1.0776841148856697</c:v>
                </c:pt>
                <c:pt idx="4">
                  <c:v>1.4184039170157992</c:v>
                </c:pt>
                <c:pt idx="5">
                  <c:v>1.7237898137398411</c:v>
                </c:pt>
                <c:pt idx="6">
                  <c:v>1.9812225531270506</c:v>
                </c:pt>
                <c:pt idx="7">
                  <c:v>2.3295139064156278</c:v>
                </c:pt>
                <c:pt idx="8">
                  <c:v>2.4582302761092327</c:v>
                </c:pt>
                <c:pt idx="9">
                  <c:v>2.4708495280399778</c:v>
                </c:pt>
                <c:pt idx="10">
                  <c:v>2.7711877239917215</c:v>
                </c:pt>
                <c:pt idx="11">
                  <c:v>2.6298521023673715</c:v>
                </c:pt>
                <c:pt idx="12">
                  <c:v>2.9554288021806068</c:v>
                </c:pt>
                <c:pt idx="13">
                  <c:v>3.066478219171167</c:v>
                </c:pt>
                <c:pt idx="14">
                  <c:v>3.1926707384786228</c:v>
                </c:pt>
                <c:pt idx="15">
                  <c:v>3.2355761950431572</c:v>
                </c:pt>
                <c:pt idx="16">
                  <c:v>3.2936247539245875</c:v>
                </c:pt>
                <c:pt idx="17">
                  <c:v>3.2683862500630969</c:v>
                </c:pt>
                <c:pt idx="18">
                  <c:v>3.3062440058553326</c:v>
                </c:pt>
                <c:pt idx="19">
                  <c:v>3.4198172732320424</c:v>
                </c:pt>
                <c:pt idx="20">
                  <c:v>3.1169552268941487</c:v>
                </c:pt>
                <c:pt idx="21">
                  <c:v>3.3945787693705514</c:v>
                </c:pt>
                <c:pt idx="22">
                  <c:v>3.3062440058553326</c:v>
                </c:pt>
                <c:pt idx="23">
                  <c:v>3.0488112664681242</c:v>
                </c:pt>
                <c:pt idx="24">
                  <c:v>3.1775276361617282</c:v>
                </c:pt>
                <c:pt idx="25">
                  <c:v>2.9806673060420983</c:v>
                </c:pt>
                <c:pt idx="26">
                  <c:v>2.7737115743778711</c:v>
                </c:pt>
                <c:pt idx="27">
                  <c:v>2.6172328504366265</c:v>
                </c:pt>
                <c:pt idx="28">
                  <c:v>2.6727575589319073</c:v>
                </c:pt>
                <c:pt idx="29">
                  <c:v>2.3724193629801622</c:v>
                </c:pt>
                <c:pt idx="30">
                  <c:v>2.2891323002372426</c:v>
                </c:pt>
                <c:pt idx="31">
                  <c:v>2.4128009691585475</c:v>
                </c:pt>
                <c:pt idx="32">
                  <c:v>2.1982736863358743</c:v>
                </c:pt>
                <c:pt idx="33">
                  <c:v>2.0241280096915855</c:v>
                </c:pt>
                <c:pt idx="34">
                  <c:v>1.794457624552017</c:v>
                </c:pt>
                <c:pt idx="35">
                  <c:v>1.716218262581394</c:v>
                </c:pt>
                <c:pt idx="36">
                  <c:v>1.579930341729342</c:v>
                </c:pt>
                <c:pt idx="37">
                  <c:v>1.499167129372571</c:v>
                </c:pt>
                <c:pt idx="38">
                  <c:v>1.2821159961637478</c:v>
                </c:pt>
                <c:pt idx="39">
                  <c:v>1.272020594619151</c:v>
                </c:pt>
                <c:pt idx="40">
                  <c:v>1.1357326737670992</c:v>
                </c:pt>
                <c:pt idx="41">
                  <c:v>1.0070163040734943</c:v>
                </c:pt>
                <c:pt idx="42">
                  <c:v>0.97420624905355613</c:v>
                </c:pt>
                <c:pt idx="43">
                  <c:v>0.719297360052496</c:v>
                </c:pt>
                <c:pt idx="44">
                  <c:v>0.79248902125082021</c:v>
                </c:pt>
                <c:pt idx="45">
                  <c:v>0.4795315733683308</c:v>
                </c:pt>
                <c:pt idx="46">
                  <c:v>0.45429306950683962</c:v>
                </c:pt>
                <c:pt idx="47">
                  <c:v>0.30538589672404237</c:v>
                </c:pt>
                <c:pt idx="48">
                  <c:v>0.31043359749634042</c:v>
                </c:pt>
                <c:pt idx="49">
                  <c:v>0.16909797587199035</c:v>
                </c:pt>
                <c:pt idx="50">
                  <c:v>0.18424107818888499</c:v>
                </c:pt>
              </c:numCache>
            </c:numRef>
          </c:val>
          <c:smooth val="0"/>
        </c:ser>
        <c:dLbls>
          <c:showLegendKey val="0"/>
          <c:showVal val="0"/>
          <c:showCatName val="0"/>
          <c:showSerName val="0"/>
          <c:showPercent val="0"/>
          <c:showBubbleSize val="0"/>
        </c:dLbls>
        <c:marker val="1"/>
        <c:smooth val="0"/>
        <c:axId val="83606144"/>
        <c:axId val="83616512"/>
      </c:lineChart>
      <c:catAx>
        <c:axId val="83606144"/>
        <c:scaling>
          <c:orientation val="minMax"/>
        </c:scaling>
        <c:delete val="0"/>
        <c:axPos val="b"/>
        <c:title>
          <c:tx>
            <c:rich>
              <a:bodyPr/>
              <a:lstStyle/>
              <a:p>
                <a:pPr>
                  <a:defRPr/>
                </a:pPr>
                <a:r>
                  <a:rPr lang="cs-CZ" dirty="0"/>
                  <a:t>BODY Z DIDAKTICKÉHO</a:t>
                </a:r>
                <a:r>
                  <a:rPr lang="cs-CZ" baseline="0" dirty="0"/>
                  <a:t> </a:t>
                </a:r>
                <a:r>
                  <a:rPr lang="cs-CZ" dirty="0"/>
                  <a:t>TESTU</a:t>
                </a:r>
              </a:p>
            </c:rich>
          </c:tx>
          <c:overlay val="0"/>
        </c:title>
        <c:numFmt formatCode="General" sourceLinked="1"/>
        <c:majorTickMark val="out"/>
        <c:minorTickMark val="none"/>
        <c:tickLblPos val="nextTo"/>
        <c:txPr>
          <a:bodyPr/>
          <a:lstStyle/>
          <a:p>
            <a:pPr>
              <a:defRPr sz="900"/>
            </a:pPr>
            <a:endParaRPr lang="cs-CZ"/>
          </a:p>
        </c:txPr>
        <c:crossAx val="83616512"/>
        <c:crosses val="autoZero"/>
        <c:auto val="1"/>
        <c:lblAlgn val="ctr"/>
        <c:lblOffset val="100"/>
        <c:noMultiLvlLbl val="0"/>
      </c:catAx>
      <c:valAx>
        <c:axId val="83616512"/>
        <c:scaling>
          <c:orientation val="minMax"/>
        </c:scaling>
        <c:delete val="0"/>
        <c:axPos val="l"/>
        <c:majorGridlines>
          <c:spPr>
            <a:ln>
              <a:solidFill>
                <a:schemeClr val="bg1">
                  <a:lumMod val="75000"/>
                </a:schemeClr>
              </a:solidFill>
            </a:ln>
          </c:spPr>
        </c:majorGridlines>
        <c:title>
          <c:tx>
            <c:rich>
              <a:bodyPr rot="-5400000" vert="horz"/>
              <a:lstStyle/>
              <a:p>
                <a:pPr>
                  <a:defRPr/>
                </a:pPr>
                <a:r>
                  <a:rPr lang="cs-CZ" dirty="0"/>
                  <a:t>PODÍL ŽÁKŮ (%)</a:t>
                </a:r>
              </a:p>
            </c:rich>
          </c:tx>
          <c:overlay val="0"/>
        </c:title>
        <c:numFmt formatCode="0.0" sourceLinked="0"/>
        <c:majorTickMark val="out"/>
        <c:minorTickMark val="none"/>
        <c:tickLblPos val="nextTo"/>
        <c:txPr>
          <a:bodyPr/>
          <a:lstStyle/>
          <a:p>
            <a:pPr>
              <a:defRPr sz="800"/>
            </a:pPr>
            <a:endParaRPr lang="cs-CZ"/>
          </a:p>
        </c:txPr>
        <c:crossAx val="83606144"/>
        <c:crosses val="autoZero"/>
        <c:crossBetween val="between"/>
      </c:valAx>
      <c:spPr>
        <a:ln>
          <a:solidFill>
            <a:schemeClr val="bg1">
              <a:lumMod val="75000"/>
            </a:schemeClr>
          </a:solidFill>
        </a:ln>
      </c:spPr>
    </c:plotArea>
    <c:legend>
      <c:legendPos val="r"/>
      <c:layout>
        <c:manualLayout>
          <c:xMode val="edge"/>
          <c:yMode val="edge"/>
          <c:x val="0.66565132694589491"/>
          <c:y val="0.23602655153244742"/>
          <c:w val="0.28297089671472564"/>
          <c:h val="0.18398481888302146"/>
        </c:manualLayout>
      </c:layout>
      <c:overlay val="1"/>
      <c:spPr>
        <a:solidFill>
          <a:schemeClr val="bg1">
            <a:lumMod val="95000"/>
          </a:schemeClr>
        </a:solidFill>
        <a:ln>
          <a:solidFill>
            <a:schemeClr val="bg1">
              <a:lumMod val="75000"/>
            </a:schemeClr>
          </a:solidFill>
        </a:ln>
      </c:spPr>
      <c:txPr>
        <a:bodyPr/>
        <a:lstStyle/>
        <a:p>
          <a:pPr>
            <a:defRPr sz="900"/>
          </a:pPr>
          <a:endParaRPr lang="cs-CZ"/>
        </a:p>
      </c:txPr>
    </c:legend>
    <c:plotVisOnly val="1"/>
    <c:dispBlanksAs val="gap"/>
    <c:showDLblsOverMax val="0"/>
  </c:chart>
  <c:spPr>
    <a:ln>
      <a:solidFill>
        <a:schemeClr val="bg1">
          <a:lumMod val="75000"/>
        </a:schemeClr>
      </a:solidFill>
    </a:ln>
  </c:sp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400"/>
            </a:pPr>
            <a:r>
              <a:rPr lang="cs-CZ" sz="1400" dirty="0" smtClean="0"/>
              <a:t>Č</a:t>
            </a:r>
            <a:r>
              <a:rPr lang="cs-CZ" sz="1400" baseline="0" dirty="0" smtClean="0"/>
              <a:t>J: % SKÓR </a:t>
            </a:r>
            <a:r>
              <a:rPr lang="cs-CZ" sz="1400" dirty="0" smtClean="0"/>
              <a:t>TEMATICKÝCH</a:t>
            </a:r>
            <a:r>
              <a:rPr lang="cs-CZ" sz="1400" baseline="0" dirty="0" smtClean="0"/>
              <a:t> OKRUHŮ</a:t>
            </a:r>
            <a:endParaRPr lang="cs-CZ" sz="1400" baseline="0" dirty="0"/>
          </a:p>
          <a:p>
            <a:pPr>
              <a:defRPr sz="1400"/>
            </a:pPr>
            <a:r>
              <a:rPr lang="cs-CZ" sz="1400" baseline="0" dirty="0"/>
              <a:t>PO PZ 2015 </a:t>
            </a:r>
            <a:r>
              <a:rPr lang="cs-CZ" sz="1400" baseline="0" dirty="0" smtClean="0"/>
              <a:t>– </a:t>
            </a:r>
            <a:r>
              <a:rPr lang="cs-CZ" sz="1400" baseline="0" dirty="0"/>
              <a:t>UCHAZEČI O 8LETÁ GYMNÁZIA</a:t>
            </a:r>
            <a:endParaRPr lang="cs-CZ" sz="1400" dirty="0"/>
          </a:p>
        </c:rich>
      </c:tx>
      <c:overlay val="0"/>
    </c:title>
    <c:autoTitleDeleted val="0"/>
    <c:plotArea>
      <c:layout>
        <c:manualLayout>
          <c:layoutTarget val="inner"/>
          <c:xMode val="edge"/>
          <c:yMode val="edge"/>
          <c:x val="0.48972615923009627"/>
          <c:y val="0.1312953095185671"/>
          <c:w val="0.4795238407699039"/>
          <c:h val="0.83984953181110855"/>
        </c:manualLayout>
      </c:layout>
      <c:barChart>
        <c:barDir val="bar"/>
        <c:grouping val="clustered"/>
        <c:varyColors val="0"/>
        <c:ser>
          <c:idx val="0"/>
          <c:order val="0"/>
          <c:spPr>
            <a:solidFill>
              <a:schemeClr val="tx2">
                <a:lumMod val="60000"/>
                <a:lumOff val="40000"/>
              </a:schemeClr>
            </a:solidFill>
          </c:spPr>
          <c:invertIfNegative val="0"/>
          <c:dPt>
            <c:idx val="0"/>
            <c:invertIfNegative val="0"/>
            <c:bubble3D val="0"/>
            <c:spPr>
              <a:solidFill>
                <a:srgbClr val="002060"/>
              </a:solidFill>
            </c:spPr>
          </c:dPt>
          <c:dLbls>
            <c:showLegendKey val="0"/>
            <c:showVal val="1"/>
            <c:showCatName val="0"/>
            <c:showSerName val="0"/>
            <c:showPercent val="0"/>
            <c:showBubbleSize val="0"/>
            <c:showLeaderLines val="0"/>
          </c:dLbls>
          <c:cat>
            <c:strRef>
              <c:f>komplexy!$B$3:$I$3</c:f>
              <c:strCache>
                <c:ptCount val="8"/>
                <c:pt idx="0">
                  <c:v>ČESKÝ JAZYK</c:v>
                </c:pt>
                <c:pt idx="1">
                  <c:v>PRAVOPIS</c:v>
                </c:pt>
                <c:pt idx="2">
                  <c:v>SÉMANTIKA, LEXIKOLOGIE A SLOVOTVORBA</c:v>
                </c:pt>
                <c:pt idx="3">
                  <c:v>SYNTAX</c:v>
                </c:pt>
                <c:pt idx="4">
                  <c:v>MORFOLOGIE</c:v>
                </c:pt>
                <c:pt idx="5">
                  <c:v>POROZUMĚNÍ TEXTU</c:v>
                </c:pt>
                <c:pt idx="6">
                  <c:v>KOMUNIKAČNÍ A SLOHOVÁ VÝCHOVA</c:v>
                </c:pt>
                <c:pt idx="7">
                  <c:v>LITERÁRNÍ VÝCHOVA</c:v>
                </c:pt>
              </c:strCache>
            </c:strRef>
          </c:cat>
          <c:val>
            <c:numRef>
              <c:f>komplexy!$B$4:$I$4</c:f>
              <c:numCache>
                <c:formatCode>###0.0</c:formatCode>
                <c:ptCount val="8"/>
                <c:pt idx="0">
                  <c:v>54.643292682926848</c:v>
                </c:pt>
                <c:pt idx="1">
                  <c:v>42.233237437667711</c:v>
                </c:pt>
                <c:pt idx="2">
                  <c:v>64.513722669735387</c:v>
                </c:pt>
                <c:pt idx="3">
                  <c:v>52.383966244725634</c:v>
                </c:pt>
                <c:pt idx="4">
                  <c:v>38.715477560414058</c:v>
                </c:pt>
                <c:pt idx="5">
                  <c:v>70.466398158803528</c:v>
                </c:pt>
                <c:pt idx="6">
                  <c:v>63.645953202915194</c:v>
                </c:pt>
                <c:pt idx="7">
                  <c:v>73.235308784042815</c:v>
                </c:pt>
              </c:numCache>
            </c:numRef>
          </c:val>
        </c:ser>
        <c:dLbls>
          <c:showLegendKey val="0"/>
          <c:showVal val="0"/>
          <c:showCatName val="0"/>
          <c:showSerName val="0"/>
          <c:showPercent val="0"/>
          <c:showBubbleSize val="0"/>
        </c:dLbls>
        <c:gapWidth val="80"/>
        <c:axId val="83749888"/>
        <c:axId val="83751680"/>
      </c:barChart>
      <c:catAx>
        <c:axId val="83749888"/>
        <c:scaling>
          <c:orientation val="maxMin"/>
        </c:scaling>
        <c:delete val="0"/>
        <c:axPos val="l"/>
        <c:majorTickMark val="none"/>
        <c:minorTickMark val="none"/>
        <c:tickLblPos val="nextTo"/>
        <c:crossAx val="83751680"/>
        <c:crosses val="autoZero"/>
        <c:auto val="1"/>
        <c:lblAlgn val="ctr"/>
        <c:lblOffset val="100"/>
        <c:noMultiLvlLbl val="0"/>
      </c:catAx>
      <c:valAx>
        <c:axId val="83751680"/>
        <c:scaling>
          <c:orientation val="minMax"/>
        </c:scaling>
        <c:delete val="1"/>
        <c:axPos val="t"/>
        <c:numFmt formatCode="#,##0" sourceLinked="0"/>
        <c:majorTickMark val="out"/>
        <c:minorTickMark val="none"/>
        <c:tickLblPos val="none"/>
        <c:crossAx val="83749888"/>
        <c:crosses val="autoZero"/>
        <c:crossBetween val="between"/>
      </c:valAx>
      <c:spPr>
        <a:ln>
          <a:noFill/>
        </a:ln>
      </c:spPr>
    </c:plotArea>
    <c:plotVisOnly val="1"/>
    <c:dispBlanksAs val="gap"/>
    <c:showDLblsOverMax val="0"/>
  </c:chart>
  <c:spPr>
    <a:ln>
      <a:solidFill>
        <a:schemeClr val="bg1">
          <a:lumMod val="75000"/>
        </a:schemeClr>
      </a:solidFill>
    </a:ln>
  </c:sp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400"/>
            </a:pPr>
            <a:r>
              <a:rPr lang="cs-CZ" sz="1400" dirty="0" smtClean="0"/>
              <a:t>Č</a:t>
            </a:r>
            <a:r>
              <a:rPr lang="cs-CZ" sz="1400" baseline="0" dirty="0" smtClean="0"/>
              <a:t>J:</a:t>
            </a:r>
            <a:r>
              <a:rPr lang="cs-CZ" sz="1400" dirty="0" smtClean="0"/>
              <a:t> </a:t>
            </a:r>
            <a:r>
              <a:rPr lang="cs-CZ" sz="1400" b="1" i="0" u="none" strike="noStrike" baseline="0" dirty="0" smtClean="0">
                <a:effectLst/>
              </a:rPr>
              <a:t>% SKÓR TEMATICKÝCH OKRUHŮ</a:t>
            </a:r>
            <a:endParaRPr lang="cs-CZ" sz="1400" baseline="0" dirty="0"/>
          </a:p>
          <a:p>
            <a:pPr>
              <a:defRPr sz="1400"/>
            </a:pPr>
            <a:r>
              <a:rPr lang="cs-CZ" sz="1400" baseline="0" dirty="0"/>
              <a:t>PO PZ 2015 </a:t>
            </a:r>
            <a:r>
              <a:rPr lang="cs-CZ" sz="1400" baseline="0" dirty="0" smtClean="0"/>
              <a:t>– </a:t>
            </a:r>
            <a:r>
              <a:rPr lang="cs-CZ" sz="1400" baseline="0" dirty="0"/>
              <a:t>UCHAZEČI O 6LETÁ GYMNÁZIA</a:t>
            </a:r>
            <a:endParaRPr lang="cs-CZ" sz="1400" dirty="0"/>
          </a:p>
        </c:rich>
      </c:tx>
      <c:overlay val="0"/>
    </c:title>
    <c:autoTitleDeleted val="0"/>
    <c:plotArea>
      <c:layout>
        <c:manualLayout>
          <c:layoutTarget val="inner"/>
          <c:xMode val="edge"/>
          <c:yMode val="edge"/>
          <c:x val="0.48972615923009627"/>
          <c:y val="0.1312953095185671"/>
          <c:w val="0.4795238407699039"/>
          <c:h val="0.83984953181110855"/>
        </c:manualLayout>
      </c:layout>
      <c:barChart>
        <c:barDir val="bar"/>
        <c:grouping val="clustered"/>
        <c:varyColors val="0"/>
        <c:ser>
          <c:idx val="0"/>
          <c:order val="0"/>
          <c:spPr>
            <a:solidFill>
              <a:schemeClr val="tx2">
                <a:lumMod val="60000"/>
                <a:lumOff val="40000"/>
              </a:schemeClr>
            </a:solidFill>
          </c:spPr>
          <c:invertIfNegative val="0"/>
          <c:dPt>
            <c:idx val="0"/>
            <c:invertIfNegative val="0"/>
            <c:bubble3D val="0"/>
            <c:spPr>
              <a:solidFill>
                <a:srgbClr val="002060"/>
              </a:solidFill>
            </c:spPr>
          </c:dPt>
          <c:dLbls>
            <c:showLegendKey val="0"/>
            <c:showVal val="1"/>
            <c:showCatName val="0"/>
            <c:showSerName val="0"/>
            <c:showPercent val="0"/>
            <c:showBubbleSize val="0"/>
            <c:showLeaderLines val="0"/>
          </c:dLbls>
          <c:cat>
            <c:strRef>
              <c:f>komplexy!$AH$3:$AO$3</c:f>
              <c:strCache>
                <c:ptCount val="8"/>
                <c:pt idx="0">
                  <c:v>ČESKÝ JAZYK</c:v>
                </c:pt>
                <c:pt idx="1">
                  <c:v>PRAVOPIS</c:v>
                </c:pt>
                <c:pt idx="2">
                  <c:v>SÉMANTIKA, LEXIKOLOGIE A SLOVOTVORBA</c:v>
                </c:pt>
                <c:pt idx="3">
                  <c:v>SYNTAX</c:v>
                </c:pt>
                <c:pt idx="4">
                  <c:v>MORFOLOGIE</c:v>
                </c:pt>
                <c:pt idx="5">
                  <c:v>POROZUMĚNÍ TEXTU</c:v>
                </c:pt>
                <c:pt idx="6">
                  <c:v>KOMUNIKAČNÍ A SLOHOVÁ VÝCHOVA</c:v>
                </c:pt>
                <c:pt idx="7">
                  <c:v>LITERÁRNÍ VÝCHOVA</c:v>
                </c:pt>
              </c:strCache>
            </c:strRef>
          </c:cat>
          <c:val>
            <c:numRef>
              <c:f>komplexy!$AH$4:$AO$4</c:f>
              <c:numCache>
                <c:formatCode>###0.0</c:formatCode>
                <c:ptCount val="8"/>
                <c:pt idx="0">
                  <c:v>54.946842344388863</c:v>
                </c:pt>
                <c:pt idx="1">
                  <c:v>50.231911966987617</c:v>
                </c:pt>
                <c:pt idx="2">
                  <c:v>70.193810178816918</c:v>
                </c:pt>
                <c:pt idx="3">
                  <c:v>61.758459422283295</c:v>
                </c:pt>
                <c:pt idx="4">
                  <c:v>39.264511691884366</c:v>
                </c:pt>
                <c:pt idx="5">
                  <c:v>52.034617148097226</c:v>
                </c:pt>
                <c:pt idx="6">
                  <c:v>59.800687757909138</c:v>
                </c:pt>
                <c:pt idx="7">
                  <c:v>40.761118752865748</c:v>
                </c:pt>
              </c:numCache>
            </c:numRef>
          </c:val>
        </c:ser>
        <c:dLbls>
          <c:showLegendKey val="0"/>
          <c:showVal val="0"/>
          <c:showCatName val="0"/>
          <c:showSerName val="0"/>
          <c:showPercent val="0"/>
          <c:showBubbleSize val="0"/>
        </c:dLbls>
        <c:gapWidth val="80"/>
        <c:axId val="84205568"/>
        <c:axId val="84207104"/>
      </c:barChart>
      <c:catAx>
        <c:axId val="84205568"/>
        <c:scaling>
          <c:orientation val="maxMin"/>
        </c:scaling>
        <c:delete val="0"/>
        <c:axPos val="l"/>
        <c:majorTickMark val="none"/>
        <c:minorTickMark val="none"/>
        <c:tickLblPos val="nextTo"/>
        <c:crossAx val="84207104"/>
        <c:crosses val="autoZero"/>
        <c:auto val="1"/>
        <c:lblAlgn val="ctr"/>
        <c:lblOffset val="100"/>
        <c:noMultiLvlLbl val="0"/>
      </c:catAx>
      <c:valAx>
        <c:axId val="84207104"/>
        <c:scaling>
          <c:orientation val="minMax"/>
        </c:scaling>
        <c:delete val="1"/>
        <c:axPos val="t"/>
        <c:numFmt formatCode="#,##0" sourceLinked="0"/>
        <c:majorTickMark val="out"/>
        <c:minorTickMark val="none"/>
        <c:tickLblPos val="none"/>
        <c:crossAx val="84205568"/>
        <c:crosses val="autoZero"/>
        <c:crossBetween val="between"/>
      </c:valAx>
      <c:spPr>
        <a:ln>
          <a:noFill/>
        </a:ln>
      </c:spPr>
    </c:plotArea>
    <c:plotVisOnly val="1"/>
    <c:dispBlanksAs val="gap"/>
    <c:showDLblsOverMax val="0"/>
  </c:chart>
  <c:spPr>
    <a:ln>
      <a:solidFill>
        <a:schemeClr val="bg1">
          <a:lumMod val="75000"/>
        </a:schemeClr>
      </a:solidFill>
    </a:ln>
  </c:sp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400"/>
            </a:pPr>
            <a:r>
              <a:rPr lang="cs-CZ" sz="1400" dirty="0" smtClean="0"/>
              <a:t>Č</a:t>
            </a:r>
            <a:r>
              <a:rPr lang="cs-CZ" sz="1400" baseline="0" dirty="0" smtClean="0"/>
              <a:t>J: % SKÓR </a:t>
            </a:r>
            <a:r>
              <a:rPr lang="cs-CZ" sz="1400" dirty="0" smtClean="0"/>
              <a:t>TEMATICKÝCH</a:t>
            </a:r>
            <a:r>
              <a:rPr lang="cs-CZ" sz="1400" baseline="0" dirty="0" smtClean="0"/>
              <a:t> OKRUHŮ </a:t>
            </a:r>
            <a:endParaRPr lang="cs-CZ" sz="1400" baseline="0" dirty="0"/>
          </a:p>
          <a:p>
            <a:pPr>
              <a:defRPr sz="1400"/>
            </a:pPr>
            <a:r>
              <a:rPr lang="cs-CZ" sz="1200" baseline="0" dirty="0"/>
              <a:t>PO PZ 2015 </a:t>
            </a:r>
            <a:r>
              <a:rPr lang="cs-CZ" sz="1200" baseline="0" dirty="0" smtClean="0"/>
              <a:t>− </a:t>
            </a:r>
            <a:r>
              <a:rPr lang="cs-CZ" sz="1200" baseline="0" dirty="0"/>
              <a:t>UCHAZEČI O </a:t>
            </a:r>
            <a:r>
              <a:rPr lang="cs-CZ" sz="1200" b="1" i="0" u="none" strike="noStrike" baseline="0" dirty="0">
                <a:effectLst/>
              </a:rPr>
              <a:t>4LETÉ OBORY</a:t>
            </a:r>
            <a:endParaRPr lang="cs-CZ" sz="1200" dirty="0"/>
          </a:p>
        </c:rich>
      </c:tx>
      <c:overlay val="0"/>
    </c:title>
    <c:autoTitleDeleted val="0"/>
    <c:plotArea>
      <c:layout>
        <c:manualLayout>
          <c:layoutTarget val="inner"/>
          <c:xMode val="edge"/>
          <c:yMode val="edge"/>
          <c:x val="0.40602550752364625"/>
          <c:y val="0.1312953095185671"/>
          <c:w val="0.56322461346102803"/>
          <c:h val="0.83984953181110855"/>
        </c:manualLayout>
      </c:layout>
      <c:barChart>
        <c:barDir val="bar"/>
        <c:grouping val="clustered"/>
        <c:varyColors val="0"/>
        <c:ser>
          <c:idx val="0"/>
          <c:order val="0"/>
          <c:spPr>
            <a:solidFill>
              <a:schemeClr val="tx2">
                <a:lumMod val="60000"/>
                <a:lumOff val="40000"/>
              </a:schemeClr>
            </a:solidFill>
          </c:spPr>
          <c:invertIfNegative val="0"/>
          <c:dPt>
            <c:idx val="0"/>
            <c:invertIfNegative val="0"/>
            <c:bubble3D val="0"/>
            <c:spPr>
              <a:solidFill>
                <a:srgbClr val="002060"/>
              </a:solidFill>
            </c:spPr>
          </c:dPt>
          <c:dLbls>
            <c:showLegendKey val="0"/>
            <c:showVal val="1"/>
            <c:showCatName val="0"/>
            <c:showSerName val="0"/>
            <c:showPercent val="0"/>
            <c:showBubbleSize val="0"/>
            <c:showLeaderLines val="0"/>
          </c:dLbls>
          <c:cat>
            <c:strRef>
              <c:f>komplexy!$BO$3:$BV$3</c:f>
              <c:strCache>
                <c:ptCount val="8"/>
                <c:pt idx="0">
                  <c:v>ČESKÝ JAZYK</c:v>
                </c:pt>
                <c:pt idx="1">
                  <c:v>PRAVOPIS</c:v>
                </c:pt>
                <c:pt idx="2">
                  <c:v>SÉMANTIKA, LEXIKOLOGIE A SLOVOTVORBA</c:v>
                </c:pt>
                <c:pt idx="3">
                  <c:v>SYNTAX</c:v>
                </c:pt>
                <c:pt idx="4">
                  <c:v>MORFOLOGIE</c:v>
                </c:pt>
                <c:pt idx="5">
                  <c:v>POROZUMĚNÍ TEXTU</c:v>
                </c:pt>
                <c:pt idx="6">
                  <c:v>KOMUNIKAČNÍ A SLOHOVÁ VÝCHOVA</c:v>
                </c:pt>
                <c:pt idx="7">
                  <c:v>LITERÁRNÍ VÝCHOVA</c:v>
                </c:pt>
              </c:strCache>
            </c:strRef>
          </c:cat>
          <c:val>
            <c:numRef>
              <c:f>komplexy!$BO$4:$BV$4</c:f>
              <c:numCache>
                <c:formatCode>###0.0</c:formatCode>
                <c:ptCount val="8"/>
                <c:pt idx="0">
                  <c:v>58.830566123302233</c:v>
                </c:pt>
                <c:pt idx="1">
                  <c:v>40.507117239986066</c:v>
                </c:pt>
                <c:pt idx="2">
                  <c:v>75.327097540030877</c:v>
                </c:pt>
                <c:pt idx="3">
                  <c:v>75.321387078850933</c:v>
                </c:pt>
                <c:pt idx="4">
                  <c:v>45.525718543213451</c:v>
                </c:pt>
                <c:pt idx="5">
                  <c:v>54.422387230388331</c:v>
                </c:pt>
                <c:pt idx="6">
                  <c:v>72.5874450674348</c:v>
                </c:pt>
                <c:pt idx="7">
                  <c:v>57.151336061019101</c:v>
                </c:pt>
              </c:numCache>
            </c:numRef>
          </c:val>
        </c:ser>
        <c:dLbls>
          <c:showLegendKey val="0"/>
          <c:showVal val="0"/>
          <c:showCatName val="0"/>
          <c:showSerName val="0"/>
          <c:showPercent val="0"/>
          <c:showBubbleSize val="0"/>
        </c:dLbls>
        <c:gapWidth val="80"/>
        <c:axId val="84518400"/>
        <c:axId val="84519936"/>
      </c:barChart>
      <c:catAx>
        <c:axId val="84518400"/>
        <c:scaling>
          <c:orientation val="maxMin"/>
        </c:scaling>
        <c:delete val="0"/>
        <c:axPos val="l"/>
        <c:majorTickMark val="none"/>
        <c:minorTickMark val="none"/>
        <c:tickLblPos val="nextTo"/>
        <c:crossAx val="84519936"/>
        <c:crosses val="autoZero"/>
        <c:auto val="1"/>
        <c:lblAlgn val="ctr"/>
        <c:lblOffset val="100"/>
        <c:noMultiLvlLbl val="0"/>
      </c:catAx>
      <c:valAx>
        <c:axId val="84519936"/>
        <c:scaling>
          <c:orientation val="minMax"/>
        </c:scaling>
        <c:delete val="1"/>
        <c:axPos val="t"/>
        <c:numFmt formatCode="#,##0" sourceLinked="0"/>
        <c:majorTickMark val="out"/>
        <c:minorTickMark val="none"/>
        <c:tickLblPos val="none"/>
        <c:crossAx val="84518400"/>
        <c:crosses val="autoZero"/>
        <c:crossBetween val="between"/>
      </c:valAx>
      <c:spPr>
        <a:ln>
          <a:noFill/>
        </a:ln>
      </c:spPr>
    </c:plotArea>
    <c:plotVisOnly val="1"/>
    <c:dispBlanksAs val="gap"/>
    <c:showDLblsOverMax val="0"/>
  </c:chart>
  <c:spPr>
    <a:ln>
      <a:solidFill>
        <a:schemeClr val="bg1">
          <a:lumMod val="75000"/>
        </a:schemeClr>
      </a:solidFill>
    </a:ln>
  </c:sp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100"/>
            </a:pPr>
            <a:r>
              <a:rPr lang="cs-CZ" sz="1200" b="1" i="0" baseline="0" dirty="0" smtClean="0">
                <a:effectLst/>
              </a:rPr>
              <a:t>ČJ: % SKÓR TEMATICKÝCH OKRUHŮ</a:t>
            </a:r>
            <a:endParaRPr lang="cs-CZ" sz="1200" dirty="0">
              <a:effectLst/>
            </a:endParaRPr>
          </a:p>
          <a:p>
            <a:pPr>
              <a:defRPr sz="1100"/>
            </a:pPr>
            <a:r>
              <a:rPr lang="cs-CZ" sz="1100" b="1" i="0" baseline="0" dirty="0">
                <a:effectLst/>
              </a:rPr>
              <a:t>PO PZ 2015 </a:t>
            </a:r>
            <a:r>
              <a:rPr lang="cs-CZ" sz="1100" b="1" i="0" baseline="0" dirty="0" smtClean="0">
                <a:effectLst/>
              </a:rPr>
              <a:t>− </a:t>
            </a:r>
            <a:r>
              <a:rPr lang="cs-CZ" sz="1100" b="1" i="0" baseline="0" dirty="0">
                <a:effectLst/>
              </a:rPr>
              <a:t>UCHAZEČI O 4LETÉ OBORY</a:t>
            </a:r>
            <a:endParaRPr lang="cs-CZ" sz="1100" dirty="0">
              <a:effectLst/>
            </a:endParaRPr>
          </a:p>
        </c:rich>
      </c:tx>
      <c:layout>
        <c:manualLayout>
          <c:xMode val="edge"/>
          <c:yMode val="edge"/>
          <c:x val="0.15334567742657085"/>
          <c:y val="1.1431372906446947E-2"/>
        </c:manualLayout>
      </c:layout>
      <c:overlay val="0"/>
    </c:title>
    <c:autoTitleDeleted val="0"/>
    <c:plotArea>
      <c:layout>
        <c:manualLayout>
          <c:layoutTarget val="inner"/>
          <c:xMode val="edge"/>
          <c:yMode val="edge"/>
          <c:x val="0.12299527555990214"/>
          <c:y val="0.1181171277861406"/>
          <c:w val="0.84665202138891715"/>
          <c:h val="0.50654883829812158"/>
        </c:manualLayout>
      </c:layout>
      <c:barChart>
        <c:barDir val="col"/>
        <c:grouping val="clustered"/>
        <c:varyColors val="0"/>
        <c:ser>
          <c:idx val="0"/>
          <c:order val="0"/>
          <c:tx>
            <c:strRef>
              <c:f>komplexy!$BM$4</c:f>
              <c:strCache>
                <c:ptCount val="1"/>
                <c:pt idx="0">
                  <c:v>CELKEM</c:v>
                </c:pt>
              </c:strCache>
            </c:strRef>
          </c:tx>
          <c:spPr>
            <a:solidFill>
              <a:schemeClr val="bg1">
                <a:lumMod val="50000"/>
                <a:alpha val="30000"/>
              </a:schemeClr>
            </a:solidFill>
          </c:spPr>
          <c:invertIfNegative val="0"/>
          <c:dLbls>
            <c:spPr>
              <a:solidFill>
                <a:schemeClr val="bg1">
                  <a:alpha val="50000"/>
                </a:schemeClr>
              </a:solidFill>
            </c:spPr>
            <c:dLblPos val="inBase"/>
            <c:showLegendKey val="0"/>
            <c:showVal val="1"/>
            <c:showCatName val="0"/>
            <c:showSerName val="0"/>
            <c:showPercent val="0"/>
            <c:showBubbleSize val="0"/>
            <c:showLeaderLines val="0"/>
          </c:dLbls>
          <c:cat>
            <c:strRef>
              <c:f>komplexy!$BO$3:$BV$3</c:f>
              <c:strCache>
                <c:ptCount val="8"/>
                <c:pt idx="0">
                  <c:v>ČESKÝ JAZYK</c:v>
                </c:pt>
                <c:pt idx="1">
                  <c:v>PRAVOPIS</c:v>
                </c:pt>
                <c:pt idx="2">
                  <c:v>SÉMANTIKA, LEXIKOLOGIE A SLOVOTVORBA</c:v>
                </c:pt>
                <c:pt idx="3">
                  <c:v>SYNTAX</c:v>
                </c:pt>
                <c:pt idx="4">
                  <c:v>MORFOLOGIE</c:v>
                </c:pt>
                <c:pt idx="5">
                  <c:v>POROZUMĚNÍ TEXTU</c:v>
                </c:pt>
                <c:pt idx="6">
                  <c:v>KOMUNIKAČNÍ A SLOHOVÁ VÝCHOVA</c:v>
                </c:pt>
                <c:pt idx="7">
                  <c:v>LITERÁRNÍ VÝCHOVA</c:v>
                </c:pt>
              </c:strCache>
            </c:strRef>
          </c:cat>
          <c:val>
            <c:numRef>
              <c:f>komplexy!$BO$4:$BV$4</c:f>
              <c:numCache>
                <c:formatCode>###0.0</c:formatCode>
                <c:ptCount val="8"/>
                <c:pt idx="0">
                  <c:v>58.830566123302233</c:v>
                </c:pt>
                <c:pt idx="1">
                  <c:v>40.507117239986066</c:v>
                </c:pt>
                <c:pt idx="2">
                  <c:v>75.327097540030877</c:v>
                </c:pt>
                <c:pt idx="3">
                  <c:v>75.321387078850933</c:v>
                </c:pt>
                <c:pt idx="4">
                  <c:v>45.525718543213451</c:v>
                </c:pt>
                <c:pt idx="5">
                  <c:v>54.422387230388331</c:v>
                </c:pt>
                <c:pt idx="6">
                  <c:v>72.5874450674348</c:v>
                </c:pt>
                <c:pt idx="7">
                  <c:v>57.151336061019101</c:v>
                </c:pt>
              </c:numCache>
            </c:numRef>
          </c:val>
        </c:ser>
        <c:dLbls>
          <c:showLegendKey val="0"/>
          <c:showVal val="0"/>
          <c:showCatName val="0"/>
          <c:showSerName val="0"/>
          <c:showPercent val="0"/>
          <c:showBubbleSize val="0"/>
        </c:dLbls>
        <c:gapWidth val="80"/>
        <c:axId val="84825600"/>
        <c:axId val="84827520"/>
      </c:barChart>
      <c:lineChart>
        <c:grouping val="standard"/>
        <c:varyColors val="0"/>
        <c:ser>
          <c:idx val="1"/>
          <c:order val="1"/>
          <c:tx>
            <c:strRef>
              <c:f>komplexy!$BM$5</c:f>
              <c:strCache>
                <c:ptCount val="1"/>
                <c:pt idx="0">
                  <c:v>GYMNÁZIUM 4LETÉ</c:v>
                </c:pt>
              </c:strCache>
            </c:strRef>
          </c:tx>
          <c:spPr>
            <a:ln w="12700">
              <a:solidFill>
                <a:srgbClr val="92D050"/>
              </a:solidFill>
            </a:ln>
          </c:spPr>
          <c:marker>
            <c:symbol val="circle"/>
            <c:size val="5"/>
            <c:spPr>
              <a:solidFill>
                <a:srgbClr val="92D050"/>
              </a:solidFill>
              <a:ln w="12700">
                <a:solidFill>
                  <a:srgbClr val="92D050"/>
                </a:solidFill>
              </a:ln>
            </c:spPr>
          </c:marker>
          <c:cat>
            <c:strRef>
              <c:f>komplexy!$BO$3:$BV$3</c:f>
              <c:strCache>
                <c:ptCount val="8"/>
                <c:pt idx="0">
                  <c:v>ČESKÝ JAZYK</c:v>
                </c:pt>
                <c:pt idx="1">
                  <c:v>PRAVOPIS</c:v>
                </c:pt>
                <c:pt idx="2">
                  <c:v>SÉMANTIKA, LEXIKOLOGIE A SLOVOTVORBA</c:v>
                </c:pt>
                <c:pt idx="3">
                  <c:v>SYNTAX</c:v>
                </c:pt>
                <c:pt idx="4">
                  <c:v>MORFOLOGIE</c:v>
                </c:pt>
                <c:pt idx="5">
                  <c:v>POROZUMĚNÍ TEXTU</c:v>
                </c:pt>
                <c:pt idx="6">
                  <c:v>KOMUNIKAČNÍ A SLOHOVÁ VÝCHOVA</c:v>
                </c:pt>
                <c:pt idx="7">
                  <c:v>LITERÁRNÍ VÝCHOVA</c:v>
                </c:pt>
              </c:strCache>
            </c:strRef>
          </c:cat>
          <c:val>
            <c:numRef>
              <c:f>komplexy!$BO$5:$BV$5</c:f>
              <c:numCache>
                <c:formatCode>###0.0</c:formatCode>
                <c:ptCount val="8"/>
                <c:pt idx="0">
                  <c:v>70.311652456353386</c:v>
                </c:pt>
                <c:pt idx="1">
                  <c:v>51.709379321564917</c:v>
                </c:pt>
                <c:pt idx="2">
                  <c:v>85.09887740990817</c:v>
                </c:pt>
                <c:pt idx="3">
                  <c:v>87.069877165866359</c:v>
                </c:pt>
                <c:pt idx="4">
                  <c:v>62.418042788579065</c:v>
                </c:pt>
                <c:pt idx="5">
                  <c:v>67.074757992353298</c:v>
                </c:pt>
                <c:pt idx="6">
                  <c:v>78.888074513951281</c:v>
                </c:pt>
                <c:pt idx="7">
                  <c:v>68.046855934271832</c:v>
                </c:pt>
              </c:numCache>
            </c:numRef>
          </c:val>
          <c:smooth val="0"/>
        </c:ser>
        <c:ser>
          <c:idx val="2"/>
          <c:order val="2"/>
          <c:tx>
            <c:strRef>
              <c:f>komplexy!$BM$6</c:f>
              <c:strCache>
                <c:ptCount val="1"/>
                <c:pt idx="0">
                  <c:v>SOŠ</c:v>
                </c:pt>
              </c:strCache>
            </c:strRef>
          </c:tx>
          <c:spPr>
            <a:ln w="12700">
              <a:solidFill>
                <a:srgbClr val="FFC000"/>
              </a:solidFill>
            </a:ln>
          </c:spPr>
          <c:marker>
            <c:symbol val="circle"/>
            <c:size val="5"/>
            <c:spPr>
              <a:solidFill>
                <a:srgbClr val="FFC000"/>
              </a:solidFill>
              <a:ln w="12700">
                <a:solidFill>
                  <a:srgbClr val="FFC000"/>
                </a:solidFill>
              </a:ln>
            </c:spPr>
          </c:marker>
          <c:cat>
            <c:strRef>
              <c:f>komplexy!$BO$3:$BV$3</c:f>
              <c:strCache>
                <c:ptCount val="8"/>
                <c:pt idx="0">
                  <c:v>ČESKÝ JAZYK</c:v>
                </c:pt>
                <c:pt idx="1">
                  <c:v>PRAVOPIS</c:v>
                </c:pt>
                <c:pt idx="2">
                  <c:v>SÉMANTIKA, LEXIKOLOGIE A SLOVOTVORBA</c:v>
                </c:pt>
                <c:pt idx="3">
                  <c:v>SYNTAX</c:v>
                </c:pt>
                <c:pt idx="4">
                  <c:v>MORFOLOGIE</c:v>
                </c:pt>
                <c:pt idx="5">
                  <c:v>POROZUMĚNÍ TEXTU</c:v>
                </c:pt>
                <c:pt idx="6">
                  <c:v>KOMUNIKAČNÍ A SLOHOVÁ VÝCHOVA</c:v>
                </c:pt>
                <c:pt idx="7">
                  <c:v>LITERÁRNÍ VÝCHOVA</c:v>
                </c:pt>
              </c:strCache>
            </c:strRef>
          </c:cat>
          <c:val>
            <c:numRef>
              <c:f>komplexy!$BO$6:$BV$6</c:f>
              <c:numCache>
                <c:formatCode>###0.0</c:formatCode>
                <c:ptCount val="8"/>
                <c:pt idx="0">
                  <c:v>56.358622110794116</c:v>
                </c:pt>
                <c:pt idx="1">
                  <c:v>37.994467396543619</c:v>
                </c:pt>
                <c:pt idx="2">
                  <c:v>73.299524891551414</c:v>
                </c:pt>
                <c:pt idx="3">
                  <c:v>73.061695242029913</c:v>
                </c:pt>
                <c:pt idx="4">
                  <c:v>41.803628726846945</c:v>
                </c:pt>
                <c:pt idx="5">
                  <c:v>51.543758176685238</c:v>
                </c:pt>
                <c:pt idx="6">
                  <c:v>71.329718377745735</c:v>
                </c:pt>
                <c:pt idx="7">
                  <c:v>54.695999449149504</c:v>
                </c:pt>
              </c:numCache>
            </c:numRef>
          </c:val>
          <c:smooth val="0"/>
        </c:ser>
        <c:ser>
          <c:idx val="3"/>
          <c:order val="3"/>
          <c:tx>
            <c:strRef>
              <c:f>komplexy!$BM$7</c:f>
              <c:strCache>
                <c:ptCount val="1"/>
                <c:pt idx="0">
                  <c:v>SOU</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cat>
            <c:strRef>
              <c:f>komplexy!$BO$3:$BV$3</c:f>
              <c:strCache>
                <c:ptCount val="8"/>
                <c:pt idx="0">
                  <c:v>ČESKÝ JAZYK</c:v>
                </c:pt>
                <c:pt idx="1">
                  <c:v>PRAVOPIS</c:v>
                </c:pt>
                <c:pt idx="2">
                  <c:v>SÉMANTIKA, LEXIKOLOGIE A SLOVOTVORBA</c:v>
                </c:pt>
                <c:pt idx="3">
                  <c:v>SYNTAX</c:v>
                </c:pt>
                <c:pt idx="4">
                  <c:v>MORFOLOGIE</c:v>
                </c:pt>
                <c:pt idx="5">
                  <c:v>POROZUMĚNÍ TEXTU</c:v>
                </c:pt>
                <c:pt idx="6">
                  <c:v>KOMUNIKAČNÍ A SLOHOVÁ VÝCHOVA</c:v>
                </c:pt>
                <c:pt idx="7">
                  <c:v>LITERÁRNÍ VÝCHOVA</c:v>
                </c:pt>
              </c:strCache>
            </c:strRef>
          </c:cat>
          <c:val>
            <c:numRef>
              <c:f>komplexy!$BO$7:$BV$7</c:f>
              <c:numCache>
                <c:formatCode>###0.0</c:formatCode>
                <c:ptCount val="8"/>
                <c:pt idx="0">
                  <c:v>48.968047825190695</c:v>
                </c:pt>
                <c:pt idx="1">
                  <c:v>31.452854778651233</c:v>
                </c:pt>
                <c:pt idx="2">
                  <c:v>66.76166735622644</c:v>
                </c:pt>
                <c:pt idx="3">
                  <c:v>64.028237484484762</c:v>
                </c:pt>
                <c:pt idx="4">
                  <c:v>31.177368638808439</c:v>
                </c:pt>
                <c:pt idx="5">
                  <c:v>44.106330161357164</c:v>
                </c:pt>
                <c:pt idx="6">
                  <c:v>66.67227968556081</c:v>
                </c:pt>
                <c:pt idx="7">
                  <c:v>48.014067025237949</c:v>
                </c:pt>
              </c:numCache>
            </c:numRef>
          </c:val>
          <c:smooth val="0"/>
        </c:ser>
        <c:dLbls>
          <c:showLegendKey val="0"/>
          <c:showVal val="0"/>
          <c:showCatName val="0"/>
          <c:showSerName val="0"/>
          <c:showPercent val="0"/>
          <c:showBubbleSize val="0"/>
        </c:dLbls>
        <c:marker val="1"/>
        <c:smooth val="0"/>
        <c:axId val="84825600"/>
        <c:axId val="84827520"/>
      </c:lineChart>
      <c:catAx>
        <c:axId val="84825600"/>
        <c:scaling>
          <c:orientation val="minMax"/>
        </c:scaling>
        <c:delete val="0"/>
        <c:axPos val="b"/>
        <c:majorGridlines>
          <c:spPr>
            <a:ln>
              <a:solidFill>
                <a:schemeClr val="bg1">
                  <a:lumMod val="75000"/>
                </a:schemeClr>
              </a:solidFill>
            </a:ln>
          </c:spPr>
        </c:majorGridlines>
        <c:majorTickMark val="out"/>
        <c:minorTickMark val="none"/>
        <c:tickLblPos val="nextTo"/>
        <c:txPr>
          <a:bodyPr/>
          <a:lstStyle/>
          <a:p>
            <a:pPr>
              <a:defRPr sz="800"/>
            </a:pPr>
            <a:endParaRPr lang="cs-CZ"/>
          </a:p>
        </c:txPr>
        <c:crossAx val="84827520"/>
        <c:crosses val="autoZero"/>
        <c:auto val="1"/>
        <c:lblAlgn val="ctr"/>
        <c:lblOffset val="100"/>
        <c:noMultiLvlLbl val="0"/>
      </c:catAx>
      <c:valAx>
        <c:axId val="84827520"/>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 SKÓR</a:t>
                </a:r>
              </a:p>
            </c:rich>
          </c:tx>
          <c:overlay val="0"/>
        </c:title>
        <c:numFmt formatCode="#,##0" sourceLinked="0"/>
        <c:majorTickMark val="out"/>
        <c:minorTickMark val="none"/>
        <c:tickLblPos val="nextTo"/>
        <c:txPr>
          <a:bodyPr/>
          <a:lstStyle/>
          <a:p>
            <a:pPr>
              <a:defRPr sz="900"/>
            </a:pPr>
            <a:endParaRPr lang="cs-CZ"/>
          </a:p>
        </c:txPr>
        <c:crossAx val="84825600"/>
        <c:crosses val="autoZero"/>
        <c:crossBetween val="between"/>
      </c:valAx>
    </c:plotArea>
    <c:legend>
      <c:legendPos val="r"/>
      <c:layout>
        <c:manualLayout>
          <c:xMode val="edge"/>
          <c:yMode val="edge"/>
          <c:x val="0.66212419779396381"/>
          <c:y val="0.84863442554174107"/>
          <c:w val="0.31799860845533678"/>
          <c:h val="0.13944912452546276"/>
        </c:manualLayout>
      </c:layout>
      <c:overlay val="0"/>
      <c:spPr>
        <a:solidFill>
          <a:schemeClr val="bg1">
            <a:lumMod val="95000"/>
          </a:schemeClr>
        </a:solidFill>
        <a:ln>
          <a:solidFill>
            <a:schemeClr val="bg1">
              <a:lumMod val="75000"/>
            </a:schemeClr>
          </a:solidFill>
        </a:ln>
      </c:spPr>
      <c:txPr>
        <a:bodyPr/>
        <a:lstStyle/>
        <a:p>
          <a:pPr>
            <a:defRPr sz="900"/>
          </a:pPr>
          <a:endParaRPr lang="cs-CZ"/>
        </a:p>
      </c:txPr>
    </c:legend>
    <c:plotVisOnly val="1"/>
    <c:dispBlanksAs val="gap"/>
    <c:showDLblsOverMax val="0"/>
  </c:chart>
  <c:spPr>
    <a:ln>
      <a:solidFill>
        <a:schemeClr val="bg1">
          <a:lumMod val="75000"/>
        </a:schemeClr>
      </a:solidFill>
    </a:ln>
  </c:sp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smtClean="0"/>
              <a:t>M: % SKÓR TEMATICKÝCH</a:t>
            </a:r>
            <a:r>
              <a:rPr lang="cs-CZ" sz="1200" baseline="0" dirty="0" smtClean="0"/>
              <a:t> OKRUHŮ</a:t>
            </a:r>
            <a:endParaRPr lang="cs-CZ" sz="1200" baseline="0" dirty="0"/>
          </a:p>
          <a:p>
            <a:pPr>
              <a:defRPr sz="1200"/>
            </a:pPr>
            <a:r>
              <a:rPr lang="cs-CZ" sz="1200" baseline="0" dirty="0"/>
              <a:t>PO PZ 2015 </a:t>
            </a:r>
            <a:r>
              <a:rPr lang="cs-CZ" sz="1200" baseline="0" dirty="0" smtClean="0"/>
              <a:t>− </a:t>
            </a:r>
            <a:r>
              <a:rPr lang="cs-CZ" sz="1200" baseline="0" dirty="0"/>
              <a:t>UCHAZEČI O 8LETÁ GYMNÁZIA</a:t>
            </a:r>
          </a:p>
        </c:rich>
      </c:tx>
      <c:overlay val="0"/>
    </c:title>
    <c:autoTitleDeleted val="0"/>
    <c:plotArea>
      <c:layout>
        <c:manualLayout>
          <c:layoutTarget val="inner"/>
          <c:xMode val="edge"/>
          <c:yMode val="edge"/>
          <c:x val="0.48972615923009627"/>
          <c:y val="0.1312953095185671"/>
          <c:w val="0.4795238407699039"/>
          <c:h val="0.83984953181110855"/>
        </c:manualLayout>
      </c:layout>
      <c:barChart>
        <c:barDir val="bar"/>
        <c:grouping val="clustered"/>
        <c:varyColors val="0"/>
        <c:ser>
          <c:idx val="0"/>
          <c:order val="0"/>
          <c:spPr>
            <a:solidFill>
              <a:schemeClr val="accent5"/>
            </a:solidFill>
          </c:spPr>
          <c:invertIfNegative val="0"/>
          <c:dPt>
            <c:idx val="0"/>
            <c:invertIfNegative val="0"/>
            <c:bubble3D val="0"/>
            <c:spPr>
              <a:solidFill>
                <a:schemeClr val="accent5">
                  <a:lumMod val="75000"/>
                </a:schemeClr>
              </a:solidFill>
            </c:spPr>
          </c:dPt>
          <c:dLbls>
            <c:showLegendKey val="0"/>
            <c:showVal val="1"/>
            <c:showCatName val="0"/>
            <c:showSerName val="0"/>
            <c:showPercent val="0"/>
            <c:showBubbleSize val="0"/>
            <c:showLeaderLines val="0"/>
          </c:dLbls>
          <c:cat>
            <c:strRef>
              <c:f>komplexy!$J$3:$O$3</c:f>
              <c:strCache>
                <c:ptCount val="6"/>
                <c:pt idx="0">
                  <c:v>MATEMATIKA</c:v>
                </c:pt>
                <c:pt idx="1">
                  <c:v>ČÍSLO</c:v>
                </c:pt>
                <c:pt idx="2">
                  <c:v>ZPRACOVÁNÍ INFO. A MATEMATIZACE</c:v>
                </c:pt>
                <c:pt idx="3">
                  <c:v>GEOMETRIE POČETNÍ V ROVINĚ A PROSTORU</c:v>
                </c:pt>
                <c:pt idx="4">
                  <c:v>GEOMETRIE KONSTRUKČNÍ V ROVINĚ</c:v>
                </c:pt>
                <c:pt idx="5">
                  <c:v>GEOMETRIE V PROSTORU, PŘEDSTAVIVOST</c:v>
                </c:pt>
              </c:strCache>
            </c:strRef>
          </c:cat>
          <c:val>
            <c:numRef>
              <c:f>komplexy!$J$4:$O$4</c:f>
              <c:numCache>
                <c:formatCode>###0.0</c:formatCode>
                <c:ptCount val="6"/>
                <c:pt idx="0">
                  <c:v>54.138693084397055</c:v>
                </c:pt>
                <c:pt idx="1">
                  <c:v>66.135797143130802</c:v>
                </c:pt>
                <c:pt idx="2">
                  <c:v>49.515233438788385</c:v>
                </c:pt>
                <c:pt idx="3">
                  <c:v>47.303700508100931</c:v>
                </c:pt>
                <c:pt idx="4">
                  <c:v>63.559150608762408</c:v>
                </c:pt>
                <c:pt idx="5">
                  <c:v>29.388361614418692</c:v>
                </c:pt>
              </c:numCache>
            </c:numRef>
          </c:val>
        </c:ser>
        <c:dLbls>
          <c:showLegendKey val="0"/>
          <c:showVal val="0"/>
          <c:showCatName val="0"/>
          <c:showSerName val="0"/>
          <c:showPercent val="0"/>
          <c:showBubbleSize val="0"/>
        </c:dLbls>
        <c:gapWidth val="80"/>
        <c:axId val="98839936"/>
        <c:axId val="98845824"/>
      </c:barChart>
      <c:catAx>
        <c:axId val="98839936"/>
        <c:scaling>
          <c:orientation val="maxMin"/>
        </c:scaling>
        <c:delete val="0"/>
        <c:axPos val="l"/>
        <c:majorTickMark val="none"/>
        <c:minorTickMark val="none"/>
        <c:tickLblPos val="nextTo"/>
        <c:crossAx val="98845824"/>
        <c:crosses val="autoZero"/>
        <c:auto val="1"/>
        <c:lblAlgn val="ctr"/>
        <c:lblOffset val="100"/>
        <c:noMultiLvlLbl val="0"/>
      </c:catAx>
      <c:valAx>
        <c:axId val="98845824"/>
        <c:scaling>
          <c:orientation val="minMax"/>
        </c:scaling>
        <c:delete val="1"/>
        <c:axPos val="t"/>
        <c:numFmt formatCode="#,##0" sourceLinked="0"/>
        <c:majorTickMark val="out"/>
        <c:minorTickMark val="none"/>
        <c:tickLblPos val="none"/>
        <c:crossAx val="98839936"/>
        <c:crosses val="autoZero"/>
        <c:crossBetween val="between"/>
      </c:valAx>
      <c:spPr>
        <a:ln>
          <a:noFill/>
        </a:ln>
      </c:spPr>
    </c:plotArea>
    <c:plotVisOnly val="1"/>
    <c:dispBlanksAs val="gap"/>
    <c:showDLblsOverMax val="0"/>
  </c:chart>
  <c:spPr>
    <a:ln>
      <a:solidFill>
        <a:schemeClr val="bg1">
          <a:lumMod val="75000"/>
        </a:schemeClr>
      </a:solidFill>
    </a:ln>
  </c:sp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smtClean="0"/>
              <a:t>M: % SKÓR TEMATICKÝCH</a:t>
            </a:r>
            <a:r>
              <a:rPr lang="cs-CZ" sz="1200" baseline="0" dirty="0" smtClean="0"/>
              <a:t> OKRUHŮ</a:t>
            </a:r>
            <a:endParaRPr lang="cs-CZ" sz="1200" baseline="0" dirty="0"/>
          </a:p>
          <a:p>
            <a:pPr>
              <a:defRPr sz="1200"/>
            </a:pPr>
            <a:r>
              <a:rPr lang="cs-CZ" sz="1200" baseline="0" dirty="0"/>
              <a:t>PO PZ 2015 </a:t>
            </a:r>
            <a:r>
              <a:rPr lang="cs-CZ" sz="1200" baseline="0" dirty="0" smtClean="0"/>
              <a:t>− </a:t>
            </a:r>
            <a:r>
              <a:rPr lang="cs-CZ" sz="1200" baseline="0" dirty="0"/>
              <a:t>UCHAZEČI O 6LETÁ GYMNÁZIA</a:t>
            </a:r>
          </a:p>
        </c:rich>
      </c:tx>
      <c:overlay val="0"/>
    </c:title>
    <c:autoTitleDeleted val="0"/>
    <c:plotArea>
      <c:layout>
        <c:manualLayout>
          <c:layoutTarget val="inner"/>
          <c:xMode val="edge"/>
          <c:yMode val="edge"/>
          <c:x val="0.48972615923009627"/>
          <c:y val="0.1312953095185671"/>
          <c:w val="0.4795238407699039"/>
          <c:h val="0.83984953181110855"/>
        </c:manualLayout>
      </c:layout>
      <c:barChart>
        <c:barDir val="bar"/>
        <c:grouping val="clustered"/>
        <c:varyColors val="0"/>
        <c:ser>
          <c:idx val="0"/>
          <c:order val="0"/>
          <c:spPr>
            <a:solidFill>
              <a:schemeClr val="accent5"/>
            </a:solidFill>
          </c:spPr>
          <c:invertIfNegative val="0"/>
          <c:dPt>
            <c:idx val="0"/>
            <c:invertIfNegative val="0"/>
            <c:bubble3D val="0"/>
            <c:spPr>
              <a:solidFill>
                <a:schemeClr val="accent5">
                  <a:lumMod val="75000"/>
                </a:schemeClr>
              </a:solidFill>
            </c:spPr>
          </c:dPt>
          <c:dLbls>
            <c:showLegendKey val="0"/>
            <c:showVal val="1"/>
            <c:showCatName val="0"/>
            <c:showSerName val="0"/>
            <c:showPercent val="0"/>
            <c:showBubbleSize val="0"/>
            <c:showLeaderLines val="0"/>
          </c:dLbls>
          <c:cat>
            <c:strRef>
              <c:f>komplexy!$AP$3:$AU$3</c:f>
              <c:strCache>
                <c:ptCount val="6"/>
                <c:pt idx="0">
                  <c:v>MATEMATIKA</c:v>
                </c:pt>
                <c:pt idx="1">
                  <c:v>ČÍSLO</c:v>
                </c:pt>
                <c:pt idx="2">
                  <c:v>ZPRACOVÁNÍ INFO. A MATEMATIZACE</c:v>
                </c:pt>
                <c:pt idx="3">
                  <c:v>GEOMETRIE POČETNÍ V ROVINĚ A PROSTORU</c:v>
                </c:pt>
                <c:pt idx="4">
                  <c:v>GEOMETRIE KONSTRUKČNÍ V ROVINĚ</c:v>
                </c:pt>
                <c:pt idx="5">
                  <c:v>GEOMETRIE V PROSTORU, PŘEDSTAVIVOST</c:v>
                </c:pt>
              </c:strCache>
            </c:strRef>
          </c:cat>
          <c:val>
            <c:numRef>
              <c:f>komplexy!$AP$4:$AU$4</c:f>
              <c:numCache>
                <c:formatCode>###0.0</c:formatCode>
                <c:ptCount val="6"/>
                <c:pt idx="0">
                  <c:v>47.210526315789586</c:v>
                </c:pt>
                <c:pt idx="1">
                  <c:v>48.054029304029335</c:v>
                </c:pt>
                <c:pt idx="2">
                  <c:v>46.605723443223475</c:v>
                </c:pt>
                <c:pt idx="3">
                  <c:v>58.642399267399206</c:v>
                </c:pt>
                <c:pt idx="4">
                  <c:v>36.259569597069557</c:v>
                </c:pt>
                <c:pt idx="5">
                  <c:v>39.926739926739998</c:v>
                </c:pt>
              </c:numCache>
            </c:numRef>
          </c:val>
        </c:ser>
        <c:dLbls>
          <c:showLegendKey val="0"/>
          <c:showVal val="0"/>
          <c:showCatName val="0"/>
          <c:showSerName val="0"/>
          <c:showPercent val="0"/>
          <c:showBubbleSize val="0"/>
        </c:dLbls>
        <c:gapWidth val="80"/>
        <c:axId val="98648448"/>
        <c:axId val="98649984"/>
      </c:barChart>
      <c:catAx>
        <c:axId val="98648448"/>
        <c:scaling>
          <c:orientation val="maxMin"/>
        </c:scaling>
        <c:delete val="0"/>
        <c:axPos val="l"/>
        <c:majorTickMark val="none"/>
        <c:minorTickMark val="none"/>
        <c:tickLblPos val="nextTo"/>
        <c:crossAx val="98649984"/>
        <c:crosses val="autoZero"/>
        <c:auto val="1"/>
        <c:lblAlgn val="ctr"/>
        <c:lblOffset val="100"/>
        <c:noMultiLvlLbl val="0"/>
      </c:catAx>
      <c:valAx>
        <c:axId val="98649984"/>
        <c:scaling>
          <c:orientation val="minMax"/>
        </c:scaling>
        <c:delete val="1"/>
        <c:axPos val="t"/>
        <c:numFmt formatCode="#,##0" sourceLinked="0"/>
        <c:majorTickMark val="out"/>
        <c:minorTickMark val="none"/>
        <c:tickLblPos val="none"/>
        <c:crossAx val="98648448"/>
        <c:crosses val="autoZero"/>
        <c:crossBetween val="between"/>
      </c:valAx>
      <c:spPr>
        <a:ln>
          <a:noFill/>
        </a:ln>
      </c:spPr>
    </c:plotArea>
    <c:plotVisOnly val="1"/>
    <c:dispBlanksAs val="gap"/>
    <c:showDLblsOverMax val="0"/>
  </c:chart>
  <c:spPr>
    <a:ln>
      <a:solidFill>
        <a:schemeClr val="bg1">
          <a:lumMod val="75000"/>
        </a:schemeClr>
      </a:solidFill>
    </a:ln>
  </c:sp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smtClean="0"/>
              <a:t>M: % SKÓR TEMATICKÝCH</a:t>
            </a:r>
            <a:r>
              <a:rPr lang="cs-CZ" sz="1200" baseline="0" dirty="0" smtClean="0"/>
              <a:t> OKRUHŮ</a:t>
            </a:r>
            <a:endParaRPr lang="cs-CZ" sz="1200" baseline="0" dirty="0"/>
          </a:p>
          <a:p>
            <a:pPr>
              <a:defRPr sz="1200"/>
            </a:pPr>
            <a:r>
              <a:rPr lang="cs-CZ" sz="1200" baseline="0" dirty="0"/>
              <a:t>PO PZ 2015 </a:t>
            </a:r>
            <a:r>
              <a:rPr lang="cs-CZ" sz="1200" baseline="0" dirty="0" smtClean="0"/>
              <a:t>− </a:t>
            </a:r>
            <a:r>
              <a:rPr lang="cs-CZ" sz="1200" baseline="0" dirty="0"/>
              <a:t>UCHAZEČI O </a:t>
            </a:r>
            <a:r>
              <a:rPr lang="cs-CZ" sz="1200" b="1" i="0" u="none" strike="noStrike" baseline="0" dirty="0">
                <a:effectLst/>
              </a:rPr>
              <a:t>4LETÉ OBORY</a:t>
            </a:r>
            <a:endParaRPr lang="cs-CZ" sz="1200" baseline="0" dirty="0"/>
          </a:p>
        </c:rich>
      </c:tx>
      <c:overlay val="0"/>
    </c:title>
    <c:autoTitleDeleted val="0"/>
    <c:plotArea>
      <c:layout>
        <c:manualLayout>
          <c:layoutTarget val="inner"/>
          <c:xMode val="edge"/>
          <c:yMode val="edge"/>
          <c:x val="0.49851946778572587"/>
          <c:y val="0.1312953095185671"/>
          <c:w val="0.47073043967263445"/>
          <c:h val="0.83984953181110855"/>
        </c:manualLayout>
      </c:layout>
      <c:barChart>
        <c:barDir val="bar"/>
        <c:grouping val="clustered"/>
        <c:varyColors val="0"/>
        <c:ser>
          <c:idx val="0"/>
          <c:order val="0"/>
          <c:spPr>
            <a:solidFill>
              <a:schemeClr val="accent5"/>
            </a:solidFill>
          </c:spPr>
          <c:invertIfNegative val="0"/>
          <c:dPt>
            <c:idx val="0"/>
            <c:invertIfNegative val="0"/>
            <c:bubble3D val="0"/>
            <c:spPr>
              <a:solidFill>
                <a:schemeClr val="accent5">
                  <a:lumMod val="75000"/>
                </a:schemeClr>
              </a:solidFill>
            </c:spPr>
          </c:dPt>
          <c:dLbls>
            <c:showLegendKey val="0"/>
            <c:showVal val="1"/>
            <c:showCatName val="0"/>
            <c:showSerName val="0"/>
            <c:showPercent val="0"/>
            <c:showBubbleSize val="0"/>
            <c:showLeaderLines val="0"/>
          </c:dLbls>
          <c:cat>
            <c:strRef>
              <c:f>komplexy!$BW$3:$CC$3</c:f>
              <c:strCache>
                <c:ptCount val="7"/>
                <c:pt idx="0">
                  <c:v>MATEMATIKA</c:v>
                </c:pt>
                <c:pt idx="1">
                  <c:v>ČÍSLO</c:v>
                </c:pt>
                <c:pt idx="2">
                  <c:v>PROMĚNNÁ</c:v>
                </c:pt>
                <c:pt idx="3">
                  <c:v>ZPRACOVÁNÍ INFO. A MATEMATIZACE</c:v>
                </c:pt>
                <c:pt idx="4">
                  <c:v>GEOMETRIE POČETNÍ V ROVINĚ A PROSTORU</c:v>
                </c:pt>
                <c:pt idx="5">
                  <c:v>GEOMETRIE KONSTRUKČNÍ V ROVINĚ</c:v>
                </c:pt>
                <c:pt idx="6">
                  <c:v>GEOMETRIE V PROSTORU, PŘEDSTAVIVOST</c:v>
                </c:pt>
              </c:strCache>
            </c:strRef>
          </c:cat>
          <c:val>
            <c:numRef>
              <c:f>komplexy!$BW$4:$CC$4</c:f>
              <c:numCache>
                <c:formatCode>###0.0</c:formatCode>
                <c:ptCount val="7"/>
                <c:pt idx="0">
                  <c:v>43.109415911379223</c:v>
                </c:pt>
                <c:pt idx="1">
                  <c:v>51.057435263237601</c:v>
                </c:pt>
                <c:pt idx="2">
                  <c:v>54.257054161829856</c:v>
                </c:pt>
                <c:pt idx="3">
                  <c:v>24.479773863005303</c:v>
                </c:pt>
                <c:pt idx="4">
                  <c:v>40.851181161980797</c:v>
                </c:pt>
                <c:pt idx="5">
                  <c:v>33.549038413003061</c:v>
                </c:pt>
                <c:pt idx="6">
                  <c:v>55.383072535460407</c:v>
                </c:pt>
              </c:numCache>
            </c:numRef>
          </c:val>
        </c:ser>
        <c:dLbls>
          <c:showLegendKey val="0"/>
          <c:showVal val="0"/>
          <c:showCatName val="0"/>
          <c:showSerName val="0"/>
          <c:showPercent val="0"/>
          <c:showBubbleSize val="0"/>
        </c:dLbls>
        <c:gapWidth val="80"/>
        <c:axId val="98710656"/>
        <c:axId val="98712192"/>
      </c:barChart>
      <c:catAx>
        <c:axId val="98710656"/>
        <c:scaling>
          <c:orientation val="maxMin"/>
        </c:scaling>
        <c:delete val="0"/>
        <c:axPos val="l"/>
        <c:majorTickMark val="none"/>
        <c:minorTickMark val="none"/>
        <c:tickLblPos val="nextTo"/>
        <c:crossAx val="98712192"/>
        <c:crosses val="autoZero"/>
        <c:auto val="1"/>
        <c:lblAlgn val="ctr"/>
        <c:lblOffset val="100"/>
        <c:noMultiLvlLbl val="0"/>
      </c:catAx>
      <c:valAx>
        <c:axId val="98712192"/>
        <c:scaling>
          <c:orientation val="minMax"/>
        </c:scaling>
        <c:delete val="1"/>
        <c:axPos val="t"/>
        <c:numFmt formatCode="#,##0" sourceLinked="0"/>
        <c:majorTickMark val="out"/>
        <c:minorTickMark val="none"/>
        <c:tickLblPos val="none"/>
        <c:crossAx val="98710656"/>
        <c:crosses val="autoZero"/>
        <c:crossBetween val="between"/>
      </c:valAx>
      <c:spPr>
        <a:ln>
          <a:noFill/>
        </a:ln>
      </c:spPr>
    </c:plotArea>
    <c:plotVisOnly val="1"/>
    <c:dispBlanksAs val="gap"/>
    <c:showDLblsOverMax val="0"/>
  </c:chart>
  <c:spPr>
    <a:ln>
      <a:solidFill>
        <a:schemeClr val="bg1">
          <a:lumMod val="75000"/>
        </a:schemeClr>
      </a:solidFill>
    </a:ln>
  </c:sp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400" b="1" i="0" baseline="0" dirty="0" smtClean="0">
                <a:effectLst/>
              </a:rPr>
              <a:t>M: % SKÓR TEMATICKÝCH OKRUHŮ</a:t>
            </a:r>
            <a:endParaRPr lang="cs-CZ" sz="1400" dirty="0">
              <a:effectLst/>
            </a:endParaRPr>
          </a:p>
          <a:p>
            <a:pPr>
              <a:defRPr sz="1200"/>
            </a:pPr>
            <a:r>
              <a:rPr lang="cs-CZ" sz="1200" b="1" i="0" baseline="0" dirty="0">
                <a:effectLst/>
              </a:rPr>
              <a:t>PO PZ 2015 </a:t>
            </a:r>
            <a:r>
              <a:rPr lang="cs-CZ" sz="1200" b="1" i="0" baseline="0" dirty="0" smtClean="0">
                <a:effectLst/>
              </a:rPr>
              <a:t>− </a:t>
            </a:r>
            <a:r>
              <a:rPr lang="cs-CZ" sz="1200" b="1" i="0" baseline="0" dirty="0">
                <a:effectLst/>
              </a:rPr>
              <a:t>UCHAZEČI O 4LETÉ OBORY</a:t>
            </a:r>
            <a:endParaRPr lang="cs-CZ" sz="1200" dirty="0">
              <a:effectLst/>
            </a:endParaRPr>
          </a:p>
        </c:rich>
      </c:tx>
      <c:layout>
        <c:manualLayout>
          <c:xMode val="edge"/>
          <c:yMode val="edge"/>
          <c:x val="0.15205705282707824"/>
          <c:y val="1.630516292307679E-2"/>
        </c:manualLayout>
      </c:layout>
      <c:overlay val="0"/>
    </c:title>
    <c:autoTitleDeleted val="0"/>
    <c:plotArea>
      <c:layout>
        <c:manualLayout>
          <c:layoutTarget val="inner"/>
          <c:xMode val="edge"/>
          <c:yMode val="edge"/>
          <c:x val="0.10403209482371846"/>
          <c:y val="0.1497969408245364"/>
          <c:w val="0.86561534207698165"/>
          <c:h val="0.50644546439284521"/>
        </c:manualLayout>
      </c:layout>
      <c:barChart>
        <c:barDir val="col"/>
        <c:grouping val="clustered"/>
        <c:varyColors val="0"/>
        <c:ser>
          <c:idx val="0"/>
          <c:order val="0"/>
          <c:tx>
            <c:strRef>
              <c:f>komplexy!$BM$4</c:f>
              <c:strCache>
                <c:ptCount val="1"/>
                <c:pt idx="0">
                  <c:v>CELKEM</c:v>
                </c:pt>
              </c:strCache>
            </c:strRef>
          </c:tx>
          <c:spPr>
            <a:solidFill>
              <a:schemeClr val="bg1">
                <a:lumMod val="50000"/>
                <a:alpha val="30000"/>
              </a:schemeClr>
            </a:solidFill>
          </c:spPr>
          <c:invertIfNegative val="0"/>
          <c:dLbls>
            <c:spPr>
              <a:solidFill>
                <a:schemeClr val="bg1">
                  <a:alpha val="50000"/>
                </a:schemeClr>
              </a:solidFill>
            </c:spPr>
            <c:dLblPos val="inBase"/>
            <c:showLegendKey val="0"/>
            <c:showVal val="1"/>
            <c:showCatName val="0"/>
            <c:showSerName val="0"/>
            <c:showPercent val="0"/>
            <c:showBubbleSize val="0"/>
            <c:showLeaderLines val="0"/>
          </c:dLbls>
          <c:cat>
            <c:strRef>
              <c:f>komplexy!$BW$3:$CC$3</c:f>
              <c:strCache>
                <c:ptCount val="7"/>
                <c:pt idx="0">
                  <c:v>MATEMATIKA</c:v>
                </c:pt>
                <c:pt idx="1">
                  <c:v>ČÍSLO</c:v>
                </c:pt>
                <c:pt idx="2">
                  <c:v>PROMĚNNÁ</c:v>
                </c:pt>
                <c:pt idx="3">
                  <c:v>ZPRACOVÁNÍ INFO. A MATEMATIZACE</c:v>
                </c:pt>
                <c:pt idx="4">
                  <c:v>GEOMETRIE POČETNÍ V ROVINĚ A PROSTORU</c:v>
                </c:pt>
                <c:pt idx="5">
                  <c:v>GEOMETRIE KONSTRUKČNÍ V ROVINĚ</c:v>
                </c:pt>
                <c:pt idx="6">
                  <c:v>GEOMETRIE V PROSTORU, PŘEDSTAVIVOST</c:v>
                </c:pt>
              </c:strCache>
            </c:strRef>
          </c:cat>
          <c:val>
            <c:numRef>
              <c:f>komplexy!$BW$4:$CC$4</c:f>
              <c:numCache>
                <c:formatCode>###0.0</c:formatCode>
                <c:ptCount val="7"/>
                <c:pt idx="0">
                  <c:v>43.109415911379223</c:v>
                </c:pt>
                <c:pt idx="1">
                  <c:v>51.057435263237601</c:v>
                </c:pt>
                <c:pt idx="2">
                  <c:v>54.257054161829856</c:v>
                </c:pt>
                <c:pt idx="3">
                  <c:v>24.479773863005303</c:v>
                </c:pt>
                <c:pt idx="4">
                  <c:v>40.851181161980797</c:v>
                </c:pt>
                <c:pt idx="5">
                  <c:v>33.549038413003061</c:v>
                </c:pt>
                <c:pt idx="6">
                  <c:v>55.383072535460407</c:v>
                </c:pt>
              </c:numCache>
            </c:numRef>
          </c:val>
        </c:ser>
        <c:dLbls>
          <c:showLegendKey val="0"/>
          <c:showVal val="0"/>
          <c:showCatName val="0"/>
          <c:showSerName val="0"/>
          <c:showPercent val="0"/>
          <c:showBubbleSize val="0"/>
        </c:dLbls>
        <c:gapWidth val="80"/>
        <c:axId val="98567296"/>
        <c:axId val="98569216"/>
      </c:barChart>
      <c:lineChart>
        <c:grouping val="standard"/>
        <c:varyColors val="0"/>
        <c:ser>
          <c:idx val="1"/>
          <c:order val="1"/>
          <c:tx>
            <c:strRef>
              <c:f>komplexy!$BM$5</c:f>
              <c:strCache>
                <c:ptCount val="1"/>
                <c:pt idx="0">
                  <c:v>GYMNÁZIUM 4LETÉ</c:v>
                </c:pt>
              </c:strCache>
            </c:strRef>
          </c:tx>
          <c:spPr>
            <a:ln w="12700">
              <a:solidFill>
                <a:srgbClr val="92D050"/>
              </a:solidFill>
            </a:ln>
          </c:spPr>
          <c:marker>
            <c:symbol val="circle"/>
            <c:size val="5"/>
            <c:spPr>
              <a:solidFill>
                <a:srgbClr val="92D050"/>
              </a:solidFill>
              <a:ln w="12700">
                <a:solidFill>
                  <a:srgbClr val="92D050"/>
                </a:solidFill>
              </a:ln>
            </c:spPr>
          </c:marker>
          <c:cat>
            <c:strRef>
              <c:f>komplexy!$BW$3:$CC$3</c:f>
              <c:strCache>
                <c:ptCount val="7"/>
                <c:pt idx="0">
                  <c:v>MATEMATIKA</c:v>
                </c:pt>
                <c:pt idx="1">
                  <c:v>ČÍSLO</c:v>
                </c:pt>
                <c:pt idx="2">
                  <c:v>PROMĚNNÁ</c:v>
                </c:pt>
                <c:pt idx="3">
                  <c:v>ZPRACOVÁNÍ INFO. A MATEMATIZACE</c:v>
                </c:pt>
                <c:pt idx="4">
                  <c:v>GEOMETRIE POČETNÍ V ROVINĚ A PROSTORU</c:v>
                </c:pt>
                <c:pt idx="5">
                  <c:v>GEOMETRIE KONSTRUKČNÍ V ROVINĚ</c:v>
                </c:pt>
                <c:pt idx="6">
                  <c:v>GEOMETRIE V PROSTORU, PŘEDSTAVIVOST</c:v>
                </c:pt>
              </c:strCache>
            </c:strRef>
          </c:cat>
          <c:val>
            <c:numRef>
              <c:f>komplexy!$BW$5:$CC$5</c:f>
              <c:numCache>
                <c:formatCode>###0.0</c:formatCode>
                <c:ptCount val="7"/>
                <c:pt idx="0">
                  <c:v>57.383866255477749</c:v>
                </c:pt>
                <c:pt idx="1">
                  <c:v>67.412153483456862</c:v>
                </c:pt>
                <c:pt idx="2">
                  <c:v>73.942703845216442</c:v>
                </c:pt>
                <c:pt idx="3">
                  <c:v>35.201577107552204</c:v>
                </c:pt>
                <c:pt idx="4">
                  <c:v>54.129062677831165</c:v>
                </c:pt>
                <c:pt idx="5">
                  <c:v>47.919681326721658</c:v>
                </c:pt>
                <c:pt idx="6">
                  <c:v>64.950955206893909</c:v>
                </c:pt>
              </c:numCache>
            </c:numRef>
          </c:val>
          <c:smooth val="0"/>
        </c:ser>
        <c:ser>
          <c:idx val="2"/>
          <c:order val="2"/>
          <c:tx>
            <c:strRef>
              <c:f>komplexy!$BM$6</c:f>
              <c:strCache>
                <c:ptCount val="1"/>
                <c:pt idx="0">
                  <c:v>SOŠ</c:v>
                </c:pt>
              </c:strCache>
            </c:strRef>
          </c:tx>
          <c:spPr>
            <a:ln w="12700">
              <a:solidFill>
                <a:srgbClr val="FFC000"/>
              </a:solidFill>
            </a:ln>
          </c:spPr>
          <c:marker>
            <c:symbol val="circle"/>
            <c:size val="5"/>
            <c:spPr>
              <a:solidFill>
                <a:srgbClr val="FFC000"/>
              </a:solidFill>
              <a:ln w="12700">
                <a:solidFill>
                  <a:srgbClr val="FFC000"/>
                </a:solidFill>
              </a:ln>
            </c:spPr>
          </c:marker>
          <c:cat>
            <c:strRef>
              <c:f>komplexy!$BW$3:$CC$3</c:f>
              <c:strCache>
                <c:ptCount val="7"/>
                <c:pt idx="0">
                  <c:v>MATEMATIKA</c:v>
                </c:pt>
                <c:pt idx="1">
                  <c:v>ČÍSLO</c:v>
                </c:pt>
                <c:pt idx="2">
                  <c:v>PROMĚNNÁ</c:v>
                </c:pt>
                <c:pt idx="3">
                  <c:v>ZPRACOVÁNÍ INFO. A MATEMATIZACE</c:v>
                </c:pt>
                <c:pt idx="4">
                  <c:v>GEOMETRIE POČETNÍ V ROVINĚ A PROSTORU</c:v>
                </c:pt>
                <c:pt idx="5">
                  <c:v>GEOMETRIE KONSTRUKČNÍ V ROVINĚ</c:v>
                </c:pt>
                <c:pt idx="6">
                  <c:v>GEOMETRIE V PROSTORU, PŘEDSTAVIVOST</c:v>
                </c:pt>
              </c:strCache>
            </c:strRef>
          </c:cat>
          <c:val>
            <c:numRef>
              <c:f>komplexy!$BW$6:$CC$6</c:f>
              <c:numCache>
                <c:formatCode>###0.0</c:formatCode>
                <c:ptCount val="7"/>
                <c:pt idx="0">
                  <c:v>39.896564741411986</c:v>
                </c:pt>
                <c:pt idx="1">
                  <c:v>47.900079124811008</c:v>
                </c:pt>
                <c:pt idx="2">
                  <c:v>50.473149167469622</c:v>
                </c:pt>
                <c:pt idx="3">
                  <c:v>21.87606646484095</c:v>
                </c:pt>
                <c:pt idx="4">
                  <c:v>37.621556350626157</c:v>
                </c:pt>
                <c:pt idx="5">
                  <c:v>30.199532131553603</c:v>
                </c:pt>
                <c:pt idx="6">
                  <c:v>53.101434567221652</c:v>
                </c:pt>
              </c:numCache>
            </c:numRef>
          </c:val>
          <c:smooth val="0"/>
        </c:ser>
        <c:ser>
          <c:idx val="3"/>
          <c:order val="3"/>
          <c:tx>
            <c:strRef>
              <c:f>komplexy!$BM$7</c:f>
              <c:strCache>
                <c:ptCount val="1"/>
                <c:pt idx="0">
                  <c:v>SOU</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cat>
            <c:strRef>
              <c:f>komplexy!$BW$3:$CC$3</c:f>
              <c:strCache>
                <c:ptCount val="7"/>
                <c:pt idx="0">
                  <c:v>MATEMATIKA</c:v>
                </c:pt>
                <c:pt idx="1">
                  <c:v>ČÍSLO</c:v>
                </c:pt>
                <c:pt idx="2">
                  <c:v>PROMĚNNÁ</c:v>
                </c:pt>
                <c:pt idx="3">
                  <c:v>ZPRACOVÁNÍ INFO. A MATEMATIZACE</c:v>
                </c:pt>
                <c:pt idx="4">
                  <c:v>GEOMETRIE POČETNÍ V ROVINĚ A PROSTORU</c:v>
                </c:pt>
                <c:pt idx="5">
                  <c:v>GEOMETRIE KONSTRUKČNÍ V ROVINĚ</c:v>
                </c:pt>
                <c:pt idx="6">
                  <c:v>GEOMETRIE V PROSTORU, PŘEDSTAVIVOST</c:v>
                </c:pt>
              </c:strCache>
            </c:strRef>
          </c:cat>
          <c:val>
            <c:numRef>
              <c:f>komplexy!$BW$7:$CC$7</c:f>
              <c:numCache>
                <c:formatCode>###0.0</c:formatCode>
                <c:ptCount val="7"/>
                <c:pt idx="0">
                  <c:v>32.165704863973652</c:v>
                </c:pt>
                <c:pt idx="1">
                  <c:v>36.655792304509689</c:v>
                </c:pt>
                <c:pt idx="2">
                  <c:v>36.492821679768269</c:v>
                </c:pt>
                <c:pt idx="3">
                  <c:v>16.941766652875387</c:v>
                </c:pt>
                <c:pt idx="4">
                  <c:v>31.430781961108849</c:v>
                </c:pt>
                <c:pt idx="5">
                  <c:v>23.053371948696789</c:v>
                </c:pt>
                <c:pt idx="6">
                  <c:v>48.36505999172531</c:v>
                </c:pt>
              </c:numCache>
            </c:numRef>
          </c:val>
          <c:smooth val="0"/>
        </c:ser>
        <c:dLbls>
          <c:showLegendKey val="0"/>
          <c:showVal val="0"/>
          <c:showCatName val="0"/>
          <c:showSerName val="0"/>
          <c:showPercent val="0"/>
          <c:showBubbleSize val="0"/>
        </c:dLbls>
        <c:marker val="1"/>
        <c:smooth val="0"/>
        <c:axId val="98567296"/>
        <c:axId val="98569216"/>
      </c:lineChart>
      <c:catAx>
        <c:axId val="98567296"/>
        <c:scaling>
          <c:orientation val="minMax"/>
        </c:scaling>
        <c:delete val="0"/>
        <c:axPos val="b"/>
        <c:majorGridlines>
          <c:spPr>
            <a:ln>
              <a:solidFill>
                <a:schemeClr val="bg1">
                  <a:lumMod val="75000"/>
                </a:schemeClr>
              </a:solidFill>
            </a:ln>
          </c:spPr>
        </c:majorGridlines>
        <c:majorTickMark val="out"/>
        <c:minorTickMark val="none"/>
        <c:tickLblPos val="nextTo"/>
        <c:txPr>
          <a:bodyPr/>
          <a:lstStyle/>
          <a:p>
            <a:pPr>
              <a:defRPr sz="800"/>
            </a:pPr>
            <a:endParaRPr lang="cs-CZ"/>
          </a:p>
        </c:txPr>
        <c:crossAx val="98569216"/>
        <c:crosses val="autoZero"/>
        <c:auto val="1"/>
        <c:lblAlgn val="ctr"/>
        <c:lblOffset val="100"/>
        <c:noMultiLvlLbl val="0"/>
      </c:catAx>
      <c:valAx>
        <c:axId val="98569216"/>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 SKÓR</a:t>
                </a:r>
              </a:p>
            </c:rich>
          </c:tx>
          <c:overlay val="0"/>
        </c:title>
        <c:numFmt formatCode="#,##0" sourceLinked="0"/>
        <c:majorTickMark val="out"/>
        <c:minorTickMark val="none"/>
        <c:tickLblPos val="nextTo"/>
        <c:crossAx val="98567296"/>
        <c:crosses val="autoZero"/>
        <c:crossBetween val="between"/>
      </c:valAx>
    </c:plotArea>
    <c:legend>
      <c:legendPos val="r"/>
      <c:layout>
        <c:manualLayout>
          <c:xMode val="edge"/>
          <c:yMode val="edge"/>
          <c:x val="0.49436128587973838"/>
          <c:y val="0.13762738475488048"/>
          <c:w val="0.32438017132542457"/>
          <c:h val="0.13944912452546276"/>
        </c:manualLayout>
      </c:layout>
      <c:overlay val="0"/>
      <c:spPr>
        <a:solidFill>
          <a:schemeClr val="bg1">
            <a:lumMod val="95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t>MAJÍ BÝT SOUČÁSTÍ PŘIJÍMACÍHO </a:t>
            </a:r>
            <a:r>
              <a:rPr lang="cs-CZ" sz="1200" dirty="0" smtClean="0"/>
              <a:t>ŘÍZENÍ JEDNOTNÉ </a:t>
            </a:r>
            <a:r>
              <a:rPr lang="cs-CZ" sz="1200" dirty="0"/>
              <a:t>CENTRÁLNĚ ZADÁVANÉ TESTY?</a:t>
            </a:r>
          </a:p>
        </c:rich>
      </c:tx>
      <c:layout>
        <c:manualLayout>
          <c:xMode val="edge"/>
          <c:yMode val="edge"/>
          <c:x val="0.12428673163460426"/>
          <c:y val="6.0250857866304616E-2"/>
        </c:manualLayout>
      </c:layout>
      <c:overlay val="0"/>
    </c:title>
    <c:autoTitleDeleted val="0"/>
    <c:plotArea>
      <c:layout>
        <c:manualLayout>
          <c:layoutTarget val="inner"/>
          <c:xMode val="edge"/>
          <c:yMode val="edge"/>
          <c:x val="0.26950617396006837"/>
          <c:y val="0.15772427649320217"/>
          <c:w val="0.66269577176038019"/>
          <c:h val="0.70482264821771701"/>
        </c:manualLayout>
      </c:layout>
      <c:barChart>
        <c:barDir val="bar"/>
        <c:grouping val="percentStacked"/>
        <c:varyColors val="0"/>
        <c:ser>
          <c:idx val="0"/>
          <c:order val="0"/>
          <c:tx>
            <c:strRef>
              <c:f>REDITELE!$Q$5</c:f>
              <c:strCache>
                <c:ptCount val="1"/>
                <c:pt idx="0">
                  <c:v>Ano</c:v>
                </c:pt>
              </c:strCache>
            </c:strRef>
          </c:tx>
          <c:spPr>
            <a:solidFill>
              <a:srgbClr val="92D050"/>
            </a:solidFill>
          </c:spPr>
          <c:invertIfNegative val="0"/>
          <c:dLbls>
            <c:numFmt formatCode="#,##0.0" sourceLinked="0"/>
            <c:showLegendKey val="0"/>
            <c:showVal val="1"/>
            <c:showCatName val="0"/>
            <c:showSerName val="0"/>
            <c:showPercent val="0"/>
            <c:showBubbleSize val="0"/>
            <c:showLeaderLines val="0"/>
          </c:dLbls>
          <c:cat>
            <c:strRef>
              <c:f>REDITELE!$R$4:$U$4</c:f>
              <c:strCache>
                <c:ptCount val="4"/>
                <c:pt idx="0">
                  <c:v>PŘ DO VÍCELETÝCH GYMNÁZIÍ</c:v>
                </c:pt>
                <c:pt idx="1">
                  <c:v>PŘ DO 4LETÝCH GYMNÁZIÍ</c:v>
                </c:pt>
                <c:pt idx="2">
                  <c:v>PŘ DO OBORŮ SOŠ</c:v>
                </c:pt>
                <c:pt idx="3">
                  <c:v>PŘ DO OBORŮ SOU</c:v>
                </c:pt>
              </c:strCache>
            </c:strRef>
          </c:cat>
          <c:val>
            <c:numRef>
              <c:f>REDITELE!$R$5:$U$5</c:f>
              <c:numCache>
                <c:formatCode>###0.0</c:formatCode>
                <c:ptCount val="4"/>
                <c:pt idx="0">
                  <c:v>86.966824644549774</c:v>
                </c:pt>
                <c:pt idx="1">
                  <c:v>88.862559241706165</c:v>
                </c:pt>
                <c:pt idx="2">
                  <c:v>72.037914691943129</c:v>
                </c:pt>
                <c:pt idx="3">
                  <c:v>36.018957345971565</c:v>
                </c:pt>
              </c:numCache>
            </c:numRef>
          </c:val>
        </c:ser>
        <c:ser>
          <c:idx val="1"/>
          <c:order val="1"/>
          <c:tx>
            <c:strRef>
              <c:f>REDITELE!$Q$6</c:f>
              <c:strCache>
                <c:ptCount val="1"/>
                <c:pt idx="0">
                  <c:v>Ne</c:v>
                </c:pt>
              </c:strCache>
            </c:strRef>
          </c:tx>
          <c:spPr>
            <a:solidFill>
              <a:schemeClr val="accent6">
                <a:lumMod val="75000"/>
              </a:schemeClr>
            </a:solidFill>
          </c:spPr>
          <c:invertIfNegative val="0"/>
          <c:dLbls>
            <c:numFmt formatCode="#,##0.0" sourceLinked="0"/>
            <c:showLegendKey val="0"/>
            <c:showVal val="1"/>
            <c:showCatName val="0"/>
            <c:showSerName val="0"/>
            <c:showPercent val="0"/>
            <c:showBubbleSize val="0"/>
            <c:showLeaderLines val="0"/>
          </c:dLbls>
          <c:cat>
            <c:strRef>
              <c:f>REDITELE!$R$4:$U$4</c:f>
              <c:strCache>
                <c:ptCount val="4"/>
                <c:pt idx="0">
                  <c:v>PŘ DO VÍCELETÝCH GYMNÁZIÍ</c:v>
                </c:pt>
                <c:pt idx="1">
                  <c:v>PŘ DO 4LETÝCH GYMNÁZIÍ</c:v>
                </c:pt>
                <c:pt idx="2">
                  <c:v>PŘ DO OBORŮ SOŠ</c:v>
                </c:pt>
                <c:pt idx="3">
                  <c:v>PŘ DO OBORŮ SOU</c:v>
                </c:pt>
              </c:strCache>
            </c:strRef>
          </c:cat>
          <c:val>
            <c:numRef>
              <c:f>REDITELE!$R$6:$U$6</c:f>
              <c:numCache>
                <c:formatCode>###0.0</c:formatCode>
                <c:ptCount val="4"/>
                <c:pt idx="0">
                  <c:v>13.033175355450238</c:v>
                </c:pt>
                <c:pt idx="1">
                  <c:v>11.137440758293838</c:v>
                </c:pt>
                <c:pt idx="2">
                  <c:v>27.962085308056871</c:v>
                </c:pt>
                <c:pt idx="3">
                  <c:v>63.981042654028428</c:v>
                </c:pt>
              </c:numCache>
            </c:numRef>
          </c:val>
        </c:ser>
        <c:dLbls>
          <c:showLegendKey val="0"/>
          <c:showVal val="0"/>
          <c:showCatName val="0"/>
          <c:showSerName val="0"/>
          <c:showPercent val="0"/>
          <c:showBubbleSize val="0"/>
        </c:dLbls>
        <c:gapWidth val="60"/>
        <c:overlap val="100"/>
        <c:axId val="99259136"/>
        <c:axId val="99260672"/>
      </c:barChart>
      <c:catAx>
        <c:axId val="99259136"/>
        <c:scaling>
          <c:orientation val="maxMin"/>
        </c:scaling>
        <c:delete val="0"/>
        <c:axPos val="l"/>
        <c:majorTickMark val="none"/>
        <c:minorTickMark val="none"/>
        <c:tickLblPos val="nextTo"/>
        <c:crossAx val="99260672"/>
        <c:crosses val="autoZero"/>
        <c:auto val="1"/>
        <c:lblAlgn val="ctr"/>
        <c:lblOffset val="100"/>
        <c:noMultiLvlLbl val="0"/>
      </c:catAx>
      <c:valAx>
        <c:axId val="99260672"/>
        <c:scaling>
          <c:orientation val="minMax"/>
        </c:scaling>
        <c:delete val="1"/>
        <c:axPos val="t"/>
        <c:numFmt formatCode="0%" sourceLinked="1"/>
        <c:majorTickMark val="out"/>
        <c:minorTickMark val="none"/>
        <c:tickLblPos val="nextTo"/>
        <c:crossAx val="99259136"/>
        <c:crosses val="autoZero"/>
        <c:crossBetween val="between"/>
      </c:valAx>
      <c:spPr>
        <a:noFill/>
      </c:spPr>
    </c:plotArea>
    <c:legend>
      <c:legendPos val="r"/>
      <c:layout>
        <c:manualLayout>
          <c:xMode val="edge"/>
          <c:yMode val="edge"/>
          <c:x val="0.28366545226274109"/>
          <c:y val="0.88399403417611777"/>
          <c:w val="0.62709152358162001"/>
          <c:h val="7.4261633425048518E-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t>JAK HODNOTÍTE ORGANIZACI LETOŠNÍHO PILOTNÍHO OVĚŘOVÁNÍ PŘIJÍMACÍHO ŘÍZENÍ?</a:t>
            </a:r>
          </a:p>
        </c:rich>
      </c:tx>
      <c:layout>
        <c:manualLayout>
          <c:xMode val="edge"/>
          <c:yMode val="edge"/>
          <c:x val="0.12428678421352199"/>
          <c:y val="3.6427134074524886E-2"/>
        </c:manualLayout>
      </c:layout>
      <c:overlay val="0"/>
    </c:title>
    <c:autoTitleDeleted val="0"/>
    <c:plotArea>
      <c:layout>
        <c:manualLayout>
          <c:layoutTarget val="inner"/>
          <c:xMode val="edge"/>
          <c:yMode val="edge"/>
          <c:x val="0.26950617396006837"/>
          <c:y val="0.13049693171138388"/>
          <c:w val="0.66269577176038019"/>
          <c:h val="0.62994769746371426"/>
        </c:manualLayout>
      </c:layout>
      <c:barChart>
        <c:barDir val="bar"/>
        <c:grouping val="percentStacked"/>
        <c:varyColors val="0"/>
        <c:ser>
          <c:idx val="0"/>
          <c:order val="0"/>
          <c:tx>
            <c:strRef>
              <c:f>REDITELE!$Q$35</c:f>
              <c:strCache>
                <c:ptCount val="1"/>
                <c:pt idx="0">
                  <c:v>Zcela pozitivně, nezaznamenali jsme žádné problémy.</c:v>
                </c:pt>
              </c:strCache>
            </c:strRef>
          </c:tx>
          <c:spPr>
            <a:solidFill>
              <a:srgbClr val="92D05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REDITELE!$R$35:$W$35</c:f>
              <c:numCache>
                <c:formatCode>0.0</c:formatCode>
                <c:ptCount val="6"/>
                <c:pt idx="0">
                  <c:v>44.549763033175353</c:v>
                </c:pt>
                <c:pt idx="1">
                  <c:v>41.228070175438596</c:v>
                </c:pt>
                <c:pt idx="2">
                  <c:v>38.095238095238095</c:v>
                </c:pt>
                <c:pt idx="3">
                  <c:v>42.519685039370081</c:v>
                </c:pt>
                <c:pt idx="4">
                  <c:v>43.859649122807014</c:v>
                </c:pt>
                <c:pt idx="5">
                  <c:v>50.649350649350644</c:v>
                </c:pt>
              </c:numCache>
            </c:numRef>
          </c:val>
        </c:ser>
        <c:ser>
          <c:idx val="1"/>
          <c:order val="1"/>
          <c:tx>
            <c:strRef>
              <c:f>REDITELE!$Q$36</c:f>
              <c:strCache>
                <c:ptCount val="1"/>
                <c:pt idx="0">
                  <c:v>Spíše pozitivně, vyskytly se pouze dílčí problémy.</c:v>
                </c:pt>
              </c:strCache>
            </c:strRef>
          </c:tx>
          <c:spPr>
            <a:solidFill>
              <a:srgbClr val="FFC00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REDITELE!$R$36:$W$36</c:f>
              <c:numCache>
                <c:formatCode>0.0</c:formatCode>
                <c:ptCount val="6"/>
                <c:pt idx="0">
                  <c:v>49.763033175355446</c:v>
                </c:pt>
                <c:pt idx="1">
                  <c:v>50.877192982456144</c:v>
                </c:pt>
                <c:pt idx="2">
                  <c:v>57.142857142857139</c:v>
                </c:pt>
                <c:pt idx="3">
                  <c:v>48.818897637795274</c:v>
                </c:pt>
                <c:pt idx="4">
                  <c:v>51.228070175438603</c:v>
                </c:pt>
                <c:pt idx="5">
                  <c:v>46.103896103896105</c:v>
                </c:pt>
              </c:numCache>
            </c:numRef>
          </c:val>
        </c:ser>
        <c:ser>
          <c:idx val="2"/>
          <c:order val="2"/>
          <c:tx>
            <c:strRef>
              <c:f>REDITELE!$Q$37</c:f>
              <c:strCache>
                <c:ptCount val="1"/>
                <c:pt idx="0">
                  <c:v>Spíše negativně, v menší míře se vyskytly závažnější problémy.</c:v>
                </c:pt>
              </c:strCache>
            </c:strRef>
          </c:tx>
          <c:spPr>
            <a:solidFill>
              <a:schemeClr val="accent6">
                <a:lumMod val="75000"/>
              </a:schemeClr>
            </a:solidFill>
          </c:spPr>
          <c:invertIfNegative val="0"/>
          <c:dLbls>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REDITELE!$R$37:$W$37</c:f>
              <c:numCache>
                <c:formatCode>0.0</c:formatCode>
                <c:ptCount val="6"/>
                <c:pt idx="0">
                  <c:v>4.9763033175355451</c:v>
                </c:pt>
                <c:pt idx="1">
                  <c:v>7.0175438596491224</c:v>
                </c:pt>
                <c:pt idx="2">
                  <c:v>4.7619047619047619</c:v>
                </c:pt>
                <c:pt idx="3">
                  <c:v>7.8740157480314963</c:v>
                </c:pt>
                <c:pt idx="4">
                  <c:v>4.5614035087719298</c:v>
                </c:pt>
                <c:pt idx="5">
                  <c:v>1.948051948051948</c:v>
                </c:pt>
              </c:numCache>
            </c:numRef>
          </c:val>
        </c:ser>
        <c:ser>
          <c:idx val="3"/>
          <c:order val="3"/>
          <c:tx>
            <c:strRef>
              <c:f>REDITELE!$Q$38</c:f>
              <c:strCache>
                <c:ptCount val="1"/>
                <c:pt idx="0">
                  <c:v>Zcela negativně, ve vysoké míře se vyskytly závažnější problémy.</c:v>
                </c:pt>
              </c:strCache>
            </c:strRef>
          </c:tx>
          <c:spPr>
            <a:solidFill>
              <a:srgbClr val="C00000"/>
            </a:solidFill>
          </c:spPr>
          <c:invertIfNegative val="0"/>
          <c:dLbls>
            <c:txPr>
              <a:bodyPr/>
              <a:lstStyle/>
              <a:p>
                <a:pPr>
                  <a:defRPr sz="900"/>
                </a:pPr>
                <a:endParaRPr lang="cs-CZ"/>
              </a:p>
            </c:txPr>
            <c:dLblPos val="inBase"/>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REDITELE!$R$38:$W$38</c:f>
              <c:numCache>
                <c:formatCode>0.0</c:formatCode>
                <c:ptCount val="6"/>
                <c:pt idx="0">
                  <c:v>0.7109004739336493</c:v>
                </c:pt>
                <c:pt idx="1">
                  <c:v>0.8771929824561403</c:v>
                </c:pt>
                <c:pt idx="2">
                  <c:v>0</c:v>
                </c:pt>
                <c:pt idx="3">
                  <c:v>0.78740157480314954</c:v>
                </c:pt>
                <c:pt idx="4">
                  <c:v>0.35087719298245612</c:v>
                </c:pt>
                <c:pt idx="5">
                  <c:v>1.2987012987012987</c:v>
                </c:pt>
              </c:numCache>
            </c:numRef>
          </c:val>
        </c:ser>
        <c:dLbls>
          <c:showLegendKey val="0"/>
          <c:showVal val="0"/>
          <c:showCatName val="0"/>
          <c:showSerName val="0"/>
          <c:showPercent val="0"/>
          <c:showBubbleSize val="0"/>
        </c:dLbls>
        <c:gapWidth val="60"/>
        <c:overlap val="100"/>
        <c:axId val="99230848"/>
        <c:axId val="99232384"/>
      </c:barChart>
      <c:catAx>
        <c:axId val="99230848"/>
        <c:scaling>
          <c:orientation val="maxMin"/>
        </c:scaling>
        <c:delete val="0"/>
        <c:axPos val="l"/>
        <c:majorTickMark val="none"/>
        <c:minorTickMark val="none"/>
        <c:tickLblPos val="nextTo"/>
        <c:crossAx val="99232384"/>
        <c:crosses val="autoZero"/>
        <c:auto val="1"/>
        <c:lblAlgn val="ctr"/>
        <c:lblOffset val="100"/>
        <c:noMultiLvlLbl val="0"/>
      </c:catAx>
      <c:valAx>
        <c:axId val="99232384"/>
        <c:scaling>
          <c:orientation val="minMax"/>
        </c:scaling>
        <c:delete val="1"/>
        <c:axPos val="t"/>
        <c:numFmt formatCode="0%" sourceLinked="1"/>
        <c:majorTickMark val="out"/>
        <c:minorTickMark val="none"/>
        <c:tickLblPos val="nextTo"/>
        <c:crossAx val="99230848"/>
        <c:crosses val="autoZero"/>
        <c:crossBetween val="between"/>
      </c:valAx>
      <c:spPr>
        <a:noFill/>
      </c:spPr>
    </c:plotArea>
    <c:legend>
      <c:legendPos val="r"/>
      <c:layout>
        <c:manualLayout>
          <c:xMode val="edge"/>
          <c:yMode val="edge"/>
          <c:x val="0.28366545226274109"/>
          <c:y val="0.78189196526170424"/>
          <c:w val="0.65123147146525295"/>
          <c:h val="0.1908808087986817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t>JAK HODNOTÍTE KOMUNIKACI S CERMATEM PŘED SAMOTNÝM KONÁNÍM PŘIJÍMACÍ ZKOUŠKY</a:t>
            </a:r>
            <a:r>
              <a:rPr lang="cs-CZ" sz="1200" dirty="0" smtClean="0"/>
              <a:t>?</a:t>
            </a:r>
            <a:endParaRPr lang="cs-CZ" sz="1200" dirty="0"/>
          </a:p>
        </c:rich>
      </c:tx>
      <c:layout>
        <c:manualLayout>
          <c:xMode val="edge"/>
          <c:yMode val="edge"/>
          <c:x val="0.12428678421352199"/>
          <c:y val="3.6427134074524886E-2"/>
        </c:manualLayout>
      </c:layout>
      <c:overlay val="0"/>
    </c:title>
    <c:autoTitleDeleted val="0"/>
    <c:plotArea>
      <c:layout>
        <c:manualLayout>
          <c:layoutTarget val="inner"/>
          <c:xMode val="edge"/>
          <c:yMode val="edge"/>
          <c:x val="0.26950617396006837"/>
          <c:y val="0.13049693171138388"/>
          <c:w val="0.66269577176038019"/>
          <c:h val="0.62994769746371426"/>
        </c:manualLayout>
      </c:layout>
      <c:barChart>
        <c:barDir val="bar"/>
        <c:grouping val="percentStacked"/>
        <c:varyColors val="0"/>
        <c:ser>
          <c:idx val="0"/>
          <c:order val="0"/>
          <c:tx>
            <c:strRef>
              <c:f>REDITELE!$Q$42</c:f>
              <c:strCache>
                <c:ptCount val="1"/>
                <c:pt idx="0">
                  <c:v>Velmi dobře, měli jsme všechny potřebné informace.</c:v>
                </c:pt>
              </c:strCache>
            </c:strRef>
          </c:tx>
          <c:spPr>
            <a:solidFill>
              <a:srgbClr val="92D05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REDITELE!$R$42:$W$42</c:f>
              <c:numCache>
                <c:formatCode>0.0</c:formatCode>
                <c:ptCount val="6"/>
                <c:pt idx="0">
                  <c:v>60.426540284360186</c:v>
                </c:pt>
                <c:pt idx="1">
                  <c:v>49.122807017543856</c:v>
                </c:pt>
                <c:pt idx="2">
                  <c:v>57.142857142857139</c:v>
                </c:pt>
                <c:pt idx="3">
                  <c:v>48.818897637795274</c:v>
                </c:pt>
                <c:pt idx="4">
                  <c:v>64.561403508771932</c:v>
                </c:pt>
                <c:pt idx="5">
                  <c:v>70.779220779220779</c:v>
                </c:pt>
              </c:numCache>
            </c:numRef>
          </c:val>
        </c:ser>
        <c:ser>
          <c:idx val="1"/>
          <c:order val="1"/>
          <c:tx>
            <c:strRef>
              <c:f>REDITELE!$Q$43</c:f>
              <c:strCache>
                <c:ptCount val="1"/>
                <c:pt idx="0">
                  <c:v>Dobře, měli jsme dostatek informací, některé z nich jsme ale dostali poměrně pozdě.</c:v>
                </c:pt>
              </c:strCache>
            </c:strRef>
          </c:tx>
          <c:spPr>
            <a:solidFill>
              <a:srgbClr val="FFC00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REDITELE!$R$43:$W$43</c:f>
              <c:numCache>
                <c:formatCode>0.0</c:formatCode>
                <c:ptCount val="6"/>
                <c:pt idx="0">
                  <c:v>37.203791469194314</c:v>
                </c:pt>
                <c:pt idx="1">
                  <c:v>47.368421052631575</c:v>
                </c:pt>
                <c:pt idx="2">
                  <c:v>42.857142857142854</c:v>
                </c:pt>
                <c:pt idx="3">
                  <c:v>47.244094488188978</c:v>
                </c:pt>
                <c:pt idx="4">
                  <c:v>33.333333333333329</c:v>
                </c:pt>
                <c:pt idx="5">
                  <c:v>26.623376623376622</c:v>
                </c:pt>
              </c:numCache>
            </c:numRef>
          </c:val>
        </c:ser>
        <c:ser>
          <c:idx val="2"/>
          <c:order val="2"/>
          <c:tx>
            <c:strRef>
              <c:f>REDITELE!$Q$44</c:f>
              <c:strCache>
                <c:ptCount val="1"/>
                <c:pt idx="0">
                  <c:v>Špatně, zásadní informace jsme dostali pozdě.</c:v>
                </c:pt>
              </c:strCache>
            </c:strRef>
          </c:tx>
          <c:spPr>
            <a:solidFill>
              <a:schemeClr val="accent6">
                <a:lumMod val="75000"/>
              </a:schemeClr>
            </a:solidFill>
          </c:spPr>
          <c:invertIfNegative val="0"/>
          <c:dLbls>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REDITELE!$R$44:$W$44</c:f>
              <c:numCache>
                <c:formatCode>0.0</c:formatCode>
                <c:ptCount val="6"/>
                <c:pt idx="0">
                  <c:v>2.3696682464454977</c:v>
                </c:pt>
                <c:pt idx="1">
                  <c:v>3.5087719298245612</c:v>
                </c:pt>
                <c:pt idx="2">
                  <c:v>0</c:v>
                </c:pt>
                <c:pt idx="3">
                  <c:v>3.9370078740157481</c:v>
                </c:pt>
                <c:pt idx="4">
                  <c:v>2.1052631578947367</c:v>
                </c:pt>
                <c:pt idx="5">
                  <c:v>2.5974025974025974</c:v>
                </c:pt>
              </c:numCache>
            </c:numRef>
          </c:val>
        </c:ser>
        <c:ser>
          <c:idx val="3"/>
          <c:order val="3"/>
          <c:tx>
            <c:strRef>
              <c:f>REDITELE!$Q$45</c:f>
              <c:strCache>
                <c:ptCount val="1"/>
                <c:pt idx="0">
                  <c:v>Velmi špatně, měli jsme nedostatek informací.</c:v>
                </c:pt>
              </c:strCache>
            </c:strRef>
          </c:tx>
          <c:spPr>
            <a:solidFill>
              <a:srgbClr val="C00000"/>
            </a:solidFill>
          </c:spPr>
          <c:invertIfNegative val="0"/>
          <c:dLbls>
            <c:dLblPos val="inBase"/>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REDITELE!$R$45:$W$45</c:f>
              <c:numCache>
                <c:formatCode>General</c:formatCode>
                <c:ptCount val="6"/>
              </c:numCache>
            </c:numRef>
          </c:val>
        </c:ser>
        <c:dLbls>
          <c:showLegendKey val="0"/>
          <c:showVal val="0"/>
          <c:showCatName val="0"/>
          <c:showSerName val="0"/>
          <c:showPercent val="0"/>
          <c:showBubbleSize val="0"/>
        </c:dLbls>
        <c:gapWidth val="60"/>
        <c:overlap val="100"/>
        <c:axId val="99021952"/>
        <c:axId val="99023488"/>
      </c:barChart>
      <c:catAx>
        <c:axId val="99021952"/>
        <c:scaling>
          <c:orientation val="maxMin"/>
        </c:scaling>
        <c:delete val="0"/>
        <c:axPos val="l"/>
        <c:majorTickMark val="none"/>
        <c:minorTickMark val="none"/>
        <c:tickLblPos val="nextTo"/>
        <c:crossAx val="99023488"/>
        <c:crosses val="autoZero"/>
        <c:auto val="1"/>
        <c:lblAlgn val="ctr"/>
        <c:lblOffset val="100"/>
        <c:noMultiLvlLbl val="0"/>
      </c:catAx>
      <c:valAx>
        <c:axId val="99023488"/>
        <c:scaling>
          <c:orientation val="minMax"/>
        </c:scaling>
        <c:delete val="1"/>
        <c:axPos val="t"/>
        <c:numFmt formatCode="0%" sourceLinked="1"/>
        <c:majorTickMark val="out"/>
        <c:minorTickMark val="none"/>
        <c:tickLblPos val="nextTo"/>
        <c:crossAx val="99021952"/>
        <c:crosses val="autoZero"/>
        <c:crossBetween val="between"/>
      </c:valAx>
      <c:spPr>
        <a:noFill/>
      </c:spPr>
    </c:plotArea>
    <c:legend>
      <c:legendPos val="r"/>
      <c:layout>
        <c:manualLayout>
          <c:xMode val="edge"/>
          <c:yMode val="edge"/>
          <c:x val="0.16445357267099614"/>
          <c:y val="0.78189196526170424"/>
          <c:w val="0.77044329104267251"/>
          <c:h val="0.1908808087986817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t>JAK HODNOTÍTE KOMUNIKACI S CERMATEM V PRŮBĚHU KONÁNÍ PŘIJÍMACÍ ZKOUŠKY?</a:t>
            </a:r>
          </a:p>
        </c:rich>
      </c:tx>
      <c:layout>
        <c:manualLayout>
          <c:xMode val="edge"/>
          <c:yMode val="edge"/>
          <c:x val="0.12428678421352199"/>
          <c:y val="3.6427134074524886E-2"/>
        </c:manualLayout>
      </c:layout>
      <c:overlay val="0"/>
    </c:title>
    <c:autoTitleDeleted val="0"/>
    <c:plotArea>
      <c:layout>
        <c:manualLayout>
          <c:layoutTarget val="inner"/>
          <c:xMode val="edge"/>
          <c:yMode val="edge"/>
          <c:x val="0.26950617396006837"/>
          <c:y val="0.13049693171138388"/>
          <c:w val="0.66269577176038019"/>
          <c:h val="0.62994769746371426"/>
        </c:manualLayout>
      </c:layout>
      <c:barChart>
        <c:barDir val="bar"/>
        <c:grouping val="percentStacked"/>
        <c:varyColors val="0"/>
        <c:ser>
          <c:idx val="0"/>
          <c:order val="0"/>
          <c:tx>
            <c:strRef>
              <c:f>REDITELE!$Q$47</c:f>
              <c:strCache>
                <c:ptCount val="1"/>
                <c:pt idx="0">
                  <c:v>Velmi dobře, měli jsme všechny potřebné informace.</c:v>
                </c:pt>
              </c:strCache>
            </c:strRef>
          </c:tx>
          <c:spPr>
            <a:solidFill>
              <a:srgbClr val="92D05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REDITELE!$R$47:$W$47</c:f>
              <c:numCache>
                <c:formatCode>0.0</c:formatCode>
                <c:ptCount val="6"/>
                <c:pt idx="0">
                  <c:v>76.06635071090048</c:v>
                </c:pt>
                <c:pt idx="1">
                  <c:v>74.561403508771932</c:v>
                </c:pt>
                <c:pt idx="2">
                  <c:v>61.904761904761905</c:v>
                </c:pt>
                <c:pt idx="3">
                  <c:v>71.653543307086608</c:v>
                </c:pt>
                <c:pt idx="4">
                  <c:v>78.245614035087712</c:v>
                </c:pt>
                <c:pt idx="5">
                  <c:v>80.519480519480524</c:v>
                </c:pt>
              </c:numCache>
            </c:numRef>
          </c:val>
        </c:ser>
        <c:ser>
          <c:idx val="1"/>
          <c:order val="1"/>
          <c:tx>
            <c:strRef>
              <c:f>REDITELE!$Q$48</c:f>
              <c:strCache>
                <c:ptCount val="1"/>
                <c:pt idx="0">
                  <c:v>Dobře, měli jsme dostatek informací, některé z nich jsme ale dostali poměrně pozdě.</c:v>
                </c:pt>
              </c:strCache>
            </c:strRef>
          </c:tx>
          <c:spPr>
            <a:solidFill>
              <a:srgbClr val="FFC00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REDITELE!$R$48:$W$48</c:f>
              <c:numCache>
                <c:formatCode>0.0</c:formatCode>
                <c:ptCount val="6"/>
                <c:pt idx="0">
                  <c:v>22.511848341232227</c:v>
                </c:pt>
                <c:pt idx="1">
                  <c:v>24.561403508771928</c:v>
                </c:pt>
                <c:pt idx="2">
                  <c:v>38.095238095238095</c:v>
                </c:pt>
                <c:pt idx="3">
                  <c:v>26.771653543307089</c:v>
                </c:pt>
                <c:pt idx="4">
                  <c:v>20.350877192982455</c:v>
                </c:pt>
                <c:pt idx="5">
                  <c:v>17.532467532467532</c:v>
                </c:pt>
              </c:numCache>
            </c:numRef>
          </c:val>
        </c:ser>
        <c:ser>
          <c:idx val="2"/>
          <c:order val="2"/>
          <c:tx>
            <c:strRef>
              <c:f>REDITELE!$Q$49</c:f>
              <c:strCache>
                <c:ptCount val="1"/>
                <c:pt idx="0">
                  <c:v>Špatně, zásadní informace jsme dostali pozdě.</c:v>
                </c:pt>
              </c:strCache>
            </c:strRef>
          </c:tx>
          <c:spPr>
            <a:solidFill>
              <a:schemeClr val="accent6">
                <a:lumMod val="75000"/>
              </a:schemeClr>
            </a:solidFill>
          </c:spPr>
          <c:invertIfNegative val="0"/>
          <c:dLbls>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REDITELE!$R$49:$W$49</c:f>
              <c:numCache>
                <c:formatCode>0.0</c:formatCode>
                <c:ptCount val="6"/>
                <c:pt idx="0">
                  <c:v>1.1848341232227488</c:v>
                </c:pt>
                <c:pt idx="1">
                  <c:v>0.8771929824561403</c:v>
                </c:pt>
                <c:pt idx="2">
                  <c:v>0</c:v>
                </c:pt>
                <c:pt idx="3">
                  <c:v>1.5748031496062991</c:v>
                </c:pt>
                <c:pt idx="4">
                  <c:v>1.0526315789473684</c:v>
                </c:pt>
                <c:pt idx="5">
                  <c:v>1.2987012987012987</c:v>
                </c:pt>
              </c:numCache>
            </c:numRef>
          </c:val>
        </c:ser>
        <c:ser>
          <c:idx val="3"/>
          <c:order val="3"/>
          <c:tx>
            <c:strRef>
              <c:f>REDITELE!$Q$50</c:f>
              <c:strCache>
                <c:ptCount val="1"/>
                <c:pt idx="0">
                  <c:v>Velmi špatně, měli jsme nedostatek informací.</c:v>
                </c:pt>
              </c:strCache>
            </c:strRef>
          </c:tx>
          <c:spPr>
            <a:solidFill>
              <a:srgbClr val="C00000"/>
            </a:solidFill>
          </c:spPr>
          <c:invertIfNegative val="0"/>
          <c:dLbls>
            <c:txPr>
              <a:bodyPr/>
              <a:lstStyle/>
              <a:p>
                <a:pPr>
                  <a:defRPr sz="900"/>
                </a:pPr>
                <a:endParaRPr lang="cs-CZ"/>
              </a:p>
            </c:txPr>
            <c:dLblPos val="inBase"/>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REDITELE!$R$50:$W$50</c:f>
              <c:numCache>
                <c:formatCode>General</c:formatCode>
                <c:ptCount val="6"/>
                <c:pt idx="0" formatCode="0.0">
                  <c:v>0.23696682464454977</c:v>
                </c:pt>
                <c:pt idx="4" formatCode="0.0">
                  <c:v>0.35087719298245612</c:v>
                </c:pt>
                <c:pt idx="5" formatCode="0.0">
                  <c:v>0.64935064935064934</c:v>
                </c:pt>
              </c:numCache>
            </c:numRef>
          </c:val>
        </c:ser>
        <c:dLbls>
          <c:showLegendKey val="0"/>
          <c:showVal val="0"/>
          <c:showCatName val="0"/>
          <c:showSerName val="0"/>
          <c:showPercent val="0"/>
          <c:showBubbleSize val="0"/>
        </c:dLbls>
        <c:gapWidth val="60"/>
        <c:overlap val="100"/>
        <c:axId val="99095680"/>
        <c:axId val="99097216"/>
      </c:barChart>
      <c:catAx>
        <c:axId val="99095680"/>
        <c:scaling>
          <c:orientation val="maxMin"/>
        </c:scaling>
        <c:delete val="0"/>
        <c:axPos val="l"/>
        <c:majorTickMark val="none"/>
        <c:minorTickMark val="none"/>
        <c:tickLblPos val="nextTo"/>
        <c:crossAx val="99097216"/>
        <c:crosses val="autoZero"/>
        <c:auto val="1"/>
        <c:lblAlgn val="ctr"/>
        <c:lblOffset val="100"/>
        <c:noMultiLvlLbl val="0"/>
      </c:catAx>
      <c:valAx>
        <c:axId val="99097216"/>
        <c:scaling>
          <c:orientation val="minMax"/>
        </c:scaling>
        <c:delete val="1"/>
        <c:axPos val="t"/>
        <c:numFmt formatCode="0%" sourceLinked="1"/>
        <c:majorTickMark val="out"/>
        <c:minorTickMark val="none"/>
        <c:tickLblPos val="nextTo"/>
        <c:crossAx val="99095680"/>
        <c:crosses val="autoZero"/>
        <c:crossBetween val="between"/>
      </c:valAx>
      <c:spPr>
        <a:noFill/>
      </c:spPr>
    </c:plotArea>
    <c:legend>
      <c:legendPos val="r"/>
      <c:layout>
        <c:manualLayout>
          <c:xMode val="edge"/>
          <c:yMode val="edge"/>
          <c:x val="0.16445357267099614"/>
          <c:y val="0.78189196526170424"/>
          <c:w val="0.77044329104267251"/>
          <c:h val="0.1908808087986817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t>JAK HODNOTÍTE SYSTÉM DISTRIBUCE ZKUŠEBNÍ DOKUMENTACE?</a:t>
            </a:r>
          </a:p>
        </c:rich>
      </c:tx>
      <c:layout>
        <c:manualLayout>
          <c:xMode val="edge"/>
          <c:yMode val="edge"/>
          <c:x val="0.21151067740972676"/>
          <c:y val="4.6502673323314217E-2"/>
        </c:manualLayout>
      </c:layout>
      <c:overlay val="0"/>
    </c:title>
    <c:autoTitleDeleted val="0"/>
    <c:plotArea>
      <c:layout>
        <c:manualLayout>
          <c:layoutTarget val="inner"/>
          <c:xMode val="edge"/>
          <c:yMode val="edge"/>
          <c:x val="0.26950617396006837"/>
          <c:y val="0.13049693171138388"/>
          <c:w val="0.66269577176038019"/>
          <c:h val="0.62994769746371426"/>
        </c:manualLayout>
      </c:layout>
      <c:barChart>
        <c:barDir val="bar"/>
        <c:grouping val="percentStacked"/>
        <c:varyColors val="0"/>
        <c:ser>
          <c:idx val="0"/>
          <c:order val="0"/>
          <c:tx>
            <c:strRef>
              <c:f>REDITELE!$Q$79</c:f>
              <c:strCache>
                <c:ptCount val="1"/>
                <c:pt idx="0">
                  <c:v>Systém distribuce byl nastaven velmi dobře, žádné problémy se nevyskytly.</c:v>
                </c:pt>
              </c:strCache>
            </c:strRef>
          </c:tx>
          <c:spPr>
            <a:solidFill>
              <a:srgbClr val="92D05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REDITELE!$R$79:$W$79</c:f>
              <c:numCache>
                <c:formatCode>0.0</c:formatCode>
                <c:ptCount val="6"/>
                <c:pt idx="0">
                  <c:v>68.483412322274887</c:v>
                </c:pt>
                <c:pt idx="1">
                  <c:v>68.421052631578945</c:v>
                </c:pt>
                <c:pt idx="2">
                  <c:v>52.380952380952387</c:v>
                </c:pt>
                <c:pt idx="3">
                  <c:v>64.566929133858267</c:v>
                </c:pt>
                <c:pt idx="4">
                  <c:v>69.824561403508767</c:v>
                </c:pt>
                <c:pt idx="5">
                  <c:v>75.324675324675326</c:v>
                </c:pt>
              </c:numCache>
            </c:numRef>
          </c:val>
        </c:ser>
        <c:ser>
          <c:idx val="1"/>
          <c:order val="1"/>
          <c:tx>
            <c:strRef>
              <c:f>REDITELE!$Q$80</c:f>
              <c:strCache>
                <c:ptCount val="1"/>
                <c:pt idx="0">
                  <c:v>Systém distribuce byl nastaven spíše dobře, vyskytly se pouze dílčí problémy.</c:v>
                </c:pt>
              </c:strCache>
            </c:strRef>
          </c:tx>
          <c:spPr>
            <a:solidFill>
              <a:srgbClr val="FFC00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REDITELE!$R$80:$W$80</c:f>
              <c:numCache>
                <c:formatCode>0.0</c:formatCode>
                <c:ptCount val="6"/>
                <c:pt idx="0">
                  <c:v>24.407582938388625</c:v>
                </c:pt>
                <c:pt idx="1">
                  <c:v>22.807017543859647</c:v>
                </c:pt>
                <c:pt idx="2">
                  <c:v>42.857142857142854</c:v>
                </c:pt>
                <c:pt idx="3">
                  <c:v>26.771653543307089</c:v>
                </c:pt>
                <c:pt idx="4">
                  <c:v>22.807017543859647</c:v>
                </c:pt>
                <c:pt idx="5">
                  <c:v>20.779220779220779</c:v>
                </c:pt>
              </c:numCache>
            </c:numRef>
          </c:val>
        </c:ser>
        <c:ser>
          <c:idx val="2"/>
          <c:order val="2"/>
          <c:tx>
            <c:strRef>
              <c:f>REDITELE!$Q$81</c:f>
              <c:strCache>
                <c:ptCount val="1"/>
                <c:pt idx="0">
                  <c:v>Systém distribuce byl nastaven spíše špatně, vyskytly se závažnější problémy</c:v>
                </c:pt>
              </c:strCache>
            </c:strRef>
          </c:tx>
          <c:spPr>
            <a:solidFill>
              <a:schemeClr val="accent6">
                <a:lumMod val="75000"/>
              </a:schemeClr>
            </a:solidFill>
          </c:spPr>
          <c:invertIfNegative val="0"/>
          <c:dLbls>
            <c:txPr>
              <a:bodyPr/>
              <a:lstStyle/>
              <a:p>
                <a:pPr>
                  <a:defRPr sz="900"/>
                </a:pPr>
                <a:endParaRPr lang="cs-CZ"/>
              </a:p>
            </c:txPr>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REDITELE!$R$81:$W$81</c:f>
              <c:numCache>
                <c:formatCode>0.0</c:formatCode>
                <c:ptCount val="6"/>
                <c:pt idx="0">
                  <c:v>4.7393364928909953</c:v>
                </c:pt>
                <c:pt idx="1">
                  <c:v>6.140350877192982</c:v>
                </c:pt>
                <c:pt idx="2">
                  <c:v>4.7619047619047619</c:v>
                </c:pt>
                <c:pt idx="3">
                  <c:v>5.5118110236220472</c:v>
                </c:pt>
                <c:pt idx="4">
                  <c:v>5.2631578947368416</c:v>
                </c:pt>
                <c:pt idx="5">
                  <c:v>3.2467532467532463</c:v>
                </c:pt>
              </c:numCache>
            </c:numRef>
          </c:val>
        </c:ser>
        <c:ser>
          <c:idx val="3"/>
          <c:order val="3"/>
          <c:tx>
            <c:strRef>
              <c:f>REDITELE!$Q$82</c:f>
              <c:strCache>
                <c:ptCount val="1"/>
                <c:pt idx="0">
                  <c:v>Systém distribuce byl nastaven špatně, vyskytly se závažné problémy.</c:v>
                </c:pt>
              </c:strCache>
            </c:strRef>
          </c:tx>
          <c:spPr>
            <a:solidFill>
              <a:srgbClr val="C00000"/>
            </a:solidFill>
          </c:spPr>
          <c:invertIfNegative val="0"/>
          <c:dLbls>
            <c:txPr>
              <a:bodyPr/>
              <a:lstStyle/>
              <a:p>
                <a:pPr>
                  <a:defRPr sz="900"/>
                </a:pPr>
                <a:endParaRPr lang="cs-CZ"/>
              </a:p>
            </c:txPr>
            <c:dLblPos val="inBase"/>
            <c:showLegendKey val="0"/>
            <c:showVal val="1"/>
            <c:showCatName val="0"/>
            <c:showSerName val="0"/>
            <c:showPercent val="0"/>
            <c:showBubbleSize val="0"/>
            <c:showLeaderLines val="0"/>
          </c:dLbls>
          <c:cat>
            <c:strRef>
              <c:f>REDITELE!$R$34:$W$34</c:f>
              <c:strCache>
                <c:ptCount val="6"/>
                <c:pt idx="0">
                  <c:v>CELKEM</c:v>
                </c:pt>
                <c:pt idx="1">
                  <c:v>GYMNÁZIUM 8LETÉ</c:v>
                </c:pt>
                <c:pt idx="2">
                  <c:v>GYMNÁZIUM 6LETÉ</c:v>
                </c:pt>
                <c:pt idx="3">
                  <c:v>GYMNÁZIUM 4LETÉ</c:v>
                </c:pt>
                <c:pt idx="4">
                  <c:v>SOŠ</c:v>
                </c:pt>
                <c:pt idx="5">
                  <c:v>SOU</c:v>
                </c:pt>
              </c:strCache>
            </c:strRef>
          </c:cat>
          <c:val>
            <c:numRef>
              <c:f>REDITELE!$R$82:$W$82</c:f>
              <c:numCache>
                <c:formatCode>0.0</c:formatCode>
                <c:ptCount val="6"/>
                <c:pt idx="0">
                  <c:v>2.3696682464454977</c:v>
                </c:pt>
                <c:pt idx="1">
                  <c:v>2.6315789473684208</c:v>
                </c:pt>
                <c:pt idx="2">
                  <c:v>0</c:v>
                </c:pt>
                <c:pt idx="3">
                  <c:v>3.1496062992125982</c:v>
                </c:pt>
                <c:pt idx="4">
                  <c:v>2.1052631578947367</c:v>
                </c:pt>
                <c:pt idx="5">
                  <c:v>0.64935064935064934</c:v>
                </c:pt>
              </c:numCache>
            </c:numRef>
          </c:val>
        </c:ser>
        <c:dLbls>
          <c:showLegendKey val="0"/>
          <c:showVal val="0"/>
          <c:showCatName val="0"/>
          <c:showSerName val="0"/>
          <c:showPercent val="0"/>
          <c:showBubbleSize val="0"/>
        </c:dLbls>
        <c:gapWidth val="60"/>
        <c:overlap val="100"/>
        <c:axId val="99312768"/>
        <c:axId val="99314304"/>
      </c:barChart>
      <c:catAx>
        <c:axId val="99312768"/>
        <c:scaling>
          <c:orientation val="maxMin"/>
        </c:scaling>
        <c:delete val="0"/>
        <c:axPos val="l"/>
        <c:majorTickMark val="none"/>
        <c:minorTickMark val="none"/>
        <c:tickLblPos val="nextTo"/>
        <c:crossAx val="99314304"/>
        <c:crosses val="autoZero"/>
        <c:auto val="1"/>
        <c:lblAlgn val="ctr"/>
        <c:lblOffset val="100"/>
        <c:noMultiLvlLbl val="0"/>
      </c:catAx>
      <c:valAx>
        <c:axId val="99314304"/>
        <c:scaling>
          <c:orientation val="minMax"/>
        </c:scaling>
        <c:delete val="1"/>
        <c:axPos val="t"/>
        <c:numFmt formatCode="0%" sourceLinked="1"/>
        <c:majorTickMark val="out"/>
        <c:minorTickMark val="none"/>
        <c:tickLblPos val="nextTo"/>
        <c:crossAx val="99312768"/>
        <c:crosses val="autoZero"/>
        <c:crossBetween val="between"/>
      </c:valAx>
      <c:spPr>
        <a:noFill/>
      </c:spPr>
    </c:plotArea>
    <c:legend>
      <c:legendPos val="r"/>
      <c:layout>
        <c:manualLayout>
          <c:xMode val="edge"/>
          <c:yMode val="edge"/>
          <c:x val="0.16445357267099614"/>
          <c:y val="0.78189196526170424"/>
          <c:w val="0.77044329104267251"/>
          <c:h val="0.2006872678875096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t>DALI BYSTE PŘEDNOST DISTRIBUCI PŘÍMO DO SÍDLA ŠKOLY?</a:t>
            </a:r>
          </a:p>
        </c:rich>
      </c:tx>
      <c:layout>
        <c:manualLayout>
          <c:xMode val="edge"/>
          <c:yMode val="edge"/>
          <c:x val="0.18781904298843305"/>
          <c:y val="5.2669501200622623E-2"/>
        </c:manualLayout>
      </c:layout>
      <c:overlay val="0"/>
    </c:title>
    <c:autoTitleDeleted val="0"/>
    <c:plotArea>
      <c:layout>
        <c:manualLayout>
          <c:layoutTarget val="inner"/>
          <c:xMode val="edge"/>
          <c:yMode val="edge"/>
          <c:x val="0.26950617396006837"/>
          <c:y val="0.15772427649320217"/>
          <c:w val="0.66269577176038019"/>
          <c:h val="0.70482264821771701"/>
        </c:manualLayout>
      </c:layout>
      <c:barChart>
        <c:barDir val="bar"/>
        <c:grouping val="percentStacked"/>
        <c:varyColors val="0"/>
        <c:ser>
          <c:idx val="0"/>
          <c:order val="0"/>
          <c:tx>
            <c:strRef>
              <c:f>REDITELE!$Q$109</c:f>
              <c:strCache>
                <c:ptCount val="1"/>
                <c:pt idx="0">
                  <c:v>Ano</c:v>
                </c:pt>
              </c:strCache>
            </c:strRef>
          </c:tx>
          <c:spPr>
            <a:solidFill>
              <a:srgbClr val="92D050"/>
            </a:solidFill>
          </c:spPr>
          <c:invertIfNegative val="0"/>
          <c:dLbls>
            <c:numFmt formatCode="#,##0.0" sourceLinked="0"/>
            <c:showLegendKey val="0"/>
            <c:showVal val="1"/>
            <c:showCatName val="0"/>
            <c:showSerName val="0"/>
            <c:showPercent val="0"/>
            <c:showBubbleSize val="0"/>
            <c:showLeaderLines val="0"/>
          </c:dLbls>
          <c:cat>
            <c:strRef>
              <c:f>REDITELE!$R$108:$W$108</c:f>
              <c:strCache>
                <c:ptCount val="6"/>
                <c:pt idx="0">
                  <c:v>CELKEM</c:v>
                </c:pt>
                <c:pt idx="1">
                  <c:v>GYMNÁZIUM 8LETÉ</c:v>
                </c:pt>
                <c:pt idx="2">
                  <c:v>GYMNÁZIUM 6LETÉ</c:v>
                </c:pt>
                <c:pt idx="3">
                  <c:v>GYMNÁZIUM 4LETÉ</c:v>
                </c:pt>
                <c:pt idx="4">
                  <c:v>SOŠ</c:v>
                </c:pt>
                <c:pt idx="5">
                  <c:v>SOU</c:v>
                </c:pt>
              </c:strCache>
            </c:strRef>
          </c:cat>
          <c:val>
            <c:numRef>
              <c:f>REDITELE!$R$109:$W$109</c:f>
              <c:numCache>
                <c:formatCode>0.0</c:formatCode>
                <c:ptCount val="6"/>
                <c:pt idx="0">
                  <c:v>95.73459715639811</c:v>
                </c:pt>
                <c:pt idx="1">
                  <c:v>96.491228070175438</c:v>
                </c:pt>
                <c:pt idx="2">
                  <c:v>100</c:v>
                </c:pt>
                <c:pt idx="3">
                  <c:v>96.850393700787393</c:v>
                </c:pt>
                <c:pt idx="4">
                  <c:v>95.438596491228068</c:v>
                </c:pt>
                <c:pt idx="5">
                  <c:v>96.103896103896105</c:v>
                </c:pt>
              </c:numCache>
            </c:numRef>
          </c:val>
        </c:ser>
        <c:ser>
          <c:idx val="1"/>
          <c:order val="1"/>
          <c:tx>
            <c:strRef>
              <c:f>REDITELE!$Q$110</c:f>
              <c:strCache>
                <c:ptCount val="1"/>
                <c:pt idx="0">
                  <c:v>Ne</c:v>
                </c:pt>
              </c:strCache>
            </c:strRef>
          </c:tx>
          <c:spPr>
            <a:solidFill>
              <a:schemeClr val="accent6">
                <a:lumMod val="75000"/>
              </a:schemeClr>
            </a:solidFill>
          </c:spPr>
          <c:invertIfNegative val="0"/>
          <c:dLbls>
            <c:dLbl>
              <c:idx val="2"/>
              <c:delete val="1"/>
            </c:dLbl>
            <c:numFmt formatCode="#,##0.0" sourceLinked="0"/>
            <c:showLegendKey val="0"/>
            <c:showVal val="1"/>
            <c:showCatName val="0"/>
            <c:showSerName val="0"/>
            <c:showPercent val="0"/>
            <c:showBubbleSize val="0"/>
            <c:showLeaderLines val="0"/>
          </c:dLbls>
          <c:cat>
            <c:strRef>
              <c:f>REDITELE!$R$108:$W$108</c:f>
              <c:strCache>
                <c:ptCount val="6"/>
                <c:pt idx="0">
                  <c:v>CELKEM</c:v>
                </c:pt>
                <c:pt idx="1">
                  <c:v>GYMNÁZIUM 8LETÉ</c:v>
                </c:pt>
                <c:pt idx="2">
                  <c:v>GYMNÁZIUM 6LETÉ</c:v>
                </c:pt>
                <c:pt idx="3">
                  <c:v>GYMNÁZIUM 4LETÉ</c:v>
                </c:pt>
                <c:pt idx="4">
                  <c:v>SOŠ</c:v>
                </c:pt>
                <c:pt idx="5">
                  <c:v>SOU</c:v>
                </c:pt>
              </c:strCache>
            </c:strRef>
          </c:cat>
          <c:val>
            <c:numRef>
              <c:f>REDITELE!$R$110:$W$110</c:f>
              <c:numCache>
                <c:formatCode>0.0</c:formatCode>
                <c:ptCount val="6"/>
                <c:pt idx="0">
                  <c:v>4.2654028436018958</c:v>
                </c:pt>
                <c:pt idx="1">
                  <c:v>3.5087719298245612</c:v>
                </c:pt>
                <c:pt idx="2">
                  <c:v>0</c:v>
                </c:pt>
                <c:pt idx="3">
                  <c:v>3.1496062992125982</c:v>
                </c:pt>
                <c:pt idx="4">
                  <c:v>4.5614035087719298</c:v>
                </c:pt>
                <c:pt idx="5">
                  <c:v>3.8961038961038961</c:v>
                </c:pt>
              </c:numCache>
            </c:numRef>
          </c:val>
        </c:ser>
        <c:dLbls>
          <c:showLegendKey val="0"/>
          <c:showVal val="0"/>
          <c:showCatName val="0"/>
          <c:showSerName val="0"/>
          <c:showPercent val="0"/>
          <c:showBubbleSize val="0"/>
        </c:dLbls>
        <c:gapWidth val="60"/>
        <c:overlap val="100"/>
        <c:axId val="99175424"/>
        <c:axId val="99177216"/>
      </c:barChart>
      <c:catAx>
        <c:axId val="99175424"/>
        <c:scaling>
          <c:orientation val="maxMin"/>
        </c:scaling>
        <c:delete val="0"/>
        <c:axPos val="l"/>
        <c:majorTickMark val="none"/>
        <c:minorTickMark val="none"/>
        <c:tickLblPos val="nextTo"/>
        <c:crossAx val="99177216"/>
        <c:crosses val="autoZero"/>
        <c:auto val="1"/>
        <c:lblAlgn val="ctr"/>
        <c:lblOffset val="100"/>
        <c:noMultiLvlLbl val="0"/>
      </c:catAx>
      <c:valAx>
        <c:axId val="99177216"/>
        <c:scaling>
          <c:orientation val="minMax"/>
          <c:max val="1"/>
          <c:min val="0"/>
        </c:scaling>
        <c:delete val="1"/>
        <c:axPos val="t"/>
        <c:numFmt formatCode="0%" sourceLinked="1"/>
        <c:majorTickMark val="out"/>
        <c:minorTickMark val="none"/>
        <c:tickLblPos val="nextTo"/>
        <c:crossAx val="99175424"/>
        <c:crosses val="autoZero"/>
        <c:crossBetween val="between"/>
      </c:valAx>
      <c:spPr>
        <a:noFill/>
      </c:spPr>
    </c:plotArea>
    <c:legend>
      <c:legendPos val="r"/>
      <c:layout>
        <c:manualLayout>
          <c:xMode val="edge"/>
          <c:yMode val="edge"/>
          <c:x val="0.28366545226274109"/>
          <c:y val="0.88399403417611777"/>
          <c:w val="0.62709152358162001"/>
          <c:h val="7.4261633425048518E-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pPr>
            <a:r>
              <a:rPr lang="cs-CZ" sz="1200" dirty="0"/>
              <a:t>NÁZOR </a:t>
            </a:r>
            <a:r>
              <a:rPr lang="cs-CZ" sz="1200" dirty="0" smtClean="0"/>
              <a:t>ŘEDITELŮ NA</a:t>
            </a:r>
            <a:r>
              <a:rPr lang="cs-CZ" sz="1200" baseline="0" dirty="0" smtClean="0"/>
              <a:t> </a:t>
            </a:r>
            <a:r>
              <a:rPr lang="cs-CZ" sz="1200" baseline="0" dirty="0"/>
              <a:t>VÝSLEDKY A OBTÍŽNOST TESTŮ </a:t>
            </a:r>
            <a:endParaRPr lang="en-US" sz="1200" dirty="0"/>
          </a:p>
        </c:rich>
      </c:tx>
      <c:layout>
        <c:manualLayout>
          <c:xMode val="edge"/>
          <c:yMode val="edge"/>
          <c:x val="0.17816666666666667"/>
          <c:y val="2.8673831528821966E-2"/>
        </c:manualLayout>
      </c:layout>
      <c:overlay val="0"/>
    </c:title>
    <c:autoTitleDeleted val="0"/>
    <c:plotArea>
      <c:layout>
        <c:manualLayout>
          <c:layoutTarget val="inner"/>
          <c:xMode val="edge"/>
          <c:yMode val="edge"/>
          <c:x val="0.16282195975503061"/>
          <c:y val="0.11494242781306468"/>
          <c:w val="0.78907392825896761"/>
          <c:h val="0.7211017073096696"/>
        </c:manualLayout>
      </c:layout>
      <c:scatterChart>
        <c:scatterStyle val="lineMarker"/>
        <c:varyColors val="0"/>
        <c:ser>
          <c:idx val="0"/>
          <c:order val="0"/>
          <c:tx>
            <c:strRef>
              <c:f>REDITELE!$B$204</c:f>
              <c:strCache>
                <c:ptCount val="1"/>
                <c:pt idx="0">
                  <c:v>OČEKÁVÁNÍ</c:v>
                </c:pt>
              </c:strCache>
            </c:strRef>
          </c:tx>
          <c:spPr>
            <a:ln w="28575">
              <a:noFill/>
            </a:ln>
          </c:spPr>
          <c:marker>
            <c:symbol val="circle"/>
            <c:size val="6"/>
            <c:spPr>
              <a:solidFill>
                <a:schemeClr val="accent4">
                  <a:lumMod val="75000"/>
                </a:schemeClr>
              </a:solidFill>
              <a:ln>
                <a:noFill/>
              </a:ln>
            </c:spPr>
          </c:marker>
          <c:dLbls>
            <c:dLbl>
              <c:idx val="0"/>
              <c:layout>
                <c:manualLayout>
                  <c:x val="-1.376597666244221E-2"/>
                  <c:y val="-8.5995080449413445E-3"/>
                </c:manualLayout>
              </c:layout>
              <c:tx>
                <c:rich>
                  <a:bodyPr/>
                  <a:lstStyle/>
                  <a:p>
                    <a:r>
                      <a:rPr lang="cs-CZ" sz="800" dirty="0"/>
                      <a:t>MA – 5. ROČ.</a:t>
                    </a:r>
                    <a:endParaRPr lang="cs-CZ" dirty="0"/>
                  </a:p>
                </c:rich>
              </c:tx>
              <c:showLegendKey val="0"/>
              <c:showVal val="1"/>
              <c:showCatName val="0"/>
              <c:showSerName val="0"/>
              <c:showPercent val="0"/>
              <c:showBubbleSize val="0"/>
            </c:dLbl>
            <c:dLbl>
              <c:idx val="1"/>
              <c:tx>
                <c:rich>
                  <a:bodyPr/>
                  <a:lstStyle/>
                  <a:p>
                    <a:r>
                      <a:rPr lang="cs-CZ" sz="800" dirty="0"/>
                      <a:t>MA – 7. ROČ.</a:t>
                    </a:r>
                    <a:endParaRPr lang="cs-CZ" dirty="0"/>
                  </a:p>
                </c:rich>
              </c:tx>
              <c:showLegendKey val="0"/>
              <c:showVal val="1"/>
              <c:showCatName val="0"/>
              <c:showSerName val="0"/>
              <c:showPercent val="0"/>
              <c:showBubbleSize val="0"/>
            </c:dLbl>
            <c:dLbl>
              <c:idx val="2"/>
              <c:layout>
                <c:manualLayout>
                  <c:x val="-2.4778757992395976E-2"/>
                  <c:y val="3.4398032179765378E-2"/>
                </c:manualLayout>
              </c:layout>
              <c:tx>
                <c:rich>
                  <a:bodyPr/>
                  <a:lstStyle/>
                  <a:p>
                    <a:r>
                      <a:rPr lang="cs-CZ" sz="800" dirty="0"/>
                      <a:t>MA – 9. ROČ. (GYMNÁZIUM)</a:t>
                    </a:r>
                    <a:endParaRPr lang="cs-CZ" dirty="0"/>
                  </a:p>
                </c:rich>
              </c:tx>
              <c:showLegendKey val="0"/>
              <c:showVal val="1"/>
              <c:showCatName val="0"/>
              <c:showSerName val="0"/>
              <c:showPercent val="0"/>
              <c:showBubbleSize val="0"/>
            </c:dLbl>
            <c:dLbl>
              <c:idx val="3"/>
              <c:tx>
                <c:rich>
                  <a:bodyPr/>
                  <a:lstStyle/>
                  <a:p>
                    <a:r>
                      <a:rPr lang="cs-CZ" sz="800" dirty="0"/>
                      <a:t>MA – 9. ROČ. (SOŠ)</a:t>
                    </a:r>
                    <a:endParaRPr lang="cs-CZ" dirty="0"/>
                  </a:p>
                </c:rich>
              </c:tx>
              <c:showLegendKey val="0"/>
              <c:showVal val="1"/>
              <c:showCatName val="0"/>
              <c:showSerName val="0"/>
              <c:showPercent val="0"/>
              <c:showBubbleSize val="0"/>
            </c:dLbl>
            <c:dLbl>
              <c:idx val="4"/>
              <c:layout>
                <c:manualLayout>
                  <c:x val="-5.5063906649768943E-2"/>
                  <c:y val="2.8665026816471151E-2"/>
                </c:manualLayout>
              </c:layout>
              <c:tx>
                <c:rich>
                  <a:bodyPr/>
                  <a:lstStyle/>
                  <a:p>
                    <a:r>
                      <a:rPr lang="cs-CZ" sz="800" dirty="0"/>
                      <a:t>MA – 9. ROČ. (SOU)</a:t>
                    </a:r>
                    <a:endParaRPr lang="cs-CZ" dirty="0"/>
                  </a:p>
                </c:rich>
              </c:tx>
              <c:showLegendKey val="0"/>
              <c:showVal val="1"/>
              <c:showCatName val="0"/>
              <c:showSerName val="0"/>
              <c:showPercent val="0"/>
              <c:showBubbleSize val="0"/>
            </c:dLbl>
            <c:dLbl>
              <c:idx val="5"/>
              <c:layout>
                <c:manualLayout>
                  <c:x val="-0.14867254795437587"/>
                  <c:y val="-1.146601072658846E-2"/>
                </c:manualLayout>
              </c:layout>
              <c:tx>
                <c:rich>
                  <a:bodyPr/>
                  <a:lstStyle/>
                  <a:p>
                    <a:r>
                      <a:rPr lang="cs-CZ" sz="800" dirty="0"/>
                      <a:t>ČJ – 5. ROČ. </a:t>
                    </a:r>
                    <a:endParaRPr lang="cs-CZ" dirty="0"/>
                  </a:p>
                </c:rich>
              </c:tx>
              <c:showLegendKey val="0"/>
              <c:showVal val="1"/>
              <c:showCatName val="0"/>
              <c:showSerName val="0"/>
              <c:showPercent val="0"/>
              <c:showBubbleSize val="0"/>
            </c:dLbl>
            <c:dLbl>
              <c:idx val="6"/>
              <c:layout>
                <c:manualLayout>
                  <c:x val="-1.376597666244226E-2"/>
                  <c:y val="1.7199016089882637E-2"/>
                </c:manualLayout>
              </c:layout>
              <c:tx>
                <c:rich>
                  <a:bodyPr/>
                  <a:lstStyle/>
                  <a:p>
                    <a:r>
                      <a:rPr lang="cs-CZ" sz="800" dirty="0"/>
                      <a:t>ČJ – 7. ROČ.</a:t>
                    </a:r>
                    <a:endParaRPr lang="cs-CZ" dirty="0"/>
                  </a:p>
                </c:rich>
              </c:tx>
              <c:showLegendKey val="0"/>
              <c:showVal val="1"/>
              <c:showCatName val="0"/>
              <c:showSerName val="0"/>
              <c:showPercent val="0"/>
              <c:showBubbleSize val="0"/>
            </c:dLbl>
            <c:dLbl>
              <c:idx val="7"/>
              <c:layout>
                <c:manualLayout>
                  <c:x val="-9.9115031969583905E-2"/>
                  <c:y val="3.4398032179765378E-2"/>
                </c:manualLayout>
              </c:layout>
              <c:tx>
                <c:rich>
                  <a:bodyPr/>
                  <a:lstStyle/>
                  <a:p>
                    <a:r>
                      <a:rPr lang="cs-CZ" sz="800" dirty="0"/>
                      <a:t>ČJ – 9. ROČ. (GYMNÁZIUM)</a:t>
                    </a:r>
                    <a:endParaRPr lang="cs-CZ" dirty="0"/>
                  </a:p>
                </c:rich>
              </c:tx>
              <c:showLegendKey val="0"/>
              <c:showVal val="1"/>
              <c:showCatName val="0"/>
              <c:showSerName val="0"/>
              <c:showPercent val="0"/>
              <c:showBubbleSize val="0"/>
            </c:dLbl>
            <c:dLbl>
              <c:idx val="8"/>
              <c:layout>
                <c:manualLayout>
                  <c:x val="-0.19823006393916781"/>
                  <c:y val="-8.5995080449413445E-3"/>
                </c:manualLayout>
              </c:layout>
              <c:tx>
                <c:rich>
                  <a:bodyPr/>
                  <a:lstStyle/>
                  <a:p>
                    <a:r>
                      <a:rPr lang="cs-CZ" sz="800" dirty="0"/>
                      <a:t>ČJ – 9. ROČ. (SOŠ)</a:t>
                    </a:r>
                    <a:endParaRPr lang="cs-CZ" dirty="0"/>
                  </a:p>
                </c:rich>
              </c:tx>
              <c:showLegendKey val="0"/>
              <c:showVal val="1"/>
              <c:showCatName val="0"/>
              <c:showSerName val="0"/>
              <c:showPercent val="0"/>
              <c:showBubbleSize val="0"/>
            </c:dLbl>
            <c:dLbl>
              <c:idx val="9"/>
              <c:layout>
                <c:manualLayout>
                  <c:x val="-0.15693213395184114"/>
                  <c:y val="-2.5798524134824009E-2"/>
                </c:manualLayout>
              </c:layout>
              <c:tx>
                <c:rich>
                  <a:bodyPr/>
                  <a:lstStyle/>
                  <a:p>
                    <a:r>
                      <a:rPr lang="cs-CZ" sz="800" dirty="0"/>
                      <a:t>ČJ – 9. ROČ. (SOU)</a:t>
                    </a:r>
                    <a:endParaRPr lang="cs-CZ" dirty="0"/>
                  </a:p>
                </c:rich>
              </c:tx>
              <c:showLegendKey val="0"/>
              <c:showVal val="1"/>
              <c:showCatName val="0"/>
              <c:showSerName val="0"/>
              <c:showPercent val="0"/>
              <c:showBubbleSize val="0"/>
            </c:dLbl>
            <c:txPr>
              <a:bodyPr/>
              <a:lstStyle/>
              <a:p>
                <a:pPr>
                  <a:defRPr sz="800"/>
                </a:pPr>
                <a:endParaRPr lang="cs-CZ"/>
              </a:p>
            </c:txPr>
            <c:showLegendKey val="0"/>
            <c:showVal val="0"/>
            <c:showCatName val="0"/>
            <c:showSerName val="0"/>
            <c:showPercent val="0"/>
            <c:showBubbleSize val="0"/>
          </c:dLbls>
          <c:xVal>
            <c:numRef>
              <c:f>REDITELE!$B$205:$B$214</c:f>
              <c:numCache>
                <c:formatCode>###0.00</c:formatCode>
                <c:ptCount val="10"/>
                <c:pt idx="0">
                  <c:v>2.1899999999999991</c:v>
                </c:pt>
                <c:pt idx="1">
                  <c:v>2.2000000000000002</c:v>
                </c:pt>
                <c:pt idx="2">
                  <c:v>2.1448275862068966</c:v>
                </c:pt>
                <c:pt idx="3">
                  <c:v>2.2614840989399299</c:v>
                </c:pt>
                <c:pt idx="4">
                  <c:v>2.3150684931506857</c:v>
                </c:pt>
                <c:pt idx="5">
                  <c:v>2.1200000000000006</c:v>
                </c:pt>
                <c:pt idx="6">
                  <c:v>2.1363636363636367</c:v>
                </c:pt>
                <c:pt idx="7">
                  <c:v>2.0540540540540522</c:v>
                </c:pt>
                <c:pt idx="8">
                  <c:v>2.1095406360424027</c:v>
                </c:pt>
                <c:pt idx="9">
                  <c:v>2.1142857142857148</c:v>
                </c:pt>
              </c:numCache>
            </c:numRef>
          </c:xVal>
          <c:yVal>
            <c:numRef>
              <c:f>REDITELE!$C$205:$C$214</c:f>
              <c:numCache>
                <c:formatCode>###0.00</c:formatCode>
                <c:ptCount val="10"/>
                <c:pt idx="0">
                  <c:v>3.1980198019801982</c:v>
                </c:pt>
                <c:pt idx="1">
                  <c:v>3.3333333333333339</c:v>
                </c:pt>
                <c:pt idx="2">
                  <c:v>2.9245283018867925</c:v>
                </c:pt>
                <c:pt idx="3">
                  <c:v>3.1473684210526303</c:v>
                </c:pt>
                <c:pt idx="4">
                  <c:v>3.4936708860759489</c:v>
                </c:pt>
                <c:pt idx="5">
                  <c:v>3.2178217821782185</c:v>
                </c:pt>
                <c:pt idx="6">
                  <c:v>3.0500000000000007</c:v>
                </c:pt>
                <c:pt idx="7">
                  <c:v>2.9171974522292974</c:v>
                </c:pt>
                <c:pt idx="8">
                  <c:v>3.0874125874125853</c:v>
                </c:pt>
                <c:pt idx="9">
                  <c:v>3.373333333333334</c:v>
                </c:pt>
              </c:numCache>
            </c:numRef>
          </c:yVal>
          <c:smooth val="0"/>
        </c:ser>
        <c:dLbls>
          <c:showLegendKey val="0"/>
          <c:showVal val="0"/>
          <c:showCatName val="0"/>
          <c:showSerName val="0"/>
          <c:showPercent val="0"/>
          <c:showBubbleSize val="0"/>
        </c:dLbls>
        <c:axId val="99437952"/>
        <c:axId val="99440128"/>
      </c:scatterChart>
      <c:valAx>
        <c:axId val="99437952"/>
        <c:scaling>
          <c:orientation val="minMax"/>
          <c:max val="2.4"/>
          <c:min val="2"/>
        </c:scaling>
        <c:delete val="0"/>
        <c:axPos val="b"/>
        <c:majorGridlines>
          <c:spPr>
            <a:ln>
              <a:solidFill>
                <a:schemeClr val="bg1">
                  <a:lumMod val="75000"/>
                </a:schemeClr>
              </a:solidFill>
            </a:ln>
          </c:spPr>
        </c:majorGridlines>
        <c:minorGridlines>
          <c:spPr>
            <a:ln>
              <a:solidFill>
                <a:schemeClr val="bg1">
                  <a:lumMod val="95000"/>
                </a:schemeClr>
              </a:solidFill>
            </a:ln>
          </c:spPr>
        </c:minorGridlines>
        <c:title>
          <c:tx>
            <c:rich>
              <a:bodyPr/>
              <a:lstStyle/>
              <a:p>
                <a:pPr>
                  <a:defRPr/>
                </a:pPr>
                <a:r>
                  <a:rPr lang="cs-CZ" dirty="0">
                    <a:solidFill>
                      <a:srgbClr val="FF0000"/>
                    </a:solidFill>
                  </a:rPr>
                  <a:t>OČEKÁVÁNÍ</a:t>
                </a:r>
              </a:p>
              <a:p>
                <a:pPr>
                  <a:defRPr/>
                </a:pPr>
                <a:r>
                  <a:rPr lang="cs-CZ" sz="900" dirty="0"/>
                  <a:t>VÝSLEDKY</a:t>
                </a:r>
                <a:r>
                  <a:rPr lang="cs-CZ" sz="900" baseline="0" dirty="0"/>
                  <a:t> BYLY LEPŠÍ (1) &lt;-----------------&gt; VÝSLEDKY BYLY HORŠÍ (3)</a:t>
                </a:r>
                <a:endParaRPr lang="cs-CZ" sz="900" dirty="0"/>
              </a:p>
            </c:rich>
          </c:tx>
          <c:overlay val="0"/>
        </c:title>
        <c:numFmt formatCode="0.0" sourceLinked="0"/>
        <c:majorTickMark val="out"/>
        <c:minorTickMark val="none"/>
        <c:tickLblPos val="nextTo"/>
        <c:crossAx val="99440128"/>
        <c:crosses val="autoZero"/>
        <c:crossBetween val="midCat"/>
        <c:majorUnit val="0.1"/>
      </c:valAx>
      <c:valAx>
        <c:axId val="99440128"/>
        <c:scaling>
          <c:orientation val="minMax"/>
          <c:max val="3.5"/>
          <c:min val="2.5"/>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solidFill>
                      <a:srgbClr val="FF0000"/>
                    </a:solidFill>
                  </a:rPr>
                  <a:t>OBTÍŽNOST TESTU</a:t>
                </a:r>
              </a:p>
              <a:p>
                <a:pPr>
                  <a:defRPr/>
                </a:pPr>
                <a:r>
                  <a:rPr lang="cs-CZ" sz="900" dirty="0"/>
                  <a:t>PŘÍLIŠ SNADNÉ (1) &lt;--------------&gt; PŘÍLIŠ OBTÍŽNÉ (5)</a:t>
                </a:r>
              </a:p>
            </c:rich>
          </c:tx>
          <c:overlay val="0"/>
        </c:title>
        <c:numFmt formatCode="0.0" sourceLinked="0"/>
        <c:majorTickMark val="out"/>
        <c:minorTickMark val="none"/>
        <c:tickLblPos val="nextTo"/>
        <c:crossAx val="99437952"/>
        <c:crosses val="autoZero"/>
        <c:crossBetween val="midCat"/>
      </c:valAx>
      <c:spPr>
        <a:ln>
          <a:solidFill>
            <a:schemeClr val="bg1">
              <a:lumMod val="7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solidFill>
                  <a:srgbClr val="FF0000"/>
                </a:solidFill>
              </a:rPr>
              <a:t>MATEMATIKA</a:t>
            </a:r>
            <a:r>
              <a:rPr lang="cs-CZ" sz="1200" dirty="0"/>
              <a:t> -  POVAŽUJETE TESTY PRO ŽÁKY 9. ROČNÍKŮ ZA UNIVERZÁLNĚ VYUŽITELNÉ PRO VŠECHNY OBORY STŘEDOŠKOLSKÉHO STUDIA? </a:t>
            </a:r>
          </a:p>
        </c:rich>
      </c:tx>
      <c:layout>
        <c:manualLayout>
          <c:xMode val="edge"/>
          <c:yMode val="edge"/>
          <c:x val="0.11292810808546434"/>
          <c:y val="4.1979007190970877E-2"/>
        </c:manualLayout>
      </c:layout>
      <c:overlay val="0"/>
    </c:title>
    <c:autoTitleDeleted val="0"/>
    <c:plotArea>
      <c:layout>
        <c:manualLayout>
          <c:layoutTarget val="inner"/>
          <c:xMode val="edge"/>
          <c:yMode val="edge"/>
          <c:x val="0.20201953184306437"/>
          <c:y val="0.23965357953672148"/>
          <c:w val="0.62671326168606523"/>
          <c:h val="0.71292171135521132"/>
        </c:manualLayout>
      </c:layout>
      <c:pieChart>
        <c:varyColors val="1"/>
        <c:ser>
          <c:idx val="0"/>
          <c:order val="0"/>
          <c:tx>
            <c:strRef>
              <c:f>REDITELE!$R$150</c:f>
              <c:strCache>
                <c:ptCount val="1"/>
                <c:pt idx="0">
                  <c:v>MA</c:v>
                </c:pt>
              </c:strCache>
            </c:strRef>
          </c:tx>
          <c:dPt>
            <c:idx val="0"/>
            <c:bubble3D val="0"/>
            <c:spPr>
              <a:solidFill>
                <a:srgbClr val="92D050"/>
              </a:solidFill>
            </c:spPr>
          </c:dPt>
          <c:dPt>
            <c:idx val="1"/>
            <c:bubble3D val="0"/>
            <c:spPr>
              <a:solidFill>
                <a:schemeClr val="accent6">
                  <a:lumMod val="75000"/>
                </a:schemeClr>
              </a:solidFill>
            </c:spPr>
          </c:dPt>
          <c:dLbls>
            <c:txPr>
              <a:bodyPr/>
              <a:lstStyle/>
              <a:p>
                <a:pPr>
                  <a:defRPr sz="1200"/>
                </a:pPr>
                <a:endParaRPr lang="cs-CZ"/>
              </a:p>
            </c:txPr>
            <c:showLegendKey val="0"/>
            <c:showVal val="0"/>
            <c:showCatName val="1"/>
            <c:showSerName val="0"/>
            <c:showPercent val="1"/>
            <c:showBubbleSize val="0"/>
            <c:showLeaderLines val="1"/>
          </c:dLbls>
          <c:cat>
            <c:strRef>
              <c:f>REDITELE!$Q$151:$Q$152</c:f>
              <c:strCache>
                <c:ptCount val="2"/>
                <c:pt idx="0">
                  <c:v>Ano</c:v>
                </c:pt>
                <c:pt idx="1">
                  <c:v>Ne</c:v>
                </c:pt>
              </c:strCache>
            </c:strRef>
          </c:cat>
          <c:val>
            <c:numRef>
              <c:f>REDITELE!$R$151:$R$152</c:f>
              <c:numCache>
                <c:formatCode>0.0</c:formatCode>
                <c:ptCount val="2"/>
                <c:pt idx="0">
                  <c:v>72.289156626506028</c:v>
                </c:pt>
                <c:pt idx="1">
                  <c:v>27.710843373493976</c:v>
                </c:pt>
              </c:numCache>
            </c:numRef>
          </c:val>
        </c:ser>
        <c:dLbls>
          <c:showLegendKey val="0"/>
          <c:showVal val="0"/>
          <c:showCatName val="0"/>
          <c:showSerName val="0"/>
          <c:showPercent val="1"/>
          <c:showBubbleSize val="0"/>
          <c:showLeaderLines val="1"/>
        </c:dLbls>
        <c:firstSliceAng val="0"/>
      </c:pieChart>
    </c:plotArea>
    <c:plotVisOnly val="1"/>
    <c:dispBlanksAs val="gap"/>
    <c:showDLblsOverMax val="0"/>
  </c:chart>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solidFill>
                  <a:srgbClr val="FF0000"/>
                </a:solidFill>
              </a:rPr>
              <a:t>ČESKÝ JAZYK </a:t>
            </a:r>
            <a:r>
              <a:rPr lang="cs-CZ" sz="1200" dirty="0"/>
              <a:t>-  POVAŽUJETE TESTY PRO ŽÁKY 9. ROČNÍKŮ ZA UNIVERZÁLNĚ VYUŽITELNÉ PRO VŠECHNY OBORY STŘEDOŠKOLSKÉHO STUDIA? </a:t>
            </a:r>
          </a:p>
        </c:rich>
      </c:tx>
      <c:layout>
        <c:manualLayout>
          <c:xMode val="edge"/>
          <c:yMode val="edge"/>
          <c:x val="0.11292810808546434"/>
          <c:y val="4.1979007190970877E-2"/>
        </c:manualLayout>
      </c:layout>
      <c:overlay val="0"/>
    </c:title>
    <c:autoTitleDeleted val="0"/>
    <c:plotArea>
      <c:layout>
        <c:manualLayout>
          <c:layoutTarget val="inner"/>
          <c:xMode val="edge"/>
          <c:yMode val="edge"/>
          <c:x val="0.20201953184306437"/>
          <c:y val="0.23965357953672148"/>
          <c:w val="0.62671326168606523"/>
          <c:h val="0.71292171135521132"/>
        </c:manualLayout>
      </c:layout>
      <c:pieChart>
        <c:varyColors val="1"/>
        <c:ser>
          <c:idx val="0"/>
          <c:order val="0"/>
          <c:tx>
            <c:strRef>
              <c:f>REDITELE!$S$150</c:f>
              <c:strCache>
                <c:ptCount val="1"/>
                <c:pt idx="0">
                  <c:v>CJ</c:v>
                </c:pt>
              </c:strCache>
            </c:strRef>
          </c:tx>
          <c:dPt>
            <c:idx val="0"/>
            <c:bubble3D val="0"/>
            <c:spPr>
              <a:solidFill>
                <a:srgbClr val="92D050"/>
              </a:solidFill>
            </c:spPr>
          </c:dPt>
          <c:dPt>
            <c:idx val="1"/>
            <c:bubble3D val="0"/>
            <c:spPr>
              <a:solidFill>
                <a:schemeClr val="accent6">
                  <a:lumMod val="75000"/>
                </a:schemeClr>
              </a:solidFill>
            </c:spPr>
          </c:dPt>
          <c:dLbls>
            <c:txPr>
              <a:bodyPr/>
              <a:lstStyle/>
              <a:p>
                <a:pPr>
                  <a:defRPr sz="1200"/>
                </a:pPr>
                <a:endParaRPr lang="cs-CZ"/>
              </a:p>
            </c:txPr>
            <c:showLegendKey val="0"/>
            <c:showVal val="0"/>
            <c:showCatName val="1"/>
            <c:showSerName val="0"/>
            <c:showPercent val="1"/>
            <c:showBubbleSize val="0"/>
            <c:showLeaderLines val="1"/>
          </c:dLbls>
          <c:cat>
            <c:strRef>
              <c:f>REDITELE!$Q$151:$Q$152</c:f>
              <c:strCache>
                <c:ptCount val="2"/>
                <c:pt idx="0">
                  <c:v>Ano</c:v>
                </c:pt>
                <c:pt idx="1">
                  <c:v>Ne</c:v>
                </c:pt>
              </c:strCache>
            </c:strRef>
          </c:cat>
          <c:val>
            <c:numRef>
              <c:f>REDITELE!$S$151:$S$152</c:f>
              <c:numCache>
                <c:formatCode>0.0</c:formatCode>
                <c:ptCount val="2"/>
                <c:pt idx="0">
                  <c:v>77.507598784194528</c:v>
                </c:pt>
                <c:pt idx="1">
                  <c:v>22.492401215805472</c:v>
                </c:pt>
              </c:numCache>
            </c:numRef>
          </c:val>
        </c:ser>
        <c:dLbls>
          <c:showLegendKey val="0"/>
          <c:showVal val="0"/>
          <c:showCatName val="0"/>
          <c:showSerName val="0"/>
          <c:showPercent val="1"/>
          <c:showBubbleSize val="0"/>
          <c:showLeaderLines val="1"/>
        </c:dLbls>
        <c:firstSliceAng val="0"/>
      </c:pieChart>
    </c:plotArea>
    <c:plotVisOnly val="1"/>
    <c:dispBlanksAs val="gap"/>
    <c:showDLblsOverMax val="0"/>
  </c:chart>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solidFill>
                  <a:sysClr val="windowText" lastClr="000000"/>
                </a:solidFill>
              </a:defRPr>
            </a:pPr>
            <a:r>
              <a:rPr lang="cs-CZ" sz="1200" dirty="0">
                <a:solidFill>
                  <a:sysClr val="windowText" lastClr="000000"/>
                </a:solidFill>
              </a:rPr>
              <a:t>MAJÍ TESTY K PŘIJÍMACÍM ZKOUŠKÁM VYCHÁZET VÝHRADNĚ Z  RÁMCOVÝCH VZDĚLÁVACÍCH PROGRAMŮ?</a:t>
            </a:r>
          </a:p>
        </c:rich>
      </c:tx>
      <c:layout>
        <c:manualLayout>
          <c:xMode val="edge"/>
          <c:yMode val="edge"/>
          <c:x val="0.15283995136138065"/>
          <c:y val="3.4786943665694729E-2"/>
        </c:manualLayout>
      </c:layout>
      <c:overlay val="0"/>
    </c:title>
    <c:autoTitleDeleted val="0"/>
    <c:plotArea>
      <c:layout>
        <c:manualLayout>
          <c:layoutTarget val="inner"/>
          <c:xMode val="edge"/>
          <c:yMode val="edge"/>
          <c:x val="0.369434305622659"/>
          <c:y val="0.1811834796133763"/>
          <c:w val="0.56276776526834382"/>
          <c:h val="0.69900038884568383"/>
        </c:manualLayout>
      </c:layout>
      <c:barChart>
        <c:barDir val="bar"/>
        <c:grouping val="percentStacked"/>
        <c:varyColors val="0"/>
        <c:ser>
          <c:idx val="0"/>
          <c:order val="0"/>
          <c:tx>
            <c:strRef>
              <c:f>REDITELE!$Q$160</c:f>
              <c:strCache>
                <c:ptCount val="1"/>
                <c:pt idx="0">
                  <c:v>Ano</c:v>
                </c:pt>
              </c:strCache>
            </c:strRef>
          </c:tx>
          <c:spPr>
            <a:solidFill>
              <a:srgbClr val="92D050"/>
            </a:solidFill>
          </c:spPr>
          <c:invertIfNegative val="0"/>
          <c:dLbls>
            <c:numFmt formatCode="#,##0.0" sourceLinked="0"/>
            <c:showLegendKey val="0"/>
            <c:showVal val="1"/>
            <c:showCatName val="0"/>
            <c:showSerName val="0"/>
            <c:showPercent val="0"/>
            <c:showBubbleSize val="0"/>
            <c:showLeaderLines val="0"/>
          </c:dLbls>
          <c:cat>
            <c:strRef>
              <c:f>REDITELE!$R$159:$W$159</c:f>
              <c:strCache>
                <c:ptCount val="6"/>
                <c:pt idx="0">
                  <c:v>MATEMATIKA – 5. ROČNÍK</c:v>
                </c:pt>
                <c:pt idx="1">
                  <c:v>MATEMATIKA – 7. ROČNÍK</c:v>
                </c:pt>
                <c:pt idx="2">
                  <c:v>MATEMATIKA – 9. ROČNÍK</c:v>
                </c:pt>
                <c:pt idx="3">
                  <c:v>ČESKÝ JAZYK – 5. ROČNÍK </c:v>
                </c:pt>
                <c:pt idx="4">
                  <c:v>ČESKÝ JAZYK – 7. ROČNÍK</c:v>
                </c:pt>
                <c:pt idx="5">
                  <c:v>ČESKÝ JAZYK – 9. ROČNÍK</c:v>
                </c:pt>
              </c:strCache>
            </c:strRef>
          </c:cat>
          <c:val>
            <c:numRef>
              <c:f>REDITELE!$R$160:$W$160</c:f>
              <c:numCache>
                <c:formatCode>0.0</c:formatCode>
                <c:ptCount val="6"/>
                <c:pt idx="0">
                  <c:v>95.575221238938056</c:v>
                </c:pt>
                <c:pt idx="1">
                  <c:v>100</c:v>
                </c:pt>
                <c:pt idx="2">
                  <c:v>92.62899262899262</c:v>
                </c:pt>
                <c:pt idx="3">
                  <c:v>94.067796610169495</c:v>
                </c:pt>
                <c:pt idx="4">
                  <c:v>96.15384615384616</c:v>
                </c:pt>
                <c:pt idx="5">
                  <c:v>92.32673267326733</c:v>
                </c:pt>
              </c:numCache>
            </c:numRef>
          </c:val>
        </c:ser>
        <c:ser>
          <c:idx val="1"/>
          <c:order val="1"/>
          <c:tx>
            <c:strRef>
              <c:f>REDITELE!$Q$161</c:f>
              <c:strCache>
                <c:ptCount val="1"/>
                <c:pt idx="0">
                  <c:v>Ne</c:v>
                </c:pt>
              </c:strCache>
            </c:strRef>
          </c:tx>
          <c:spPr>
            <a:solidFill>
              <a:schemeClr val="accent6">
                <a:lumMod val="75000"/>
              </a:schemeClr>
            </a:solidFill>
          </c:spPr>
          <c:invertIfNegative val="0"/>
          <c:dLbls>
            <c:numFmt formatCode="#,##0.0" sourceLinked="0"/>
            <c:showLegendKey val="0"/>
            <c:showVal val="1"/>
            <c:showCatName val="0"/>
            <c:showSerName val="0"/>
            <c:showPercent val="0"/>
            <c:showBubbleSize val="0"/>
            <c:showLeaderLines val="0"/>
          </c:dLbls>
          <c:cat>
            <c:strRef>
              <c:f>REDITELE!$R$159:$W$159</c:f>
              <c:strCache>
                <c:ptCount val="6"/>
                <c:pt idx="0">
                  <c:v>MATEMATIKA – 5. ROČNÍK</c:v>
                </c:pt>
                <c:pt idx="1">
                  <c:v>MATEMATIKA – 7. ROČNÍK</c:v>
                </c:pt>
                <c:pt idx="2">
                  <c:v>MATEMATIKA – 9. ROČNÍK</c:v>
                </c:pt>
                <c:pt idx="3">
                  <c:v>ČESKÝ JAZYK – 5. ROČNÍK </c:v>
                </c:pt>
                <c:pt idx="4">
                  <c:v>ČESKÝ JAZYK – 7. ROČNÍK</c:v>
                </c:pt>
                <c:pt idx="5">
                  <c:v>ČESKÝ JAZYK – 9. ROČNÍK</c:v>
                </c:pt>
              </c:strCache>
            </c:strRef>
          </c:cat>
          <c:val>
            <c:numRef>
              <c:f>REDITELE!$R$161:$W$161</c:f>
              <c:numCache>
                <c:formatCode>0.0</c:formatCode>
                <c:ptCount val="6"/>
                <c:pt idx="0">
                  <c:v>4.4247787610619467</c:v>
                </c:pt>
                <c:pt idx="1">
                  <c:v>0</c:v>
                </c:pt>
                <c:pt idx="2">
                  <c:v>7.3710073710073711</c:v>
                </c:pt>
                <c:pt idx="3">
                  <c:v>5.9322033898305087</c:v>
                </c:pt>
                <c:pt idx="4">
                  <c:v>3.8461538461538463</c:v>
                </c:pt>
                <c:pt idx="5">
                  <c:v>7.673267326732673</c:v>
                </c:pt>
              </c:numCache>
            </c:numRef>
          </c:val>
        </c:ser>
        <c:dLbls>
          <c:showLegendKey val="0"/>
          <c:showVal val="0"/>
          <c:showCatName val="0"/>
          <c:showSerName val="0"/>
          <c:showPercent val="0"/>
          <c:showBubbleSize val="0"/>
        </c:dLbls>
        <c:gapWidth val="60"/>
        <c:overlap val="100"/>
        <c:axId val="100043008"/>
        <c:axId val="100057088"/>
      </c:barChart>
      <c:catAx>
        <c:axId val="100043008"/>
        <c:scaling>
          <c:orientation val="maxMin"/>
        </c:scaling>
        <c:delete val="0"/>
        <c:axPos val="l"/>
        <c:numFmt formatCode="General" sourceLinked="1"/>
        <c:majorTickMark val="none"/>
        <c:minorTickMark val="none"/>
        <c:tickLblPos val="nextTo"/>
        <c:crossAx val="100057088"/>
        <c:crosses val="autoZero"/>
        <c:auto val="1"/>
        <c:lblAlgn val="ctr"/>
        <c:lblOffset val="100"/>
        <c:noMultiLvlLbl val="0"/>
      </c:catAx>
      <c:valAx>
        <c:axId val="100057088"/>
        <c:scaling>
          <c:orientation val="minMax"/>
          <c:max val="1"/>
          <c:min val="0"/>
        </c:scaling>
        <c:delete val="1"/>
        <c:axPos val="t"/>
        <c:numFmt formatCode="0%" sourceLinked="1"/>
        <c:majorTickMark val="out"/>
        <c:minorTickMark val="none"/>
        <c:tickLblPos val="nextTo"/>
        <c:crossAx val="100043008"/>
        <c:crosses val="autoZero"/>
        <c:crossBetween val="between"/>
      </c:valAx>
      <c:spPr>
        <a:noFill/>
      </c:spPr>
    </c:plotArea>
    <c:legend>
      <c:legendPos val="r"/>
      <c:layout>
        <c:manualLayout>
          <c:xMode val="edge"/>
          <c:yMode val="edge"/>
          <c:x val="0.3363536442911379"/>
          <c:y val="0.89810354405066106"/>
          <c:w val="0.57440342546223644"/>
          <c:h val="7.4261633425048518E-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solidFill>
                  <a:sysClr val="windowText" lastClr="000000"/>
                </a:solidFill>
              </a:defRPr>
            </a:pPr>
            <a:r>
              <a:rPr lang="cs-CZ" sz="1200" dirty="0">
                <a:solidFill>
                  <a:sysClr val="windowText" lastClr="000000"/>
                </a:solidFill>
              </a:rPr>
              <a:t>MĚLA BY BÝT CENTRÁLNĚ STANOVENA MEZNÍ HRANICE PRO PŘIJETÍ ŽÁKA DO STŘEDOŠKOLSKÉHO STUDIA?</a:t>
            </a:r>
          </a:p>
        </c:rich>
      </c:tx>
      <c:layout>
        <c:manualLayout>
          <c:xMode val="edge"/>
          <c:yMode val="edge"/>
          <c:x val="0.15283995136138065"/>
          <c:y val="3.4786943665694729E-2"/>
        </c:manualLayout>
      </c:layout>
      <c:overlay val="0"/>
    </c:title>
    <c:autoTitleDeleted val="0"/>
    <c:plotArea>
      <c:layout>
        <c:manualLayout>
          <c:layoutTarget val="inner"/>
          <c:xMode val="edge"/>
          <c:yMode val="edge"/>
          <c:x val="0.369434305622659"/>
          <c:y val="0.17158382200196554"/>
          <c:w val="0.56276776526834382"/>
          <c:h val="0.63181040666235055"/>
        </c:manualLayout>
      </c:layout>
      <c:barChart>
        <c:barDir val="bar"/>
        <c:grouping val="percentStacked"/>
        <c:varyColors val="0"/>
        <c:ser>
          <c:idx val="0"/>
          <c:order val="0"/>
          <c:tx>
            <c:strRef>
              <c:f>REDITELE!$Q$167</c:f>
              <c:strCache>
                <c:ptCount val="1"/>
                <c:pt idx="0">
                  <c:v>Ano, a to pro přijetí do všech typů středních škol</c:v>
                </c:pt>
              </c:strCache>
            </c:strRef>
          </c:tx>
          <c:spPr>
            <a:solidFill>
              <a:srgbClr val="92D050"/>
            </a:solidFill>
          </c:spPr>
          <c:invertIfNegative val="0"/>
          <c:dLbls>
            <c:numFmt formatCode="#,##0.0" sourceLinked="0"/>
            <c:showLegendKey val="0"/>
            <c:showVal val="1"/>
            <c:showCatName val="0"/>
            <c:showSerName val="0"/>
            <c:showPercent val="0"/>
            <c:showBubbleSize val="0"/>
            <c:showLeaderLines val="0"/>
          </c:dLbls>
          <c:cat>
            <c:strRef>
              <c:f>REDITELE!$R$166:$W$166</c:f>
              <c:strCache>
                <c:ptCount val="6"/>
                <c:pt idx="0">
                  <c:v>CELKEM</c:v>
                </c:pt>
                <c:pt idx="1">
                  <c:v>GYMNÁZIUM 8LETÉ</c:v>
                </c:pt>
                <c:pt idx="2">
                  <c:v>GYMNÁZIUM 6LETÉ</c:v>
                </c:pt>
                <c:pt idx="3">
                  <c:v>GYMNÁZIUM 4LETÉ</c:v>
                </c:pt>
                <c:pt idx="4">
                  <c:v>SOŠ</c:v>
                </c:pt>
                <c:pt idx="5">
                  <c:v>SOU</c:v>
                </c:pt>
              </c:strCache>
            </c:strRef>
          </c:cat>
          <c:val>
            <c:numRef>
              <c:f>REDITELE!$R$167:$W$167</c:f>
              <c:numCache>
                <c:formatCode>0.0</c:formatCode>
                <c:ptCount val="6"/>
                <c:pt idx="0">
                  <c:v>21.563981042654028</c:v>
                </c:pt>
                <c:pt idx="1">
                  <c:v>16.666666666666664</c:v>
                </c:pt>
                <c:pt idx="3">
                  <c:v>14.960629921259844</c:v>
                </c:pt>
                <c:pt idx="4">
                  <c:v>24.561403508771928</c:v>
                </c:pt>
                <c:pt idx="5">
                  <c:v>30.519480519480517</c:v>
                </c:pt>
              </c:numCache>
            </c:numRef>
          </c:val>
        </c:ser>
        <c:ser>
          <c:idx val="1"/>
          <c:order val="1"/>
          <c:tx>
            <c:strRef>
              <c:f>REDITELE!$Q$168</c:f>
              <c:strCache>
                <c:ptCount val="1"/>
                <c:pt idx="0">
                  <c:v>Ano, ale pouze pro přijetí do některých typů středních škol</c:v>
                </c:pt>
              </c:strCache>
            </c:strRef>
          </c:tx>
          <c:spPr>
            <a:solidFill>
              <a:srgbClr val="FFC000"/>
            </a:solidFill>
          </c:spPr>
          <c:invertIfNegative val="0"/>
          <c:dLbls>
            <c:numFmt formatCode="#,##0.0" sourceLinked="0"/>
            <c:showLegendKey val="0"/>
            <c:showVal val="1"/>
            <c:showCatName val="0"/>
            <c:showSerName val="0"/>
            <c:showPercent val="0"/>
            <c:showBubbleSize val="0"/>
            <c:showLeaderLines val="0"/>
          </c:dLbls>
          <c:cat>
            <c:strRef>
              <c:f>REDITELE!$R$166:$W$166</c:f>
              <c:strCache>
                <c:ptCount val="6"/>
                <c:pt idx="0">
                  <c:v>CELKEM</c:v>
                </c:pt>
                <c:pt idx="1">
                  <c:v>GYMNÁZIUM 8LETÉ</c:v>
                </c:pt>
                <c:pt idx="2">
                  <c:v>GYMNÁZIUM 6LETÉ</c:v>
                </c:pt>
                <c:pt idx="3">
                  <c:v>GYMNÁZIUM 4LETÉ</c:v>
                </c:pt>
                <c:pt idx="4">
                  <c:v>SOŠ</c:v>
                </c:pt>
                <c:pt idx="5">
                  <c:v>SOU</c:v>
                </c:pt>
              </c:strCache>
            </c:strRef>
          </c:cat>
          <c:val>
            <c:numRef>
              <c:f>REDITELE!$R$168:$W$168</c:f>
              <c:numCache>
                <c:formatCode>0.0</c:formatCode>
                <c:ptCount val="6"/>
                <c:pt idx="0">
                  <c:v>28.90995260663507</c:v>
                </c:pt>
                <c:pt idx="1">
                  <c:v>7.8947368421052628</c:v>
                </c:pt>
                <c:pt idx="2">
                  <c:v>14.285714285714285</c:v>
                </c:pt>
                <c:pt idx="3">
                  <c:v>8.6614173228346463</c:v>
                </c:pt>
                <c:pt idx="4">
                  <c:v>37.192982456140349</c:v>
                </c:pt>
                <c:pt idx="5">
                  <c:v>40.259740259740262</c:v>
                </c:pt>
              </c:numCache>
            </c:numRef>
          </c:val>
        </c:ser>
        <c:ser>
          <c:idx val="2"/>
          <c:order val="2"/>
          <c:tx>
            <c:strRef>
              <c:f>REDITELE!$Q$169</c:f>
              <c:strCache>
                <c:ptCount val="1"/>
                <c:pt idx="0">
                  <c:v>Ne, nastavení hranice úspěšnosti by mělo být ponecháno plně v kompetenci ředitelů škol</c:v>
                </c:pt>
              </c:strCache>
            </c:strRef>
          </c:tx>
          <c:spPr>
            <a:solidFill>
              <a:srgbClr val="C00000"/>
            </a:solidFill>
          </c:spPr>
          <c:invertIfNegative val="0"/>
          <c:dLbls>
            <c:txPr>
              <a:bodyPr/>
              <a:lstStyle/>
              <a:p>
                <a:pPr>
                  <a:defRPr>
                    <a:solidFill>
                      <a:schemeClr val="bg1"/>
                    </a:solidFill>
                  </a:defRPr>
                </a:pPr>
                <a:endParaRPr lang="cs-CZ"/>
              </a:p>
            </c:txPr>
            <c:showLegendKey val="0"/>
            <c:showVal val="1"/>
            <c:showCatName val="0"/>
            <c:showSerName val="0"/>
            <c:showPercent val="0"/>
            <c:showBubbleSize val="0"/>
            <c:showLeaderLines val="0"/>
          </c:dLbls>
          <c:cat>
            <c:strRef>
              <c:f>REDITELE!$R$166:$W$166</c:f>
              <c:strCache>
                <c:ptCount val="6"/>
                <c:pt idx="0">
                  <c:v>CELKEM</c:v>
                </c:pt>
                <c:pt idx="1">
                  <c:v>GYMNÁZIUM 8LETÉ</c:v>
                </c:pt>
                <c:pt idx="2">
                  <c:v>GYMNÁZIUM 6LETÉ</c:v>
                </c:pt>
                <c:pt idx="3">
                  <c:v>GYMNÁZIUM 4LETÉ</c:v>
                </c:pt>
                <c:pt idx="4">
                  <c:v>SOŠ</c:v>
                </c:pt>
                <c:pt idx="5">
                  <c:v>SOU</c:v>
                </c:pt>
              </c:strCache>
            </c:strRef>
          </c:cat>
          <c:val>
            <c:numRef>
              <c:f>REDITELE!$R$169:$W$169</c:f>
              <c:numCache>
                <c:formatCode>0.0</c:formatCode>
                <c:ptCount val="6"/>
                <c:pt idx="0">
                  <c:v>49.526066350710899</c:v>
                </c:pt>
                <c:pt idx="1">
                  <c:v>75.438596491228068</c:v>
                </c:pt>
                <c:pt idx="2">
                  <c:v>85.714285714285708</c:v>
                </c:pt>
                <c:pt idx="3">
                  <c:v>76.377952755905511</c:v>
                </c:pt>
                <c:pt idx="4">
                  <c:v>38.245614035087719</c:v>
                </c:pt>
                <c:pt idx="5">
                  <c:v>29.220779220779221</c:v>
                </c:pt>
              </c:numCache>
            </c:numRef>
          </c:val>
        </c:ser>
        <c:dLbls>
          <c:showLegendKey val="0"/>
          <c:showVal val="0"/>
          <c:showCatName val="0"/>
          <c:showSerName val="0"/>
          <c:showPercent val="0"/>
          <c:showBubbleSize val="0"/>
        </c:dLbls>
        <c:gapWidth val="60"/>
        <c:overlap val="100"/>
        <c:axId val="100136064"/>
        <c:axId val="100137600"/>
      </c:barChart>
      <c:catAx>
        <c:axId val="100136064"/>
        <c:scaling>
          <c:orientation val="maxMin"/>
        </c:scaling>
        <c:delete val="0"/>
        <c:axPos val="l"/>
        <c:numFmt formatCode="General" sourceLinked="1"/>
        <c:majorTickMark val="none"/>
        <c:minorTickMark val="none"/>
        <c:tickLblPos val="nextTo"/>
        <c:crossAx val="100137600"/>
        <c:crosses val="autoZero"/>
        <c:auto val="1"/>
        <c:lblAlgn val="ctr"/>
        <c:lblOffset val="100"/>
        <c:noMultiLvlLbl val="0"/>
      </c:catAx>
      <c:valAx>
        <c:axId val="100137600"/>
        <c:scaling>
          <c:orientation val="minMax"/>
          <c:max val="1"/>
          <c:min val="0"/>
        </c:scaling>
        <c:delete val="1"/>
        <c:axPos val="t"/>
        <c:numFmt formatCode="0%" sourceLinked="1"/>
        <c:majorTickMark val="out"/>
        <c:minorTickMark val="none"/>
        <c:tickLblPos val="nextTo"/>
        <c:crossAx val="100136064"/>
        <c:crosses val="autoZero"/>
        <c:crossBetween val="between"/>
      </c:valAx>
      <c:spPr>
        <a:noFill/>
      </c:spPr>
    </c:plotArea>
    <c:legend>
      <c:legendPos val="r"/>
      <c:layout>
        <c:manualLayout>
          <c:xMode val="edge"/>
          <c:yMode val="edge"/>
          <c:x val="4.3229495545356822E-2"/>
          <c:y val="0.82114436955924341"/>
          <c:w val="0.93577836750117382"/>
          <c:h val="0.14927933991308764"/>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b="1" i="0" u="none" strike="noStrike" baseline="0" dirty="0">
                <a:effectLst/>
              </a:rPr>
              <a:t>JAKOU VÁHU JSTE DALI JEDNOTNÝM TESTŮM V KONTEXTU OSTATNÍCH KRITÉRIÍ PŘÍJÍMACÍHO ŘÍZENÍ NA VAŠÍ ŠKOLE?</a:t>
            </a:r>
            <a:endParaRPr lang="en-US" sz="1200" dirty="0"/>
          </a:p>
        </c:rich>
      </c:tx>
      <c:layout>
        <c:manualLayout>
          <c:xMode val="edge"/>
          <c:yMode val="edge"/>
          <c:x val="0.19518770725583046"/>
          <c:y val="1.9631899311543813E-2"/>
        </c:manualLayout>
      </c:layout>
      <c:overlay val="0"/>
    </c:title>
    <c:autoTitleDeleted val="0"/>
    <c:plotArea>
      <c:layout>
        <c:manualLayout>
          <c:layoutTarget val="inner"/>
          <c:xMode val="edge"/>
          <c:yMode val="edge"/>
          <c:x val="9.3002405949256337E-2"/>
          <c:y val="0.13767706710760291"/>
          <c:w val="0.84701901863653528"/>
          <c:h val="0.47617296908530632"/>
        </c:manualLayout>
      </c:layout>
      <c:barChart>
        <c:barDir val="col"/>
        <c:grouping val="clustered"/>
        <c:varyColors val="0"/>
        <c:ser>
          <c:idx val="0"/>
          <c:order val="0"/>
          <c:tx>
            <c:strRef>
              <c:f>'VÁHA TESTU'!$L$1</c:f>
              <c:strCache>
                <c:ptCount val="1"/>
                <c:pt idx="0">
                  <c:v>PRŮMĚR</c:v>
                </c:pt>
              </c:strCache>
            </c:strRef>
          </c:tx>
          <c:invertIfNegative val="0"/>
          <c:dPt>
            <c:idx val="0"/>
            <c:invertIfNegative val="0"/>
            <c:bubble3D val="0"/>
            <c:spPr>
              <a:solidFill>
                <a:srgbClr val="C00000"/>
              </a:solidFill>
            </c:spPr>
          </c:dPt>
          <c:dPt>
            <c:idx val="1"/>
            <c:invertIfNegative val="0"/>
            <c:bubble3D val="0"/>
            <c:spPr>
              <a:solidFill>
                <a:schemeClr val="accent5">
                  <a:lumMod val="75000"/>
                </a:schemeClr>
              </a:solidFill>
            </c:spPr>
          </c:dPt>
          <c:dPt>
            <c:idx val="2"/>
            <c:invertIfNegative val="0"/>
            <c:bubble3D val="0"/>
            <c:spPr>
              <a:solidFill>
                <a:schemeClr val="tx2">
                  <a:lumMod val="60000"/>
                  <a:lumOff val="40000"/>
                </a:schemeClr>
              </a:solidFill>
            </c:spPr>
          </c:dPt>
          <c:dPt>
            <c:idx val="4"/>
            <c:invertIfNegative val="0"/>
            <c:bubble3D val="0"/>
            <c:spPr>
              <a:solidFill>
                <a:srgbClr val="C00000"/>
              </a:solidFill>
            </c:spPr>
          </c:dPt>
          <c:dPt>
            <c:idx val="5"/>
            <c:invertIfNegative val="0"/>
            <c:bubble3D val="0"/>
            <c:spPr>
              <a:solidFill>
                <a:schemeClr val="accent5">
                  <a:lumMod val="75000"/>
                </a:schemeClr>
              </a:solidFill>
            </c:spPr>
          </c:dPt>
          <c:dPt>
            <c:idx val="6"/>
            <c:invertIfNegative val="0"/>
            <c:bubble3D val="0"/>
            <c:spPr>
              <a:solidFill>
                <a:schemeClr val="tx2">
                  <a:lumMod val="60000"/>
                  <a:lumOff val="40000"/>
                </a:schemeClr>
              </a:solidFill>
            </c:spPr>
          </c:dPt>
          <c:dPt>
            <c:idx val="8"/>
            <c:invertIfNegative val="0"/>
            <c:bubble3D val="0"/>
            <c:spPr>
              <a:solidFill>
                <a:srgbClr val="C00000"/>
              </a:solidFill>
            </c:spPr>
          </c:dPt>
          <c:dPt>
            <c:idx val="9"/>
            <c:invertIfNegative val="0"/>
            <c:bubble3D val="0"/>
            <c:spPr>
              <a:solidFill>
                <a:schemeClr val="accent5">
                  <a:lumMod val="75000"/>
                </a:schemeClr>
              </a:solidFill>
            </c:spPr>
          </c:dPt>
          <c:dPt>
            <c:idx val="10"/>
            <c:invertIfNegative val="0"/>
            <c:bubble3D val="0"/>
            <c:spPr>
              <a:solidFill>
                <a:schemeClr val="tx2">
                  <a:lumMod val="60000"/>
                  <a:lumOff val="40000"/>
                </a:schemeClr>
              </a:solidFill>
            </c:spPr>
          </c:dPt>
          <c:dPt>
            <c:idx val="12"/>
            <c:invertIfNegative val="0"/>
            <c:bubble3D val="0"/>
            <c:spPr>
              <a:solidFill>
                <a:srgbClr val="C00000"/>
              </a:solidFill>
            </c:spPr>
          </c:dPt>
          <c:dPt>
            <c:idx val="13"/>
            <c:invertIfNegative val="0"/>
            <c:bubble3D val="0"/>
            <c:spPr>
              <a:solidFill>
                <a:schemeClr val="accent5">
                  <a:lumMod val="75000"/>
                </a:schemeClr>
              </a:solidFill>
            </c:spPr>
          </c:dPt>
          <c:dPt>
            <c:idx val="14"/>
            <c:invertIfNegative val="0"/>
            <c:bubble3D val="0"/>
            <c:spPr>
              <a:solidFill>
                <a:schemeClr val="tx2">
                  <a:lumMod val="60000"/>
                  <a:lumOff val="40000"/>
                </a:schemeClr>
              </a:solidFill>
            </c:spPr>
          </c:dPt>
          <c:dPt>
            <c:idx val="16"/>
            <c:invertIfNegative val="0"/>
            <c:bubble3D val="0"/>
            <c:spPr>
              <a:solidFill>
                <a:srgbClr val="C00000"/>
              </a:solidFill>
            </c:spPr>
          </c:dPt>
          <c:dPt>
            <c:idx val="17"/>
            <c:invertIfNegative val="0"/>
            <c:bubble3D val="0"/>
            <c:spPr>
              <a:solidFill>
                <a:schemeClr val="accent5">
                  <a:lumMod val="75000"/>
                </a:schemeClr>
              </a:solidFill>
            </c:spPr>
          </c:dPt>
          <c:dPt>
            <c:idx val="18"/>
            <c:invertIfNegative val="0"/>
            <c:bubble3D val="0"/>
            <c:spPr>
              <a:solidFill>
                <a:schemeClr val="tx2">
                  <a:lumMod val="60000"/>
                  <a:lumOff val="40000"/>
                </a:schemeClr>
              </a:solidFill>
            </c:spPr>
          </c:dPt>
          <c:dLbls>
            <c:spPr>
              <a:solidFill>
                <a:schemeClr val="bg1">
                  <a:alpha val="50000"/>
                </a:schemeClr>
              </a:solidFill>
            </c:spPr>
            <c:showLegendKey val="0"/>
            <c:showVal val="1"/>
            <c:showCatName val="0"/>
            <c:showSerName val="0"/>
            <c:showPercent val="0"/>
            <c:showBubbleSize val="0"/>
            <c:showLeaderLines val="0"/>
          </c:dLbls>
          <c:cat>
            <c:strRef>
              <c:f>'VÁHA TESTU'!$K$2:$K$20</c:f>
              <c:strCache>
                <c:ptCount val="19"/>
                <c:pt idx="0">
                  <c:v>5. ROČ. - OBA TESTY</c:v>
                </c:pt>
                <c:pt idx="1">
                  <c:v>5. ROČ. - MATEMATIKA</c:v>
                </c:pt>
                <c:pt idx="2">
                  <c:v>5. ROČ. - ČESKÝ JAZYK</c:v>
                </c:pt>
                <c:pt idx="4">
                  <c:v>7. ROČ. - OBA TESTY</c:v>
                </c:pt>
                <c:pt idx="5">
                  <c:v>7. ROČ. - MATEMATIKA</c:v>
                </c:pt>
                <c:pt idx="6">
                  <c:v>7. ROČ. - ČESKÝ JAZYK</c:v>
                </c:pt>
                <c:pt idx="8">
                  <c:v>9. ROČ. - GYMNÁZIA - OBA TESTY</c:v>
                </c:pt>
                <c:pt idx="9">
                  <c:v>9. ROČ. - GYMNÁZIA - MATEMATIKA</c:v>
                </c:pt>
                <c:pt idx="10">
                  <c:v>9. ROČ. - GYMNÁZIA - ČESKÝ JAZYK</c:v>
                </c:pt>
                <c:pt idx="12">
                  <c:v>9. ROČ. - SOŠ - OBA TESTY</c:v>
                </c:pt>
                <c:pt idx="13">
                  <c:v>9. ROČ. - SOŠ - MATEMATIKA</c:v>
                </c:pt>
                <c:pt idx="14">
                  <c:v>9. ROČ. - SOŠ - ČESKÝ JAZYK</c:v>
                </c:pt>
                <c:pt idx="16">
                  <c:v>9. ROČ. - SOU - OBA TESTY</c:v>
                </c:pt>
                <c:pt idx="17">
                  <c:v>9. ROČ. - SOU - MATEMATIKA</c:v>
                </c:pt>
                <c:pt idx="18">
                  <c:v>9. ROČ. - SOU - ČESKÝ JAZYK</c:v>
                </c:pt>
              </c:strCache>
            </c:strRef>
          </c:cat>
          <c:val>
            <c:numRef>
              <c:f>'VÁHA TESTU'!$L$2:$L$20</c:f>
              <c:numCache>
                <c:formatCode>###0.0</c:formatCode>
                <c:ptCount val="19"/>
                <c:pt idx="0">
                  <c:v>64.434343434343432</c:v>
                </c:pt>
                <c:pt idx="1">
                  <c:v>34.673913043478244</c:v>
                </c:pt>
                <c:pt idx="2">
                  <c:v>34.61956521739129</c:v>
                </c:pt>
                <c:pt idx="4">
                  <c:v>54.833333333333321</c:v>
                </c:pt>
                <c:pt idx="5">
                  <c:v>29.611111111111111</c:v>
                </c:pt>
                <c:pt idx="6">
                  <c:v>28.5</c:v>
                </c:pt>
                <c:pt idx="8">
                  <c:v>56.031007751937977</c:v>
                </c:pt>
                <c:pt idx="9">
                  <c:v>30.595041322314056</c:v>
                </c:pt>
                <c:pt idx="10">
                  <c:v>30.272727272727277</c:v>
                </c:pt>
                <c:pt idx="12">
                  <c:v>35.892703862660923</c:v>
                </c:pt>
                <c:pt idx="13">
                  <c:v>23.838565022421527</c:v>
                </c:pt>
                <c:pt idx="14">
                  <c:v>22.910714285714285</c:v>
                </c:pt>
                <c:pt idx="16">
                  <c:v>31.148148148148152</c:v>
                </c:pt>
                <c:pt idx="17">
                  <c:v>22.9</c:v>
                </c:pt>
                <c:pt idx="18">
                  <c:v>23.585365853658537</c:v>
                </c:pt>
              </c:numCache>
            </c:numRef>
          </c:val>
        </c:ser>
        <c:dLbls>
          <c:showLegendKey val="0"/>
          <c:showVal val="0"/>
          <c:showCatName val="0"/>
          <c:showSerName val="0"/>
          <c:showPercent val="0"/>
          <c:showBubbleSize val="0"/>
        </c:dLbls>
        <c:gapWidth val="60"/>
        <c:axId val="99811328"/>
        <c:axId val="99812864"/>
      </c:barChart>
      <c:catAx>
        <c:axId val="99811328"/>
        <c:scaling>
          <c:orientation val="minMax"/>
        </c:scaling>
        <c:delete val="0"/>
        <c:axPos val="b"/>
        <c:majorTickMark val="out"/>
        <c:minorTickMark val="none"/>
        <c:tickLblPos val="nextTo"/>
        <c:crossAx val="99812864"/>
        <c:crosses val="autoZero"/>
        <c:auto val="1"/>
        <c:lblAlgn val="ctr"/>
        <c:lblOffset val="100"/>
        <c:noMultiLvlLbl val="0"/>
      </c:catAx>
      <c:valAx>
        <c:axId val="99812864"/>
        <c:scaling>
          <c:orientation val="minMax"/>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a:pPr>
                <a:r>
                  <a:rPr lang="cs-CZ" dirty="0"/>
                  <a:t>PRŮMĚRNÁ VÁHA TESTU (%)</a:t>
                </a:r>
              </a:p>
            </c:rich>
          </c:tx>
          <c:layout>
            <c:manualLayout>
              <c:xMode val="edge"/>
              <c:yMode val="edge"/>
              <c:x val="2.0455154741260632E-2"/>
              <c:y val="0.15924229666489298"/>
            </c:manualLayout>
          </c:layout>
          <c:overlay val="0"/>
        </c:title>
        <c:numFmt formatCode="#,##0" sourceLinked="0"/>
        <c:majorTickMark val="out"/>
        <c:minorTickMark val="none"/>
        <c:tickLblPos val="nextTo"/>
        <c:crossAx val="99811328"/>
        <c:crosses val="autoZero"/>
        <c:crossBetween val="between"/>
      </c:valAx>
      <c:spPr>
        <a:ln>
          <a:solidFill>
            <a:schemeClr val="bg1">
              <a:lumMod val="75000"/>
            </a:schemeClr>
          </a:solidFill>
        </a:ln>
      </c:spPr>
    </c:plotArea>
    <c:plotVisOnly val="1"/>
    <c:dispBlanksAs val="gap"/>
    <c:showDLblsOverMax val="0"/>
  </c:chart>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pPr>
            <a:r>
              <a:rPr lang="cs-CZ" sz="1200" dirty="0"/>
              <a:t>DO JAKÉ MÍRY BY SE PODLE VAŠEHO NÁZORU MĚLY NÁSLEDUJÍCÍ INSTITUCE ČI SUBJEKTY PODÍLET NA PŘÍPRAVĚ ŽÁKŮ K PŘIJÍMACÍMU ŘÍZENÍ NA STŘEDNÍ ŠKOLU? </a:t>
            </a:r>
          </a:p>
        </c:rich>
      </c:tx>
      <c:layout>
        <c:manualLayout>
          <c:xMode val="edge"/>
          <c:yMode val="edge"/>
          <c:x val="0.12428678421352199"/>
          <c:y val="3.6427134074524886E-2"/>
        </c:manualLayout>
      </c:layout>
      <c:overlay val="0"/>
    </c:title>
    <c:autoTitleDeleted val="0"/>
    <c:plotArea>
      <c:layout>
        <c:manualLayout>
          <c:layoutTarget val="inner"/>
          <c:xMode val="edge"/>
          <c:yMode val="edge"/>
          <c:x val="0.37250525218599501"/>
          <c:y val="0.18009849093145955"/>
          <c:w val="0.60582073342657583"/>
          <c:h val="0.72148386570588052"/>
        </c:manualLayout>
      </c:layout>
      <c:barChart>
        <c:barDir val="bar"/>
        <c:grouping val="percentStacked"/>
        <c:varyColors val="0"/>
        <c:ser>
          <c:idx val="0"/>
          <c:order val="0"/>
          <c:tx>
            <c:strRef>
              <c:f>REDITELE!$Q$196</c:f>
              <c:strCache>
                <c:ptCount val="1"/>
                <c:pt idx="0">
                  <c:v>Zásadně</c:v>
                </c:pt>
              </c:strCache>
            </c:strRef>
          </c:tx>
          <c:spPr>
            <a:solidFill>
              <a:srgbClr val="92D050"/>
            </a:solidFill>
          </c:spPr>
          <c:invertIfNegative val="0"/>
          <c:dLbls>
            <c:numFmt formatCode="#,##0.0" sourceLinked="0"/>
            <c:txPr>
              <a:bodyPr/>
              <a:lstStyle/>
              <a:p>
                <a:pPr>
                  <a:defRPr sz="900"/>
                </a:pPr>
                <a:endParaRPr lang="cs-CZ"/>
              </a:p>
            </c:txPr>
            <c:showLegendKey val="0"/>
            <c:showVal val="1"/>
            <c:showCatName val="0"/>
            <c:showSerName val="0"/>
            <c:showPercent val="0"/>
            <c:showBubbleSize val="0"/>
            <c:showLeaderLines val="0"/>
          </c:dLbls>
          <c:cat>
            <c:strRef>
              <c:f>REDITELE!$R$195:$V$195</c:f>
              <c:strCache>
                <c:ptCount val="5"/>
                <c:pt idx="0">
                  <c:v>Základní škola, kterou žák navštěvuje</c:v>
                </c:pt>
                <c:pt idx="1">
                  <c:v>Rodina</c:v>
                </c:pt>
                <c:pt idx="2">
                  <c:v>Organizace, která připravuje testy pro přijímací řízení</c:v>
                </c:pt>
                <c:pt idx="3">
                  <c:v>Střední škola, na níž se žák hlásí</c:v>
                </c:pt>
                <c:pt idx="4">
                  <c:v>Organizace, která nepřipravuje testy pro přijímací řízení</c:v>
                </c:pt>
              </c:strCache>
            </c:strRef>
          </c:cat>
          <c:val>
            <c:numRef>
              <c:f>REDITELE!$R$196:$V$196</c:f>
              <c:numCache>
                <c:formatCode>0.0</c:formatCode>
                <c:ptCount val="5"/>
                <c:pt idx="0">
                  <c:v>87.440758293838854</c:v>
                </c:pt>
                <c:pt idx="1">
                  <c:v>37.677725118483416</c:v>
                </c:pt>
                <c:pt idx="2">
                  <c:v>10.66350710900474</c:v>
                </c:pt>
                <c:pt idx="3">
                  <c:v>0.94786729857819907</c:v>
                </c:pt>
                <c:pt idx="4">
                  <c:v>0.23696682464454977</c:v>
                </c:pt>
              </c:numCache>
            </c:numRef>
          </c:val>
        </c:ser>
        <c:ser>
          <c:idx val="1"/>
          <c:order val="1"/>
          <c:tx>
            <c:strRef>
              <c:f>REDITELE!$Q$197</c:f>
              <c:strCache>
                <c:ptCount val="1"/>
                <c:pt idx="0">
                  <c:v>Ve větší míře</c:v>
                </c:pt>
              </c:strCache>
            </c:strRef>
          </c:tx>
          <c:spPr>
            <a:solidFill>
              <a:srgbClr val="FFC000"/>
            </a:solidFill>
          </c:spPr>
          <c:invertIfNegative val="0"/>
          <c:dLbls>
            <c:dLbl>
              <c:idx val="4"/>
              <c:layout>
                <c:manualLayout>
                  <c:x val="1.3147026850343744E-2"/>
                  <c:y val="-3.3964153495828499E-3"/>
                </c:manualLayout>
              </c:layout>
              <c:showLegendKey val="0"/>
              <c:showVal val="1"/>
              <c:showCatName val="0"/>
              <c:showSerName val="0"/>
              <c:showPercent val="0"/>
              <c:showBubbleSize val="0"/>
            </c:dLbl>
            <c:numFmt formatCode="#,##0.0" sourceLinked="0"/>
            <c:txPr>
              <a:bodyPr/>
              <a:lstStyle/>
              <a:p>
                <a:pPr>
                  <a:defRPr sz="900"/>
                </a:pPr>
                <a:endParaRPr lang="cs-CZ"/>
              </a:p>
            </c:txPr>
            <c:showLegendKey val="0"/>
            <c:showVal val="1"/>
            <c:showCatName val="0"/>
            <c:showSerName val="0"/>
            <c:showPercent val="0"/>
            <c:showBubbleSize val="0"/>
            <c:showLeaderLines val="0"/>
          </c:dLbls>
          <c:cat>
            <c:strRef>
              <c:f>REDITELE!$R$195:$V$195</c:f>
              <c:strCache>
                <c:ptCount val="5"/>
                <c:pt idx="0">
                  <c:v>Základní škola, kterou žák navštěvuje</c:v>
                </c:pt>
                <c:pt idx="1">
                  <c:v>Rodina</c:v>
                </c:pt>
                <c:pt idx="2">
                  <c:v>Organizace, která připravuje testy pro přijímací řízení</c:v>
                </c:pt>
                <c:pt idx="3">
                  <c:v>Střední škola, na níž se žák hlásí</c:v>
                </c:pt>
                <c:pt idx="4">
                  <c:v>Organizace, která nepřipravuje testy pro přijímací řízení</c:v>
                </c:pt>
              </c:strCache>
            </c:strRef>
          </c:cat>
          <c:val>
            <c:numRef>
              <c:f>REDITELE!$R$197:$V$197</c:f>
              <c:numCache>
                <c:formatCode>0.0</c:formatCode>
                <c:ptCount val="5"/>
                <c:pt idx="0">
                  <c:v>8.293838862559241</c:v>
                </c:pt>
                <c:pt idx="1">
                  <c:v>31.279620853080569</c:v>
                </c:pt>
                <c:pt idx="2">
                  <c:v>21.327014218009481</c:v>
                </c:pt>
                <c:pt idx="3">
                  <c:v>7.3459715639810419</c:v>
                </c:pt>
                <c:pt idx="4">
                  <c:v>2.8436018957345972</c:v>
                </c:pt>
              </c:numCache>
            </c:numRef>
          </c:val>
        </c:ser>
        <c:ser>
          <c:idx val="2"/>
          <c:order val="2"/>
          <c:tx>
            <c:strRef>
              <c:f>REDITELE!$Q$198</c:f>
              <c:strCache>
                <c:ptCount val="1"/>
                <c:pt idx="0">
                  <c:v>V menší míře</c:v>
                </c:pt>
              </c:strCache>
            </c:strRef>
          </c:tx>
          <c:spPr>
            <a:solidFill>
              <a:schemeClr val="accent6">
                <a:lumMod val="75000"/>
              </a:schemeClr>
            </a:solidFill>
          </c:spPr>
          <c:invertIfNegative val="0"/>
          <c:dLbls>
            <c:txPr>
              <a:bodyPr/>
              <a:lstStyle/>
              <a:p>
                <a:pPr>
                  <a:defRPr sz="900">
                    <a:solidFill>
                      <a:sysClr val="windowText" lastClr="000000"/>
                    </a:solidFill>
                  </a:defRPr>
                </a:pPr>
                <a:endParaRPr lang="cs-CZ"/>
              </a:p>
            </c:txPr>
            <c:showLegendKey val="0"/>
            <c:showVal val="1"/>
            <c:showCatName val="0"/>
            <c:showSerName val="0"/>
            <c:showPercent val="0"/>
            <c:showBubbleSize val="0"/>
            <c:showLeaderLines val="0"/>
          </c:dLbls>
          <c:cat>
            <c:strRef>
              <c:f>REDITELE!$R$195:$V$195</c:f>
              <c:strCache>
                <c:ptCount val="5"/>
                <c:pt idx="0">
                  <c:v>Základní škola, kterou žák navštěvuje</c:v>
                </c:pt>
                <c:pt idx="1">
                  <c:v>Rodina</c:v>
                </c:pt>
                <c:pt idx="2">
                  <c:v>Organizace, která připravuje testy pro přijímací řízení</c:v>
                </c:pt>
                <c:pt idx="3">
                  <c:v>Střední škola, na níž se žák hlásí</c:v>
                </c:pt>
                <c:pt idx="4">
                  <c:v>Organizace, která nepřipravuje testy pro přijímací řízení</c:v>
                </c:pt>
              </c:strCache>
            </c:strRef>
          </c:cat>
          <c:val>
            <c:numRef>
              <c:f>REDITELE!$R$198:$V$198</c:f>
              <c:numCache>
                <c:formatCode>0.0</c:formatCode>
                <c:ptCount val="5"/>
                <c:pt idx="0">
                  <c:v>1.8957345971563981</c:v>
                </c:pt>
                <c:pt idx="1">
                  <c:v>23.933649289099527</c:v>
                </c:pt>
                <c:pt idx="2">
                  <c:v>35.545023696682463</c:v>
                </c:pt>
                <c:pt idx="3">
                  <c:v>45.497630331753555</c:v>
                </c:pt>
                <c:pt idx="4">
                  <c:v>28.90995260663507</c:v>
                </c:pt>
              </c:numCache>
            </c:numRef>
          </c:val>
        </c:ser>
        <c:ser>
          <c:idx val="3"/>
          <c:order val="3"/>
          <c:tx>
            <c:strRef>
              <c:f>REDITELE!$Q$199</c:f>
              <c:strCache>
                <c:ptCount val="1"/>
                <c:pt idx="0">
                  <c:v>Vůbec</c:v>
                </c:pt>
              </c:strCache>
            </c:strRef>
          </c:tx>
          <c:spPr>
            <a:solidFill>
              <a:srgbClr val="C00000"/>
            </a:solidFill>
          </c:spPr>
          <c:invertIfNegative val="0"/>
          <c:dLbls>
            <c:dLbl>
              <c:idx val="0"/>
              <c:layout>
                <c:manualLayout>
                  <c:x val="8.2168917814648395E-3"/>
                  <c:y val="3.3977526262777011E-3"/>
                </c:manualLayout>
              </c:layout>
              <c:spPr/>
              <c:txPr>
                <a:bodyPr/>
                <a:lstStyle/>
                <a:p>
                  <a:pPr>
                    <a:defRPr sz="900">
                      <a:solidFill>
                        <a:schemeClr val="tx1"/>
                      </a:solidFill>
                    </a:defRPr>
                  </a:pPr>
                  <a:endParaRPr lang="cs-CZ"/>
                </a:p>
              </c:txPr>
              <c:showLegendKey val="0"/>
              <c:showVal val="1"/>
              <c:showCatName val="0"/>
              <c:showSerName val="0"/>
              <c:showPercent val="0"/>
              <c:showBubbleSize val="0"/>
            </c:dLbl>
            <c:txPr>
              <a:bodyPr/>
              <a:lstStyle/>
              <a:p>
                <a:pPr>
                  <a:defRPr sz="900">
                    <a:solidFill>
                      <a:schemeClr val="bg1"/>
                    </a:solidFill>
                  </a:defRPr>
                </a:pPr>
                <a:endParaRPr lang="cs-CZ"/>
              </a:p>
            </c:txPr>
            <c:showLegendKey val="0"/>
            <c:showVal val="1"/>
            <c:showCatName val="0"/>
            <c:showSerName val="0"/>
            <c:showPercent val="0"/>
            <c:showBubbleSize val="0"/>
            <c:showLeaderLines val="0"/>
          </c:dLbls>
          <c:cat>
            <c:strRef>
              <c:f>REDITELE!$R$195:$V$195</c:f>
              <c:strCache>
                <c:ptCount val="5"/>
                <c:pt idx="0">
                  <c:v>Základní škola, kterou žák navštěvuje</c:v>
                </c:pt>
                <c:pt idx="1">
                  <c:v>Rodina</c:v>
                </c:pt>
                <c:pt idx="2">
                  <c:v>Organizace, která připravuje testy pro přijímací řízení</c:v>
                </c:pt>
                <c:pt idx="3">
                  <c:v>Střední škola, na níž se žák hlásí</c:v>
                </c:pt>
                <c:pt idx="4">
                  <c:v>Organizace, která nepřipravuje testy pro přijímací řízení</c:v>
                </c:pt>
              </c:strCache>
            </c:strRef>
          </c:cat>
          <c:val>
            <c:numRef>
              <c:f>REDITELE!$R$199:$V$199</c:f>
              <c:numCache>
                <c:formatCode>0.0</c:formatCode>
                <c:ptCount val="5"/>
                <c:pt idx="0">
                  <c:v>2.3696682464454977</c:v>
                </c:pt>
                <c:pt idx="1">
                  <c:v>7.109004739336493</c:v>
                </c:pt>
                <c:pt idx="2">
                  <c:v>32.464454976303323</c:v>
                </c:pt>
                <c:pt idx="3">
                  <c:v>46.208530805687204</c:v>
                </c:pt>
                <c:pt idx="4">
                  <c:v>68.009478672985779</c:v>
                </c:pt>
              </c:numCache>
            </c:numRef>
          </c:val>
        </c:ser>
        <c:dLbls>
          <c:showLegendKey val="0"/>
          <c:showVal val="0"/>
          <c:showCatName val="0"/>
          <c:showSerName val="0"/>
          <c:showPercent val="0"/>
          <c:showBubbleSize val="0"/>
        </c:dLbls>
        <c:gapWidth val="60"/>
        <c:overlap val="100"/>
        <c:axId val="99872128"/>
        <c:axId val="99882112"/>
      </c:barChart>
      <c:catAx>
        <c:axId val="99872128"/>
        <c:scaling>
          <c:orientation val="maxMin"/>
        </c:scaling>
        <c:delete val="0"/>
        <c:axPos val="l"/>
        <c:majorTickMark val="none"/>
        <c:minorTickMark val="none"/>
        <c:tickLblPos val="nextTo"/>
        <c:txPr>
          <a:bodyPr/>
          <a:lstStyle/>
          <a:p>
            <a:pPr>
              <a:defRPr sz="1100"/>
            </a:pPr>
            <a:endParaRPr lang="cs-CZ"/>
          </a:p>
        </c:txPr>
        <c:crossAx val="99882112"/>
        <c:crosses val="autoZero"/>
        <c:auto val="1"/>
        <c:lblAlgn val="ctr"/>
        <c:lblOffset val="100"/>
        <c:noMultiLvlLbl val="0"/>
      </c:catAx>
      <c:valAx>
        <c:axId val="99882112"/>
        <c:scaling>
          <c:orientation val="minMax"/>
        </c:scaling>
        <c:delete val="1"/>
        <c:axPos val="t"/>
        <c:numFmt formatCode="0%" sourceLinked="1"/>
        <c:majorTickMark val="out"/>
        <c:minorTickMark val="none"/>
        <c:tickLblPos val="nextTo"/>
        <c:crossAx val="99872128"/>
        <c:crosses val="autoZero"/>
        <c:crossBetween val="between"/>
      </c:valAx>
      <c:spPr>
        <a:noFill/>
      </c:spPr>
    </c:plotArea>
    <c:legend>
      <c:legendPos val="r"/>
      <c:layout>
        <c:manualLayout>
          <c:xMode val="edge"/>
          <c:yMode val="edge"/>
          <c:x val="0.39118344333831995"/>
          <c:y val="0.92291103077755454"/>
          <c:w val="0.58745263802987147"/>
          <c:h val="5.6664794259175658E-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200">
                <a:solidFill>
                  <a:sysClr val="windowText" lastClr="000000"/>
                </a:solidFill>
              </a:defRPr>
            </a:pPr>
            <a:r>
              <a:rPr lang="cs-CZ" sz="1200" dirty="0">
                <a:solidFill>
                  <a:sysClr val="windowText" lastClr="000000"/>
                </a:solidFill>
              </a:rPr>
              <a:t>ORGANIZOVALA VAŠE ŠKOLA LETOS PŘED SAMOTNÝM PILOTNÍM OVĚŘOVÁNÍM PŘIJÍMACÍCH ZKOUŠEK „PŘIJÍMAČKY NANEČISTO“?</a:t>
            </a:r>
          </a:p>
        </c:rich>
      </c:tx>
      <c:layout>
        <c:manualLayout>
          <c:xMode val="edge"/>
          <c:yMode val="edge"/>
          <c:x val="0.15283995136138065"/>
          <c:y val="3.4786943665694729E-2"/>
        </c:manualLayout>
      </c:layout>
      <c:overlay val="0"/>
    </c:title>
    <c:autoTitleDeleted val="0"/>
    <c:plotArea>
      <c:layout>
        <c:manualLayout>
          <c:layoutTarget val="inner"/>
          <c:xMode val="edge"/>
          <c:yMode val="edge"/>
          <c:x val="0.25989875516614408"/>
          <c:y val="0.17158382200196554"/>
          <c:w val="0.70881499917075763"/>
          <c:h val="0.69096298771768849"/>
        </c:manualLayout>
      </c:layout>
      <c:barChart>
        <c:barDir val="bar"/>
        <c:grouping val="percentStacked"/>
        <c:varyColors val="0"/>
        <c:ser>
          <c:idx val="0"/>
          <c:order val="0"/>
          <c:tx>
            <c:strRef>
              <c:f>REDITELE!$Q$237</c:f>
              <c:strCache>
                <c:ptCount val="1"/>
                <c:pt idx="0">
                  <c:v>Ano</c:v>
                </c:pt>
              </c:strCache>
            </c:strRef>
          </c:tx>
          <c:spPr>
            <a:solidFill>
              <a:srgbClr val="92D050"/>
            </a:solidFill>
          </c:spPr>
          <c:invertIfNegative val="0"/>
          <c:dLbls>
            <c:numFmt formatCode="#,##0.0" sourceLinked="0"/>
            <c:showLegendKey val="0"/>
            <c:showVal val="1"/>
            <c:showCatName val="0"/>
            <c:showSerName val="0"/>
            <c:showPercent val="0"/>
            <c:showBubbleSize val="0"/>
            <c:showLeaderLines val="0"/>
          </c:dLbls>
          <c:cat>
            <c:strRef>
              <c:f>REDITELE!$R$236:$W$236</c:f>
              <c:strCache>
                <c:ptCount val="6"/>
                <c:pt idx="0">
                  <c:v>CELKEM</c:v>
                </c:pt>
                <c:pt idx="1">
                  <c:v>GYMNÁZIUM 8LETÉ</c:v>
                </c:pt>
                <c:pt idx="2">
                  <c:v>GYMNÁZIUM 6LETÉ</c:v>
                </c:pt>
                <c:pt idx="3">
                  <c:v>GYMNÁZIUM 4LETÉ</c:v>
                </c:pt>
                <c:pt idx="4">
                  <c:v>SOŠ</c:v>
                </c:pt>
                <c:pt idx="5">
                  <c:v>SOU</c:v>
                </c:pt>
              </c:strCache>
            </c:strRef>
          </c:cat>
          <c:val>
            <c:numRef>
              <c:f>REDITELE!$R$237:$W$237</c:f>
              <c:numCache>
                <c:formatCode>0.0</c:formatCode>
                <c:ptCount val="6"/>
                <c:pt idx="0">
                  <c:v>48.341232227488149</c:v>
                </c:pt>
                <c:pt idx="1">
                  <c:v>48.245614035087719</c:v>
                </c:pt>
                <c:pt idx="2">
                  <c:v>47.619047619047613</c:v>
                </c:pt>
                <c:pt idx="3">
                  <c:v>51.181102362204726</c:v>
                </c:pt>
                <c:pt idx="4">
                  <c:v>47.719298245614034</c:v>
                </c:pt>
                <c:pt idx="5">
                  <c:v>47.402597402597401</c:v>
                </c:pt>
              </c:numCache>
            </c:numRef>
          </c:val>
        </c:ser>
        <c:ser>
          <c:idx val="1"/>
          <c:order val="1"/>
          <c:tx>
            <c:strRef>
              <c:f>REDITELE!$Q$238</c:f>
              <c:strCache>
                <c:ptCount val="1"/>
                <c:pt idx="0">
                  <c:v>Ne</c:v>
                </c:pt>
              </c:strCache>
            </c:strRef>
          </c:tx>
          <c:spPr>
            <a:solidFill>
              <a:schemeClr val="accent6">
                <a:lumMod val="75000"/>
              </a:schemeClr>
            </a:solidFill>
          </c:spPr>
          <c:invertIfNegative val="0"/>
          <c:dLbls>
            <c:numFmt formatCode="#,##0.0" sourceLinked="0"/>
            <c:showLegendKey val="0"/>
            <c:showVal val="1"/>
            <c:showCatName val="0"/>
            <c:showSerName val="0"/>
            <c:showPercent val="0"/>
            <c:showBubbleSize val="0"/>
            <c:showLeaderLines val="0"/>
          </c:dLbls>
          <c:cat>
            <c:strRef>
              <c:f>REDITELE!$R$236:$W$236</c:f>
              <c:strCache>
                <c:ptCount val="6"/>
                <c:pt idx="0">
                  <c:v>CELKEM</c:v>
                </c:pt>
                <c:pt idx="1">
                  <c:v>GYMNÁZIUM 8LETÉ</c:v>
                </c:pt>
                <c:pt idx="2">
                  <c:v>GYMNÁZIUM 6LETÉ</c:v>
                </c:pt>
                <c:pt idx="3">
                  <c:v>GYMNÁZIUM 4LETÉ</c:v>
                </c:pt>
                <c:pt idx="4">
                  <c:v>SOŠ</c:v>
                </c:pt>
                <c:pt idx="5">
                  <c:v>SOU</c:v>
                </c:pt>
              </c:strCache>
            </c:strRef>
          </c:cat>
          <c:val>
            <c:numRef>
              <c:f>REDITELE!$R$238:$W$238</c:f>
              <c:numCache>
                <c:formatCode>0.0</c:formatCode>
                <c:ptCount val="6"/>
                <c:pt idx="0">
                  <c:v>51.658767772511851</c:v>
                </c:pt>
                <c:pt idx="1">
                  <c:v>51.754385964912288</c:v>
                </c:pt>
                <c:pt idx="2">
                  <c:v>52.380952380952387</c:v>
                </c:pt>
                <c:pt idx="3">
                  <c:v>48.818897637795274</c:v>
                </c:pt>
                <c:pt idx="4">
                  <c:v>52.280701754385959</c:v>
                </c:pt>
                <c:pt idx="5">
                  <c:v>52.597402597402599</c:v>
                </c:pt>
              </c:numCache>
            </c:numRef>
          </c:val>
        </c:ser>
        <c:dLbls>
          <c:showLegendKey val="0"/>
          <c:showVal val="0"/>
          <c:showCatName val="0"/>
          <c:showSerName val="0"/>
          <c:showPercent val="0"/>
          <c:showBubbleSize val="0"/>
        </c:dLbls>
        <c:gapWidth val="60"/>
        <c:overlap val="100"/>
        <c:axId val="99935360"/>
        <c:axId val="99936896"/>
      </c:barChart>
      <c:catAx>
        <c:axId val="99935360"/>
        <c:scaling>
          <c:orientation val="maxMin"/>
        </c:scaling>
        <c:delete val="0"/>
        <c:axPos val="l"/>
        <c:numFmt formatCode="General" sourceLinked="1"/>
        <c:majorTickMark val="none"/>
        <c:minorTickMark val="none"/>
        <c:tickLblPos val="nextTo"/>
        <c:crossAx val="99936896"/>
        <c:crosses val="autoZero"/>
        <c:auto val="1"/>
        <c:lblAlgn val="ctr"/>
        <c:lblOffset val="100"/>
        <c:noMultiLvlLbl val="0"/>
      </c:catAx>
      <c:valAx>
        <c:axId val="99936896"/>
        <c:scaling>
          <c:orientation val="minMax"/>
          <c:max val="1"/>
          <c:min val="0"/>
        </c:scaling>
        <c:delete val="1"/>
        <c:axPos val="t"/>
        <c:numFmt formatCode="0%" sourceLinked="1"/>
        <c:majorTickMark val="out"/>
        <c:minorTickMark val="none"/>
        <c:tickLblPos val="nextTo"/>
        <c:crossAx val="99935360"/>
        <c:crosses val="autoZero"/>
        <c:crossBetween val="between"/>
      </c:valAx>
      <c:spPr>
        <a:noFill/>
      </c:spPr>
    </c:plotArea>
    <c:legend>
      <c:legendPos val="r"/>
      <c:layout>
        <c:manualLayout>
          <c:xMode val="edge"/>
          <c:yMode val="edge"/>
          <c:x val="0.3363536346443608"/>
          <c:y val="0.88399403417611777"/>
          <c:w val="0.57440342546223644"/>
          <c:h val="7.4261633425048518E-2"/>
        </c:manualLayout>
      </c:layout>
      <c:overlay val="0"/>
      <c:spPr>
        <a:solidFill>
          <a:schemeClr val="bg1">
            <a:lumMod val="95000"/>
          </a:schemeClr>
        </a:solidFill>
      </c:spPr>
      <c:txPr>
        <a:bodyPr/>
        <a:lstStyle/>
        <a:p>
          <a:pPr>
            <a:defRPr sz="1100"/>
          </a:pPr>
          <a:endParaRPr lang="cs-CZ"/>
        </a:p>
      </c:txPr>
    </c:legend>
    <c:plotVisOnly val="1"/>
    <c:dispBlanksAs val="gap"/>
    <c:showDLblsOverMax val="0"/>
  </c:chart>
  <c:spPr>
    <a:noFill/>
  </c:sp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1600"/>
            </a:pPr>
            <a:r>
              <a:rPr lang="cs-CZ" sz="1600" dirty="0"/>
              <a:t>MATEMATIKA+</a:t>
            </a:r>
            <a:r>
              <a:rPr lang="cs-CZ" sz="1600" baseline="0" dirty="0"/>
              <a:t> 2015 - SLOŽENÍ VZORKU PŘIHLÁŠENÝCH ŽÁKŮ</a:t>
            </a:r>
            <a:endParaRPr lang="cs-CZ" sz="1600" dirty="0"/>
          </a:p>
        </c:rich>
      </c:tx>
      <c:overlay val="0"/>
    </c:title>
    <c:autoTitleDeleted val="0"/>
    <c:plotArea>
      <c:layout/>
      <c:pieChart>
        <c:varyColors val="1"/>
        <c:ser>
          <c:idx val="0"/>
          <c:order val="0"/>
          <c:dPt>
            <c:idx val="0"/>
            <c:bubble3D val="0"/>
            <c:spPr>
              <a:solidFill>
                <a:srgbClr val="92D050"/>
              </a:solidFill>
            </c:spPr>
          </c:dPt>
          <c:dPt>
            <c:idx val="1"/>
            <c:bubble3D val="0"/>
            <c:spPr>
              <a:solidFill>
                <a:schemeClr val="accent3">
                  <a:lumMod val="75000"/>
                </a:schemeClr>
              </a:solidFill>
            </c:spPr>
          </c:dPt>
          <c:dPt>
            <c:idx val="2"/>
            <c:bubble3D val="0"/>
            <c:spPr>
              <a:solidFill>
                <a:schemeClr val="accent3">
                  <a:lumMod val="50000"/>
                </a:schemeClr>
              </a:solidFill>
            </c:spPr>
          </c:dPt>
          <c:dPt>
            <c:idx val="3"/>
            <c:bubble3D val="0"/>
            <c:spPr>
              <a:solidFill>
                <a:srgbClr val="FFC000"/>
              </a:solidFill>
            </c:spPr>
          </c:dPt>
          <c:dPt>
            <c:idx val="4"/>
            <c:bubble3D val="0"/>
            <c:spPr>
              <a:solidFill>
                <a:schemeClr val="tx2">
                  <a:lumMod val="60000"/>
                  <a:lumOff val="40000"/>
                </a:schemeClr>
              </a:solidFill>
            </c:spPr>
          </c:dPt>
          <c:dPt>
            <c:idx val="5"/>
            <c:bubble3D val="0"/>
            <c:spPr>
              <a:solidFill>
                <a:schemeClr val="accent6">
                  <a:lumMod val="75000"/>
                </a:schemeClr>
              </a:solidFill>
            </c:spPr>
          </c:dPt>
          <c:dLbls>
            <c:dLbl>
              <c:idx val="2"/>
              <c:spPr/>
              <c:txPr>
                <a:bodyPr/>
                <a:lstStyle/>
                <a:p>
                  <a:pPr>
                    <a:defRPr sz="1200">
                      <a:solidFill>
                        <a:schemeClr val="bg1"/>
                      </a:solidFill>
                    </a:defRPr>
                  </a:pPr>
                  <a:endParaRPr lang="cs-CZ"/>
                </a:p>
              </c:txPr>
              <c:dLblPos val="inEnd"/>
              <c:showLegendKey val="0"/>
              <c:showVal val="0"/>
              <c:showCatName val="1"/>
              <c:showSerName val="0"/>
              <c:showPercent val="1"/>
              <c:showBubbleSize val="0"/>
            </c:dLbl>
            <c:txPr>
              <a:bodyPr/>
              <a:lstStyle/>
              <a:p>
                <a:pPr>
                  <a:defRPr sz="1200"/>
                </a:pPr>
                <a:endParaRPr lang="cs-CZ"/>
              </a:p>
            </c:txPr>
            <c:dLblPos val="inEnd"/>
            <c:showLegendKey val="0"/>
            <c:showVal val="0"/>
            <c:showCatName val="1"/>
            <c:showSerName val="0"/>
            <c:showPercent val="1"/>
            <c:showBubbleSize val="0"/>
            <c:showLeaderLines val="1"/>
          </c:dLbls>
          <c:cat>
            <c:strRef>
              <c:f>List1!$A$93:$A$98</c:f>
              <c:strCache>
                <c:ptCount val="6"/>
                <c:pt idx="0">
                  <c:v>GYMNÁZIUM 4LETÉ</c:v>
                </c:pt>
                <c:pt idx="1">
                  <c:v>GYMNÁZIUM 6LETÉ</c:v>
                </c:pt>
                <c:pt idx="2">
                  <c:v>GYMNÁZIUM 8LETÉ</c:v>
                </c:pt>
                <c:pt idx="3">
                  <c:v>LYCEUM</c:v>
                </c:pt>
                <c:pt idx="4">
                  <c:v>SOŠ TECHNICKÉ 1</c:v>
                </c:pt>
                <c:pt idx="5">
                  <c:v>SOŠ OSTATNÍ, SOU A NÁSTAVBY</c:v>
                </c:pt>
              </c:strCache>
            </c:strRef>
          </c:cat>
          <c:val>
            <c:numRef>
              <c:f>List1!$I$93:$I$98</c:f>
              <c:numCache>
                <c:formatCode>General</c:formatCode>
                <c:ptCount val="6"/>
                <c:pt idx="0">
                  <c:v>29.901196047841914</c:v>
                </c:pt>
                <c:pt idx="1">
                  <c:v>6.0322412896515862</c:v>
                </c:pt>
                <c:pt idx="2">
                  <c:v>35.621424856994274</c:v>
                </c:pt>
                <c:pt idx="3">
                  <c:v>6.1882475299011963</c:v>
                </c:pt>
                <c:pt idx="4">
                  <c:v>17.888715548621946</c:v>
                </c:pt>
                <c:pt idx="5">
                  <c:v>4.3681747269890794</c:v>
                </c:pt>
              </c:numCache>
            </c:numRef>
          </c:val>
        </c:ser>
        <c:dLbls>
          <c:showLegendKey val="0"/>
          <c:showVal val="0"/>
          <c:showCatName val="0"/>
          <c:showSerName val="0"/>
          <c:showPercent val="0"/>
          <c:showBubbleSize val="0"/>
          <c:showLeaderLines val="1"/>
        </c:dLbls>
        <c:firstSliceAng val="0"/>
      </c:pieChart>
    </c:plotArea>
    <c:plotVisOnly val="1"/>
    <c:dispBlanksAs val="gap"/>
    <c:showDLblsOverMax val="0"/>
  </c:chart>
  <c:spPr>
    <a:ln>
      <a:solidFill>
        <a:schemeClr val="bg1">
          <a:lumMod val="75000"/>
        </a:schemeClr>
      </a:solidFill>
    </a:ln>
  </c:sp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a:pPr>
            <a:r>
              <a:rPr lang="cs-CZ" sz="1800" dirty="0"/>
              <a:t>MATEMATIKA+</a:t>
            </a:r>
            <a:r>
              <a:rPr lang="cs-CZ" sz="1800" baseline="0" dirty="0"/>
              <a:t> 2015 - ČISTÁ NEÚSPĚŠNOST A % SKÓR</a:t>
            </a:r>
          </a:p>
        </c:rich>
      </c:tx>
      <c:overlay val="0"/>
    </c:title>
    <c:autoTitleDeleted val="0"/>
    <c:plotArea>
      <c:layout>
        <c:manualLayout>
          <c:layoutTarget val="inner"/>
          <c:xMode val="edge"/>
          <c:yMode val="edge"/>
          <c:x val="0.10948081445179879"/>
          <c:y val="0.12057747530675147"/>
          <c:w val="0.81033844385084353"/>
          <c:h val="0.47895466031537437"/>
        </c:manualLayout>
      </c:layout>
      <c:barChart>
        <c:barDir val="col"/>
        <c:grouping val="clustered"/>
        <c:varyColors val="0"/>
        <c:ser>
          <c:idx val="1"/>
          <c:order val="0"/>
          <c:tx>
            <c:strRef>
              <c:f>List1!$C$59</c:f>
              <c:strCache>
                <c:ptCount val="1"/>
                <c:pt idx="0">
                  <c:v>ČISTÁ NEÚSPĚŠNOST</c:v>
                </c:pt>
              </c:strCache>
            </c:strRef>
          </c:tx>
          <c:spPr>
            <a:solidFill>
              <a:srgbClr val="C00000"/>
            </a:solidFill>
          </c:spPr>
          <c:invertIfNegative val="0"/>
          <c:dPt>
            <c:idx val="17"/>
            <c:invertIfNegative val="0"/>
            <c:bubble3D val="0"/>
          </c:dPt>
          <c:dLbls>
            <c:numFmt formatCode="#,##0.0" sourceLinked="0"/>
            <c:spPr>
              <a:solidFill>
                <a:schemeClr val="accent2">
                  <a:lumMod val="40000"/>
                  <a:lumOff val="60000"/>
                  <a:alpha val="50000"/>
                </a:schemeClr>
              </a:solidFill>
            </c:spPr>
            <c:showLegendKey val="0"/>
            <c:showVal val="1"/>
            <c:showCatName val="0"/>
            <c:showSerName val="0"/>
            <c:showPercent val="0"/>
            <c:showBubbleSize val="0"/>
            <c:showLeaderLines val="0"/>
          </c:dLbls>
          <c:cat>
            <c:strRef>
              <c:f>List1!$A$60:$A$67</c:f>
              <c:strCache>
                <c:ptCount val="8"/>
                <c:pt idx="0">
                  <c:v>CELKEM</c:v>
                </c:pt>
                <c:pt idx="1">
                  <c:v>GYMNÁZIUM</c:v>
                </c:pt>
                <c:pt idx="2">
                  <c:v>GYMNÁZIUM 4LETÉ</c:v>
                </c:pt>
                <c:pt idx="3">
                  <c:v>GYMNÁZIUM 6LETÉ</c:v>
                </c:pt>
                <c:pt idx="4">
                  <c:v>GYMNÁZIUM 8LETÉ</c:v>
                </c:pt>
                <c:pt idx="5">
                  <c:v>LYCEUM</c:v>
                </c:pt>
                <c:pt idx="6">
                  <c:v>SOŠ TECHNICKÉ 1</c:v>
                </c:pt>
                <c:pt idx="7">
                  <c:v>SOŠ OSTATNÍ, SOU A NÁSTAVBY</c:v>
                </c:pt>
              </c:strCache>
            </c:strRef>
          </c:cat>
          <c:val>
            <c:numRef>
              <c:f>List1!$C$60:$C$67</c:f>
              <c:numCache>
                <c:formatCode>General</c:formatCode>
                <c:ptCount val="8"/>
                <c:pt idx="0">
                  <c:v>22.359550561797754</c:v>
                </c:pt>
                <c:pt idx="1">
                  <c:v>12.95577967416602</c:v>
                </c:pt>
                <c:pt idx="2">
                  <c:v>18.476190476190474</c:v>
                </c:pt>
                <c:pt idx="3">
                  <c:v>8.4112149532710259</c:v>
                </c:pt>
                <c:pt idx="4">
                  <c:v>9.2846270928462715</c:v>
                </c:pt>
                <c:pt idx="5">
                  <c:v>27.826086956521738</c:v>
                </c:pt>
                <c:pt idx="6">
                  <c:v>47.368421052631582</c:v>
                </c:pt>
                <c:pt idx="7">
                  <c:v>76.388888888888872</c:v>
                </c:pt>
              </c:numCache>
            </c:numRef>
          </c:val>
        </c:ser>
        <c:dLbls>
          <c:showLegendKey val="0"/>
          <c:showVal val="0"/>
          <c:showCatName val="0"/>
          <c:showSerName val="0"/>
          <c:showPercent val="0"/>
          <c:showBubbleSize val="0"/>
        </c:dLbls>
        <c:gapWidth val="30"/>
        <c:axId val="100520320"/>
        <c:axId val="100521856"/>
      </c:barChart>
      <c:lineChart>
        <c:grouping val="standard"/>
        <c:varyColors val="0"/>
        <c:ser>
          <c:idx val="0"/>
          <c:order val="1"/>
          <c:tx>
            <c:strRef>
              <c:f>List1!$E$59</c:f>
              <c:strCache>
                <c:ptCount val="1"/>
                <c:pt idx="0">
                  <c:v>% SKÓR</c:v>
                </c:pt>
              </c:strCache>
            </c:strRef>
          </c:tx>
          <c:spPr>
            <a:ln w="12700">
              <a:solidFill>
                <a:srgbClr val="002060"/>
              </a:solidFill>
            </a:ln>
          </c:spPr>
          <c:marker>
            <c:symbol val="circle"/>
            <c:size val="5"/>
            <c:spPr>
              <a:solidFill>
                <a:srgbClr val="002060"/>
              </a:solidFill>
              <a:ln w="12700">
                <a:solidFill>
                  <a:srgbClr val="002060"/>
                </a:solidFill>
              </a:ln>
            </c:spPr>
          </c:marker>
          <c:dLbls>
            <c:dLbl>
              <c:idx val="6"/>
              <c:layout>
                <c:manualLayout>
                  <c:x val="-3.2335493060333627E-2"/>
                  <c:y val="3.5251793525809219E-2"/>
                </c:manualLayout>
              </c:layout>
              <c:dLblPos val="r"/>
              <c:showLegendKey val="0"/>
              <c:showVal val="1"/>
              <c:showCatName val="0"/>
              <c:showSerName val="0"/>
              <c:showPercent val="0"/>
              <c:showBubbleSize val="0"/>
            </c:dLbl>
            <c:numFmt formatCode="#,##0.0" sourceLinked="0"/>
            <c:spPr>
              <a:solidFill>
                <a:schemeClr val="tx2">
                  <a:lumMod val="60000"/>
                  <a:lumOff val="40000"/>
                  <a:alpha val="20000"/>
                </a:schemeClr>
              </a:solidFill>
            </c:spPr>
            <c:dLblPos val="t"/>
            <c:showLegendKey val="0"/>
            <c:showVal val="1"/>
            <c:showCatName val="0"/>
            <c:showSerName val="0"/>
            <c:showPercent val="0"/>
            <c:showBubbleSize val="0"/>
            <c:showLeaderLines val="0"/>
          </c:dLbls>
          <c:val>
            <c:numRef>
              <c:f>List1!$E$60:$E$67</c:f>
              <c:numCache>
                <c:formatCode>General</c:formatCode>
                <c:ptCount val="8"/>
                <c:pt idx="0">
                  <c:v>52.261797749999999</c:v>
                </c:pt>
                <c:pt idx="1">
                  <c:v>58.46392552366175</c:v>
                </c:pt>
                <c:pt idx="2">
                  <c:v>53.63428571</c:v>
                </c:pt>
                <c:pt idx="3">
                  <c:v>58.224299070000001</c:v>
                </c:pt>
                <c:pt idx="4">
                  <c:v>62.362252660000003</c:v>
                </c:pt>
                <c:pt idx="5">
                  <c:v>44.747826089999997</c:v>
                </c:pt>
                <c:pt idx="6">
                  <c:v>35.434210530000001</c:v>
                </c:pt>
                <c:pt idx="7">
                  <c:v>24.277777780000001</c:v>
                </c:pt>
              </c:numCache>
            </c:numRef>
          </c:val>
          <c:smooth val="0"/>
        </c:ser>
        <c:dLbls>
          <c:showLegendKey val="0"/>
          <c:showVal val="0"/>
          <c:showCatName val="0"/>
          <c:showSerName val="0"/>
          <c:showPercent val="0"/>
          <c:showBubbleSize val="0"/>
        </c:dLbls>
        <c:marker val="1"/>
        <c:smooth val="0"/>
        <c:axId val="100542336"/>
        <c:axId val="100540416"/>
      </c:lineChart>
      <c:catAx>
        <c:axId val="100520320"/>
        <c:scaling>
          <c:orientation val="minMax"/>
        </c:scaling>
        <c:delete val="0"/>
        <c:axPos val="b"/>
        <c:numFmt formatCode="General" sourceLinked="1"/>
        <c:majorTickMark val="out"/>
        <c:minorTickMark val="none"/>
        <c:tickLblPos val="nextTo"/>
        <c:txPr>
          <a:bodyPr rot="-5400000" vert="horz"/>
          <a:lstStyle/>
          <a:p>
            <a:pPr>
              <a:defRPr sz="1050"/>
            </a:pPr>
            <a:endParaRPr lang="cs-CZ"/>
          </a:p>
        </c:txPr>
        <c:crossAx val="100521856"/>
        <c:crosses val="autoZero"/>
        <c:auto val="1"/>
        <c:lblAlgn val="ctr"/>
        <c:lblOffset val="100"/>
        <c:noMultiLvlLbl val="0"/>
      </c:catAx>
      <c:valAx>
        <c:axId val="100521856"/>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PODÍL NEÚSPĚŠNÝCH Z KONAJÍCÍCH (%)</a:t>
                </a:r>
              </a:p>
            </c:rich>
          </c:tx>
          <c:overlay val="0"/>
        </c:title>
        <c:numFmt formatCode="General" sourceLinked="1"/>
        <c:majorTickMark val="out"/>
        <c:minorTickMark val="none"/>
        <c:tickLblPos val="nextTo"/>
        <c:txPr>
          <a:bodyPr/>
          <a:lstStyle/>
          <a:p>
            <a:pPr>
              <a:defRPr sz="900"/>
            </a:pPr>
            <a:endParaRPr lang="cs-CZ"/>
          </a:p>
        </c:txPr>
        <c:crossAx val="100520320"/>
        <c:crosses val="autoZero"/>
        <c:crossBetween val="between"/>
      </c:valAx>
      <c:valAx>
        <c:axId val="100540416"/>
        <c:scaling>
          <c:orientation val="minMax"/>
        </c:scaling>
        <c:delete val="0"/>
        <c:axPos val="r"/>
        <c:title>
          <c:tx>
            <c:rich>
              <a:bodyPr rot="-5400000" vert="horz"/>
              <a:lstStyle/>
              <a:p>
                <a:pPr>
                  <a:defRPr/>
                </a:pPr>
                <a:r>
                  <a:rPr lang="cs-CZ" dirty="0"/>
                  <a:t>% SKÓR</a:t>
                </a:r>
              </a:p>
            </c:rich>
          </c:tx>
          <c:overlay val="0"/>
        </c:title>
        <c:numFmt formatCode="General" sourceLinked="1"/>
        <c:majorTickMark val="out"/>
        <c:minorTickMark val="none"/>
        <c:tickLblPos val="nextTo"/>
        <c:crossAx val="100542336"/>
        <c:crosses val="max"/>
        <c:crossBetween val="between"/>
      </c:valAx>
      <c:catAx>
        <c:axId val="100542336"/>
        <c:scaling>
          <c:orientation val="minMax"/>
        </c:scaling>
        <c:delete val="1"/>
        <c:axPos val="b"/>
        <c:majorTickMark val="out"/>
        <c:minorTickMark val="none"/>
        <c:tickLblPos val="nextTo"/>
        <c:crossAx val="100540416"/>
        <c:crosses val="autoZero"/>
        <c:auto val="1"/>
        <c:lblAlgn val="ctr"/>
        <c:lblOffset val="100"/>
        <c:noMultiLvlLbl val="0"/>
      </c:catAx>
      <c:spPr>
        <a:ln>
          <a:solidFill>
            <a:schemeClr val="bg1">
              <a:lumMod val="85000"/>
            </a:schemeClr>
          </a:solidFill>
        </a:ln>
      </c:spPr>
    </c:plotArea>
    <c:legend>
      <c:legendPos val="r"/>
      <c:layout>
        <c:manualLayout>
          <c:xMode val="edge"/>
          <c:yMode val="edge"/>
          <c:x val="0.13013026556961915"/>
          <c:y val="0.87231286857767809"/>
          <c:w val="0.67015218671774901"/>
          <c:h val="6.8157990239550423E-2"/>
        </c:manualLayout>
      </c:layout>
      <c:overlay val="1"/>
      <c:spPr>
        <a:solidFill>
          <a:schemeClr val="bg1">
            <a:lumMod val="95000"/>
          </a:schemeClr>
        </a:solidFill>
        <a:ln>
          <a:solidFill>
            <a:schemeClr val="bg1">
              <a:lumMod val="75000"/>
            </a:schemeClr>
          </a:solidFill>
        </a:ln>
      </c:spPr>
      <c:txPr>
        <a:bodyPr/>
        <a:lstStyle/>
        <a:p>
          <a:pPr>
            <a:defRPr sz="1200"/>
          </a:pPr>
          <a:endParaRPr lang="cs-CZ"/>
        </a:p>
      </c:txPr>
    </c:legend>
    <c:plotVisOnly val="1"/>
    <c:dispBlanksAs val="gap"/>
    <c:showDLblsOverMax val="0"/>
  </c:chart>
  <c:spPr>
    <a:ln>
      <a:solidFill>
        <a:schemeClr val="bg1">
          <a:lumMod val="75000"/>
        </a:schemeClr>
      </a:solidFill>
    </a:ln>
  </c:sp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cs-CZ" sz="1400" dirty="0"/>
              <a:t>MATEMATIKA+</a:t>
            </a:r>
            <a:r>
              <a:rPr lang="cs-CZ" sz="1400" baseline="0" dirty="0"/>
              <a:t> 2015 - ROZLOŽENÍ VÝSLEDKŮ</a:t>
            </a:r>
          </a:p>
        </c:rich>
      </c:tx>
      <c:overlay val="0"/>
    </c:title>
    <c:autoTitleDeleted val="0"/>
    <c:plotArea>
      <c:layout>
        <c:manualLayout>
          <c:layoutTarget val="inner"/>
          <c:xMode val="edge"/>
          <c:yMode val="edge"/>
          <c:x val="0.10948081445179879"/>
          <c:y val="0.13010426838463238"/>
          <c:w val="0.85117368124047199"/>
          <c:h val="0.75391592957568165"/>
        </c:manualLayout>
      </c:layout>
      <c:barChart>
        <c:barDir val="col"/>
        <c:grouping val="clustered"/>
        <c:varyColors val="0"/>
        <c:ser>
          <c:idx val="0"/>
          <c:order val="0"/>
          <c:tx>
            <c:strRef>
              <c:f>List1!$R$1</c:f>
              <c:strCache>
                <c:ptCount val="1"/>
                <c:pt idx="0">
                  <c:v>CELKEM</c:v>
                </c:pt>
              </c:strCache>
            </c:strRef>
          </c:tx>
          <c:spPr>
            <a:solidFill>
              <a:schemeClr val="accent5">
                <a:lumMod val="75000"/>
                <a:alpha val="70000"/>
              </a:schemeClr>
            </a:solidFill>
          </c:spPr>
          <c:invertIfNegative val="0"/>
          <c:dPt>
            <c:idx val="17"/>
            <c:invertIfNegative val="0"/>
            <c:bubble3D val="0"/>
            <c:spPr>
              <a:solidFill>
                <a:srgbClr val="C00000">
                  <a:alpha val="70000"/>
                </a:srgbClr>
              </a:solidFill>
            </c:spPr>
          </c:dPt>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er>
        <c:dLbls>
          <c:showLegendKey val="0"/>
          <c:showVal val="0"/>
          <c:showCatName val="0"/>
          <c:showSerName val="0"/>
          <c:showPercent val="0"/>
          <c:showBubbleSize val="0"/>
        </c:dLbls>
        <c:gapWidth val="30"/>
        <c:axId val="100556160"/>
        <c:axId val="98625024"/>
      </c:barChart>
      <c:catAx>
        <c:axId val="100556160"/>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98625024"/>
        <c:crosses val="autoZero"/>
        <c:auto val="1"/>
        <c:lblAlgn val="ctr"/>
        <c:lblOffset val="100"/>
        <c:noMultiLvlLbl val="0"/>
      </c:catAx>
      <c:valAx>
        <c:axId val="98625024"/>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crossAx val="100556160"/>
        <c:crosses val="autoZero"/>
        <c:crossBetween val="between"/>
      </c:valAx>
      <c:spPr>
        <a:ln>
          <a:solidFill>
            <a:schemeClr val="bg1">
              <a:lumMod val="85000"/>
            </a:schemeClr>
          </a:solidFill>
        </a:ln>
      </c:spPr>
    </c:plotArea>
    <c:plotVisOnly val="1"/>
    <c:dispBlanksAs val="gap"/>
    <c:showDLblsOverMax val="0"/>
  </c:chart>
  <c:spPr>
    <a:ln>
      <a:solidFill>
        <a:schemeClr val="bg1">
          <a:lumMod val="75000"/>
        </a:schemeClr>
      </a:solidFill>
    </a:ln>
  </c:sp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cs-CZ" sz="1400" dirty="0"/>
              <a:t>MATEMATIKA+</a:t>
            </a:r>
            <a:r>
              <a:rPr lang="cs-CZ" sz="1400" baseline="0" dirty="0"/>
              <a:t> 2015 - ROZLOŽENÍ VÝSLEDKŮ</a:t>
            </a:r>
          </a:p>
          <a:p>
            <a:pPr>
              <a:defRPr sz="1400"/>
            </a:pPr>
            <a:r>
              <a:rPr lang="cs-CZ" sz="1400" baseline="0" dirty="0">
                <a:solidFill>
                  <a:srgbClr val="FF0000"/>
                </a:solidFill>
              </a:rPr>
              <a:t>GYMNÁZIA PODLE DÉLKY STUDIA</a:t>
            </a:r>
          </a:p>
        </c:rich>
      </c:tx>
      <c:overlay val="0"/>
    </c:title>
    <c:autoTitleDeleted val="0"/>
    <c:plotArea>
      <c:layout>
        <c:manualLayout>
          <c:layoutTarget val="inner"/>
          <c:xMode val="edge"/>
          <c:yMode val="edge"/>
          <c:x val="0.10948081445179879"/>
          <c:y val="0.15894223572284749"/>
          <c:w val="0.85117368124047199"/>
          <c:h val="0.72507790659950289"/>
        </c:manualLayout>
      </c:layout>
      <c:areaChart>
        <c:grouping val="standard"/>
        <c:varyColors val="0"/>
        <c:ser>
          <c:idx val="0"/>
          <c:order val="0"/>
          <c:tx>
            <c:strRef>
              <c:f>List1!$T$1</c:f>
              <c:strCache>
                <c:ptCount val="1"/>
                <c:pt idx="0">
                  <c:v>GY4</c:v>
                </c:pt>
              </c:strCache>
            </c:strRef>
          </c:tx>
          <c:spPr>
            <a:solidFill>
              <a:schemeClr val="accent6">
                <a:lumMod val="75000"/>
                <a:alpha val="50000"/>
              </a:schemeClr>
            </a:solidFill>
            <a:ln>
              <a:solidFill>
                <a:schemeClr val="accent6">
                  <a:lumMod val="75000"/>
                </a:schemeClr>
              </a:solidFill>
            </a:ln>
          </c:spP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List1!$T$2:$T$52</c:f>
              <c:numCache>
                <c:formatCode>0.0</c:formatCode>
                <c:ptCount val="51"/>
                <c:pt idx="0">
                  <c:v>0</c:v>
                </c:pt>
                <c:pt idx="1">
                  <c:v>0</c:v>
                </c:pt>
                <c:pt idx="2">
                  <c:v>0</c:v>
                </c:pt>
                <c:pt idx="3">
                  <c:v>0.38095238095238093</c:v>
                </c:pt>
                <c:pt idx="4">
                  <c:v>0.38095238095238093</c:v>
                </c:pt>
                <c:pt idx="5">
                  <c:v>0.5714285714285714</c:v>
                </c:pt>
                <c:pt idx="6">
                  <c:v>1.3333333333333335</c:v>
                </c:pt>
                <c:pt idx="7">
                  <c:v>0.76190476190476186</c:v>
                </c:pt>
                <c:pt idx="8">
                  <c:v>0.76190476190476186</c:v>
                </c:pt>
                <c:pt idx="9">
                  <c:v>1.3333333333333335</c:v>
                </c:pt>
                <c:pt idx="10">
                  <c:v>1.3333333333333335</c:v>
                </c:pt>
                <c:pt idx="11">
                  <c:v>1.1428571428571428</c:v>
                </c:pt>
                <c:pt idx="12">
                  <c:v>2.4761904761904763</c:v>
                </c:pt>
                <c:pt idx="13">
                  <c:v>2.0952380952380953</c:v>
                </c:pt>
                <c:pt idx="14">
                  <c:v>0.95238095238095244</c:v>
                </c:pt>
                <c:pt idx="15">
                  <c:v>2.0952380952380953</c:v>
                </c:pt>
                <c:pt idx="16">
                  <c:v>2.8571428571428572</c:v>
                </c:pt>
                <c:pt idx="17">
                  <c:v>1.3333333333333335</c:v>
                </c:pt>
                <c:pt idx="18">
                  <c:v>1.9047619047619049</c:v>
                </c:pt>
                <c:pt idx="19">
                  <c:v>3.4285714285714288</c:v>
                </c:pt>
                <c:pt idx="20">
                  <c:v>1.5238095238095237</c:v>
                </c:pt>
                <c:pt idx="21">
                  <c:v>3.0476190476190474</c:v>
                </c:pt>
                <c:pt idx="22">
                  <c:v>3.8095238095238098</c:v>
                </c:pt>
                <c:pt idx="23">
                  <c:v>3.6190476190476191</c:v>
                </c:pt>
                <c:pt idx="24">
                  <c:v>3.2380952380952377</c:v>
                </c:pt>
                <c:pt idx="25">
                  <c:v>2.666666666666667</c:v>
                </c:pt>
                <c:pt idx="26">
                  <c:v>4</c:v>
                </c:pt>
                <c:pt idx="27">
                  <c:v>4.5714285714285712</c:v>
                </c:pt>
                <c:pt idx="28">
                  <c:v>4.1904761904761907</c:v>
                </c:pt>
                <c:pt idx="29">
                  <c:v>2.666666666666667</c:v>
                </c:pt>
                <c:pt idx="30">
                  <c:v>3.2380952380952377</c:v>
                </c:pt>
                <c:pt idx="31">
                  <c:v>3.8095238095238098</c:v>
                </c:pt>
                <c:pt idx="32">
                  <c:v>4.1904761904761907</c:v>
                </c:pt>
                <c:pt idx="33">
                  <c:v>3.6190476190476191</c:v>
                </c:pt>
                <c:pt idx="34">
                  <c:v>3.2380952380952377</c:v>
                </c:pt>
                <c:pt idx="35">
                  <c:v>4</c:v>
                </c:pt>
                <c:pt idx="36">
                  <c:v>1.5238095238095237</c:v>
                </c:pt>
                <c:pt idx="37">
                  <c:v>2.2857142857142856</c:v>
                </c:pt>
                <c:pt idx="38">
                  <c:v>2.4761904761904763</c:v>
                </c:pt>
                <c:pt idx="39">
                  <c:v>1.7142857142857144</c:v>
                </c:pt>
                <c:pt idx="40">
                  <c:v>2.4761904761904763</c:v>
                </c:pt>
                <c:pt idx="41">
                  <c:v>1.1428571428571428</c:v>
                </c:pt>
                <c:pt idx="42">
                  <c:v>1.1428571428571428</c:v>
                </c:pt>
                <c:pt idx="43">
                  <c:v>0.5714285714285714</c:v>
                </c:pt>
                <c:pt idx="44">
                  <c:v>1.3333333333333335</c:v>
                </c:pt>
                <c:pt idx="45">
                  <c:v>0.95238095238095244</c:v>
                </c:pt>
                <c:pt idx="46">
                  <c:v>1.1428571428571428</c:v>
                </c:pt>
                <c:pt idx="47">
                  <c:v>0.5714285714285714</c:v>
                </c:pt>
                <c:pt idx="48">
                  <c:v>0.76190476190476186</c:v>
                </c:pt>
                <c:pt idx="49">
                  <c:v>0.5714285714285714</c:v>
                </c:pt>
                <c:pt idx="50">
                  <c:v>0.76190476190476186</c:v>
                </c:pt>
              </c:numCache>
            </c:numRef>
          </c:val>
        </c:ser>
        <c:ser>
          <c:idx val="1"/>
          <c:order val="1"/>
          <c:tx>
            <c:strRef>
              <c:f>List1!$U$1</c:f>
              <c:strCache>
                <c:ptCount val="1"/>
                <c:pt idx="0">
                  <c:v>GY6</c:v>
                </c:pt>
              </c:strCache>
            </c:strRef>
          </c:tx>
          <c:spPr>
            <a:solidFill>
              <a:srgbClr val="FFC000">
                <a:alpha val="50000"/>
              </a:srgbClr>
            </a:solidFill>
            <a:ln>
              <a:solidFill>
                <a:srgbClr val="FFC000"/>
              </a:solidFill>
            </a:ln>
          </c:spPr>
          <c:val>
            <c:numRef>
              <c:f>List1!$U$2:$U$52</c:f>
              <c:numCache>
                <c:formatCode>0.0</c:formatCode>
                <c:ptCount val="51"/>
                <c:pt idx="0">
                  <c:v>0</c:v>
                </c:pt>
                <c:pt idx="1">
                  <c:v>0</c:v>
                </c:pt>
                <c:pt idx="2">
                  <c:v>0</c:v>
                </c:pt>
                <c:pt idx="3">
                  <c:v>0</c:v>
                </c:pt>
                <c:pt idx="4">
                  <c:v>0</c:v>
                </c:pt>
                <c:pt idx="5">
                  <c:v>0</c:v>
                </c:pt>
                <c:pt idx="6">
                  <c:v>0.93457943925233633</c:v>
                </c:pt>
                <c:pt idx="7">
                  <c:v>0</c:v>
                </c:pt>
                <c:pt idx="8">
                  <c:v>0</c:v>
                </c:pt>
                <c:pt idx="9">
                  <c:v>0.93457943925233633</c:v>
                </c:pt>
                <c:pt idx="10">
                  <c:v>1.8691588785046727</c:v>
                </c:pt>
                <c:pt idx="11">
                  <c:v>0</c:v>
                </c:pt>
                <c:pt idx="12">
                  <c:v>0.93457943925233633</c:v>
                </c:pt>
                <c:pt idx="13">
                  <c:v>1.8691588785046727</c:v>
                </c:pt>
                <c:pt idx="14">
                  <c:v>0.93457943925233633</c:v>
                </c:pt>
                <c:pt idx="15">
                  <c:v>0.93457943925233633</c:v>
                </c:pt>
                <c:pt idx="16">
                  <c:v>0</c:v>
                </c:pt>
                <c:pt idx="17">
                  <c:v>3.7383177570093453</c:v>
                </c:pt>
                <c:pt idx="18">
                  <c:v>2.8037383177570092</c:v>
                </c:pt>
                <c:pt idx="19">
                  <c:v>0.93457943925233633</c:v>
                </c:pt>
                <c:pt idx="20">
                  <c:v>0.93457943925233633</c:v>
                </c:pt>
                <c:pt idx="21">
                  <c:v>3.7383177570093453</c:v>
                </c:pt>
                <c:pt idx="22">
                  <c:v>2.8037383177570092</c:v>
                </c:pt>
                <c:pt idx="23">
                  <c:v>2.8037383177570092</c:v>
                </c:pt>
                <c:pt idx="24">
                  <c:v>4.6728971962616823</c:v>
                </c:pt>
                <c:pt idx="25">
                  <c:v>1.8691588785046727</c:v>
                </c:pt>
                <c:pt idx="26">
                  <c:v>3.7383177570093453</c:v>
                </c:pt>
                <c:pt idx="27">
                  <c:v>2.8037383177570092</c:v>
                </c:pt>
                <c:pt idx="28">
                  <c:v>6.5420560747663545</c:v>
                </c:pt>
                <c:pt idx="29">
                  <c:v>5.6074766355140184</c:v>
                </c:pt>
                <c:pt idx="30">
                  <c:v>4.6728971962616823</c:v>
                </c:pt>
                <c:pt idx="31">
                  <c:v>3.7383177570093453</c:v>
                </c:pt>
                <c:pt idx="32">
                  <c:v>5.6074766355140184</c:v>
                </c:pt>
                <c:pt idx="33">
                  <c:v>1.8691588785046727</c:v>
                </c:pt>
                <c:pt idx="34">
                  <c:v>3.7383177570093453</c:v>
                </c:pt>
                <c:pt idx="35">
                  <c:v>1.8691588785046727</c:v>
                </c:pt>
                <c:pt idx="36">
                  <c:v>3.7383177570093453</c:v>
                </c:pt>
                <c:pt idx="37">
                  <c:v>5.6074766355140184</c:v>
                </c:pt>
                <c:pt idx="38">
                  <c:v>2.8037383177570092</c:v>
                </c:pt>
                <c:pt idx="39">
                  <c:v>2.8037383177570092</c:v>
                </c:pt>
                <c:pt idx="40">
                  <c:v>0.93457943925233633</c:v>
                </c:pt>
                <c:pt idx="41">
                  <c:v>0.93457943925233633</c:v>
                </c:pt>
                <c:pt idx="42">
                  <c:v>0.93457943925233633</c:v>
                </c:pt>
                <c:pt idx="43">
                  <c:v>3.7383177570093453</c:v>
                </c:pt>
                <c:pt idx="44">
                  <c:v>1.8691588785046727</c:v>
                </c:pt>
                <c:pt idx="45">
                  <c:v>0.93457943925233633</c:v>
                </c:pt>
                <c:pt idx="46">
                  <c:v>0</c:v>
                </c:pt>
                <c:pt idx="47">
                  <c:v>0.93457943925233633</c:v>
                </c:pt>
                <c:pt idx="48">
                  <c:v>0.93457943925233633</c:v>
                </c:pt>
                <c:pt idx="49">
                  <c:v>0</c:v>
                </c:pt>
                <c:pt idx="50">
                  <c:v>0.93457943925233633</c:v>
                </c:pt>
              </c:numCache>
            </c:numRef>
          </c:val>
        </c:ser>
        <c:ser>
          <c:idx val="2"/>
          <c:order val="2"/>
          <c:tx>
            <c:strRef>
              <c:f>List1!$V$1</c:f>
              <c:strCache>
                <c:ptCount val="1"/>
                <c:pt idx="0">
                  <c:v>GY8</c:v>
                </c:pt>
              </c:strCache>
            </c:strRef>
          </c:tx>
          <c:spPr>
            <a:solidFill>
              <a:srgbClr val="92D050">
                <a:alpha val="40000"/>
              </a:srgbClr>
            </a:solidFill>
            <a:ln>
              <a:solidFill>
                <a:srgbClr val="92D050"/>
              </a:solidFill>
            </a:ln>
          </c:spPr>
          <c:val>
            <c:numRef>
              <c:f>List1!$V$2:$V$52</c:f>
              <c:numCache>
                <c:formatCode>0.0</c:formatCode>
                <c:ptCount val="51"/>
                <c:pt idx="0">
                  <c:v>0</c:v>
                </c:pt>
                <c:pt idx="1">
                  <c:v>0.15220700152207001</c:v>
                </c:pt>
                <c:pt idx="2">
                  <c:v>0</c:v>
                </c:pt>
                <c:pt idx="3">
                  <c:v>0.15220700152207001</c:v>
                </c:pt>
                <c:pt idx="4">
                  <c:v>0.45662100456621002</c:v>
                </c:pt>
                <c:pt idx="5">
                  <c:v>0.15220700152207001</c:v>
                </c:pt>
                <c:pt idx="6">
                  <c:v>0.15220700152207001</c:v>
                </c:pt>
                <c:pt idx="7">
                  <c:v>0.45662100456621002</c:v>
                </c:pt>
                <c:pt idx="8">
                  <c:v>0.60882800608828003</c:v>
                </c:pt>
                <c:pt idx="9">
                  <c:v>0.76103500761035003</c:v>
                </c:pt>
                <c:pt idx="10">
                  <c:v>0.15220700152207001</c:v>
                </c:pt>
                <c:pt idx="11">
                  <c:v>0.15220700152207001</c:v>
                </c:pt>
                <c:pt idx="12">
                  <c:v>0.60882800608828003</c:v>
                </c:pt>
                <c:pt idx="13">
                  <c:v>1.3698630136986301</c:v>
                </c:pt>
                <c:pt idx="14">
                  <c:v>1.3698630136986301</c:v>
                </c:pt>
                <c:pt idx="15">
                  <c:v>0.91324200913242004</c:v>
                </c:pt>
                <c:pt idx="16">
                  <c:v>1.8264840182648401</c:v>
                </c:pt>
                <c:pt idx="17">
                  <c:v>1.06544901065449</c:v>
                </c:pt>
                <c:pt idx="18">
                  <c:v>1.9786910197869101</c:v>
                </c:pt>
                <c:pt idx="19">
                  <c:v>1.6742770167427701</c:v>
                </c:pt>
                <c:pt idx="20">
                  <c:v>2.2831050228310499</c:v>
                </c:pt>
                <c:pt idx="21">
                  <c:v>1.5220700152207001</c:v>
                </c:pt>
                <c:pt idx="22">
                  <c:v>3.3485540334855401</c:v>
                </c:pt>
                <c:pt idx="23">
                  <c:v>2.5875190258751903</c:v>
                </c:pt>
                <c:pt idx="24">
                  <c:v>3.3485540334855401</c:v>
                </c:pt>
                <c:pt idx="25">
                  <c:v>3.5007610350076099</c:v>
                </c:pt>
                <c:pt idx="26">
                  <c:v>3.3485540334855401</c:v>
                </c:pt>
                <c:pt idx="27">
                  <c:v>1.9786910197869101</c:v>
                </c:pt>
                <c:pt idx="28">
                  <c:v>3.5007610350076099</c:v>
                </c:pt>
                <c:pt idx="29">
                  <c:v>2.8919330289193299</c:v>
                </c:pt>
                <c:pt idx="30">
                  <c:v>2.7397260273972601</c:v>
                </c:pt>
                <c:pt idx="31">
                  <c:v>2.5875190258751903</c:v>
                </c:pt>
                <c:pt idx="32">
                  <c:v>3.5007610350076099</c:v>
                </c:pt>
                <c:pt idx="33">
                  <c:v>4.5662100456620998</c:v>
                </c:pt>
                <c:pt idx="34">
                  <c:v>3.6529680365296802</c:v>
                </c:pt>
                <c:pt idx="35">
                  <c:v>3.0441400304414001</c:v>
                </c:pt>
                <c:pt idx="36">
                  <c:v>3.0441400304414001</c:v>
                </c:pt>
                <c:pt idx="37">
                  <c:v>3.3485540334855401</c:v>
                </c:pt>
                <c:pt idx="38">
                  <c:v>3.3485540334855401</c:v>
                </c:pt>
                <c:pt idx="39">
                  <c:v>3.5007610350076099</c:v>
                </c:pt>
                <c:pt idx="40">
                  <c:v>3.1963470319634704</c:v>
                </c:pt>
                <c:pt idx="41">
                  <c:v>2.7397260273972601</c:v>
                </c:pt>
                <c:pt idx="42">
                  <c:v>3.3485540334855401</c:v>
                </c:pt>
                <c:pt idx="43">
                  <c:v>2.5875190258751903</c:v>
                </c:pt>
                <c:pt idx="44">
                  <c:v>3.8051750380517504</c:v>
                </c:pt>
                <c:pt idx="45">
                  <c:v>1.8264840182648401</c:v>
                </c:pt>
                <c:pt idx="46">
                  <c:v>1.3698630136986301</c:v>
                </c:pt>
                <c:pt idx="47">
                  <c:v>1.5220700152207001</c:v>
                </c:pt>
                <c:pt idx="48">
                  <c:v>2.2831050228310499</c:v>
                </c:pt>
                <c:pt idx="49">
                  <c:v>0.60882800608828003</c:v>
                </c:pt>
                <c:pt idx="50">
                  <c:v>1.06544901065449</c:v>
                </c:pt>
              </c:numCache>
            </c:numRef>
          </c:val>
        </c:ser>
        <c:dLbls>
          <c:showLegendKey val="0"/>
          <c:showVal val="0"/>
          <c:showCatName val="0"/>
          <c:showSerName val="0"/>
          <c:showPercent val="0"/>
          <c:showBubbleSize val="0"/>
        </c:dLbls>
        <c:axId val="100590720"/>
        <c:axId val="100592640"/>
      </c:areaChart>
      <c:lineChart>
        <c:grouping val="standard"/>
        <c:varyColors val="0"/>
        <c:ser>
          <c:idx val="3"/>
          <c:order val="3"/>
          <c:tx>
            <c:strRef>
              <c:f>List1!$R$1</c:f>
              <c:strCache>
                <c:ptCount val="1"/>
                <c:pt idx="0">
                  <c:v>CELKEM</c:v>
                </c:pt>
              </c:strCache>
            </c:strRef>
          </c:tx>
          <c:spPr>
            <a:ln w="19050">
              <a:solidFill>
                <a:schemeClr val="tx1"/>
              </a:solidFill>
              <a:prstDash val="sysDash"/>
            </a:ln>
          </c:spPr>
          <c:marker>
            <c:symbol val="none"/>
          </c:marker>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590720"/>
        <c:axId val="100592640"/>
      </c:lineChart>
      <c:catAx>
        <c:axId val="100590720"/>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0592640"/>
        <c:crosses val="autoZero"/>
        <c:auto val="1"/>
        <c:lblAlgn val="ctr"/>
        <c:lblOffset val="100"/>
        <c:noMultiLvlLbl val="0"/>
      </c:catAx>
      <c:valAx>
        <c:axId val="100592640"/>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900"/>
            </a:pPr>
            <a:endParaRPr lang="cs-CZ"/>
          </a:p>
        </c:txPr>
        <c:crossAx val="100590720"/>
        <c:crosses val="autoZero"/>
        <c:crossBetween val="between"/>
      </c:valAx>
      <c:spPr>
        <a:ln>
          <a:solidFill>
            <a:schemeClr val="bg1">
              <a:lumMod val="85000"/>
            </a:schemeClr>
          </a:solidFill>
        </a:ln>
      </c:spPr>
    </c:plotArea>
    <c:legend>
      <c:legendPos val="r"/>
      <c:layout>
        <c:manualLayout>
          <c:xMode val="edge"/>
          <c:yMode val="edge"/>
          <c:x val="0.13040401330119933"/>
          <c:y val="0.19226809189121716"/>
          <c:w val="0.26748135053656175"/>
          <c:h val="0.19555315743476892"/>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cs-CZ" sz="1100" dirty="0"/>
              <a:t>MATEMATIKA+</a:t>
            </a:r>
            <a:r>
              <a:rPr lang="cs-CZ" sz="1100" baseline="0" dirty="0"/>
              <a:t> 2015 - ROZLOŽENÍ VÝSLEDKŮ</a:t>
            </a:r>
          </a:p>
          <a:p>
            <a:pPr>
              <a:defRPr sz="1100"/>
            </a:pPr>
            <a:r>
              <a:rPr lang="cs-CZ" sz="1100" baseline="0" dirty="0">
                <a:solidFill>
                  <a:srgbClr val="FF0000"/>
                </a:solidFill>
              </a:rPr>
              <a:t>4LETÁ GYMNÁZIA</a:t>
            </a:r>
          </a:p>
        </c:rich>
      </c:tx>
      <c:overlay val="0"/>
    </c:title>
    <c:autoTitleDeleted val="0"/>
    <c:plotArea>
      <c:layout>
        <c:manualLayout>
          <c:layoutTarget val="inner"/>
          <c:xMode val="edge"/>
          <c:yMode val="edge"/>
          <c:x val="0.10948081445179879"/>
          <c:y val="0.16383442535823167"/>
          <c:w val="0.85117368124047199"/>
          <c:h val="0.72018577260208239"/>
        </c:manualLayout>
      </c:layout>
      <c:barChart>
        <c:barDir val="col"/>
        <c:grouping val="clustered"/>
        <c:varyColors val="0"/>
        <c:ser>
          <c:idx val="1"/>
          <c:order val="1"/>
          <c:tx>
            <c:strRef>
              <c:f>List1!$T$1</c:f>
              <c:strCache>
                <c:ptCount val="1"/>
                <c:pt idx="0">
                  <c:v>GY4</c:v>
                </c:pt>
              </c:strCache>
            </c:strRef>
          </c:tx>
          <c:spPr>
            <a:solidFill>
              <a:schemeClr val="accent5"/>
            </a:solidFill>
          </c:spPr>
          <c:invertIfNegative val="0"/>
          <c:dPt>
            <c:idx val="17"/>
            <c:invertIfNegative val="0"/>
            <c:bubble3D val="0"/>
            <c:spPr>
              <a:solidFill>
                <a:srgbClr val="C00000">
                  <a:alpha val="50000"/>
                </a:srgbClr>
              </a:solidFill>
            </c:spPr>
          </c:dPt>
          <c:val>
            <c:numRef>
              <c:f>List1!$T$2:$T$52</c:f>
              <c:numCache>
                <c:formatCode>0.0</c:formatCode>
                <c:ptCount val="51"/>
                <c:pt idx="0">
                  <c:v>0</c:v>
                </c:pt>
                <c:pt idx="1">
                  <c:v>0</c:v>
                </c:pt>
                <c:pt idx="2">
                  <c:v>0</c:v>
                </c:pt>
                <c:pt idx="3">
                  <c:v>0.38095238095238093</c:v>
                </c:pt>
                <c:pt idx="4">
                  <c:v>0.38095238095238093</c:v>
                </c:pt>
                <c:pt idx="5">
                  <c:v>0.5714285714285714</c:v>
                </c:pt>
                <c:pt idx="6">
                  <c:v>1.3333333333333335</c:v>
                </c:pt>
                <c:pt idx="7">
                  <c:v>0.76190476190476186</c:v>
                </c:pt>
                <c:pt idx="8">
                  <c:v>0.76190476190476186</c:v>
                </c:pt>
                <c:pt idx="9">
                  <c:v>1.3333333333333335</c:v>
                </c:pt>
                <c:pt idx="10">
                  <c:v>1.3333333333333335</c:v>
                </c:pt>
                <c:pt idx="11">
                  <c:v>1.1428571428571428</c:v>
                </c:pt>
                <c:pt idx="12">
                  <c:v>2.4761904761904763</c:v>
                </c:pt>
                <c:pt idx="13">
                  <c:v>2.0952380952380953</c:v>
                </c:pt>
                <c:pt idx="14">
                  <c:v>0.95238095238095244</c:v>
                </c:pt>
                <c:pt idx="15">
                  <c:v>2.0952380952380953</c:v>
                </c:pt>
                <c:pt idx="16">
                  <c:v>2.8571428571428572</c:v>
                </c:pt>
                <c:pt idx="17">
                  <c:v>1.3333333333333335</c:v>
                </c:pt>
                <c:pt idx="18">
                  <c:v>1.9047619047619049</c:v>
                </c:pt>
                <c:pt idx="19">
                  <c:v>3.4285714285714288</c:v>
                </c:pt>
                <c:pt idx="20">
                  <c:v>1.5238095238095237</c:v>
                </c:pt>
                <c:pt idx="21">
                  <c:v>3.0476190476190474</c:v>
                </c:pt>
                <c:pt idx="22">
                  <c:v>3.8095238095238098</c:v>
                </c:pt>
                <c:pt idx="23">
                  <c:v>3.6190476190476191</c:v>
                </c:pt>
                <c:pt idx="24">
                  <c:v>3.2380952380952377</c:v>
                </c:pt>
                <c:pt idx="25">
                  <c:v>2.666666666666667</c:v>
                </c:pt>
                <c:pt idx="26">
                  <c:v>4</c:v>
                </c:pt>
                <c:pt idx="27">
                  <c:v>4.5714285714285712</c:v>
                </c:pt>
                <c:pt idx="28">
                  <c:v>4.1904761904761907</c:v>
                </c:pt>
                <c:pt idx="29">
                  <c:v>2.666666666666667</c:v>
                </c:pt>
                <c:pt idx="30">
                  <c:v>3.2380952380952377</c:v>
                </c:pt>
                <c:pt idx="31">
                  <c:v>3.8095238095238098</c:v>
                </c:pt>
                <c:pt idx="32">
                  <c:v>4.1904761904761907</c:v>
                </c:pt>
                <c:pt idx="33">
                  <c:v>3.6190476190476191</c:v>
                </c:pt>
                <c:pt idx="34">
                  <c:v>3.2380952380952377</c:v>
                </c:pt>
                <c:pt idx="35">
                  <c:v>4</c:v>
                </c:pt>
                <c:pt idx="36">
                  <c:v>1.5238095238095237</c:v>
                </c:pt>
                <c:pt idx="37">
                  <c:v>2.2857142857142856</c:v>
                </c:pt>
                <c:pt idx="38">
                  <c:v>2.4761904761904763</c:v>
                </c:pt>
                <c:pt idx="39">
                  <c:v>1.7142857142857144</c:v>
                </c:pt>
                <c:pt idx="40">
                  <c:v>2.4761904761904763</c:v>
                </c:pt>
                <c:pt idx="41">
                  <c:v>1.1428571428571428</c:v>
                </c:pt>
                <c:pt idx="42">
                  <c:v>1.1428571428571428</c:v>
                </c:pt>
                <c:pt idx="43">
                  <c:v>0.5714285714285714</c:v>
                </c:pt>
                <c:pt idx="44">
                  <c:v>1.3333333333333335</c:v>
                </c:pt>
                <c:pt idx="45">
                  <c:v>0.95238095238095244</c:v>
                </c:pt>
                <c:pt idx="46">
                  <c:v>1.1428571428571428</c:v>
                </c:pt>
                <c:pt idx="47">
                  <c:v>0.5714285714285714</c:v>
                </c:pt>
                <c:pt idx="48">
                  <c:v>0.76190476190476186</c:v>
                </c:pt>
                <c:pt idx="49">
                  <c:v>0.5714285714285714</c:v>
                </c:pt>
                <c:pt idx="50">
                  <c:v>0.76190476190476186</c:v>
                </c:pt>
              </c:numCache>
            </c:numRef>
          </c:val>
        </c:ser>
        <c:dLbls>
          <c:showLegendKey val="0"/>
          <c:showVal val="0"/>
          <c:showCatName val="0"/>
          <c:showSerName val="0"/>
          <c:showPercent val="0"/>
          <c:showBubbleSize val="0"/>
        </c:dLbls>
        <c:gapWidth val="30"/>
        <c:axId val="100644736"/>
        <c:axId val="100646912"/>
      </c:barChart>
      <c:lineChart>
        <c:grouping val="standard"/>
        <c:varyColors val="0"/>
        <c:ser>
          <c:idx val="0"/>
          <c:order val="0"/>
          <c:tx>
            <c:strRef>
              <c:f>List1!$R$1</c:f>
              <c:strCache>
                <c:ptCount val="1"/>
                <c:pt idx="0">
                  <c:v>CELKEM</c:v>
                </c:pt>
              </c:strCache>
            </c:strRef>
          </c:tx>
          <c:spPr>
            <a:ln w="12700">
              <a:solidFill>
                <a:schemeClr val="tx1"/>
              </a:solidFill>
              <a:prstDash val="sysDash"/>
            </a:ln>
          </c:spPr>
          <c:marker>
            <c:symbol val="none"/>
          </c:marke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644736"/>
        <c:axId val="100646912"/>
      </c:lineChart>
      <c:catAx>
        <c:axId val="100644736"/>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0646912"/>
        <c:crosses val="autoZero"/>
        <c:auto val="1"/>
        <c:lblAlgn val="ctr"/>
        <c:lblOffset val="100"/>
        <c:noMultiLvlLbl val="0"/>
      </c:catAx>
      <c:valAx>
        <c:axId val="100646912"/>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800"/>
            </a:pPr>
            <a:endParaRPr lang="cs-CZ"/>
          </a:p>
        </c:txPr>
        <c:crossAx val="100644736"/>
        <c:crosses val="autoZero"/>
        <c:crossBetween val="between"/>
      </c:valAx>
      <c:spPr>
        <a:ln>
          <a:solidFill>
            <a:schemeClr val="bg1">
              <a:lumMod val="85000"/>
            </a:schemeClr>
          </a:solidFill>
        </a:ln>
      </c:spPr>
    </c:plotArea>
    <c:legend>
      <c:legendPos val="r"/>
      <c:layout>
        <c:manualLayout>
          <c:xMode val="edge"/>
          <c:yMode val="edge"/>
          <c:x val="0.13040401330119933"/>
          <c:y val="0.23349383930339407"/>
          <c:w val="0.23065504557912203"/>
          <c:h val="0.11656557948144089"/>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cs-CZ" sz="1100" dirty="0"/>
              <a:t>MATEMATIKA+</a:t>
            </a:r>
            <a:r>
              <a:rPr lang="cs-CZ" sz="1100" baseline="0" dirty="0"/>
              <a:t> 2015 - ROZLOŽENÍ VÝSLEDKŮ</a:t>
            </a:r>
          </a:p>
          <a:p>
            <a:pPr>
              <a:defRPr sz="1100"/>
            </a:pPr>
            <a:r>
              <a:rPr lang="cs-CZ" sz="1100" baseline="0" dirty="0">
                <a:solidFill>
                  <a:srgbClr val="FF0000"/>
                </a:solidFill>
              </a:rPr>
              <a:t>6LETÁ GYMNÁZIA</a:t>
            </a:r>
          </a:p>
        </c:rich>
      </c:tx>
      <c:overlay val="0"/>
    </c:title>
    <c:autoTitleDeleted val="0"/>
    <c:plotArea>
      <c:layout>
        <c:manualLayout>
          <c:layoutTarget val="inner"/>
          <c:xMode val="edge"/>
          <c:yMode val="edge"/>
          <c:x val="0.10948081445179879"/>
          <c:y val="0.16383442535823167"/>
          <c:w val="0.85117368124047199"/>
          <c:h val="0.72018577260208239"/>
        </c:manualLayout>
      </c:layout>
      <c:barChart>
        <c:barDir val="col"/>
        <c:grouping val="clustered"/>
        <c:varyColors val="0"/>
        <c:ser>
          <c:idx val="1"/>
          <c:order val="1"/>
          <c:tx>
            <c:strRef>
              <c:f>List1!$U$1</c:f>
              <c:strCache>
                <c:ptCount val="1"/>
                <c:pt idx="0">
                  <c:v>GY6</c:v>
                </c:pt>
              </c:strCache>
            </c:strRef>
          </c:tx>
          <c:spPr>
            <a:solidFill>
              <a:schemeClr val="accent5"/>
            </a:solidFill>
          </c:spPr>
          <c:invertIfNegative val="0"/>
          <c:dPt>
            <c:idx val="17"/>
            <c:invertIfNegative val="0"/>
            <c:bubble3D val="0"/>
            <c:spPr>
              <a:solidFill>
                <a:srgbClr val="C00000">
                  <a:alpha val="50000"/>
                </a:srgbClr>
              </a:solidFill>
            </c:spPr>
          </c:dPt>
          <c:val>
            <c:numRef>
              <c:f>List1!$U$2:$U$52</c:f>
              <c:numCache>
                <c:formatCode>0.0</c:formatCode>
                <c:ptCount val="51"/>
                <c:pt idx="0">
                  <c:v>0</c:v>
                </c:pt>
                <c:pt idx="1">
                  <c:v>0</c:v>
                </c:pt>
                <c:pt idx="2">
                  <c:v>0</c:v>
                </c:pt>
                <c:pt idx="3">
                  <c:v>0</c:v>
                </c:pt>
                <c:pt idx="4">
                  <c:v>0</c:v>
                </c:pt>
                <c:pt idx="5">
                  <c:v>0</c:v>
                </c:pt>
                <c:pt idx="6">
                  <c:v>0.93457943925233633</c:v>
                </c:pt>
                <c:pt idx="7">
                  <c:v>0</c:v>
                </c:pt>
                <c:pt idx="8">
                  <c:v>0</c:v>
                </c:pt>
                <c:pt idx="9">
                  <c:v>0.93457943925233633</c:v>
                </c:pt>
                <c:pt idx="10">
                  <c:v>1.8691588785046727</c:v>
                </c:pt>
                <c:pt idx="11">
                  <c:v>0</c:v>
                </c:pt>
                <c:pt idx="12">
                  <c:v>0.93457943925233633</c:v>
                </c:pt>
                <c:pt idx="13">
                  <c:v>1.8691588785046727</c:v>
                </c:pt>
                <c:pt idx="14">
                  <c:v>0.93457943925233633</c:v>
                </c:pt>
                <c:pt idx="15">
                  <c:v>0.93457943925233633</c:v>
                </c:pt>
                <c:pt idx="16">
                  <c:v>0</c:v>
                </c:pt>
                <c:pt idx="17">
                  <c:v>3.7383177570093453</c:v>
                </c:pt>
                <c:pt idx="18">
                  <c:v>2.8037383177570092</c:v>
                </c:pt>
                <c:pt idx="19">
                  <c:v>0.93457943925233633</c:v>
                </c:pt>
                <c:pt idx="20">
                  <c:v>0.93457943925233633</c:v>
                </c:pt>
                <c:pt idx="21">
                  <c:v>3.7383177570093453</c:v>
                </c:pt>
                <c:pt idx="22">
                  <c:v>2.8037383177570092</c:v>
                </c:pt>
                <c:pt idx="23">
                  <c:v>2.8037383177570092</c:v>
                </c:pt>
                <c:pt idx="24">
                  <c:v>4.6728971962616823</c:v>
                </c:pt>
                <c:pt idx="25">
                  <c:v>1.8691588785046727</c:v>
                </c:pt>
                <c:pt idx="26">
                  <c:v>3.7383177570093453</c:v>
                </c:pt>
                <c:pt idx="27">
                  <c:v>2.8037383177570092</c:v>
                </c:pt>
                <c:pt idx="28">
                  <c:v>6.5420560747663545</c:v>
                </c:pt>
                <c:pt idx="29">
                  <c:v>5.6074766355140184</c:v>
                </c:pt>
                <c:pt idx="30">
                  <c:v>4.6728971962616823</c:v>
                </c:pt>
                <c:pt idx="31">
                  <c:v>3.7383177570093453</c:v>
                </c:pt>
                <c:pt idx="32">
                  <c:v>5.6074766355140184</c:v>
                </c:pt>
                <c:pt idx="33">
                  <c:v>1.8691588785046727</c:v>
                </c:pt>
                <c:pt idx="34">
                  <c:v>3.7383177570093453</c:v>
                </c:pt>
                <c:pt idx="35">
                  <c:v>1.8691588785046727</c:v>
                </c:pt>
                <c:pt idx="36">
                  <c:v>3.7383177570093453</c:v>
                </c:pt>
                <c:pt idx="37">
                  <c:v>5.6074766355140184</c:v>
                </c:pt>
                <c:pt idx="38">
                  <c:v>2.8037383177570092</c:v>
                </c:pt>
                <c:pt idx="39">
                  <c:v>2.8037383177570092</c:v>
                </c:pt>
                <c:pt idx="40">
                  <c:v>0.93457943925233633</c:v>
                </c:pt>
                <c:pt idx="41">
                  <c:v>0.93457943925233633</c:v>
                </c:pt>
                <c:pt idx="42">
                  <c:v>0.93457943925233633</c:v>
                </c:pt>
                <c:pt idx="43">
                  <c:v>3.7383177570093453</c:v>
                </c:pt>
                <c:pt idx="44">
                  <c:v>1.8691588785046727</c:v>
                </c:pt>
                <c:pt idx="45">
                  <c:v>0.93457943925233633</c:v>
                </c:pt>
                <c:pt idx="46">
                  <c:v>0</c:v>
                </c:pt>
                <c:pt idx="47">
                  <c:v>0.93457943925233633</c:v>
                </c:pt>
                <c:pt idx="48">
                  <c:v>0.93457943925233633</c:v>
                </c:pt>
                <c:pt idx="49">
                  <c:v>0</c:v>
                </c:pt>
                <c:pt idx="50">
                  <c:v>0.93457943925233633</c:v>
                </c:pt>
              </c:numCache>
            </c:numRef>
          </c:val>
        </c:ser>
        <c:dLbls>
          <c:showLegendKey val="0"/>
          <c:showVal val="0"/>
          <c:showCatName val="0"/>
          <c:showSerName val="0"/>
          <c:showPercent val="0"/>
          <c:showBubbleSize val="0"/>
        </c:dLbls>
        <c:gapWidth val="30"/>
        <c:axId val="100693888"/>
        <c:axId val="100700160"/>
      </c:barChart>
      <c:lineChart>
        <c:grouping val="standard"/>
        <c:varyColors val="0"/>
        <c:ser>
          <c:idx val="0"/>
          <c:order val="0"/>
          <c:tx>
            <c:strRef>
              <c:f>List1!$R$1</c:f>
              <c:strCache>
                <c:ptCount val="1"/>
                <c:pt idx="0">
                  <c:v>CELKEM</c:v>
                </c:pt>
              </c:strCache>
            </c:strRef>
          </c:tx>
          <c:spPr>
            <a:ln w="12700">
              <a:solidFill>
                <a:schemeClr val="tx1"/>
              </a:solidFill>
              <a:prstDash val="sysDash"/>
            </a:ln>
          </c:spPr>
          <c:marker>
            <c:symbol val="none"/>
          </c:marke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693888"/>
        <c:axId val="100700160"/>
      </c:lineChart>
      <c:catAx>
        <c:axId val="100693888"/>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0700160"/>
        <c:crosses val="autoZero"/>
        <c:auto val="1"/>
        <c:lblAlgn val="ctr"/>
        <c:lblOffset val="100"/>
        <c:noMultiLvlLbl val="0"/>
      </c:catAx>
      <c:valAx>
        <c:axId val="100700160"/>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800"/>
            </a:pPr>
            <a:endParaRPr lang="cs-CZ"/>
          </a:p>
        </c:txPr>
        <c:crossAx val="100693888"/>
        <c:crosses val="autoZero"/>
        <c:crossBetween val="between"/>
      </c:valAx>
      <c:spPr>
        <a:ln>
          <a:solidFill>
            <a:schemeClr val="bg1">
              <a:lumMod val="85000"/>
            </a:schemeClr>
          </a:solidFill>
        </a:ln>
      </c:spPr>
    </c:plotArea>
    <c:legend>
      <c:legendPos val="r"/>
      <c:layout>
        <c:manualLayout>
          <c:xMode val="edge"/>
          <c:yMode val="edge"/>
          <c:x val="0.13040401330119933"/>
          <c:y val="0.23349383930339407"/>
          <c:w val="0.2306549346849007"/>
          <c:h val="0.11656557948144089"/>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cs-CZ" sz="1100" dirty="0"/>
              <a:t>MATEMATIKA+</a:t>
            </a:r>
            <a:r>
              <a:rPr lang="cs-CZ" sz="1100" baseline="0" dirty="0"/>
              <a:t> 2015 - ROZLOŽENÍ VÝSLEDKŮ</a:t>
            </a:r>
          </a:p>
          <a:p>
            <a:pPr>
              <a:defRPr sz="1100"/>
            </a:pPr>
            <a:r>
              <a:rPr lang="cs-CZ" sz="1100" baseline="0" dirty="0">
                <a:solidFill>
                  <a:srgbClr val="FF0000"/>
                </a:solidFill>
              </a:rPr>
              <a:t>8LETÁ GYMNÁZIA</a:t>
            </a:r>
          </a:p>
        </c:rich>
      </c:tx>
      <c:overlay val="0"/>
    </c:title>
    <c:autoTitleDeleted val="0"/>
    <c:plotArea>
      <c:layout>
        <c:manualLayout>
          <c:layoutTarget val="inner"/>
          <c:xMode val="edge"/>
          <c:yMode val="edge"/>
          <c:x val="0.10948081445179879"/>
          <c:y val="0.16383442535823167"/>
          <c:w val="0.85117368124047199"/>
          <c:h val="0.72018577260208239"/>
        </c:manualLayout>
      </c:layout>
      <c:barChart>
        <c:barDir val="col"/>
        <c:grouping val="clustered"/>
        <c:varyColors val="0"/>
        <c:ser>
          <c:idx val="1"/>
          <c:order val="1"/>
          <c:tx>
            <c:strRef>
              <c:f>List1!$V$1</c:f>
              <c:strCache>
                <c:ptCount val="1"/>
                <c:pt idx="0">
                  <c:v>GY8</c:v>
                </c:pt>
              </c:strCache>
            </c:strRef>
          </c:tx>
          <c:spPr>
            <a:solidFill>
              <a:schemeClr val="accent5"/>
            </a:solidFill>
          </c:spPr>
          <c:invertIfNegative val="0"/>
          <c:dPt>
            <c:idx val="17"/>
            <c:invertIfNegative val="0"/>
            <c:bubble3D val="0"/>
            <c:spPr>
              <a:solidFill>
                <a:srgbClr val="C00000">
                  <a:alpha val="50000"/>
                </a:srgbClr>
              </a:solidFill>
            </c:spPr>
          </c:dPt>
          <c:val>
            <c:numRef>
              <c:f>List1!$V$2:$V$52</c:f>
              <c:numCache>
                <c:formatCode>0.0</c:formatCode>
                <c:ptCount val="51"/>
                <c:pt idx="0">
                  <c:v>0</c:v>
                </c:pt>
                <c:pt idx="1">
                  <c:v>0.15220700152207001</c:v>
                </c:pt>
                <c:pt idx="2">
                  <c:v>0</c:v>
                </c:pt>
                <c:pt idx="3">
                  <c:v>0.15220700152207001</c:v>
                </c:pt>
                <c:pt idx="4">
                  <c:v>0.45662100456621002</c:v>
                </c:pt>
                <c:pt idx="5">
                  <c:v>0.15220700152207001</c:v>
                </c:pt>
                <c:pt idx="6">
                  <c:v>0.15220700152207001</c:v>
                </c:pt>
                <c:pt idx="7">
                  <c:v>0.45662100456621002</c:v>
                </c:pt>
                <c:pt idx="8">
                  <c:v>0.60882800608828003</c:v>
                </c:pt>
                <c:pt idx="9">
                  <c:v>0.76103500761035003</c:v>
                </c:pt>
                <c:pt idx="10">
                  <c:v>0.15220700152207001</c:v>
                </c:pt>
                <c:pt idx="11">
                  <c:v>0.15220700152207001</c:v>
                </c:pt>
                <c:pt idx="12">
                  <c:v>0.60882800608828003</c:v>
                </c:pt>
                <c:pt idx="13">
                  <c:v>1.3698630136986301</c:v>
                </c:pt>
                <c:pt idx="14">
                  <c:v>1.3698630136986301</c:v>
                </c:pt>
                <c:pt idx="15">
                  <c:v>0.91324200913242004</c:v>
                </c:pt>
                <c:pt idx="16">
                  <c:v>1.8264840182648401</c:v>
                </c:pt>
                <c:pt idx="17">
                  <c:v>1.06544901065449</c:v>
                </c:pt>
                <c:pt idx="18">
                  <c:v>1.9786910197869101</c:v>
                </c:pt>
                <c:pt idx="19">
                  <c:v>1.6742770167427701</c:v>
                </c:pt>
                <c:pt idx="20">
                  <c:v>2.2831050228310499</c:v>
                </c:pt>
                <c:pt idx="21">
                  <c:v>1.5220700152207001</c:v>
                </c:pt>
                <c:pt idx="22">
                  <c:v>3.3485540334855401</c:v>
                </c:pt>
                <c:pt idx="23">
                  <c:v>2.5875190258751903</c:v>
                </c:pt>
                <c:pt idx="24">
                  <c:v>3.3485540334855401</c:v>
                </c:pt>
                <c:pt idx="25">
                  <c:v>3.5007610350076099</c:v>
                </c:pt>
                <c:pt idx="26">
                  <c:v>3.3485540334855401</c:v>
                </c:pt>
                <c:pt idx="27">
                  <c:v>1.9786910197869101</c:v>
                </c:pt>
                <c:pt idx="28">
                  <c:v>3.5007610350076099</c:v>
                </c:pt>
                <c:pt idx="29">
                  <c:v>2.8919330289193299</c:v>
                </c:pt>
                <c:pt idx="30">
                  <c:v>2.7397260273972601</c:v>
                </c:pt>
                <c:pt idx="31">
                  <c:v>2.5875190258751903</c:v>
                </c:pt>
                <c:pt idx="32">
                  <c:v>3.5007610350076099</c:v>
                </c:pt>
                <c:pt idx="33">
                  <c:v>4.5662100456620998</c:v>
                </c:pt>
                <c:pt idx="34">
                  <c:v>3.6529680365296802</c:v>
                </c:pt>
                <c:pt idx="35">
                  <c:v>3.0441400304414001</c:v>
                </c:pt>
                <c:pt idx="36">
                  <c:v>3.0441400304414001</c:v>
                </c:pt>
                <c:pt idx="37">
                  <c:v>3.3485540334855401</c:v>
                </c:pt>
                <c:pt idx="38">
                  <c:v>3.3485540334855401</c:v>
                </c:pt>
                <c:pt idx="39">
                  <c:v>3.5007610350076099</c:v>
                </c:pt>
                <c:pt idx="40">
                  <c:v>3.1963470319634704</c:v>
                </c:pt>
                <c:pt idx="41">
                  <c:v>2.7397260273972601</c:v>
                </c:pt>
                <c:pt idx="42">
                  <c:v>3.3485540334855401</c:v>
                </c:pt>
                <c:pt idx="43">
                  <c:v>2.5875190258751903</c:v>
                </c:pt>
                <c:pt idx="44">
                  <c:v>3.8051750380517504</c:v>
                </c:pt>
                <c:pt idx="45">
                  <c:v>1.8264840182648401</c:v>
                </c:pt>
                <c:pt idx="46">
                  <c:v>1.3698630136986301</c:v>
                </c:pt>
                <c:pt idx="47">
                  <c:v>1.5220700152207001</c:v>
                </c:pt>
                <c:pt idx="48">
                  <c:v>2.2831050228310499</c:v>
                </c:pt>
                <c:pt idx="49">
                  <c:v>0.60882800608828003</c:v>
                </c:pt>
                <c:pt idx="50">
                  <c:v>1.06544901065449</c:v>
                </c:pt>
              </c:numCache>
            </c:numRef>
          </c:val>
        </c:ser>
        <c:dLbls>
          <c:showLegendKey val="0"/>
          <c:showVal val="0"/>
          <c:showCatName val="0"/>
          <c:showSerName val="0"/>
          <c:showPercent val="0"/>
          <c:showBubbleSize val="0"/>
        </c:dLbls>
        <c:gapWidth val="30"/>
        <c:axId val="100726656"/>
        <c:axId val="100741120"/>
      </c:barChart>
      <c:lineChart>
        <c:grouping val="standard"/>
        <c:varyColors val="0"/>
        <c:ser>
          <c:idx val="0"/>
          <c:order val="0"/>
          <c:tx>
            <c:strRef>
              <c:f>List1!$R$1</c:f>
              <c:strCache>
                <c:ptCount val="1"/>
                <c:pt idx="0">
                  <c:v>CELKEM</c:v>
                </c:pt>
              </c:strCache>
            </c:strRef>
          </c:tx>
          <c:spPr>
            <a:ln w="12700">
              <a:solidFill>
                <a:schemeClr val="tx1"/>
              </a:solidFill>
              <a:prstDash val="sysDash"/>
            </a:ln>
          </c:spPr>
          <c:marker>
            <c:symbol val="none"/>
          </c:marke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726656"/>
        <c:axId val="100741120"/>
      </c:lineChart>
      <c:catAx>
        <c:axId val="100726656"/>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0741120"/>
        <c:crosses val="autoZero"/>
        <c:auto val="1"/>
        <c:lblAlgn val="ctr"/>
        <c:lblOffset val="100"/>
        <c:noMultiLvlLbl val="0"/>
      </c:catAx>
      <c:valAx>
        <c:axId val="100741120"/>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800"/>
            </a:pPr>
            <a:endParaRPr lang="cs-CZ"/>
          </a:p>
        </c:txPr>
        <c:crossAx val="100726656"/>
        <c:crosses val="autoZero"/>
        <c:crossBetween val="between"/>
      </c:valAx>
      <c:spPr>
        <a:ln>
          <a:solidFill>
            <a:schemeClr val="bg1">
              <a:lumMod val="85000"/>
            </a:schemeClr>
          </a:solidFill>
        </a:ln>
      </c:spPr>
    </c:plotArea>
    <c:legend>
      <c:legendPos val="r"/>
      <c:layout>
        <c:manualLayout>
          <c:xMode val="edge"/>
          <c:yMode val="edge"/>
          <c:x val="0.13040401330119933"/>
          <c:y val="0.23349383930339407"/>
          <c:w val="0.23065504557912203"/>
          <c:h val="0.11656557948144089"/>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cs-CZ" sz="1100" dirty="0"/>
              <a:t>MATEMATIKA+</a:t>
            </a:r>
            <a:r>
              <a:rPr lang="cs-CZ" sz="1100" baseline="0" dirty="0"/>
              <a:t> 2015 - ROZLOŽENÍ VÝSLEDKŮ</a:t>
            </a:r>
          </a:p>
          <a:p>
            <a:pPr>
              <a:defRPr sz="1100"/>
            </a:pPr>
            <a:r>
              <a:rPr lang="cs-CZ" sz="1100" baseline="0" dirty="0" smtClean="0">
                <a:solidFill>
                  <a:srgbClr val="FF0000"/>
                </a:solidFill>
              </a:rPr>
              <a:t>GYMNÁZIA CELKEM</a:t>
            </a:r>
            <a:endParaRPr lang="cs-CZ" sz="1100" baseline="0" dirty="0">
              <a:solidFill>
                <a:srgbClr val="FF0000"/>
              </a:solidFill>
            </a:endParaRPr>
          </a:p>
        </c:rich>
      </c:tx>
      <c:overlay val="0"/>
    </c:title>
    <c:autoTitleDeleted val="0"/>
    <c:plotArea>
      <c:layout>
        <c:manualLayout>
          <c:layoutTarget val="inner"/>
          <c:xMode val="edge"/>
          <c:yMode val="edge"/>
          <c:x val="0.10948081445179879"/>
          <c:y val="0.16383442535823167"/>
          <c:w val="0.85117368124047199"/>
          <c:h val="0.72018577260208239"/>
        </c:manualLayout>
      </c:layout>
      <c:barChart>
        <c:barDir val="col"/>
        <c:grouping val="clustered"/>
        <c:varyColors val="0"/>
        <c:ser>
          <c:idx val="1"/>
          <c:order val="1"/>
          <c:tx>
            <c:strRef>
              <c:f>List1!$S$1</c:f>
              <c:strCache>
                <c:ptCount val="1"/>
                <c:pt idx="0">
                  <c:v>GYM</c:v>
                </c:pt>
              </c:strCache>
            </c:strRef>
          </c:tx>
          <c:spPr>
            <a:solidFill>
              <a:schemeClr val="accent5"/>
            </a:solidFill>
          </c:spPr>
          <c:invertIfNegative val="0"/>
          <c:dPt>
            <c:idx val="17"/>
            <c:invertIfNegative val="0"/>
            <c:bubble3D val="0"/>
            <c:spPr>
              <a:solidFill>
                <a:srgbClr val="C00000">
                  <a:alpha val="50000"/>
                </a:srgbClr>
              </a:solidFill>
            </c:spPr>
          </c:dPt>
          <c:val>
            <c:numRef>
              <c:f>List1!$S$2:$S$52</c:f>
              <c:numCache>
                <c:formatCode>0.0</c:formatCode>
                <c:ptCount val="51"/>
                <c:pt idx="0">
                  <c:v>0</c:v>
                </c:pt>
                <c:pt idx="1">
                  <c:v>7.7579519006982151E-2</c:v>
                </c:pt>
                <c:pt idx="2">
                  <c:v>0</c:v>
                </c:pt>
                <c:pt idx="3">
                  <c:v>0.23273855702094648</c:v>
                </c:pt>
                <c:pt idx="4">
                  <c:v>0.38789759503491078</c:v>
                </c:pt>
                <c:pt idx="5">
                  <c:v>0.3103180760279286</c:v>
                </c:pt>
                <c:pt idx="6">
                  <c:v>0.69821567106283944</c:v>
                </c:pt>
                <c:pt idx="7">
                  <c:v>0.54305663304887508</c:v>
                </c:pt>
                <c:pt idx="8">
                  <c:v>0.6206361520558572</c:v>
                </c:pt>
                <c:pt idx="9">
                  <c:v>1.008533747090768</c:v>
                </c:pt>
                <c:pt idx="10">
                  <c:v>0.77579519006982156</c:v>
                </c:pt>
                <c:pt idx="11">
                  <c:v>0.54305663304887508</c:v>
                </c:pt>
                <c:pt idx="12">
                  <c:v>1.3964313421256789</c:v>
                </c:pt>
                <c:pt idx="13">
                  <c:v>1.7067494181536074</c:v>
                </c:pt>
                <c:pt idx="14">
                  <c:v>1.1636927851047323</c:v>
                </c:pt>
                <c:pt idx="15">
                  <c:v>1.3964313421256789</c:v>
                </c:pt>
                <c:pt idx="16">
                  <c:v>2.094647013188518</c:v>
                </c:pt>
                <c:pt idx="17">
                  <c:v>1.3964313421256789</c:v>
                </c:pt>
                <c:pt idx="18">
                  <c:v>2.0170674941815361</c:v>
                </c:pt>
                <c:pt idx="19">
                  <c:v>2.3273855702094646</c:v>
                </c:pt>
                <c:pt idx="20">
                  <c:v>1.8619084561675718</c:v>
                </c:pt>
                <c:pt idx="21">
                  <c:v>2.3273855702094646</c:v>
                </c:pt>
                <c:pt idx="22">
                  <c:v>3.4910783553141971</c:v>
                </c:pt>
                <c:pt idx="23">
                  <c:v>3.0256012412723043</c:v>
                </c:pt>
                <c:pt idx="24">
                  <c:v>3.4134988363072147</c:v>
                </c:pt>
                <c:pt idx="25">
                  <c:v>3.0256012412723043</c:v>
                </c:pt>
                <c:pt idx="26">
                  <c:v>3.6462373933281613</c:v>
                </c:pt>
                <c:pt idx="27">
                  <c:v>3.1031807602792862</c:v>
                </c:pt>
                <c:pt idx="28">
                  <c:v>4.0341349883630722</c:v>
                </c:pt>
                <c:pt idx="29">
                  <c:v>3.0256012412723043</c:v>
                </c:pt>
                <c:pt idx="30">
                  <c:v>3.1031807602792862</c:v>
                </c:pt>
                <c:pt idx="31">
                  <c:v>3.1807602792862681</c:v>
                </c:pt>
                <c:pt idx="32">
                  <c:v>3.9565554693560898</c:v>
                </c:pt>
                <c:pt idx="33">
                  <c:v>3.9565554693560898</c:v>
                </c:pt>
                <c:pt idx="34">
                  <c:v>3.4910783553141971</c:v>
                </c:pt>
                <c:pt idx="35">
                  <c:v>3.3359193173002328</c:v>
                </c:pt>
                <c:pt idx="36">
                  <c:v>2.4825446082234288</c:v>
                </c:pt>
                <c:pt idx="37">
                  <c:v>3.1031807602792862</c:v>
                </c:pt>
                <c:pt idx="38">
                  <c:v>2.948021722265322</c:v>
                </c:pt>
                <c:pt idx="39">
                  <c:v>2.7152831652443754</c:v>
                </c:pt>
                <c:pt idx="40">
                  <c:v>2.7152831652443754</c:v>
                </c:pt>
                <c:pt idx="41">
                  <c:v>1.9394879751745537</c:v>
                </c:pt>
                <c:pt idx="42">
                  <c:v>2.2498060512024827</c:v>
                </c:pt>
                <c:pt idx="43">
                  <c:v>1.8619084561675718</c:v>
                </c:pt>
                <c:pt idx="44">
                  <c:v>2.6377036462373935</c:v>
                </c:pt>
                <c:pt idx="45">
                  <c:v>1.3964313421256789</c:v>
                </c:pt>
                <c:pt idx="46">
                  <c:v>1.1636927851047323</c:v>
                </c:pt>
                <c:pt idx="47">
                  <c:v>1.0861132660977502</c:v>
                </c:pt>
                <c:pt idx="48">
                  <c:v>1.5515903801396431</c:v>
                </c:pt>
                <c:pt idx="49">
                  <c:v>0.54305663304887508</c:v>
                </c:pt>
                <c:pt idx="50">
                  <c:v>0.93095422808378592</c:v>
                </c:pt>
              </c:numCache>
            </c:numRef>
          </c:val>
        </c:ser>
        <c:dLbls>
          <c:showLegendKey val="0"/>
          <c:showVal val="0"/>
          <c:showCatName val="0"/>
          <c:showSerName val="0"/>
          <c:showPercent val="0"/>
          <c:showBubbleSize val="0"/>
        </c:dLbls>
        <c:gapWidth val="30"/>
        <c:axId val="100775808"/>
        <c:axId val="100786176"/>
      </c:barChart>
      <c:lineChart>
        <c:grouping val="standard"/>
        <c:varyColors val="0"/>
        <c:ser>
          <c:idx val="0"/>
          <c:order val="0"/>
          <c:tx>
            <c:strRef>
              <c:f>List1!$R$1</c:f>
              <c:strCache>
                <c:ptCount val="1"/>
                <c:pt idx="0">
                  <c:v>CELKEM</c:v>
                </c:pt>
              </c:strCache>
            </c:strRef>
          </c:tx>
          <c:spPr>
            <a:ln w="12700">
              <a:solidFill>
                <a:schemeClr val="tx1"/>
              </a:solidFill>
              <a:prstDash val="sysDash"/>
            </a:ln>
          </c:spPr>
          <c:marker>
            <c:symbol val="none"/>
          </c:marke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775808"/>
        <c:axId val="100786176"/>
      </c:lineChart>
      <c:catAx>
        <c:axId val="100775808"/>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0786176"/>
        <c:crosses val="autoZero"/>
        <c:auto val="1"/>
        <c:lblAlgn val="ctr"/>
        <c:lblOffset val="100"/>
        <c:noMultiLvlLbl val="0"/>
      </c:catAx>
      <c:valAx>
        <c:axId val="100786176"/>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800"/>
            </a:pPr>
            <a:endParaRPr lang="cs-CZ"/>
          </a:p>
        </c:txPr>
        <c:crossAx val="100775808"/>
        <c:crosses val="autoZero"/>
        <c:crossBetween val="between"/>
      </c:valAx>
      <c:spPr>
        <a:ln>
          <a:solidFill>
            <a:schemeClr val="bg1">
              <a:lumMod val="85000"/>
            </a:schemeClr>
          </a:solidFill>
        </a:ln>
      </c:spPr>
    </c:plotArea>
    <c:legend>
      <c:legendPos val="r"/>
      <c:layout>
        <c:manualLayout>
          <c:xMode val="edge"/>
          <c:yMode val="edge"/>
          <c:x val="0.13040401330119933"/>
          <c:y val="0.23349383930339407"/>
          <c:w val="0.22498581056795988"/>
          <c:h val="0.11656557948144089"/>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cs-CZ" sz="1100" dirty="0"/>
              <a:t>MATEMATIKA+</a:t>
            </a:r>
            <a:r>
              <a:rPr lang="cs-CZ" sz="1100" baseline="0" dirty="0"/>
              <a:t> 2015 - ROZLOŽENÍ VÝSLEDKŮ</a:t>
            </a:r>
          </a:p>
          <a:p>
            <a:pPr>
              <a:defRPr sz="1100"/>
            </a:pPr>
            <a:r>
              <a:rPr lang="cs-CZ" sz="1100" baseline="0" dirty="0">
                <a:solidFill>
                  <a:srgbClr val="FF0000"/>
                </a:solidFill>
              </a:rPr>
              <a:t>LYCEA</a:t>
            </a:r>
          </a:p>
        </c:rich>
      </c:tx>
      <c:overlay val="0"/>
    </c:title>
    <c:autoTitleDeleted val="0"/>
    <c:plotArea>
      <c:layout>
        <c:manualLayout>
          <c:layoutTarget val="inner"/>
          <c:xMode val="edge"/>
          <c:yMode val="edge"/>
          <c:x val="0.10948081445179879"/>
          <c:y val="0.16383442535823167"/>
          <c:w val="0.85117368124047199"/>
          <c:h val="0.72018577260208239"/>
        </c:manualLayout>
      </c:layout>
      <c:barChart>
        <c:barDir val="col"/>
        <c:grouping val="clustered"/>
        <c:varyColors val="0"/>
        <c:ser>
          <c:idx val="1"/>
          <c:order val="1"/>
          <c:tx>
            <c:strRef>
              <c:f>List1!$W$1</c:f>
              <c:strCache>
                <c:ptCount val="1"/>
                <c:pt idx="0">
                  <c:v>LYC</c:v>
                </c:pt>
              </c:strCache>
            </c:strRef>
          </c:tx>
          <c:spPr>
            <a:solidFill>
              <a:schemeClr val="accent5"/>
            </a:solidFill>
          </c:spPr>
          <c:invertIfNegative val="0"/>
          <c:dPt>
            <c:idx val="17"/>
            <c:invertIfNegative val="0"/>
            <c:bubble3D val="0"/>
            <c:spPr>
              <a:solidFill>
                <a:srgbClr val="C00000">
                  <a:alpha val="50000"/>
                </a:srgbClr>
              </a:solidFill>
            </c:spPr>
          </c:dPt>
          <c:val>
            <c:numRef>
              <c:f>List1!$W$2:$W$52</c:f>
              <c:numCache>
                <c:formatCode>0.0</c:formatCode>
                <c:ptCount val="51"/>
                <c:pt idx="0">
                  <c:v>0</c:v>
                </c:pt>
                <c:pt idx="1">
                  <c:v>0</c:v>
                </c:pt>
                <c:pt idx="2">
                  <c:v>0</c:v>
                </c:pt>
                <c:pt idx="3">
                  <c:v>0</c:v>
                </c:pt>
                <c:pt idx="4">
                  <c:v>0</c:v>
                </c:pt>
                <c:pt idx="5">
                  <c:v>1.7391304347826086</c:v>
                </c:pt>
                <c:pt idx="6">
                  <c:v>0.86956521739130432</c:v>
                </c:pt>
                <c:pt idx="7">
                  <c:v>0</c:v>
                </c:pt>
                <c:pt idx="8">
                  <c:v>0.86956521739130432</c:v>
                </c:pt>
                <c:pt idx="9">
                  <c:v>2.6086956521739131</c:v>
                </c:pt>
                <c:pt idx="10">
                  <c:v>3.4782608695652173</c:v>
                </c:pt>
                <c:pt idx="11">
                  <c:v>3.4782608695652173</c:v>
                </c:pt>
                <c:pt idx="12">
                  <c:v>2.6086956521739131</c:v>
                </c:pt>
                <c:pt idx="13">
                  <c:v>0.86956521739130432</c:v>
                </c:pt>
                <c:pt idx="14">
                  <c:v>8.695652173913043</c:v>
                </c:pt>
                <c:pt idx="15">
                  <c:v>0.86956521739130432</c:v>
                </c:pt>
                <c:pt idx="16">
                  <c:v>1.7391304347826086</c:v>
                </c:pt>
                <c:pt idx="17">
                  <c:v>3.4782608695652173</c:v>
                </c:pt>
                <c:pt idx="18">
                  <c:v>6.0869565217391308</c:v>
                </c:pt>
                <c:pt idx="19">
                  <c:v>2.6086956521739131</c:v>
                </c:pt>
                <c:pt idx="20">
                  <c:v>1.7391304347826086</c:v>
                </c:pt>
                <c:pt idx="21">
                  <c:v>6.0869565217391308</c:v>
                </c:pt>
                <c:pt idx="22">
                  <c:v>4.3478260869565215</c:v>
                </c:pt>
                <c:pt idx="23">
                  <c:v>4.3478260869565215</c:v>
                </c:pt>
                <c:pt idx="24">
                  <c:v>5.2173913043478262</c:v>
                </c:pt>
                <c:pt idx="25">
                  <c:v>4.3478260869565215</c:v>
                </c:pt>
                <c:pt idx="26">
                  <c:v>3.4782608695652173</c:v>
                </c:pt>
                <c:pt idx="27">
                  <c:v>3.4782608695652173</c:v>
                </c:pt>
                <c:pt idx="28">
                  <c:v>3.4782608695652173</c:v>
                </c:pt>
                <c:pt idx="29">
                  <c:v>1.7391304347826086</c:v>
                </c:pt>
                <c:pt idx="30">
                  <c:v>2.6086956521739131</c:v>
                </c:pt>
                <c:pt idx="31">
                  <c:v>4.3478260869565215</c:v>
                </c:pt>
                <c:pt idx="32">
                  <c:v>0</c:v>
                </c:pt>
                <c:pt idx="33">
                  <c:v>0.86956521739130432</c:v>
                </c:pt>
                <c:pt idx="34">
                  <c:v>1.7391304347826086</c:v>
                </c:pt>
                <c:pt idx="35">
                  <c:v>3.4782608695652173</c:v>
                </c:pt>
                <c:pt idx="36">
                  <c:v>2.6086956521739131</c:v>
                </c:pt>
                <c:pt idx="37">
                  <c:v>1.7391304347826086</c:v>
                </c:pt>
                <c:pt idx="38">
                  <c:v>0</c:v>
                </c:pt>
                <c:pt idx="39">
                  <c:v>0.86956521739130432</c:v>
                </c:pt>
                <c:pt idx="40">
                  <c:v>0</c:v>
                </c:pt>
                <c:pt idx="41">
                  <c:v>0</c:v>
                </c:pt>
                <c:pt idx="42">
                  <c:v>0</c:v>
                </c:pt>
                <c:pt idx="43">
                  <c:v>1.7391304347826086</c:v>
                </c:pt>
                <c:pt idx="44">
                  <c:v>0</c:v>
                </c:pt>
                <c:pt idx="45">
                  <c:v>0.86956521739130432</c:v>
                </c:pt>
                <c:pt idx="46">
                  <c:v>0</c:v>
                </c:pt>
                <c:pt idx="47">
                  <c:v>0</c:v>
                </c:pt>
                <c:pt idx="48">
                  <c:v>0</c:v>
                </c:pt>
                <c:pt idx="49">
                  <c:v>0</c:v>
                </c:pt>
                <c:pt idx="50">
                  <c:v>0.86956521739130432</c:v>
                </c:pt>
              </c:numCache>
            </c:numRef>
          </c:val>
        </c:ser>
        <c:dLbls>
          <c:showLegendKey val="0"/>
          <c:showVal val="0"/>
          <c:showCatName val="0"/>
          <c:showSerName val="0"/>
          <c:showPercent val="0"/>
          <c:showBubbleSize val="0"/>
        </c:dLbls>
        <c:gapWidth val="30"/>
        <c:axId val="100817536"/>
        <c:axId val="100827904"/>
      </c:barChart>
      <c:lineChart>
        <c:grouping val="standard"/>
        <c:varyColors val="0"/>
        <c:ser>
          <c:idx val="0"/>
          <c:order val="0"/>
          <c:tx>
            <c:strRef>
              <c:f>List1!$R$1</c:f>
              <c:strCache>
                <c:ptCount val="1"/>
                <c:pt idx="0">
                  <c:v>CELKEM</c:v>
                </c:pt>
              </c:strCache>
            </c:strRef>
          </c:tx>
          <c:spPr>
            <a:ln w="12700">
              <a:solidFill>
                <a:schemeClr val="tx1"/>
              </a:solidFill>
              <a:prstDash val="sysDash"/>
            </a:ln>
          </c:spPr>
          <c:marker>
            <c:symbol val="none"/>
          </c:marke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817536"/>
        <c:axId val="100827904"/>
      </c:lineChart>
      <c:catAx>
        <c:axId val="100817536"/>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0827904"/>
        <c:crosses val="autoZero"/>
        <c:auto val="1"/>
        <c:lblAlgn val="ctr"/>
        <c:lblOffset val="100"/>
        <c:noMultiLvlLbl val="0"/>
      </c:catAx>
      <c:valAx>
        <c:axId val="100827904"/>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800"/>
            </a:pPr>
            <a:endParaRPr lang="cs-CZ"/>
          </a:p>
        </c:txPr>
        <c:crossAx val="100817536"/>
        <c:crosses val="autoZero"/>
        <c:crossBetween val="between"/>
      </c:valAx>
      <c:spPr>
        <a:ln>
          <a:solidFill>
            <a:schemeClr val="bg1">
              <a:lumMod val="85000"/>
            </a:schemeClr>
          </a:solidFill>
        </a:ln>
      </c:spPr>
    </c:plotArea>
    <c:legend>
      <c:legendPos val="r"/>
      <c:layout>
        <c:manualLayout>
          <c:xMode val="edge"/>
          <c:yMode val="edge"/>
          <c:x val="0.6417633136037264"/>
          <c:y val="0.20667885662163704"/>
          <c:w val="0.24660795810939234"/>
          <c:h val="0.11656557948144089"/>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cs-CZ" sz="1100" dirty="0"/>
              <a:t>MATEMATIKA+</a:t>
            </a:r>
            <a:r>
              <a:rPr lang="cs-CZ" sz="1100" baseline="0" dirty="0"/>
              <a:t> 2015 - ROZLOŽENÍ VÝSLEDKŮ</a:t>
            </a:r>
          </a:p>
          <a:p>
            <a:pPr>
              <a:defRPr sz="1100"/>
            </a:pPr>
            <a:r>
              <a:rPr lang="cs-CZ" sz="1100" baseline="0" dirty="0">
                <a:solidFill>
                  <a:srgbClr val="FF0000"/>
                </a:solidFill>
              </a:rPr>
              <a:t>SOŠ TECHNICKÉ 1</a:t>
            </a:r>
          </a:p>
        </c:rich>
      </c:tx>
      <c:overlay val="0"/>
    </c:title>
    <c:autoTitleDeleted val="0"/>
    <c:plotArea>
      <c:layout>
        <c:manualLayout>
          <c:layoutTarget val="inner"/>
          <c:xMode val="edge"/>
          <c:yMode val="edge"/>
          <c:x val="0.10948081445179879"/>
          <c:y val="0.16383442535823167"/>
          <c:w val="0.85117368124047199"/>
          <c:h val="0.72018577260208239"/>
        </c:manualLayout>
      </c:layout>
      <c:barChart>
        <c:barDir val="col"/>
        <c:grouping val="clustered"/>
        <c:varyColors val="0"/>
        <c:ser>
          <c:idx val="1"/>
          <c:order val="1"/>
          <c:tx>
            <c:strRef>
              <c:f>List1!$AB$1</c:f>
              <c:strCache>
                <c:ptCount val="1"/>
                <c:pt idx="0">
                  <c:v>ST1</c:v>
                </c:pt>
              </c:strCache>
            </c:strRef>
          </c:tx>
          <c:spPr>
            <a:solidFill>
              <a:schemeClr val="accent5"/>
            </a:solidFill>
          </c:spPr>
          <c:invertIfNegative val="0"/>
          <c:dPt>
            <c:idx val="17"/>
            <c:invertIfNegative val="0"/>
            <c:bubble3D val="0"/>
            <c:spPr>
              <a:solidFill>
                <a:srgbClr val="C00000">
                  <a:alpha val="50000"/>
                </a:srgbClr>
              </a:solidFill>
            </c:spPr>
          </c:dPt>
          <c:val>
            <c:numRef>
              <c:f>List1!$AB$2:$AB$52</c:f>
              <c:numCache>
                <c:formatCode>0.0</c:formatCode>
                <c:ptCount val="51"/>
                <c:pt idx="0">
                  <c:v>0</c:v>
                </c:pt>
                <c:pt idx="1">
                  <c:v>0.3289473684210526</c:v>
                </c:pt>
                <c:pt idx="2">
                  <c:v>0.6578947368421052</c:v>
                </c:pt>
                <c:pt idx="3">
                  <c:v>1.6447368421052631</c:v>
                </c:pt>
                <c:pt idx="4">
                  <c:v>0.6578947368421052</c:v>
                </c:pt>
                <c:pt idx="5">
                  <c:v>1.6447368421052631</c:v>
                </c:pt>
                <c:pt idx="6">
                  <c:v>2.9605263157894735</c:v>
                </c:pt>
                <c:pt idx="7">
                  <c:v>1.9736842105263157</c:v>
                </c:pt>
                <c:pt idx="8">
                  <c:v>4.9342105263157894</c:v>
                </c:pt>
                <c:pt idx="9">
                  <c:v>3.2894736842105261</c:v>
                </c:pt>
                <c:pt idx="10">
                  <c:v>3.6184210526315792</c:v>
                </c:pt>
                <c:pt idx="11">
                  <c:v>4.6052631578947363</c:v>
                </c:pt>
                <c:pt idx="12">
                  <c:v>2.6315789473684208</c:v>
                </c:pt>
                <c:pt idx="13">
                  <c:v>5.9210526315789469</c:v>
                </c:pt>
                <c:pt idx="14">
                  <c:v>2.3026315789473681</c:v>
                </c:pt>
                <c:pt idx="15">
                  <c:v>4.6052631578947363</c:v>
                </c:pt>
                <c:pt idx="16">
                  <c:v>5.5921052631578947</c:v>
                </c:pt>
                <c:pt idx="17">
                  <c:v>4.2763157894736841</c:v>
                </c:pt>
                <c:pt idx="18">
                  <c:v>5.5921052631578947</c:v>
                </c:pt>
                <c:pt idx="19">
                  <c:v>3.6184210526315792</c:v>
                </c:pt>
                <c:pt idx="20">
                  <c:v>3.6184210526315792</c:v>
                </c:pt>
                <c:pt idx="21">
                  <c:v>5.9210526315789469</c:v>
                </c:pt>
                <c:pt idx="22">
                  <c:v>4.9342105263157894</c:v>
                </c:pt>
                <c:pt idx="23">
                  <c:v>1.6447368421052631</c:v>
                </c:pt>
                <c:pt idx="24">
                  <c:v>2.6315789473684208</c:v>
                </c:pt>
                <c:pt idx="25">
                  <c:v>2.3026315789473681</c:v>
                </c:pt>
                <c:pt idx="26">
                  <c:v>2.3026315789473681</c:v>
                </c:pt>
                <c:pt idx="27">
                  <c:v>3.2894736842105261</c:v>
                </c:pt>
                <c:pt idx="28">
                  <c:v>1.3157894736842104</c:v>
                </c:pt>
                <c:pt idx="29">
                  <c:v>1.3157894736842104</c:v>
                </c:pt>
                <c:pt idx="30">
                  <c:v>0.98684210526315785</c:v>
                </c:pt>
                <c:pt idx="31">
                  <c:v>1.3157894736842104</c:v>
                </c:pt>
                <c:pt idx="32">
                  <c:v>0.6578947368421052</c:v>
                </c:pt>
                <c:pt idx="33">
                  <c:v>1.3157894736842104</c:v>
                </c:pt>
                <c:pt idx="34">
                  <c:v>2.3026315789473681</c:v>
                </c:pt>
                <c:pt idx="35">
                  <c:v>0.98684210526315785</c:v>
                </c:pt>
                <c:pt idx="36">
                  <c:v>0.3289473684210526</c:v>
                </c:pt>
                <c:pt idx="37">
                  <c:v>0.3289473684210526</c:v>
                </c:pt>
                <c:pt idx="38">
                  <c:v>0.3289473684210526</c:v>
                </c:pt>
                <c:pt idx="39">
                  <c:v>0.3289473684210526</c:v>
                </c:pt>
                <c:pt idx="40">
                  <c:v>0.3289473684210526</c:v>
                </c:pt>
                <c:pt idx="41">
                  <c:v>0</c:v>
                </c:pt>
                <c:pt idx="42">
                  <c:v>0.6578947368421052</c:v>
                </c:pt>
                <c:pt idx="43">
                  <c:v>0</c:v>
                </c:pt>
                <c:pt idx="44">
                  <c:v>0</c:v>
                </c:pt>
                <c:pt idx="45">
                  <c:v>0</c:v>
                </c:pt>
                <c:pt idx="46">
                  <c:v>0</c:v>
                </c:pt>
                <c:pt idx="47">
                  <c:v>0</c:v>
                </c:pt>
                <c:pt idx="48">
                  <c:v>0</c:v>
                </c:pt>
                <c:pt idx="49">
                  <c:v>0</c:v>
                </c:pt>
                <c:pt idx="50">
                  <c:v>0</c:v>
                </c:pt>
              </c:numCache>
            </c:numRef>
          </c:val>
        </c:ser>
        <c:dLbls>
          <c:showLegendKey val="0"/>
          <c:showVal val="0"/>
          <c:showCatName val="0"/>
          <c:showSerName val="0"/>
          <c:showPercent val="0"/>
          <c:showBubbleSize val="0"/>
        </c:dLbls>
        <c:gapWidth val="30"/>
        <c:axId val="100878976"/>
        <c:axId val="100881152"/>
      </c:barChart>
      <c:lineChart>
        <c:grouping val="standard"/>
        <c:varyColors val="0"/>
        <c:ser>
          <c:idx val="0"/>
          <c:order val="0"/>
          <c:tx>
            <c:strRef>
              <c:f>List1!$R$1</c:f>
              <c:strCache>
                <c:ptCount val="1"/>
                <c:pt idx="0">
                  <c:v>CELKEM</c:v>
                </c:pt>
              </c:strCache>
            </c:strRef>
          </c:tx>
          <c:spPr>
            <a:ln w="12700">
              <a:solidFill>
                <a:schemeClr val="tx1"/>
              </a:solidFill>
              <a:prstDash val="sysDash"/>
            </a:ln>
          </c:spPr>
          <c:marker>
            <c:symbol val="none"/>
          </c:marke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878976"/>
        <c:axId val="100881152"/>
      </c:lineChart>
      <c:catAx>
        <c:axId val="100878976"/>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0881152"/>
        <c:crosses val="autoZero"/>
        <c:auto val="1"/>
        <c:lblAlgn val="ctr"/>
        <c:lblOffset val="100"/>
        <c:noMultiLvlLbl val="0"/>
      </c:catAx>
      <c:valAx>
        <c:axId val="100881152"/>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800"/>
            </a:pPr>
            <a:endParaRPr lang="cs-CZ"/>
          </a:p>
        </c:txPr>
        <c:crossAx val="100878976"/>
        <c:crosses val="autoZero"/>
        <c:crossBetween val="between"/>
      </c:valAx>
      <c:spPr>
        <a:ln>
          <a:solidFill>
            <a:schemeClr val="bg1">
              <a:lumMod val="85000"/>
            </a:schemeClr>
          </a:solidFill>
        </a:ln>
      </c:spPr>
    </c:plotArea>
    <c:legend>
      <c:legendPos val="r"/>
      <c:layout>
        <c:manualLayout>
          <c:xMode val="edge"/>
          <c:yMode val="edge"/>
          <c:x val="0.62636092810166444"/>
          <c:y val="0.17986377091893402"/>
          <c:w val="0.26201034361145431"/>
          <c:h val="0.11656557948144089"/>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100"/>
            </a:pPr>
            <a:r>
              <a:rPr lang="cs-CZ" sz="1100" dirty="0"/>
              <a:t>MATEMATIKA+</a:t>
            </a:r>
            <a:r>
              <a:rPr lang="cs-CZ" sz="1100" baseline="0" dirty="0"/>
              <a:t> 2015 - ROZLOŽENÍ VÝSLEDKŮ</a:t>
            </a:r>
          </a:p>
          <a:p>
            <a:pPr>
              <a:defRPr sz="1100"/>
            </a:pPr>
            <a:r>
              <a:rPr lang="cs-CZ" sz="1100" baseline="0" dirty="0">
                <a:solidFill>
                  <a:srgbClr val="FF0000"/>
                </a:solidFill>
              </a:rPr>
              <a:t>SOŠ OSTATNÍ, SOU A NÁSTAVBY</a:t>
            </a:r>
          </a:p>
        </c:rich>
      </c:tx>
      <c:overlay val="0"/>
    </c:title>
    <c:autoTitleDeleted val="0"/>
    <c:plotArea>
      <c:layout>
        <c:manualLayout>
          <c:layoutTarget val="inner"/>
          <c:xMode val="edge"/>
          <c:yMode val="edge"/>
          <c:x val="0.10948081445179879"/>
          <c:y val="0.16383442535823167"/>
          <c:w val="0.85117368124047199"/>
          <c:h val="0.72018577260208239"/>
        </c:manualLayout>
      </c:layout>
      <c:barChart>
        <c:barDir val="col"/>
        <c:grouping val="clustered"/>
        <c:varyColors val="0"/>
        <c:ser>
          <c:idx val="1"/>
          <c:order val="1"/>
          <c:tx>
            <c:strRef>
              <c:f>List1!$AG$1</c:f>
              <c:strCache>
                <c:ptCount val="1"/>
                <c:pt idx="0">
                  <c:v>SOO+SOU+NAS</c:v>
                </c:pt>
              </c:strCache>
            </c:strRef>
          </c:tx>
          <c:spPr>
            <a:solidFill>
              <a:schemeClr val="accent5"/>
            </a:solidFill>
          </c:spPr>
          <c:invertIfNegative val="0"/>
          <c:dPt>
            <c:idx val="17"/>
            <c:invertIfNegative val="0"/>
            <c:bubble3D val="0"/>
            <c:spPr>
              <a:solidFill>
                <a:srgbClr val="C00000">
                  <a:alpha val="50000"/>
                </a:srgbClr>
              </a:solidFill>
            </c:spPr>
          </c:dPt>
          <c:val>
            <c:numRef>
              <c:f>List1!$AG$2:$AG$52</c:f>
              <c:numCache>
                <c:formatCode>0.0</c:formatCode>
                <c:ptCount val="51"/>
                <c:pt idx="0">
                  <c:v>1.3888888888888888</c:v>
                </c:pt>
                <c:pt idx="1">
                  <c:v>1.3888888888888888</c:v>
                </c:pt>
                <c:pt idx="2">
                  <c:v>0</c:v>
                </c:pt>
                <c:pt idx="3">
                  <c:v>1.3888888888888888</c:v>
                </c:pt>
                <c:pt idx="4">
                  <c:v>2.7777777777777777</c:v>
                </c:pt>
                <c:pt idx="5">
                  <c:v>4.1666666666666661</c:v>
                </c:pt>
                <c:pt idx="6">
                  <c:v>8.3333333333333321</c:v>
                </c:pt>
                <c:pt idx="7">
                  <c:v>15.277777777777779</c:v>
                </c:pt>
                <c:pt idx="8">
                  <c:v>6.9444444444444446</c:v>
                </c:pt>
                <c:pt idx="9">
                  <c:v>4.1666666666666661</c:v>
                </c:pt>
                <c:pt idx="10">
                  <c:v>5.5555555555555554</c:v>
                </c:pt>
                <c:pt idx="11">
                  <c:v>6.9444444444444446</c:v>
                </c:pt>
                <c:pt idx="12">
                  <c:v>6.9444444444444446</c:v>
                </c:pt>
                <c:pt idx="13">
                  <c:v>2.7777777777777777</c:v>
                </c:pt>
                <c:pt idx="14">
                  <c:v>5.5555555555555554</c:v>
                </c:pt>
                <c:pt idx="15">
                  <c:v>0</c:v>
                </c:pt>
                <c:pt idx="16">
                  <c:v>2.7777777777777777</c:v>
                </c:pt>
                <c:pt idx="17">
                  <c:v>1.3888888888888888</c:v>
                </c:pt>
                <c:pt idx="18">
                  <c:v>5.5555555555555554</c:v>
                </c:pt>
                <c:pt idx="19">
                  <c:v>2.7777777777777777</c:v>
                </c:pt>
                <c:pt idx="20">
                  <c:v>0</c:v>
                </c:pt>
                <c:pt idx="21">
                  <c:v>0</c:v>
                </c:pt>
                <c:pt idx="22">
                  <c:v>4.1666666666666661</c:v>
                </c:pt>
                <c:pt idx="23">
                  <c:v>2.7777777777777777</c:v>
                </c:pt>
                <c:pt idx="24">
                  <c:v>0</c:v>
                </c:pt>
                <c:pt idx="25">
                  <c:v>0</c:v>
                </c:pt>
                <c:pt idx="26">
                  <c:v>0</c:v>
                </c:pt>
                <c:pt idx="27">
                  <c:v>1.3888888888888888</c:v>
                </c:pt>
                <c:pt idx="28">
                  <c:v>0</c:v>
                </c:pt>
                <c:pt idx="29">
                  <c:v>0</c:v>
                </c:pt>
                <c:pt idx="30">
                  <c:v>1.3888888888888888</c:v>
                </c:pt>
                <c:pt idx="31">
                  <c:v>2.7777777777777777</c:v>
                </c:pt>
                <c:pt idx="32">
                  <c:v>0</c:v>
                </c:pt>
                <c:pt idx="33">
                  <c:v>0</c:v>
                </c:pt>
                <c:pt idx="34">
                  <c:v>0</c:v>
                </c:pt>
                <c:pt idx="35">
                  <c:v>0</c:v>
                </c:pt>
                <c:pt idx="36">
                  <c:v>0</c:v>
                </c:pt>
                <c:pt idx="37">
                  <c:v>0</c:v>
                </c:pt>
                <c:pt idx="38">
                  <c:v>0</c:v>
                </c:pt>
                <c:pt idx="39">
                  <c:v>0</c:v>
                </c:pt>
                <c:pt idx="40">
                  <c:v>1.3888888888888888</c:v>
                </c:pt>
                <c:pt idx="41">
                  <c:v>0</c:v>
                </c:pt>
                <c:pt idx="42">
                  <c:v>0</c:v>
                </c:pt>
                <c:pt idx="43">
                  <c:v>0</c:v>
                </c:pt>
                <c:pt idx="44">
                  <c:v>0</c:v>
                </c:pt>
                <c:pt idx="45">
                  <c:v>0</c:v>
                </c:pt>
                <c:pt idx="46">
                  <c:v>0</c:v>
                </c:pt>
                <c:pt idx="47">
                  <c:v>0</c:v>
                </c:pt>
                <c:pt idx="48">
                  <c:v>0</c:v>
                </c:pt>
                <c:pt idx="49">
                  <c:v>0</c:v>
                </c:pt>
                <c:pt idx="50">
                  <c:v>0</c:v>
                </c:pt>
              </c:numCache>
            </c:numRef>
          </c:val>
        </c:ser>
        <c:dLbls>
          <c:showLegendKey val="0"/>
          <c:showVal val="0"/>
          <c:showCatName val="0"/>
          <c:showSerName val="0"/>
          <c:showPercent val="0"/>
          <c:showBubbleSize val="0"/>
        </c:dLbls>
        <c:gapWidth val="30"/>
        <c:axId val="100911744"/>
        <c:axId val="101257984"/>
      </c:barChart>
      <c:lineChart>
        <c:grouping val="standard"/>
        <c:varyColors val="0"/>
        <c:ser>
          <c:idx val="0"/>
          <c:order val="0"/>
          <c:tx>
            <c:strRef>
              <c:f>List1!$R$1</c:f>
              <c:strCache>
                <c:ptCount val="1"/>
                <c:pt idx="0">
                  <c:v>CELKEM</c:v>
                </c:pt>
              </c:strCache>
            </c:strRef>
          </c:tx>
          <c:spPr>
            <a:ln w="12700">
              <a:solidFill>
                <a:schemeClr val="tx1"/>
              </a:solidFill>
              <a:prstDash val="sysDash"/>
            </a:ln>
          </c:spPr>
          <c:marker>
            <c:symbol val="none"/>
          </c:marker>
          <c:cat>
            <c:numRef>
              <c:f>List1!$A$2:$A$52</c:f>
              <c:numCache>
                <c:formatCode>General</c:formatCode>
                <c:ptCount val="51"/>
                <c:pt idx="0">
                  <c:v>0</c:v>
                </c:pt>
                <c:pt idx="1">
                  <c:v>1</c:v>
                </c:pt>
                <c:pt idx="2">
                  <c:v>2</c:v>
                </c:pt>
                <c:pt idx="3">
                  <c:v>3</c:v>
                </c:pt>
                <c:pt idx="4">
                  <c:v>4</c:v>
                </c:pt>
                <c:pt idx="5">
                  <c:v>5</c:v>
                </c:pt>
                <c:pt idx="6">
                  <c:v>6</c:v>
                </c:pt>
                <c:pt idx="7">
                  <c:v>7</c:v>
                </c:pt>
                <c:pt idx="8">
                  <c:v>8</c:v>
                </c:pt>
                <c:pt idx="9">
                  <c:v>9</c:v>
                </c:pt>
                <c:pt idx="10">
                  <c:v>10</c:v>
                </c:pt>
                <c:pt idx="11">
                  <c:v>11</c:v>
                </c:pt>
                <c:pt idx="12">
                  <c:v>12</c:v>
                </c:pt>
                <c:pt idx="13">
                  <c:v>13</c:v>
                </c:pt>
                <c:pt idx="14">
                  <c:v>14</c:v>
                </c:pt>
                <c:pt idx="15">
                  <c:v>15</c:v>
                </c:pt>
                <c:pt idx="16">
                  <c:v>16</c:v>
                </c:pt>
                <c:pt idx="17">
                  <c:v>17</c:v>
                </c:pt>
                <c:pt idx="18">
                  <c:v>18</c:v>
                </c:pt>
                <c:pt idx="19">
                  <c:v>19</c:v>
                </c:pt>
                <c:pt idx="20">
                  <c:v>20</c:v>
                </c:pt>
                <c:pt idx="21">
                  <c:v>21</c:v>
                </c:pt>
                <c:pt idx="22">
                  <c:v>22</c:v>
                </c:pt>
                <c:pt idx="23">
                  <c:v>23</c:v>
                </c:pt>
                <c:pt idx="24">
                  <c:v>24</c:v>
                </c:pt>
                <c:pt idx="25">
                  <c:v>25</c:v>
                </c:pt>
                <c:pt idx="26">
                  <c:v>26</c:v>
                </c:pt>
                <c:pt idx="27">
                  <c:v>27</c:v>
                </c:pt>
                <c:pt idx="28">
                  <c:v>28</c:v>
                </c:pt>
                <c:pt idx="29">
                  <c:v>29</c:v>
                </c:pt>
                <c:pt idx="30">
                  <c:v>30</c:v>
                </c:pt>
                <c:pt idx="31">
                  <c:v>31</c:v>
                </c:pt>
                <c:pt idx="32">
                  <c:v>32</c:v>
                </c:pt>
                <c:pt idx="33">
                  <c:v>33</c:v>
                </c:pt>
                <c:pt idx="34">
                  <c:v>34</c:v>
                </c:pt>
                <c:pt idx="35">
                  <c:v>35</c:v>
                </c:pt>
                <c:pt idx="36">
                  <c:v>36</c:v>
                </c:pt>
                <c:pt idx="37">
                  <c:v>37</c:v>
                </c:pt>
                <c:pt idx="38">
                  <c:v>38</c:v>
                </c:pt>
                <c:pt idx="39">
                  <c:v>39</c:v>
                </c:pt>
                <c:pt idx="40">
                  <c:v>40</c:v>
                </c:pt>
                <c:pt idx="41">
                  <c:v>41</c:v>
                </c:pt>
                <c:pt idx="42">
                  <c:v>42</c:v>
                </c:pt>
                <c:pt idx="43">
                  <c:v>43</c:v>
                </c:pt>
                <c:pt idx="44">
                  <c:v>44</c:v>
                </c:pt>
                <c:pt idx="45">
                  <c:v>45</c:v>
                </c:pt>
                <c:pt idx="46">
                  <c:v>46</c:v>
                </c:pt>
                <c:pt idx="47">
                  <c:v>47</c:v>
                </c:pt>
                <c:pt idx="48">
                  <c:v>48</c:v>
                </c:pt>
                <c:pt idx="49">
                  <c:v>49</c:v>
                </c:pt>
                <c:pt idx="50">
                  <c:v>50</c:v>
                </c:pt>
              </c:numCache>
            </c:numRef>
          </c:cat>
          <c:val>
            <c:numRef>
              <c:f>List1!$R$2:$R$52</c:f>
              <c:numCache>
                <c:formatCode>0.0</c:formatCode>
                <c:ptCount val="51"/>
                <c:pt idx="0">
                  <c:v>5.6179775280898882E-2</c:v>
                </c:pt>
                <c:pt idx="1">
                  <c:v>0.16853932584269662</c:v>
                </c:pt>
                <c:pt idx="2">
                  <c:v>0.11235955056179776</c:v>
                </c:pt>
                <c:pt idx="3">
                  <c:v>0.5056179775280899</c:v>
                </c:pt>
                <c:pt idx="4">
                  <c:v>0.5056179775280899</c:v>
                </c:pt>
                <c:pt idx="5">
                  <c:v>0.7865168539325843</c:v>
                </c:pt>
                <c:pt idx="6">
                  <c:v>1.4044943820224718</c:v>
                </c:pt>
                <c:pt idx="7">
                  <c:v>1.348314606741573</c:v>
                </c:pt>
                <c:pt idx="8">
                  <c:v>1.6292134831460674</c:v>
                </c:pt>
                <c:pt idx="9">
                  <c:v>1.6292134831460674</c:v>
                </c:pt>
                <c:pt idx="10">
                  <c:v>1.6292134831460674</c:v>
                </c:pt>
                <c:pt idx="11">
                  <c:v>1.6853932584269662</c:v>
                </c:pt>
                <c:pt idx="12">
                  <c:v>1.9101123595505618</c:v>
                </c:pt>
                <c:pt idx="13">
                  <c:v>2.4157303370786516</c:v>
                </c:pt>
                <c:pt idx="14">
                  <c:v>2.0224719101123596</c:v>
                </c:pt>
                <c:pt idx="15">
                  <c:v>1.853932584269663</c:v>
                </c:pt>
                <c:pt idx="16">
                  <c:v>2.696629213483146</c:v>
                </c:pt>
                <c:pt idx="17">
                  <c:v>2.0224719101123596</c:v>
                </c:pt>
                <c:pt idx="18">
                  <c:v>3.0337078651685392</c:v>
                </c:pt>
                <c:pt idx="19">
                  <c:v>2.584269662921348</c:v>
                </c:pt>
                <c:pt idx="20">
                  <c:v>2.0786516853932584</c:v>
                </c:pt>
                <c:pt idx="21">
                  <c:v>3.089887640449438</c:v>
                </c:pt>
                <c:pt idx="22">
                  <c:v>3.8202247191011236</c:v>
                </c:pt>
                <c:pt idx="23">
                  <c:v>2.8651685393258424</c:v>
                </c:pt>
                <c:pt idx="24">
                  <c:v>3.2584269662921348</c:v>
                </c:pt>
                <c:pt idx="25">
                  <c:v>2.8651685393258424</c:v>
                </c:pt>
                <c:pt idx="26">
                  <c:v>3.2584269662921348</c:v>
                </c:pt>
                <c:pt idx="27">
                  <c:v>3.089887640449438</c:v>
                </c:pt>
                <c:pt idx="28">
                  <c:v>3.3707865168539324</c:v>
                </c:pt>
                <c:pt idx="29">
                  <c:v>2.5280898876404492</c:v>
                </c:pt>
                <c:pt idx="30">
                  <c:v>2.6404494382022472</c:v>
                </c:pt>
                <c:pt idx="31">
                  <c:v>2.9213483146067416</c:v>
                </c:pt>
                <c:pt idx="32">
                  <c:v>2.9775280898876404</c:v>
                </c:pt>
                <c:pt idx="33">
                  <c:v>3.1460674157303372</c:v>
                </c:pt>
                <c:pt idx="34">
                  <c:v>3.0337078651685392</c:v>
                </c:pt>
                <c:pt idx="35">
                  <c:v>2.8089887640449436</c:v>
                </c:pt>
                <c:pt idx="36">
                  <c:v>2.0224719101123596</c:v>
                </c:pt>
                <c:pt idx="37">
                  <c:v>2.4157303370786516</c:v>
                </c:pt>
                <c:pt idx="38">
                  <c:v>2.191011235955056</c:v>
                </c:pt>
                <c:pt idx="39">
                  <c:v>2.0786516853932584</c:v>
                </c:pt>
                <c:pt idx="40">
                  <c:v>2.0786516853932584</c:v>
                </c:pt>
                <c:pt idx="41">
                  <c:v>1.4044943820224718</c:v>
                </c:pt>
                <c:pt idx="42">
                  <c:v>1.741573033707865</c:v>
                </c:pt>
                <c:pt idx="43">
                  <c:v>1.4606741573033708</c:v>
                </c:pt>
                <c:pt idx="44">
                  <c:v>1.9101123595505618</c:v>
                </c:pt>
                <c:pt idx="45">
                  <c:v>1.0674157303370786</c:v>
                </c:pt>
                <c:pt idx="46">
                  <c:v>0.84269662921348309</c:v>
                </c:pt>
                <c:pt idx="47">
                  <c:v>0.7865168539325843</c:v>
                </c:pt>
                <c:pt idx="48">
                  <c:v>1.1235955056179776</c:v>
                </c:pt>
                <c:pt idx="49">
                  <c:v>0.39325842696629215</c:v>
                </c:pt>
                <c:pt idx="50">
                  <c:v>0.7303370786516854</c:v>
                </c:pt>
              </c:numCache>
            </c:numRef>
          </c:val>
          <c:smooth val="0"/>
        </c:ser>
        <c:dLbls>
          <c:showLegendKey val="0"/>
          <c:showVal val="0"/>
          <c:showCatName val="0"/>
          <c:showSerName val="0"/>
          <c:showPercent val="0"/>
          <c:showBubbleSize val="0"/>
        </c:dLbls>
        <c:marker val="1"/>
        <c:smooth val="0"/>
        <c:axId val="100911744"/>
        <c:axId val="101257984"/>
      </c:lineChart>
      <c:catAx>
        <c:axId val="100911744"/>
        <c:scaling>
          <c:orientation val="minMax"/>
        </c:scaling>
        <c:delete val="0"/>
        <c:axPos val="b"/>
        <c:title>
          <c:tx>
            <c:rich>
              <a:bodyPr/>
              <a:lstStyle/>
              <a:p>
                <a:pPr>
                  <a:defRPr/>
                </a:pPr>
                <a:r>
                  <a:rPr lang="cs-CZ" dirty="0"/>
                  <a:t>BODY DT</a:t>
                </a:r>
              </a:p>
            </c:rich>
          </c:tx>
          <c:overlay val="0"/>
        </c:title>
        <c:numFmt formatCode="General" sourceLinked="1"/>
        <c:majorTickMark val="out"/>
        <c:minorTickMark val="none"/>
        <c:tickLblPos val="nextTo"/>
        <c:txPr>
          <a:bodyPr/>
          <a:lstStyle/>
          <a:p>
            <a:pPr>
              <a:defRPr sz="800"/>
            </a:pPr>
            <a:endParaRPr lang="cs-CZ"/>
          </a:p>
        </c:txPr>
        <c:crossAx val="101257984"/>
        <c:crosses val="autoZero"/>
        <c:auto val="1"/>
        <c:lblAlgn val="ctr"/>
        <c:lblOffset val="100"/>
        <c:noMultiLvlLbl val="0"/>
      </c:catAx>
      <c:valAx>
        <c:axId val="101257984"/>
        <c:scaling>
          <c:orientation val="minMax"/>
        </c:scaling>
        <c:delete val="0"/>
        <c:axPos val="l"/>
        <c:majorGridlines>
          <c:spPr>
            <a:ln>
              <a:solidFill>
                <a:schemeClr val="bg1">
                  <a:lumMod val="85000"/>
                </a:schemeClr>
              </a:solidFill>
            </a:ln>
          </c:spPr>
        </c:majorGridlines>
        <c:title>
          <c:tx>
            <c:rich>
              <a:bodyPr rot="-5400000" vert="horz"/>
              <a:lstStyle/>
              <a:p>
                <a:pPr>
                  <a:defRPr/>
                </a:pPr>
                <a:r>
                  <a:rPr lang="cs-CZ" dirty="0"/>
                  <a:t>POČET</a:t>
                </a:r>
                <a:r>
                  <a:rPr lang="cs-CZ" baseline="0" dirty="0"/>
                  <a:t> ŽÁKŮ (%)</a:t>
                </a:r>
                <a:endParaRPr lang="cs-CZ" dirty="0"/>
              </a:p>
            </c:rich>
          </c:tx>
          <c:overlay val="0"/>
        </c:title>
        <c:numFmt formatCode="0.0" sourceLinked="1"/>
        <c:majorTickMark val="out"/>
        <c:minorTickMark val="none"/>
        <c:tickLblPos val="nextTo"/>
        <c:txPr>
          <a:bodyPr/>
          <a:lstStyle/>
          <a:p>
            <a:pPr>
              <a:defRPr sz="800"/>
            </a:pPr>
            <a:endParaRPr lang="cs-CZ"/>
          </a:p>
        </c:txPr>
        <c:crossAx val="100911744"/>
        <c:crosses val="autoZero"/>
        <c:crossBetween val="between"/>
      </c:valAx>
      <c:spPr>
        <a:ln>
          <a:solidFill>
            <a:schemeClr val="bg1">
              <a:lumMod val="85000"/>
            </a:schemeClr>
          </a:solidFill>
        </a:ln>
      </c:spPr>
    </c:plotArea>
    <c:legend>
      <c:legendPos val="r"/>
      <c:layout>
        <c:manualLayout>
          <c:xMode val="edge"/>
          <c:yMode val="edge"/>
          <c:x val="0.63898325379719634"/>
          <c:y val="0.18663211026334825"/>
          <c:w val="0.30051734173260314"/>
          <c:h val="0.11656557948144089"/>
        </c:manualLayout>
      </c:layout>
      <c:overlay val="0"/>
      <c:spPr>
        <a:solidFill>
          <a:schemeClr val="bg1">
            <a:lumMod val="95000"/>
          </a:schemeClr>
        </a:solidFill>
        <a:ln>
          <a:solidFill>
            <a:schemeClr val="bg1">
              <a:lumMod val="85000"/>
            </a:schemeClr>
          </a:solidFill>
        </a:ln>
      </c:spPr>
    </c:legend>
    <c:plotVisOnly val="1"/>
    <c:dispBlanksAs val="gap"/>
    <c:showDLblsOverMax val="0"/>
  </c:chart>
  <c:spPr>
    <a:solidFill>
      <a:schemeClr val="bg1"/>
    </a:solidFill>
    <a:ln>
      <a:solidFill>
        <a:schemeClr val="bg1">
          <a:lumMod val="75000"/>
        </a:schemeClr>
      </a:solidFill>
    </a:ln>
  </c:sp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000"/>
            </a:pPr>
            <a:r>
              <a:rPr lang="cs-CZ" sz="1200" dirty="0"/>
              <a:t>MATURITNÍ ZKOUŠKA A</a:t>
            </a:r>
            <a:r>
              <a:rPr lang="cs-CZ" sz="1200" baseline="0" dirty="0"/>
              <a:t> JEJÍ ČÁSTI</a:t>
            </a:r>
          </a:p>
          <a:p>
            <a:pPr>
              <a:defRPr sz="1000"/>
            </a:pPr>
            <a:r>
              <a:rPr lang="cs-CZ" sz="1200" baseline="0" dirty="0"/>
              <a:t>ČISTÁ NEÚSPĚŠNOST</a:t>
            </a:r>
          </a:p>
          <a:p>
            <a:pPr>
              <a:defRPr sz="1000"/>
            </a:pPr>
            <a:r>
              <a:rPr lang="cs-CZ" sz="1000" baseline="0" dirty="0"/>
              <a:t>MZ 2011-2015 JARO - ŘÁDNÝ TERMÍN</a:t>
            </a:r>
            <a:endParaRPr lang="cs-CZ" sz="1000" dirty="0"/>
          </a:p>
        </c:rich>
      </c:tx>
      <c:layout>
        <c:manualLayout>
          <c:xMode val="edge"/>
          <c:yMode val="edge"/>
          <c:x val="0.28669938482371804"/>
          <c:y val="2.355059829889786E-2"/>
        </c:manualLayout>
      </c:layout>
      <c:overlay val="0"/>
    </c:title>
    <c:autoTitleDeleted val="0"/>
    <c:plotArea>
      <c:layout>
        <c:manualLayout>
          <c:layoutTarget val="inner"/>
          <c:xMode val="edge"/>
          <c:yMode val="edge"/>
          <c:x val="0.10880159417168836"/>
          <c:y val="0.18394466318363797"/>
          <c:w val="0.87301276936332695"/>
          <c:h val="0.7269554120012105"/>
        </c:manualLayout>
      </c:layout>
      <c:lineChart>
        <c:grouping val="standard"/>
        <c:varyColors val="0"/>
        <c:ser>
          <c:idx val="0"/>
          <c:order val="0"/>
          <c:tx>
            <c:strRef>
              <c:f>'ČÁSTI MZ'!$BG$49</c:f>
              <c:strCache>
                <c:ptCount val="1"/>
                <c:pt idx="0">
                  <c:v>MZ CELKEM</c:v>
                </c:pt>
              </c:strCache>
            </c:strRef>
          </c:tx>
          <c:spPr>
            <a:ln w="28575">
              <a:solidFill>
                <a:srgbClr val="002060"/>
              </a:solidFill>
              <a:prstDash val="sysDot"/>
            </a:ln>
          </c:spPr>
          <c:marker>
            <c:symbol val="circle"/>
            <c:size val="5"/>
            <c:spPr>
              <a:solidFill>
                <a:srgbClr val="002060"/>
              </a:solidFill>
              <a:ln w="28575">
                <a:solidFill>
                  <a:srgbClr val="002060"/>
                </a:solidFill>
                <a:prstDash val="sysDot"/>
              </a:ln>
            </c:spPr>
          </c:marker>
          <c:dLbls>
            <c:dLblPos val="t"/>
            <c:showLegendKey val="0"/>
            <c:showVal val="1"/>
            <c:showCatName val="0"/>
            <c:showSerName val="0"/>
            <c:showPercent val="0"/>
            <c:showBubbleSize val="0"/>
            <c:showLeaderLines val="0"/>
          </c:dLbls>
          <c:cat>
            <c:strRef>
              <c:f>'ČÁSTI MZ'!$BH$48:$BL$48</c:f>
              <c:strCache>
                <c:ptCount val="5"/>
                <c:pt idx="0">
                  <c:v>2011 JARO</c:v>
                </c:pt>
                <c:pt idx="1">
                  <c:v>2012 JARO</c:v>
                </c:pt>
                <c:pt idx="2">
                  <c:v>2013 JARO</c:v>
                </c:pt>
                <c:pt idx="3">
                  <c:v>2014 JARO</c:v>
                </c:pt>
                <c:pt idx="4">
                  <c:v>2015 JARO</c:v>
                </c:pt>
              </c:strCache>
            </c:strRef>
          </c:cat>
          <c:val>
            <c:numRef>
              <c:f>'ČÁSTI MZ'!$BH$49:$BL$49</c:f>
              <c:numCache>
                <c:formatCode>###0.0</c:formatCode>
                <c:ptCount val="5"/>
                <c:pt idx="0">
                  <c:v>19.316111658010566</c:v>
                </c:pt>
                <c:pt idx="1">
                  <c:v>21.504755081523939</c:v>
                </c:pt>
                <c:pt idx="2">
                  <c:v>19.836047358609367</c:v>
                </c:pt>
                <c:pt idx="3">
                  <c:v>22.2</c:v>
                </c:pt>
                <c:pt idx="4">
                  <c:v>24.271392283296507</c:v>
                </c:pt>
              </c:numCache>
            </c:numRef>
          </c:val>
          <c:smooth val="0"/>
        </c:ser>
        <c:ser>
          <c:idx val="1"/>
          <c:order val="1"/>
          <c:tx>
            <c:strRef>
              <c:f>'ČÁSTI MZ'!$BG$50</c:f>
              <c:strCache>
                <c:ptCount val="1"/>
                <c:pt idx="0">
                  <c:v>SPOLEČNÁ ČÁST</c:v>
                </c:pt>
              </c:strCache>
            </c:strRef>
          </c:tx>
          <c:spPr>
            <a:ln w="28575">
              <a:solidFill>
                <a:srgbClr val="92D050"/>
              </a:solidFill>
              <a:prstDash val="sysDot"/>
            </a:ln>
          </c:spPr>
          <c:marker>
            <c:symbol val="circle"/>
            <c:size val="5"/>
            <c:spPr>
              <a:solidFill>
                <a:srgbClr val="92D050"/>
              </a:solidFill>
              <a:ln w="28575">
                <a:solidFill>
                  <a:srgbClr val="92D050"/>
                </a:solidFill>
                <a:prstDash val="sysDot"/>
              </a:ln>
            </c:spPr>
          </c:marker>
          <c:dLbls>
            <c:dLblPos val="b"/>
            <c:showLegendKey val="0"/>
            <c:showVal val="1"/>
            <c:showCatName val="0"/>
            <c:showSerName val="0"/>
            <c:showPercent val="0"/>
            <c:showBubbleSize val="0"/>
            <c:showLeaderLines val="0"/>
          </c:dLbls>
          <c:cat>
            <c:strRef>
              <c:f>'ČÁSTI MZ'!$BH$48:$BL$48</c:f>
              <c:strCache>
                <c:ptCount val="5"/>
                <c:pt idx="0">
                  <c:v>2011 JARO</c:v>
                </c:pt>
                <c:pt idx="1">
                  <c:v>2012 JARO</c:v>
                </c:pt>
                <c:pt idx="2">
                  <c:v>2013 JARO</c:v>
                </c:pt>
                <c:pt idx="3">
                  <c:v>2014 JARO</c:v>
                </c:pt>
                <c:pt idx="4">
                  <c:v>2015 JARO</c:v>
                </c:pt>
              </c:strCache>
            </c:strRef>
          </c:cat>
          <c:val>
            <c:numRef>
              <c:f>'ČÁSTI MZ'!$BH$50:$BL$50</c:f>
              <c:numCache>
                <c:formatCode>###0.0</c:formatCode>
                <c:ptCount val="5"/>
                <c:pt idx="0">
                  <c:v>16.00472732644689</c:v>
                </c:pt>
                <c:pt idx="1">
                  <c:v>18.211978757576112</c:v>
                </c:pt>
                <c:pt idx="2">
                  <c:v>16.24202633640467</c:v>
                </c:pt>
                <c:pt idx="3">
                  <c:v>18.7</c:v>
                </c:pt>
                <c:pt idx="4">
                  <c:v>21.04367033270443</c:v>
                </c:pt>
              </c:numCache>
            </c:numRef>
          </c:val>
          <c:smooth val="0"/>
        </c:ser>
        <c:ser>
          <c:idx val="2"/>
          <c:order val="2"/>
          <c:tx>
            <c:strRef>
              <c:f>'ČÁSTI MZ'!$BG$51</c:f>
              <c:strCache>
                <c:ptCount val="1"/>
                <c:pt idx="0">
                  <c:v>PROFILOVÁ ČÁST</c:v>
                </c:pt>
              </c:strCache>
            </c:strRef>
          </c:tx>
          <c:spPr>
            <a:ln w="28575">
              <a:solidFill>
                <a:schemeClr val="accent6">
                  <a:lumMod val="75000"/>
                </a:schemeClr>
              </a:solidFill>
              <a:prstDash val="sysDot"/>
            </a:ln>
          </c:spPr>
          <c:marker>
            <c:symbol val="circle"/>
            <c:size val="5"/>
            <c:spPr>
              <a:solidFill>
                <a:schemeClr val="accent6">
                  <a:lumMod val="75000"/>
                </a:schemeClr>
              </a:solidFill>
              <a:ln w="28575">
                <a:solidFill>
                  <a:schemeClr val="accent6">
                    <a:lumMod val="75000"/>
                  </a:schemeClr>
                </a:solidFill>
                <a:prstDash val="sysDot"/>
              </a:ln>
            </c:spPr>
          </c:marker>
          <c:dLbls>
            <c:dLblPos val="b"/>
            <c:showLegendKey val="0"/>
            <c:showVal val="1"/>
            <c:showCatName val="0"/>
            <c:showSerName val="0"/>
            <c:showPercent val="0"/>
            <c:showBubbleSize val="0"/>
            <c:showLeaderLines val="0"/>
          </c:dLbls>
          <c:cat>
            <c:strRef>
              <c:f>'ČÁSTI MZ'!$BH$48:$BL$48</c:f>
              <c:strCache>
                <c:ptCount val="5"/>
                <c:pt idx="0">
                  <c:v>2011 JARO</c:v>
                </c:pt>
                <c:pt idx="1">
                  <c:v>2012 JARO</c:v>
                </c:pt>
                <c:pt idx="2">
                  <c:v>2013 JARO</c:v>
                </c:pt>
                <c:pt idx="3">
                  <c:v>2014 JARO</c:v>
                </c:pt>
                <c:pt idx="4">
                  <c:v>2015 JARO</c:v>
                </c:pt>
              </c:strCache>
            </c:strRef>
          </c:cat>
          <c:val>
            <c:numRef>
              <c:f>'ČÁSTI MZ'!$BH$51:$BL$51</c:f>
              <c:numCache>
                <c:formatCode>###0.0</c:formatCode>
                <c:ptCount val="5"/>
                <c:pt idx="0">
                  <c:v>5.9041214897385847</c:v>
                </c:pt>
                <c:pt idx="1">
                  <c:v>6.2096483370752535</c:v>
                </c:pt>
                <c:pt idx="2">
                  <c:v>6.4552675327873903</c:v>
                </c:pt>
                <c:pt idx="3">
                  <c:v>6.9</c:v>
                </c:pt>
                <c:pt idx="4">
                  <c:v>7.5250585198967643</c:v>
                </c:pt>
              </c:numCache>
            </c:numRef>
          </c:val>
          <c:smooth val="0"/>
        </c:ser>
        <c:dLbls>
          <c:showLegendKey val="0"/>
          <c:showVal val="0"/>
          <c:showCatName val="0"/>
          <c:showSerName val="0"/>
          <c:showPercent val="0"/>
          <c:showBubbleSize val="0"/>
        </c:dLbls>
        <c:marker val="1"/>
        <c:smooth val="0"/>
        <c:axId val="101190272"/>
        <c:axId val="101208448"/>
      </c:lineChart>
      <c:catAx>
        <c:axId val="101190272"/>
        <c:scaling>
          <c:orientation val="minMax"/>
        </c:scaling>
        <c:delete val="0"/>
        <c:axPos val="b"/>
        <c:majorGridlines>
          <c:spPr>
            <a:ln>
              <a:solidFill>
                <a:schemeClr val="bg1">
                  <a:lumMod val="85000"/>
                </a:schemeClr>
              </a:solidFill>
            </a:ln>
          </c:spPr>
        </c:majorGridlines>
        <c:majorTickMark val="out"/>
        <c:minorTickMark val="none"/>
        <c:tickLblPos val="nextTo"/>
        <c:txPr>
          <a:bodyPr/>
          <a:lstStyle/>
          <a:p>
            <a:pPr>
              <a:defRPr sz="1100" b="1"/>
            </a:pPr>
            <a:endParaRPr lang="cs-CZ"/>
          </a:p>
        </c:txPr>
        <c:crossAx val="101208448"/>
        <c:crosses val="autoZero"/>
        <c:auto val="1"/>
        <c:lblAlgn val="ctr"/>
        <c:lblOffset val="100"/>
        <c:noMultiLvlLbl val="0"/>
      </c:catAx>
      <c:valAx>
        <c:axId val="101208448"/>
        <c:scaling>
          <c:orientation val="minMax"/>
          <c:max val="26"/>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1190272"/>
        <c:crosses val="autoZero"/>
        <c:crossBetween val="between"/>
        <c:majorUnit val="2"/>
        <c:minorUnit val="0.5"/>
      </c:valAx>
      <c:spPr>
        <a:ln>
          <a:solidFill>
            <a:schemeClr val="bg1">
              <a:lumMod val="75000"/>
            </a:schemeClr>
          </a:solidFill>
        </a:ln>
      </c:spPr>
    </c:plotArea>
    <c:legend>
      <c:legendPos val="r"/>
      <c:layout>
        <c:manualLayout>
          <c:xMode val="edge"/>
          <c:yMode val="edge"/>
          <c:x val="0.14133470618847108"/>
          <c:y val="0.8362433156145137"/>
          <c:w val="0.80405317430038326"/>
          <c:h val="7.9327669854889316E-2"/>
        </c:manualLayout>
      </c:layout>
      <c:overlay val="1"/>
      <c:spPr>
        <a:solidFill>
          <a:schemeClr val="bg1">
            <a:lumMod val="75000"/>
            <a:alpha val="30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050"/>
            </a:pPr>
            <a:r>
              <a:rPr lang="cs-CZ" sz="1400" dirty="0"/>
              <a:t>MATURITNÍ ZKOUŠKA CELKEM</a:t>
            </a:r>
          </a:p>
          <a:p>
            <a:pPr>
              <a:defRPr sz="1050"/>
            </a:pPr>
            <a:r>
              <a:rPr lang="cs-CZ" sz="1000" baseline="0" dirty="0"/>
              <a:t>ČISTÁ NEÚSPĚŠNOST - MZ 2011-2015 JARO</a:t>
            </a:r>
            <a:endParaRPr lang="cs-CZ" sz="1000" dirty="0"/>
          </a:p>
        </c:rich>
      </c:tx>
      <c:layout>
        <c:manualLayout>
          <c:xMode val="edge"/>
          <c:yMode val="edge"/>
          <c:x val="0.26905925093599692"/>
          <c:y val="2.9640098390368096E-2"/>
        </c:manualLayout>
      </c:layout>
      <c:overlay val="0"/>
    </c:title>
    <c:autoTitleDeleted val="0"/>
    <c:plotArea>
      <c:layout>
        <c:manualLayout>
          <c:layoutTarget val="inner"/>
          <c:xMode val="edge"/>
          <c:yMode val="edge"/>
          <c:x val="0.10880159417168836"/>
          <c:y val="0.14436628835282442"/>
          <c:w val="0.87301276936332695"/>
          <c:h val="0.76653408900204745"/>
        </c:manualLayout>
      </c:layout>
      <c:barChart>
        <c:barDir val="col"/>
        <c:grouping val="clustered"/>
        <c:varyColors val="0"/>
        <c:ser>
          <c:idx val="0"/>
          <c:order val="0"/>
          <c:tx>
            <c:strRef>
              <c:f>'ČÁSTI MZ'!$C$223</c:f>
              <c:strCache>
                <c:ptCount val="1"/>
                <c:pt idx="0">
                  <c:v>CELKEM</c:v>
                </c:pt>
              </c:strCache>
            </c:strRef>
          </c:tx>
          <c:spPr>
            <a:solidFill>
              <a:schemeClr val="bg1">
                <a:lumMod val="75000"/>
              </a:schemeClr>
            </a:solidFill>
            <a:ln w="28575">
              <a:noFill/>
              <a:prstDash val="sysDot"/>
            </a:ln>
          </c:spPr>
          <c:invertIfNegative val="0"/>
          <c:dLbls>
            <c:spPr>
              <a:solidFill>
                <a:schemeClr val="bg1">
                  <a:alpha val="50000"/>
                </a:schemeClr>
              </a:solidFill>
            </c:spPr>
            <c:dLblPos val="inBase"/>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MZ'!$C$224:$C$228</c:f>
              <c:numCache>
                <c:formatCode>###0.0</c:formatCode>
                <c:ptCount val="5"/>
                <c:pt idx="0">
                  <c:v>19.316111658010566</c:v>
                </c:pt>
                <c:pt idx="1">
                  <c:v>23.490548920410276</c:v>
                </c:pt>
                <c:pt idx="2">
                  <c:v>22.535179531089806</c:v>
                </c:pt>
                <c:pt idx="3">
                  <c:v>25.472321814529458</c:v>
                </c:pt>
                <c:pt idx="4">
                  <c:v>27.38831056170028</c:v>
                </c:pt>
              </c:numCache>
            </c:numRef>
          </c:val>
        </c:ser>
        <c:dLbls>
          <c:showLegendKey val="0"/>
          <c:showVal val="0"/>
          <c:showCatName val="0"/>
          <c:showSerName val="0"/>
          <c:showPercent val="0"/>
          <c:showBubbleSize val="0"/>
        </c:dLbls>
        <c:gapWidth val="70"/>
        <c:axId val="101335808"/>
        <c:axId val="101337344"/>
      </c:barChart>
      <c:lineChart>
        <c:grouping val="standard"/>
        <c:varyColors val="0"/>
        <c:ser>
          <c:idx val="1"/>
          <c:order val="1"/>
          <c:tx>
            <c:strRef>
              <c:f>'ČÁSTI MZ'!$D$223</c:f>
              <c:strCache>
                <c:ptCount val="1"/>
                <c:pt idx="0">
                  <c:v>ŘÁDNÝ</c:v>
                </c:pt>
              </c:strCache>
            </c:strRef>
          </c:tx>
          <c:spPr>
            <a:ln w="12700">
              <a:solidFill>
                <a:schemeClr val="accent3">
                  <a:lumMod val="75000"/>
                </a:schemeClr>
              </a:solidFill>
            </a:ln>
          </c:spPr>
          <c:marker>
            <c:symbol val="circle"/>
            <c:size val="5"/>
            <c:spPr>
              <a:solidFill>
                <a:schemeClr val="accent3">
                  <a:lumMod val="75000"/>
                </a:schemeClr>
              </a:solidFill>
              <a:ln w="12700">
                <a:solidFill>
                  <a:schemeClr val="accent3">
                    <a:lumMod val="75000"/>
                  </a:schemeClr>
                </a:solidFill>
              </a:ln>
            </c:spPr>
          </c:marker>
          <c:dLbls>
            <c:spPr>
              <a:solidFill>
                <a:schemeClr val="bg1">
                  <a:alpha val="50000"/>
                </a:schemeClr>
              </a:solidFill>
            </c:spPr>
            <c:dLblPos val="t"/>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MZ'!$D$224:$D$228</c:f>
              <c:numCache>
                <c:formatCode>###0.0</c:formatCode>
                <c:ptCount val="5"/>
                <c:pt idx="0">
                  <c:v>19.316111658010566</c:v>
                </c:pt>
                <c:pt idx="1">
                  <c:v>21.504755081523939</c:v>
                </c:pt>
                <c:pt idx="2">
                  <c:v>19.836047358609367</c:v>
                </c:pt>
                <c:pt idx="3">
                  <c:v>22.190707535910363</c:v>
                </c:pt>
                <c:pt idx="4">
                  <c:v>24.271392283296507</c:v>
                </c:pt>
              </c:numCache>
            </c:numRef>
          </c:val>
          <c:smooth val="0"/>
        </c:ser>
        <c:ser>
          <c:idx val="2"/>
          <c:order val="2"/>
          <c:tx>
            <c:strRef>
              <c:f>'ČÁSTI MZ'!$E$223</c:f>
              <c:strCache>
                <c:ptCount val="1"/>
                <c:pt idx="0">
                  <c:v>OPRAVNÝ/NÁHRADNÍ</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dLbls>
            <c:spPr>
              <a:solidFill>
                <a:schemeClr val="bg1">
                  <a:alpha val="50000"/>
                </a:schemeClr>
              </a:solidFill>
            </c:spPr>
            <c:dLblPos val="b"/>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MZ'!$E$224:$E$228</c:f>
              <c:numCache>
                <c:formatCode>###0.0</c:formatCode>
                <c:ptCount val="5"/>
                <c:pt idx="1">
                  <c:v>47.511881464914737</c:v>
                </c:pt>
                <c:pt idx="2">
                  <c:v>50.708762886597938</c:v>
                </c:pt>
                <c:pt idx="3">
                  <c:v>56.906523201075984</c:v>
                </c:pt>
                <c:pt idx="4">
                  <c:v>56.011042097998619</c:v>
                </c:pt>
              </c:numCache>
            </c:numRef>
          </c:val>
          <c:smooth val="0"/>
        </c:ser>
        <c:dLbls>
          <c:showLegendKey val="0"/>
          <c:showVal val="0"/>
          <c:showCatName val="0"/>
          <c:showSerName val="0"/>
          <c:showPercent val="0"/>
          <c:showBubbleSize val="0"/>
        </c:dLbls>
        <c:marker val="1"/>
        <c:smooth val="0"/>
        <c:axId val="101335808"/>
        <c:axId val="101337344"/>
      </c:lineChart>
      <c:catAx>
        <c:axId val="101335808"/>
        <c:scaling>
          <c:orientation val="minMax"/>
        </c:scaling>
        <c:delete val="0"/>
        <c:axPos val="b"/>
        <c:majorGridlines>
          <c:spPr>
            <a:ln>
              <a:solidFill>
                <a:schemeClr val="bg1">
                  <a:lumMod val="85000"/>
                </a:schemeClr>
              </a:solidFill>
            </a:ln>
          </c:spPr>
        </c:majorGridlines>
        <c:numFmt formatCode="General" sourceLinked="1"/>
        <c:majorTickMark val="out"/>
        <c:minorTickMark val="none"/>
        <c:tickLblPos val="nextTo"/>
        <c:txPr>
          <a:bodyPr/>
          <a:lstStyle/>
          <a:p>
            <a:pPr>
              <a:defRPr sz="1100" b="1"/>
            </a:pPr>
            <a:endParaRPr lang="cs-CZ"/>
          </a:p>
        </c:txPr>
        <c:crossAx val="101337344"/>
        <c:crosses val="autoZero"/>
        <c:auto val="1"/>
        <c:lblAlgn val="ctr"/>
        <c:lblOffset val="100"/>
        <c:noMultiLvlLbl val="0"/>
      </c:catAx>
      <c:valAx>
        <c:axId val="101337344"/>
        <c:scaling>
          <c:orientation val="minMax"/>
          <c:max val="70"/>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1335808"/>
        <c:crosses val="autoZero"/>
        <c:crossBetween val="between"/>
        <c:majorUnit val="5"/>
      </c:valAx>
      <c:spPr>
        <a:ln>
          <a:solidFill>
            <a:schemeClr val="bg1">
              <a:lumMod val="75000"/>
            </a:schemeClr>
          </a:solidFill>
        </a:ln>
      </c:spPr>
    </c:plotArea>
    <c:legend>
      <c:legendPos val="r"/>
      <c:layout>
        <c:manualLayout>
          <c:xMode val="edge"/>
          <c:yMode val="edge"/>
          <c:x val="0.14331484036059325"/>
          <c:y val="0.1706524934383202"/>
          <c:w val="0.36582570274343051"/>
          <c:h val="0.13416246719160105"/>
        </c:manualLayout>
      </c:layout>
      <c:overlay val="1"/>
      <c:spPr>
        <a:solidFill>
          <a:schemeClr val="bg1">
            <a:lumMod val="75000"/>
            <a:alpha val="30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050"/>
            </a:pPr>
            <a:r>
              <a:rPr lang="cs-CZ" sz="1400" dirty="0"/>
              <a:t>MATURITNÍ ZKOUŠKA CELKEM</a:t>
            </a:r>
          </a:p>
          <a:p>
            <a:pPr>
              <a:defRPr sz="1050"/>
            </a:pPr>
            <a:r>
              <a:rPr lang="cs-CZ" sz="1000" baseline="0" dirty="0"/>
              <a:t>HRUBÁ NEÚSPĚŠNOST - MZ 2011-2015 JARO</a:t>
            </a:r>
            <a:endParaRPr lang="cs-CZ" sz="1000" dirty="0"/>
          </a:p>
        </c:rich>
      </c:tx>
      <c:layout>
        <c:manualLayout>
          <c:xMode val="edge"/>
          <c:yMode val="edge"/>
          <c:x val="0.26905925093599692"/>
          <c:y val="2.9640098390368096E-2"/>
        </c:manualLayout>
      </c:layout>
      <c:overlay val="0"/>
    </c:title>
    <c:autoTitleDeleted val="0"/>
    <c:plotArea>
      <c:layout>
        <c:manualLayout>
          <c:layoutTarget val="inner"/>
          <c:xMode val="edge"/>
          <c:yMode val="edge"/>
          <c:x val="0.10880159417168836"/>
          <c:y val="0.14436628835282442"/>
          <c:w val="0.87301276936332695"/>
          <c:h val="0.76653408900204745"/>
        </c:manualLayout>
      </c:layout>
      <c:barChart>
        <c:barDir val="col"/>
        <c:grouping val="clustered"/>
        <c:varyColors val="0"/>
        <c:ser>
          <c:idx val="0"/>
          <c:order val="0"/>
          <c:tx>
            <c:strRef>
              <c:f>'ČÁSTI MZ'!$C$223</c:f>
              <c:strCache>
                <c:ptCount val="1"/>
                <c:pt idx="0">
                  <c:v>CELKEM</c:v>
                </c:pt>
              </c:strCache>
            </c:strRef>
          </c:tx>
          <c:spPr>
            <a:solidFill>
              <a:schemeClr val="bg1">
                <a:lumMod val="75000"/>
              </a:schemeClr>
            </a:solidFill>
            <a:ln w="28575">
              <a:noFill/>
              <a:prstDash val="sysDot"/>
            </a:ln>
          </c:spPr>
          <c:invertIfNegative val="0"/>
          <c:dLbls>
            <c:spPr>
              <a:solidFill>
                <a:schemeClr val="bg1">
                  <a:alpha val="50000"/>
                </a:schemeClr>
              </a:solidFill>
            </c:spPr>
            <c:dLblPos val="inBase"/>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MZ'!$C$232:$C$236</c:f>
              <c:numCache>
                <c:formatCode>###0.0</c:formatCode>
                <c:ptCount val="5"/>
                <c:pt idx="0">
                  <c:v>27.795779496941957</c:v>
                </c:pt>
                <c:pt idx="1">
                  <c:v>31.331245030701883</c:v>
                </c:pt>
                <c:pt idx="2">
                  <c:v>31.148673682945638</c:v>
                </c:pt>
                <c:pt idx="3">
                  <c:v>34.707448289689125</c:v>
                </c:pt>
                <c:pt idx="4">
                  <c:v>36.769670215528436</c:v>
                </c:pt>
              </c:numCache>
            </c:numRef>
          </c:val>
        </c:ser>
        <c:dLbls>
          <c:showLegendKey val="0"/>
          <c:showVal val="0"/>
          <c:showCatName val="0"/>
          <c:showSerName val="0"/>
          <c:showPercent val="0"/>
          <c:showBubbleSize val="0"/>
        </c:dLbls>
        <c:gapWidth val="70"/>
        <c:axId val="101369728"/>
        <c:axId val="101371264"/>
      </c:barChart>
      <c:lineChart>
        <c:grouping val="standard"/>
        <c:varyColors val="0"/>
        <c:ser>
          <c:idx val="1"/>
          <c:order val="1"/>
          <c:tx>
            <c:strRef>
              <c:f>'ČÁSTI MZ'!$D$223</c:f>
              <c:strCache>
                <c:ptCount val="1"/>
                <c:pt idx="0">
                  <c:v>ŘÁDNÝ</c:v>
                </c:pt>
              </c:strCache>
            </c:strRef>
          </c:tx>
          <c:spPr>
            <a:ln w="12700">
              <a:solidFill>
                <a:schemeClr val="accent3">
                  <a:lumMod val="75000"/>
                </a:schemeClr>
              </a:solidFill>
            </a:ln>
          </c:spPr>
          <c:marker>
            <c:symbol val="circle"/>
            <c:size val="5"/>
            <c:spPr>
              <a:solidFill>
                <a:schemeClr val="accent3">
                  <a:lumMod val="75000"/>
                </a:schemeClr>
              </a:solidFill>
              <a:ln w="12700">
                <a:solidFill>
                  <a:schemeClr val="accent3">
                    <a:lumMod val="75000"/>
                  </a:schemeClr>
                </a:solidFill>
              </a:ln>
            </c:spPr>
          </c:marker>
          <c:dLbls>
            <c:spPr>
              <a:solidFill>
                <a:schemeClr val="bg1">
                  <a:alpha val="50000"/>
                </a:schemeClr>
              </a:solidFill>
            </c:spPr>
            <c:dLblPos val="t"/>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MZ'!$D$232:$D$236</c:f>
              <c:numCache>
                <c:formatCode>###0.0</c:formatCode>
                <c:ptCount val="5"/>
                <c:pt idx="0">
                  <c:v>27.795779496941957</c:v>
                </c:pt>
                <c:pt idx="1">
                  <c:v>29.634233506323998</c:v>
                </c:pt>
                <c:pt idx="2">
                  <c:v>28.899303578467872</c:v>
                </c:pt>
                <c:pt idx="3">
                  <c:v>31.891646079913471</c:v>
                </c:pt>
                <c:pt idx="4">
                  <c:v>33.998375602599033</c:v>
                </c:pt>
              </c:numCache>
            </c:numRef>
          </c:val>
          <c:smooth val="0"/>
        </c:ser>
        <c:ser>
          <c:idx val="2"/>
          <c:order val="2"/>
          <c:tx>
            <c:strRef>
              <c:f>'ČÁSTI MZ'!$E$223</c:f>
              <c:strCache>
                <c:ptCount val="1"/>
                <c:pt idx="0">
                  <c:v>OPRAVNÝ/NÁHRADNÍ</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dLbls>
            <c:spPr>
              <a:solidFill>
                <a:schemeClr val="bg1">
                  <a:alpha val="50000"/>
                </a:schemeClr>
              </a:solidFill>
            </c:spPr>
            <c:dLblPos val="b"/>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MZ'!$E$232:$E$236</c:f>
              <c:numCache>
                <c:formatCode>###0.0</c:formatCode>
                <c:ptCount val="5"/>
                <c:pt idx="1">
                  <c:v>52.189966895849253</c:v>
                </c:pt>
                <c:pt idx="2">
                  <c:v>55.20552757934184</c:v>
                </c:pt>
                <c:pt idx="3">
                  <c:v>61.929657794676807</c:v>
                </c:pt>
                <c:pt idx="4">
                  <c:v>61.996184116384448</c:v>
                </c:pt>
              </c:numCache>
            </c:numRef>
          </c:val>
          <c:smooth val="0"/>
        </c:ser>
        <c:dLbls>
          <c:showLegendKey val="0"/>
          <c:showVal val="0"/>
          <c:showCatName val="0"/>
          <c:showSerName val="0"/>
          <c:showPercent val="0"/>
          <c:showBubbleSize val="0"/>
        </c:dLbls>
        <c:marker val="1"/>
        <c:smooth val="0"/>
        <c:axId val="101369728"/>
        <c:axId val="101371264"/>
      </c:lineChart>
      <c:catAx>
        <c:axId val="101369728"/>
        <c:scaling>
          <c:orientation val="minMax"/>
        </c:scaling>
        <c:delete val="0"/>
        <c:axPos val="b"/>
        <c:majorGridlines>
          <c:spPr>
            <a:ln>
              <a:solidFill>
                <a:schemeClr val="bg1">
                  <a:lumMod val="85000"/>
                </a:schemeClr>
              </a:solidFill>
            </a:ln>
          </c:spPr>
        </c:majorGridlines>
        <c:numFmt formatCode="General" sourceLinked="1"/>
        <c:majorTickMark val="out"/>
        <c:minorTickMark val="none"/>
        <c:tickLblPos val="nextTo"/>
        <c:txPr>
          <a:bodyPr/>
          <a:lstStyle/>
          <a:p>
            <a:pPr>
              <a:defRPr sz="1100" b="1"/>
            </a:pPr>
            <a:endParaRPr lang="cs-CZ"/>
          </a:p>
        </c:txPr>
        <c:crossAx val="101371264"/>
        <c:crosses val="autoZero"/>
        <c:auto val="1"/>
        <c:lblAlgn val="ctr"/>
        <c:lblOffset val="100"/>
        <c:noMultiLvlLbl val="0"/>
      </c:catAx>
      <c:valAx>
        <c:axId val="101371264"/>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a:t>
                </a:r>
                <a:r>
                  <a:rPr lang="cs-CZ" sz="900" b="0" baseline="0" dirty="0"/>
                  <a:t> A NEKONAJÍCÍCH Z PŘIHLÁŠENÝCH (%)</a:t>
                </a:r>
                <a:endParaRPr lang="cs-CZ" sz="900" b="0" dirty="0"/>
              </a:p>
            </c:rich>
          </c:tx>
          <c:overlay val="0"/>
        </c:title>
        <c:numFmt formatCode="#,##0" sourceLinked="0"/>
        <c:majorTickMark val="out"/>
        <c:minorTickMark val="none"/>
        <c:tickLblPos val="nextTo"/>
        <c:txPr>
          <a:bodyPr/>
          <a:lstStyle/>
          <a:p>
            <a:pPr>
              <a:defRPr sz="900"/>
            </a:pPr>
            <a:endParaRPr lang="cs-CZ"/>
          </a:p>
        </c:txPr>
        <c:crossAx val="101369728"/>
        <c:crosses val="autoZero"/>
        <c:crossBetween val="between"/>
        <c:majorUnit val="5"/>
      </c:valAx>
      <c:spPr>
        <a:ln>
          <a:solidFill>
            <a:schemeClr val="bg1">
              <a:lumMod val="75000"/>
            </a:schemeClr>
          </a:solidFill>
        </a:ln>
      </c:spPr>
    </c:plotArea>
    <c:legend>
      <c:legendPos val="r"/>
      <c:layout>
        <c:manualLayout>
          <c:xMode val="edge"/>
          <c:yMode val="edge"/>
          <c:x val="0.11379956396456263"/>
          <c:y val="0.1576217048524711"/>
          <c:w val="0.37019790752385973"/>
          <c:h val="0.13387478322330101"/>
        </c:manualLayout>
      </c:layout>
      <c:overlay val="1"/>
      <c:spPr>
        <a:solidFill>
          <a:schemeClr val="bg1">
            <a:lumMod val="75000"/>
            <a:alpha val="30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050"/>
            </a:pPr>
            <a:r>
              <a:rPr lang="cs-CZ" sz="1400" dirty="0"/>
              <a:t>SPOLEČNÁ ČÁST MATURITNÍ ZKOUŠKY</a:t>
            </a:r>
          </a:p>
          <a:p>
            <a:pPr>
              <a:defRPr sz="1050"/>
            </a:pPr>
            <a:r>
              <a:rPr lang="cs-CZ" sz="1000" baseline="0" dirty="0"/>
              <a:t>ČISTÁ NEÚSPĚŠNOST - MZ 2011-2015 JARO</a:t>
            </a:r>
            <a:endParaRPr lang="cs-CZ" sz="1000" dirty="0"/>
          </a:p>
        </c:rich>
      </c:tx>
      <c:layout>
        <c:manualLayout>
          <c:xMode val="edge"/>
          <c:yMode val="edge"/>
          <c:x val="0.20440151336055115"/>
          <c:y val="2.9640074833161143E-2"/>
        </c:manualLayout>
      </c:layout>
      <c:overlay val="0"/>
    </c:title>
    <c:autoTitleDeleted val="0"/>
    <c:plotArea>
      <c:layout>
        <c:manualLayout>
          <c:layoutTarget val="inner"/>
          <c:xMode val="edge"/>
          <c:yMode val="edge"/>
          <c:x val="0.10880159417168836"/>
          <c:y val="0.14436628835282442"/>
          <c:w val="0.87301276936332695"/>
          <c:h val="0.76653408900204745"/>
        </c:manualLayout>
      </c:layout>
      <c:barChart>
        <c:barDir val="col"/>
        <c:grouping val="clustered"/>
        <c:varyColors val="0"/>
        <c:ser>
          <c:idx val="0"/>
          <c:order val="0"/>
          <c:tx>
            <c:strRef>
              <c:f>'ČÁSTI MZ'!$F$223</c:f>
              <c:strCache>
                <c:ptCount val="1"/>
                <c:pt idx="0">
                  <c:v>CELKEM</c:v>
                </c:pt>
              </c:strCache>
            </c:strRef>
          </c:tx>
          <c:spPr>
            <a:solidFill>
              <a:schemeClr val="bg1">
                <a:lumMod val="75000"/>
              </a:schemeClr>
            </a:solidFill>
            <a:ln w="28575">
              <a:noFill/>
              <a:prstDash val="sysDot"/>
            </a:ln>
          </c:spPr>
          <c:invertIfNegative val="0"/>
          <c:dLbls>
            <c:spPr>
              <a:solidFill>
                <a:schemeClr val="bg1">
                  <a:alpha val="50000"/>
                </a:schemeClr>
              </a:solidFill>
            </c:spPr>
            <c:dLblPos val="inBase"/>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MZ'!$F$224:$F$228</c:f>
              <c:numCache>
                <c:formatCode>###0.0</c:formatCode>
                <c:ptCount val="5"/>
                <c:pt idx="0">
                  <c:v>16.00472732644689</c:v>
                </c:pt>
                <c:pt idx="1">
                  <c:v>20.416283721684596</c:v>
                </c:pt>
                <c:pt idx="2">
                  <c:v>19.194613966589188</c:v>
                </c:pt>
                <c:pt idx="3">
                  <c:v>22.316457672095321</c:v>
                </c:pt>
                <c:pt idx="4">
                  <c:v>24.535518362902888</c:v>
                </c:pt>
              </c:numCache>
            </c:numRef>
          </c:val>
        </c:ser>
        <c:dLbls>
          <c:showLegendKey val="0"/>
          <c:showVal val="0"/>
          <c:showCatName val="0"/>
          <c:showSerName val="0"/>
          <c:showPercent val="0"/>
          <c:showBubbleSize val="0"/>
        </c:dLbls>
        <c:gapWidth val="70"/>
        <c:axId val="106156032"/>
        <c:axId val="106157568"/>
      </c:barChart>
      <c:lineChart>
        <c:grouping val="standard"/>
        <c:varyColors val="0"/>
        <c:ser>
          <c:idx val="1"/>
          <c:order val="1"/>
          <c:tx>
            <c:strRef>
              <c:f>'ČÁSTI MZ'!$G$223</c:f>
              <c:strCache>
                <c:ptCount val="1"/>
                <c:pt idx="0">
                  <c:v>ŘÁDNÝ</c:v>
                </c:pt>
              </c:strCache>
            </c:strRef>
          </c:tx>
          <c:spPr>
            <a:ln w="12700">
              <a:solidFill>
                <a:schemeClr val="accent3">
                  <a:lumMod val="75000"/>
                </a:schemeClr>
              </a:solidFill>
            </a:ln>
          </c:spPr>
          <c:marker>
            <c:symbol val="circle"/>
            <c:size val="5"/>
            <c:spPr>
              <a:solidFill>
                <a:schemeClr val="accent3">
                  <a:lumMod val="75000"/>
                </a:schemeClr>
              </a:solidFill>
              <a:ln w="12700">
                <a:solidFill>
                  <a:schemeClr val="accent3">
                    <a:lumMod val="75000"/>
                  </a:schemeClr>
                </a:solidFill>
              </a:ln>
            </c:spPr>
          </c:marker>
          <c:dLbls>
            <c:spPr>
              <a:solidFill>
                <a:schemeClr val="bg1">
                  <a:alpha val="50000"/>
                </a:schemeClr>
              </a:solidFill>
            </c:spPr>
            <c:dLblPos val="t"/>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MZ'!$G$224:$G$228</c:f>
              <c:numCache>
                <c:formatCode>###0.0</c:formatCode>
                <c:ptCount val="5"/>
                <c:pt idx="0">
                  <c:v>16.00472732644689</c:v>
                </c:pt>
                <c:pt idx="1">
                  <c:v>18.211978757576112</c:v>
                </c:pt>
                <c:pt idx="2">
                  <c:v>16.24202633640467</c:v>
                </c:pt>
                <c:pt idx="3">
                  <c:v>18.739677658180991</c:v>
                </c:pt>
                <c:pt idx="4">
                  <c:v>21.04367033270443</c:v>
                </c:pt>
              </c:numCache>
            </c:numRef>
          </c:val>
          <c:smooth val="0"/>
        </c:ser>
        <c:ser>
          <c:idx val="2"/>
          <c:order val="2"/>
          <c:tx>
            <c:strRef>
              <c:f>'ČÁSTI MZ'!$H$223</c:f>
              <c:strCache>
                <c:ptCount val="1"/>
                <c:pt idx="0">
                  <c:v>OPRAVNÝ/NÁHRADNÍ</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dLbls>
            <c:spPr>
              <a:solidFill>
                <a:schemeClr val="bg1">
                  <a:alpha val="50000"/>
                </a:schemeClr>
              </a:solidFill>
            </c:spPr>
            <c:dLblPos val="b"/>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MZ'!$H$224:$H$228</c:f>
              <c:numCache>
                <c:formatCode>###0.0</c:formatCode>
                <c:ptCount val="5"/>
                <c:pt idx="1">
                  <c:v>46.58964365256125</c:v>
                </c:pt>
                <c:pt idx="2">
                  <c:v>53.528050896471946</c:v>
                </c:pt>
                <c:pt idx="3">
                  <c:v>60.150602409638552</c:v>
                </c:pt>
                <c:pt idx="4">
                  <c:v>59.851070431275211</c:v>
                </c:pt>
              </c:numCache>
            </c:numRef>
          </c:val>
          <c:smooth val="0"/>
        </c:ser>
        <c:dLbls>
          <c:showLegendKey val="0"/>
          <c:showVal val="0"/>
          <c:showCatName val="0"/>
          <c:showSerName val="0"/>
          <c:showPercent val="0"/>
          <c:showBubbleSize val="0"/>
        </c:dLbls>
        <c:marker val="1"/>
        <c:smooth val="0"/>
        <c:axId val="106156032"/>
        <c:axId val="106157568"/>
      </c:lineChart>
      <c:catAx>
        <c:axId val="106156032"/>
        <c:scaling>
          <c:orientation val="minMax"/>
        </c:scaling>
        <c:delete val="0"/>
        <c:axPos val="b"/>
        <c:majorGridlines>
          <c:spPr>
            <a:ln>
              <a:solidFill>
                <a:schemeClr val="bg1">
                  <a:lumMod val="85000"/>
                </a:schemeClr>
              </a:solidFill>
            </a:ln>
          </c:spPr>
        </c:majorGridlines>
        <c:numFmt formatCode="General" sourceLinked="1"/>
        <c:majorTickMark val="out"/>
        <c:minorTickMark val="none"/>
        <c:tickLblPos val="nextTo"/>
        <c:txPr>
          <a:bodyPr/>
          <a:lstStyle/>
          <a:p>
            <a:pPr>
              <a:defRPr sz="1100" b="1"/>
            </a:pPr>
            <a:endParaRPr lang="cs-CZ"/>
          </a:p>
        </c:txPr>
        <c:crossAx val="106157568"/>
        <c:crosses val="autoZero"/>
        <c:auto val="1"/>
        <c:lblAlgn val="ctr"/>
        <c:lblOffset val="100"/>
        <c:noMultiLvlLbl val="0"/>
      </c:catAx>
      <c:valAx>
        <c:axId val="106157568"/>
        <c:scaling>
          <c:orientation val="minMax"/>
          <c:max val="70"/>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6156032"/>
        <c:crosses val="autoZero"/>
        <c:crossBetween val="between"/>
        <c:majorUnit val="5"/>
      </c:valAx>
      <c:spPr>
        <a:ln>
          <a:solidFill>
            <a:schemeClr val="bg1">
              <a:lumMod val="75000"/>
            </a:schemeClr>
          </a:solidFill>
        </a:ln>
      </c:spPr>
    </c:plotArea>
    <c:legend>
      <c:legendPos val="r"/>
      <c:layout>
        <c:manualLayout>
          <c:xMode val="edge"/>
          <c:yMode val="edge"/>
          <c:x val="0.57885712889887675"/>
          <c:y val="0.36731924605743271"/>
          <c:w val="0.38434332967939538"/>
          <c:h val="0.1331217847769029"/>
        </c:manualLayout>
      </c:layout>
      <c:overlay val="1"/>
      <c:spPr>
        <a:solidFill>
          <a:schemeClr val="bg1">
            <a:lumMod val="75000"/>
            <a:alpha val="30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050"/>
            </a:pPr>
            <a:r>
              <a:rPr lang="cs-CZ" sz="1400" dirty="0"/>
              <a:t>SPOLEČNÁ ČÁST MATURITNÍ ZKOUŠKY</a:t>
            </a:r>
          </a:p>
          <a:p>
            <a:pPr>
              <a:defRPr sz="1050"/>
            </a:pPr>
            <a:r>
              <a:rPr lang="cs-CZ" sz="1000" baseline="0" dirty="0"/>
              <a:t>HRUBÁ NEÚSPĚŠNOST - MZ 2011-2015 JARO</a:t>
            </a:r>
            <a:endParaRPr lang="cs-CZ" sz="1000" dirty="0"/>
          </a:p>
        </c:rich>
      </c:tx>
      <c:layout>
        <c:manualLayout>
          <c:xMode val="edge"/>
          <c:yMode val="edge"/>
          <c:x val="0.2014704998621836"/>
          <c:y val="2.9640074833161143E-2"/>
        </c:manualLayout>
      </c:layout>
      <c:overlay val="0"/>
    </c:title>
    <c:autoTitleDeleted val="0"/>
    <c:plotArea>
      <c:layout>
        <c:manualLayout>
          <c:layoutTarget val="inner"/>
          <c:xMode val="edge"/>
          <c:yMode val="edge"/>
          <c:x val="0.10880159417168836"/>
          <c:y val="0.14436628835282442"/>
          <c:w val="0.87301276936332695"/>
          <c:h val="0.76653408900204745"/>
        </c:manualLayout>
      </c:layout>
      <c:barChart>
        <c:barDir val="col"/>
        <c:grouping val="clustered"/>
        <c:varyColors val="0"/>
        <c:ser>
          <c:idx val="0"/>
          <c:order val="0"/>
          <c:tx>
            <c:strRef>
              <c:f>'ČÁSTI MZ'!$F$223</c:f>
              <c:strCache>
                <c:ptCount val="1"/>
                <c:pt idx="0">
                  <c:v>CELKEM</c:v>
                </c:pt>
              </c:strCache>
            </c:strRef>
          </c:tx>
          <c:spPr>
            <a:solidFill>
              <a:schemeClr val="bg1">
                <a:lumMod val="75000"/>
              </a:schemeClr>
            </a:solidFill>
            <a:ln w="28575">
              <a:noFill/>
              <a:prstDash val="sysDot"/>
            </a:ln>
          </c:spPr>
          <c:invertIfNegative val="0"/>
          <c:dLbls>
            <c:spPr>
              <a:solidFill>
                <a:schemeClr val="bg1">
                  <a:alpha val="50000"/>
                </a:schemeClr>
              </a:solidFill>
            </c:spPr>
            <c:dLblPos val="inBase"/>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MZ'!$F$232:$F$236</c:f>
              <c:numCache>
                <c:formatCode>###0.0</c:formatCode>
                <c:ptCount val="5"/>
                <c:pt idx="0">
                  <c:v>24.73704039344663</c:v>
                </c:pt>
                <c:pt idx="1">
                  <c:v>28.506765354391895</c:v>
                </c:pt>
                <c:pt idx="2">
                  <c:v>28.044005791308958</c:v>
                </c:pt>
                <c:pt idx="3">
                  <c:v>31.837377588056704</c:v>
                </c:pt>
                <c:pt idx="4">
                  <c:v>34.171080669710804</c:v>
                </c:pt>
              </c:numCache>
            </c:numRef>
          </c:val>
        </c:ser>
        <c:dLbls>
          <c:showLegendKey val="0"/>
          <c:showVal val="0"/>
          <c:showCatName val="0"/>
          <c:showSerName val="0"/>
          <c:showPercent val="0"/>
          <c:showBubbleSize val="0"/>
        </c:dLbls>
        <c:gapWidth val="70"/>
        <c:axId val="101438592"/>
        <c:axId val="101440128"/>
      </c:barChart>
      <c:lineChart>
        <c:grouping val="standard"/>
        <c:varyColors val="0"/>
        <c:ser>
          <c:idx val="1"/>
          <c:order val="1"/>
          <c:tx>
            <c:strRef>
              <c:f>'ČÁSTI MZ'!$G$223</c:f>
              <c:strCache>
                <c:ptCount val="1"/>
                <c:pt idx="0">
                  <c:v>ŘÁDNÝ</c:v>
                </c:pt>
              </c:strCache>
            </c:strRef>
          </c:tx>
          <c:spPr>
            <a:ln w="12700">
              <a:solidFill>
                <a:schemeClr val="accent3">
                  <a:lumMod val="75000"/>
                </a:schemeClr>
              </a:solidFill>
            </a:ln>
          </c:spPr>
          <c:marker>
            <c:symbol val="circle"/>
            <c:size val="5"/>
            <c:spPr>
              <a:solidFill>
                <a:schemeClr val="accent3">
                  <a:lumMod val="75000"/>
                </a:schemeClr>
              </a:solidFill>
              <a:ln w="12700">
                <a:solidFill>
                  <a:schemeClr val="accent3">
                    <a:lumMod val="75000"/>
                  </a:schemeClr>
                </a:solidFill>
              </a:ln>
            </c:spPr>
          </c:marker>
          <c:dLbls>
            <c:spPr>
              <a:solidFill>
                <a:schemeClr val="bg1">
                  <a:alpha val="50000"/>
                </a:schemeClr>
              </a:solidFill>
            </c:spPr>
            <c:dLblPos val="t"/>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MZ'!$G$232:$G$236</c:f>
              <c:numCache>
                <c:formatCode>###0.0</c:formatCode>
                <c:ptCount val="5"/>
                <c:pt idx="0">
                  <c:v>24.73704039344663</c:v>
                </c:pt>
                <c:pt idx="1">
                  <c:v>26.636241271977788</c:v>
                </c:pt>
                <c:pt idx="2">
                  <c:v>25.570988165876617</c:v>
                </c:pt>
                <c:pt idx="3">
                  <c:v>28.79457045188013</c:v>
                </c:pt>
                <c:pt idx="4">
                  <c:v>31.091447007322721</c:v>
                </c:pt>
              </c:numCache>
            </c:numRef>
          </c:val>
          <c:smooth val="0"/>
        </c:ser>
        <c:ser>
          <c:idx val="2"/>
          <c:order val="2"/>
          <c:tx>
            <c:strRef>
              <c:f>'ČÁSTI MZ'!$H$223</c:f>
              <c:strCache>
                <c:ptCount val="1"/>
                <c:pt idx="0">
                  <c:v>OPRAVNÝ/NÁHRADNÍ</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dLbls>
            <c:spPr>
              <a:solidFill>
                <a:schemeClr val="bg1">
                  <a:alpha val="50000"/>
                </a:schemeClr>
              </a:solidFill>
            </c:spPr>
            <c:dLblPos val="b"/>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MZ'!$H$232:$H$236</c:f>
              <c:numCache>
                <c:formatCode>###0.0</c:formatCode>
                <c:ptCount val="5"/>
                <c:pt idx="1">
                  <c:v>51.152132399745383</c:v>
                </c:pt>
                <c:pt idx="2">
                  <c:v>57.582156526329683</c:v>
                </c:pt>
                <c:pt idx="3">
                  <c:v>64.530831099195709</c:v>
                </c:pt>
                <c:pt idx="4">
                  <c:v>65.130692535704654</c:v>
                </c:pt>
              </c:numCache>
            </c:numRef>
          </c:val>
          <c:smooth val="0"/>
        </c:ser>
        <c:dLbls>
          <c:showLegendKey val="0"/>
          <c:showVal val="0"/>
          <c:showCatName val="0"/>
          <c:showSerName val="0"/>
          <c:showPercent val="0"/>
          <c:showBubbleSize val="0"/>
        </c:dLbls>
        <c:marker val="1"/>
        <c:smooth val="0"/>
        <c:axId val="101438592"/>
        <c:axId val="101440128"/>
      </c:lineChart>
      <c:catAx>
        <c:axId val="101438592"/>
        <c:scaling>
          <c:orientation val="minMax"/>
        </c:scaling>
        <c:delete val="0"/>
        <c:axPos val="b"/>
        <c:majorGridlines>
          <c:spPr>
            <a:ln>
              <a:solidFill>
                <a:schemeClr val="bg1">
                  <a:lumMod val="85000"/>
                </a:schemeClr>
              </a:solidFill>
            </a:ln>
          </c:spPr>
        </c:majorGridlines>
        <c:numFmt formatCode="General" sourceLinked="1"/>
        <c:majorTickMark val="out"/>
        <c:minorTickMark val="none"/>
        <c:tickLblPos val="nextTo"/>
        <c:txPr>
          <a:bodyPr/>
          <a:lstStyle/>
          <a:p>
            <a:pPr>
              <a:defRPr sz="1100" b="1"/>
            </a:pPr>
            <a:endParaRPr lang="cs-CZ"/>
          </a:p>
        </c:txPr>
        <c:crossAx val="101440128"/>
        <c:crosses val="autoZero"/>
        <c:auto val="1"/>
        <c:lblAlgn val="ctr"/>
        <c:lblOffset val="100"/>
        <c:noMultiLvlLbl val="0"/>
      </c:catAx>
      <c:valAx>
        <c:axId val="101440128"/>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a:t>
                </a:r>
                <a:r>
                  <a:rPr lang="cs-CZ" sz="900" b="0" baseline="0" dirty="0"/>
                  <a:t> A NEKONAJÍCÍCH Z PŘIHLÁŠENÝCH (%)</a:t>
                </a:r>
                <a:endParaRPr lang="cs-CZ" sz="900" b="0" dirty="0"/>
              </a:p>
            </c:rich>
          </c:tx>
          <c:overlay val="0"/>
        </c:title>
        <c:numFmt formatCode="#,##0" sourceLinked="0"/>
        <c:majorTickMark val="out"/>
        <c:minorTickMark val="none"/>
        <c:tickLblPos val="nextTo"/>
        <c:txPr>
          <a:bodyPr/>
          <a:lstStyle/>
          <a:p>
            <a:pPr>
              <a:defRPr sz="900"/>
            </a:pPr>
            <a:endParaRPr lang="cs-CZ"/>
          </a:p>
        </c:txPr>
        <c:crossAx val="101438592"/>
        <c:crosses val="autoZero"/>
        <c:crossBetween val="between"/>
        <c:majorUnit val="5"/>
      </c:valAx>
      <c:spPr>
        <a:ln>
          <a:solidFill>
            <a:schemeClr val="bg1">
              <a:lumMod val="75000"/>
            </a:schemeClr>
          </a:solidFill>
        </a:ln>
      </c:spPr>
    </c:plotArea>
    <c:legend>
      <c:legendPos val="r"/>
      <c:layout>
        <c:manualLayout>
          <c:xMode val="edge"/>
          <c:yMode val="edge"/>
          <c:x val="0.12563591721213715"/>
          <c:y val="0.1576217048524711"/>
          <c:w val="0.37611609717294603"/>
          <c:h val="0.13387478322330101"/>
        </c:manualLayout>
      </c:layout>
      <c:overlay val="1"/>
      <c:spPr>
        <a:solidFill>
          <a:schemeClr val="bg1">
            <a:lumMod val="75000"/>
            <a:alpha val="30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050"/>
            </a:pPr>
            <a:r>
              <a:rPr lang="cs-CZ" sz="1400" dirty="0"/>
              <a:t>PROFILOVÁ ČÁST MATURITNÍ ZKOUŠKY</a:t>
            </a:r>
          </a:p>
          <a:p>
            <a:pPr>
              <a:defRPr sz="1050"/>
            </a:pPr>
            <a:r>
              <a:rPr lang="cs-CZ" sz="1000" baseline="0" dirty="0"/>
              <a:t>ČISTÁ NEÚSPĚŠNOST - MZ 2011-2015 JARO</a:t>
            </a:r>
            <a:endParaRPr lang="cs-CZ" sz="1000" dirty="0"/>
          </a:p>
        </c:rich>
      </c:tx>
      <c:layout>
        <c:manualLayout>
          <c:xMode val="edge"/>
          <c:yMode val="edge"/>
          <c:x val="0.20440151336055115"/>
          <c:y val="2.9640074833161143E-2"/>
        </c:manualLayout>
      </c:layout>
      <c:overlay val="0"/>
    </c:title>
    <c:autoTitleDeleted val="0"/>
    <c:plotArea>
      <c:layout>
        <c:manualLayout>
          <c:layoutTarget val="inner"/>
          <c:xMode val="edge"/>
          <c:yMode val="edge"/>
          <c:x val="0.10880159417168836"/>
          <c:y val="0.14436628835282442"/>
          <c:w val="0.87301276936332695"/>
          <c:h val="0.76653408900204745"/>
        </c:manualLayout>
      </c:layout>
      <c:barChart>
        <c:barDir val="col"/>
        <c:grouping val="clustered"/>
        <c:varyColors val="0"/>
        <c:ser>
          <c:idx val="0"/>
          <c:order val="0"/>
          <c:tx>
            <c:strRef>
              <c:f>'ČÁSTI MZ'!$I$223</c:f>
              <c:strCache>
                <c:ptCount val="1"/>
                <c:pt idx="0">
                  <c:v>CELKEM</c:v>
                </c:pt>
              </c:strCache>
            </c:strRef>
          </c:tx>
          <c:spPr>
            <a:solidFill>
              <a:schemeClr val="bg1">
                <a:lumMod val="75000"/>
              </a:schemeClr>
            </a:solidFill>
            <a:ln w="28575">
              <a:noFill/>
              <a:prstDash val="sysDot"/>
            </a:ln>
          </c:spPr>
          <c:invertIfNegative val="0"/>
          <c:dLbls>
            <c:spPr>
              <a:solidFill>
                <a:schemeClr val="bg1">
                  <a:alpha val="50000"/>
                </a:schemeClr>
              </a:solidFill>
            </c:spPr>
            <c:dLblPos val="inBase"/>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MZ'!$I$224:$I$228</c:f>
              <c:numCache>
                <c:formatCode>###0.0</c:formatCode>
                <c:ptCount val="5"/>
                <c:pt idx="0">
                  <c:v>5.9041214897385847</c:v>
                </c:pt>
                <c:pt idx="1">
                  <c:v>6.7030744798747826</c:v>
                </c:pt>
                <c:pt idx="2">
                  <c:v>7.1070938545603353</c:v>
                </c:pt>
                <c:pt idx="3">
                  <c:v>7.6536945342445195</c:v>
                </c:pt>
                <c:pt idx="4">
                  <c:v>8.4074279217561152</c:v>
                </c:pt>
              </c:numCache>
            </c:numRef>
          </c:val>
        </c:ser>
        <c:dLbls>
          <c:showLegendKey val="0"/>
          <c:showVal val="0"/>
          <c:showCatName val="0"/>
          <c:showSerName val="0"/>
          <c:showPercent val="0"/>
          <c:showBubbleSize val="0"/>
        </c:dLbls>
        <c:gapWidth val="70"/>
        <c:axId val="101497856"/>
        <c:axId val="101511936"/>
      </c:barChart>
      <c:lineChart>
        <c:grouping val="standard"/>
        <c:varyColors val="0"/>
        <c:ser>
          <c:idx val="1"/>
          <c:order val="1"/>
          <c:tx>
            <c:strRef>
              <c:f>'ČÁSTI MZ'!$J$223</c:f>
              <c:strCache>
                <c:ptCount val="1"/>
                <c:pt idx="0">
                  <c:v>ŘÁDNÝ</c:v>
                </c:pt>
              </c:strCache>
            </c:strRef>
          </c:tx>
          <c:spPr>
            <a:ln w="12700">
              <a:solidFill>
                <a:schemeClr val="accent3">
                  <a:lumMod val="75000"/>
                </a:schemeClr>
              </a:solidFill>
            </a:ln>
          </c:spPr>
          <c:marker>
            <c:symbol val="circle"/>
            <c:size val="5"/>
            <c:spPr>
              <a:solidFill>
                <a:schemeClr val="accent3">
                  <a:lumMod val="75000"/>
                </a:schemeClr>
              </a:solidFill>
              <a:ln w="12700">
                <a:solidFill>
                  <a:schemeClr val="accent3">
                    <a:lumMod val="75000"/>
                  </a:schemeClr>
                </a:solidFill>
              </a:ln>
            </c:spPr>
          </c:marker>
          <c:dLbls>
            <c:spPr>
              <a:solidFill>
                <a:schemeClr val="bg1">
                  <a:alpha val="50000"/>
                </a:schemeClr>
              </a:solidFill>
            </c:spPr>
            <c:dLblPos val="t"/>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MZ'!$J$224:$J$228</c:f>
              <c:numCache>
                <c:formatCode>###0.0</c:formatCode>
                <c:ptCount val="5"/>
                <c:pt idx="0">
                  <c:v>5.9041214897385847</c:v>
                </c:pt>
                <c:pt idx="1">
                  <c:v>6.2096483370752535</c:v>
                </c:pt>
                <c:pt idx="2">
                  <c:v>6.4552675327873903</c:v>
                </c:pt>
                <c:pt idx="3">
                  <c:v>6.8774249576289002</c:v>
                </c:pt>
                <c:pt idx="4">
                  <c:v>7.5250585198967643</c:v>
                </c:pt>
              </c:numCache>
            </c:numRef>
          </c:val>
          <c:smooth val="0"/>
        </c:ser>
        <c:ser>
          <c:idx val="2"/>
          <c:order val="2"/>
          <c:tx>
            <c:strRef>
              <c:f>'ČÁSTI MZ'!$K$223</c:f>
              <c:strCache>
                <c:ptCount val="1"/>
                <c:pt idx="0">
                  <c:v>OPRAVNÝ/NÁHRADNÍ</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dLbls>
            <c:spPr>
              <a:solidFill>
                <a:schemeClr val="bg1">
                  <a:alpha val="50000"/>
                </a:schemeClr>
              </a:solidFill>
            </c:spPr>
            <c:dLblPos val="b"/>
            <c:showLegendKey val="0"/>
            <c:showVal val="1"/>
            <c:showCatName val="0"/>
            <c:showSerName val="0"/>
            <c:showPercent val="0"/>
            <c:showBubbleSize val="0"/>
            <c:showLeaderLines val="0"/>
          </c:dLbls>
          <c:cat>
            <c:numRef>
              <c:f>'ČÁSTI MZ'!$B$224:$B$228</c:f>
              <c:numCache>
                <c:formatCode>General</c:formatCode>
                <c:ptCount val="5"/>
                <c:pt idx="0">
                  <c:v>2011</c:v>
                </c:pt>
                <c:pt idx="1">
                  <c:v>2012</c:v>
                </c:pt>
                <c:pt idx="2">
                  <c:v>2013</c:v>
                </c:pt>
                <c:pt idx="3">
                  <c:v>2014</c:v>
                </c:pt>
                <c:pt idx="4">
                  <c:v>2015</c:v>
                </c:pt>
              </c:numCache>
            </c:numRef>
          </c:cat>
          <c:val>
            <c:numRef>
              <c:f>'ČÁSTI MZ'!$K$224:$K$228</c:f>
              <c:numCache>
                <c:formatCode>###0.0</c:formatCode>
                <c:ptCount val="5"/>
                <c:pt idx="1">
                  <c:v>33.82352941176471</c:v>
                </c:pt>
                <c:pt idx="2">
                  <c:v>35.247208931419458</c:v>
                </c:pt>
                <c:pt idx="3">
                  <c:v>36.548488008342019</c:v>
                </c:pt>
                <c:pt idx="4">
                  <c:v>38.379204892966364</c:v>
                </c:pt>
              </c:numCache>
            </c:numRef>
          </c:val>
          <c:smooth val="0"/>
        </c:ser>
        <c:dLbls>
          <c:showLegendKey val="0"/>
          <c:showVal val="0"/>
          <c:showCatName val="0"/>
          <c:showSerName val="0"/>
          <c:showPercent val="0"/>
          <c:showBubbleSize val="0"/>
        </c:dLbls>
        <c:marker val="1"/>
        <c:smooth val="0"/>
        <c:axId val="101497856"/>
        <c:axId val="101511936"/>
      </c:lineChart>
      <c:catAx>
        <c:axId val="101497856"/>
        <c:scaling>
          <c:orientation val="minMax"/>
        </c:scaling>
        <c:delete val="0"/>
        <c:axPos val="b"/>
        <c:majorGridlines>
          <c:spPr>
            <a:ln>
              <a:solidFill>
                <a:schemeClr val="bg1">
                  <a:lumMod val="85000"/>
                </a:schemeClr>
              </a:solidFill>
            </a:ln>
          </c:spPr>
        </c:majorGridlines>
        <c:numFmt formatCode="General" sourceLinked="1"/>
        <c:majorTickMark val="out"/>
        <c:minorTickMark val="none"/>
        <c:tickLblPos val="nextTo"/>
        <c:txPr>
          <a:bodyPr/>
          <a:lstStyle/>
          <a:p>
            <a:pPr>
              <a:defRPr sz="1100" b="1"/>
            </a:pPr>
            <a:endParaRPr lang="cs-CZ"/>
          </a:p>
        </c:txPr>
        <c:crossAx val="101511936"/>
        <c:crosses val="autoZero"/>
        <c:auto val="1"/>
        <c:lblAlgn val="ctr"/>
        <c:lblOffset val="100"/>
        <c:noMultiLvlLbl val="0"/>
      </c:catAx>
      <c:valAx>
        <c:axId val="101511936"/>
        <c:scaling>
          <c:orientation val="minMax"/>
          <c:max val="55"/>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1497856"/>
        <c:crosses val="autoZero"/>
        <c:crossBetween val="between"/>
        <c:majorUnit val="5"/>
      </c:valAx>
      <c:spPr>
        <a:ln>
          <a:solidFill>
            <a:schemeClr val="bg1">
              <a:lumMod val="75000"/>
            </a:schemeClr>
          </a:solidFill>
        </a:ln>
      </c:spPr>
    </c:plotArea>
    <c:legend>
      <c:legendPos val="r"/>
      <c:layout>
        <c:manualLayout>
          <c:xMode val="edge"/>
          <c:yMode val="edge"/>
          <c:x val="0.13296519502050369"/>
          <c:y val="0.1706524934383202"/>
          <c:w val="0.3872971814439497"/>
          <c:h val="0.1331217847769029"/>
        </c:manualLayout>
      </c:layout>
      <c:overlay val="1"/>
      <c:spPr>
        <a:solidFill>
          <a:schemeClr val="bg1">
            <a:lumMod val="75000"/>
            <a:alpha val="30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050"/>
            </a:pPr>
            <a:r>
              <a:rPr lang="cs-CZ" sz="1400" dirty="0"/>
              <a:t>PROFILOVÁ ČÁST MATURITNÍ ZKOUŠKY</a:t>
            </a:r>
          </a:p>
          <a:p>
            <a:pPr>
              <a:defRPr sz="1050"/>
            </a:pPr>
            <a:r>
              <a:rPr lang="cs-CZ" sz="1000" baseline="0" dirty="0"/>
              <a:t>HRUBÁ NEÚSPĚŠNOST - MZ 2011-2015 JARO</a:t>
            </a:r>
            <a:endParaRPr lang="cs-CZ" sz="1000" dirty="0"/>
          </a:p>
        </c:rich>
      </c:tx>
      <c:layout>
        <c:manualLayout>
          <c:xMode val="edge"/>
          <c:yMode val="edge"/>
          <c:x val="0.2014704998621836"/>
          <c:y val="2.9640074833161143E-2"/>
        </c:manualLayout>
      </c:layout>
      <c:overlay val="0"/>
    </c:title>
    <c:autoTitleDeleted val="0"/>
    <c:plotArea>
      <c:layout>
        <c:manualLayout>
          <c:layoutTarget val="inner"/>
          <c:xMode val="edge"/>
          <c:yMode val="edge"/>
          <c:x val="0.10880159417168836"/>
          <c:y val="0.14436628835282442"/>
          <c:w val="0.87301276936332695"/>
          <c:h val="0.76653408900204745"/>
        </c:manualLayout>
      </c:layout>
      <c:barChart>
        <c:barDir val="col"/>
        <c:grouping val="clustered"/>
        <c:varyColors val="0"/>
        <c:ser>
          <c:idx val="0"/>
          <c:order val="0"/>
          <c:tx>
            <c:strRef>
              <c:f>'ČÁSTI MZ'!$I$223</c:f>
              <c:strCache>
                <c:ptCount val="1"/>
                <c:pt idx="0">
                  <c:v>CELKEM</c:v>
                </c:pt>
              </c:strCache>
            </c:strRef>
          </c:tx>
          <c:spPr>
            <a:solidFill>
              <a:schemeClr val="bg1">
                <a:lumMod val="75000"/>
              </a:schemeClr>
            </a:solidFill>
            <a:ln w="28575">
              <a:noFill/>
              <a:prstDash val="sysDot"/>
            </a:ln>
          </c:spPr>
          <c:invertIfNegative val="0"/>
          <c:dLbls>
            <c:spPr>
              <a:solidFill>
                <a:schemeClr val="bg1">
                  <a:alpha val="50000"/>
                </a:schemeClr>
              </a:solidFill>
            </c:spPr>
            <c:dLblPos val="inBase"/>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MZ'!$I$232:$I$236</c:f>
              <c:numCache>
                <c:formatCode>###0.0</c:formatCode>
                <c:ptCount val="5"/>
                <c:pt idx="0">
                  <c:v>15.554565521151861</c:v>
                </c:pt>
                <c:pt idx="1">
                  <c:v>16.349108789182544</c:v>
                </c:pt>
                <c:pt idx="2">
                  <c:v>17.434931909840714</c:v>
                </c:pt>
                <c:pt idx="3">
                  <c:v>19.055931514383413</c:v>
                </c:pt>
                <c:pt idx="4">
                  <c:v>20.077838827838828</c:v>
                </c:pt>
              </c:numCache>
            </c:numRef>
          </c:val>
        </c:ser>
        <c:dLbls>
          <c:showLegendKey val="0"/>
          <c:showVal val="0"/>
          <c:showCatName val="0"/>
          <c:showSerName val="0"/>
          <c:showPercent val="0"/>
          <c:showBubbleSize val="0"/>
        </c:dLbls>
        <c:gapWidth val="70"/>
        <c:axId val="101548416"/>
        <c:axId val="101549952"/>
      </c:barChart>
      <c:lineChart>
        <c:grouping val="standard"/>
        <c:varyColors val="0"/>
        <c:ser>
          <c:idx val="1"/>
          <c:order val="1"/>
          <c:tx>
            <c:strRef>
              <c:f>'ČÁSTI MZ'!$J$223</c:f>
              <c:strCache>
                <c:ptCount val="1"/>
                <c:pt idx="0">
                  <c:v>ŘÁDNÝ</c:v>
                </c:pt>
              </c:strCache>
            </c:strRef>
          </c:tx>
          <c:spPr>
            <a:ln w="12700">
              <a:solidFill>
                <a:schemeClr val="accent3">
                  <a:lumMod val="75000"/>
                </a:schemeClr>
              </a:solidFill>
            </a:ln>
          </c:spPr>
          <c:marker>
            <c:symbol val="circle"/>
            <c:size val="5"/>
            <c:spPr>
              <a:solidFill>
                <a:schemeClr val="accent3">
                  <a:lumMod val="75000"/>
                </a:schemeClr>
              </a:solidFill>
              <a:ln w="12700">
                <a:solidFill>
                  <a:schemeClr val="accent3">
                    <a:lumMod val="75000"/>
                  </a:schemeClr>
                </a:solidFill>
              </a:ln>
            </c:spPr>
          </c:marker>
          <c:dLbls>
            <c:spPr>
              <a:solidFill>
                <a:schemeClr val="bg1">
                  <a:alpha val="50000"/>
                </a:schemeClr>
              </a:solidFill>
            </c:spPr>
            <c:dLblPos val="t"/>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MZ'!$J$232:$J$236</c:f>
              <c:numCache>
                <c:formatCode>###0.0</c:formatCode>
                <c:ptCount val="5"/>
                <c:pt idx="0">
                  <c:v>15.554565521151861</c:v>
                </c:pt>
                <c:pt idx="1">
                  <c:v>15.896478344321121</c:v>
                </c:pt>
                <c:pt idx="2">
                  <c:v>16.81851032609886</c:v>
                </c:pt>
                <c:pt idx="3">
                  <c:v>18.281380598849502</c:v>
                </c:pt>
                <c:pt idx="4">
                  <c:v>19.181441460344104</c:v>
                </c:pt>
              </c:numCache>
            </c:numRef>
          </c:val>
          <c:smooth val="0"/>
        </c:ser>
        <c:ser>
          <c:idx val="2"/>
          <c:order val="2"/>
          <c:tx>
            <c:strRef>
              <c:f>'ČÁSTI MZ'!$K$223</c:f>
              <c:strCache>
                <c:ptCount val="1"/>
                <c:pt idx="0">
                  <c:v>OPRAVNÝ/NÁHRADNÍ</c:v>
                </c:pt>
              </c:strCache>
            </c:strRef>
          </c:tx>
          <c:spPr>
            <a:ln w="12700">
              <a:solidFill>
                <a:schemeClr val="accent6">
                  <a:lumMod val="75000"/>
                </a:schemeClr>
              </a:solidFill>
            </a:ln>
          </c:spPr>
          <c:marker>
            <c:symbol val="circle"/>
            <c:size val="5"/>
            <c:spPr>
              <a:solidFill>
                <a:schemeClr val="accent6">
                  <a:lumMod val="75000"/>
                </a:schemeClr>
              </a:solidFill>
              <a:ln w="12700">
                <a:solidFill>
                  <a:schemeClr val="accent6">
                    <a:lumMod val="75000"/>
                  </a:schemeClr>
                </a:solidFill>
              </a:ln>
            </c:spPr>
          </c:marker>
          <c:dLbls>
            <c:spPr>
              <a:solidFill>
                <a:schemeClr val="bg1">
                  <a:alpha val="50000"/>
                </a:schemeClr>
              </a:solidFill>
            </c:spPr>
            <c:dLblPos val="b"/>
            <c:showLegendKey val="0"/>
            <c:showVal val="1"/>
            <c:showCatName val="0"/>
            <c:showSerName val="0"/>
            <c:showPercent val="0"/>
            <c:showBubbleSize val="0"/>
            <c:showLeaderLines val="0"/>
          </c:dLbls>
          <c:cat>
            <c:numRef>
              <c:f>'ČÁSTI MZ'!$B$232:$B$236</c:f>
              <c:numCache>
                <c:formatCode>General</c:formatCode>
                <c:ptCount val="5"/>
                <c:pt idx="0">
                  <c:v>2011</c:v>
                </c:pt>
                <c:pt idx="1">
                  <c:v>2012</c:v>
                </c:pt>
                <c:pt idx="2">
                  <c:v>2013</c:v>
                </c:pt>
                <c:pt idx="3">
                  <c:v>2014</c:v>
                </c:pt>
                <c:pt idx="4">
                  <c:v>2015</c:v>
                </c:pt>
              </c:numCache>
            </c:numRef>
          </c:cat>
          <c:val>
            <c:numRef>
              <c:f>'ČÁSTI MZ'!$K$232:$K$236</c:f>
              <c:numCache>
                <c:formatCode>###0.0</c:formatCode>
                <c:ptCount val="5"/>
                <c:pt idx="1">
                  <c:v>41.059225512528471</c:v>
                </c:pt>
                <c:pt idx="2">
                  <c:v>43.532684283727399</c:v>
                </c:pt>
                <c:pt idx="3">
                  <c:v>46.669588080631023</c:v>
                </c:pt>
                <c:pt idx="4">
                  <c:v>48.944256756756758</c:v>
                </c:pt>
              </c:numCache>
            </c:numRef>
          </c:val>
          <c:smooth val="0"/>
        </c:ser>
        <c:dLbls>
          <c:showLegendKey val="0"/>
          <c:showVal val="0"/>
          <c:showCatName val="0"/>
          <c:showSerName val="0"/>
          <c:showPercent val="0"/>
          <c:showBubbleSize val="0"/>
        </c:dLbls>
        <c:marker val="1"/>
        <c:smooth val="0"/>
        <c:axId val="101548416"/>
        <c:axId val="101549952"/>
      </c:lineChart>
      <c:catAx>
        <c:axId val="101548416"/>
        <c:scaling>
          <c:orientation val="minMax"/>
        </c:scaling>
        <c:delete val="0"/>
        <c:axPos val="b"/>
        <c:majorGridlines>
          <c:spPr>
            <a:ln>
              <a:solidFill>
                <a:schemeClr val="bg1">
                  <a:lumMod val="85000"/>
                </a:schemeClr>
              </a:solidFill>
            </a:ln>
          </c:spPr>
        </c:majorGridlines>
        <c:numFmt formatCode="General" sourceLinked="1"/>
        <c:majorTickMark val="out"/>
        <c:minorTickMark val="none"/>
        <c:tickLblPos val="nextTo"/>
        <c:txPr>
          <a:bodyPr/>
          <a:lstStyle/>
          <a:p>
            <a:pPr>
              <a:defRPr sz="1100" b="1"/>
            </a:pPr>
            <a:endParaRPr lang="cs-CZ"/>
          </a:p>
        </c:txPr>
        <c:crossAx val="101549952"/>
        <c:crosses val="autoZero"/>
        <c:auto val="1"/>
        <c:lblAlgn val="ctr"/>
        <c:lblOffset val="100"/>
        <c:noMultiLvlLbl val="0"/>
      </c:catAx>
      <c:valAx>
        <c:axId val="101549952"/>
        <c:scaling>
          <c:orientation val="minMax"/>
          <c:min val="0"/>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a:t>
                </a:r>
                <a:r>
                  <a:rPr lang="cs-CZ" sz="900" b="0" baseline="0" dirty="0"/>
                  <a:t> A NEKONAJÍCÍCH Z PŘIHLÁŠENÝCH (%)</a:t>
                </a:r>
                <a:endParaRPr lang="cs-CZ" sz="900" b="0" dirty="0"/>
              </a:p>
            </c:rich>
          </c:tx>
          <c:overlay val="0"/>
        </c:title>
        <c:numFmt formatCode="#,##0" sourceLinked="0"/>
        <c:majorTickMark val="out"/>
        <c:minorTickMark val="none"/>
        <c:tickLblPos val="nextTo"/>
        <c:txPr>
          <a:bodyPr/>
          <a:lstStyle/>
          <a:p>
            <a:pPr>
              <a:defRPr sz="900"/>
            </a:pPr>
            <a:endParaRPr lang="cs-CZ"/>
          </a:p>
        </c:txPr>
        <c:crossAx val="101548416"/>
        <c:crosses val="autoZero"/>
        <c:crossBetween val="between"/>
        <c:majorUnit val="5"/>
      </c:valAx>
      <c:spPr>
        <a:ln>
          <a:solidFill>
            <a:schemeClr val="bg1">
              <a:lumMod val="75000"/>
            </a:schemeClr>
          </a:solidFill>
        </a:ln>
      </c:spPr>
    </c:plotArea>
    <c:legend>
      <c:legendPos val="r"/>
      <c:layout>
        <c:manualLayout>
          <c:xMode val="edge"/>
          <c:yMode val="edge"/>
          <c:x val="0.12563591721213715"/>
          <c:y val="0.1576217048524711"/>
          <c:w val="0.37315700234840288"/>
          <c:h val="0.13387478322330101"/>
        </c:manualLayout>
      </c:layout>
      <c:overlay val="1"/>
      <c:spPr>
        <a:solidFill>
          <a:schemeClr val="bg1">
            <a:lumMod val="75000"/>
            <a:alpha val="30000"/>
          </a:schemeClr>
        </a:solidFill>
        <a:ln>
          <a:solidFill>
            <a:schemeClr val="bg1">
              <a:lumMod val="75000"/>
            </a:schemeClr>
          </a:solidFill>
        </a:ln>
      </c:spPr>
    </c:legend>
    <c:plotVisOnly val="1"/>
    <c:dispBlanksAs val="gap"/>
    <c:showDLblsOverMax val="0"/>
  </c:chart>
  <c:spPr>
    <a:ln>
      <a:solidFill>
        <a:schemeClr val="bg1">
          <a:lumMod val="75000"/>
        </a:schemeClr>
      </a:solidFill>
    </a:ln>
  </c:sp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200"/>
            </a:pPr>
            <a:r>
              <a:rPr lang="cs-CZ" sz="1400" dirty="0"/>
              <a:t>MZ CELKEM,</a:t>
            </a:r>
            <a:r>
              <a:rPr lang="cs-CZ" sz="1400" baseline="0" dirty="0"/>
              <a:t> SPOLEČNÁ A </a:t>
            </a:r>
            <a:r>
              <a:rPr lang="cs-CZ" sz="1400" dirty="0"/>
              <a:t>PROFILOVÁ</a:t>
            </a:r>
            <a:r>
              <a:rPr lang="cs-CZ" sz="1400" baseline="0" dirty="0"/>
              <a:t> </a:t>
            </a:r>
            <a:r>
              <a:rPr lang="cs-CZ" sz="1400" dirty="0"/>
              <a:t>ČÁST </a:t>
            </a:r>
          </a:p>
          <a:p>
            <a:pPr>
              <a:defRPr sz="1200"/>
            </a:pPr>
            <a:r>
              <a:rPr lang="cs-CZ" sz="1400" baseline="0" dirty="0"/>
              <a:t>ČISTÁ NEÚSPĚŠNOST</a:t>
            </a:r>
          </a:p>
          <a:p>
            <a:pPr>
              <a:defRPr sz="1200"/>
            </a:pPr>
            <a:r>
              <a:rPr lang="cs-CZ" sz="1100" baseline="0" dirty="0"/>
              <a:t>MZ 2015 JARO - ŘÁDNÝ TERMÍN</a:t>
            </a:r>
            <a:endParaRPr lang="cs-CZ" sz="1100" dirty="0"/>
          </a:p>
        </c:rich>
      </c:tx>
      <c:overlay val="0"/>
    </c:title>
    <c:autoTitleDeleted val="0"/>
    <c:plotArea>
      <c:layout>
        <c:manualLayout>
          <c:layoutTarget val="inner"/>
          <c:xMode val="edge"/>
          <c:yMode val="edge"/>
          <c:x val="0.10019532884476397"/>
          <c:y val="0.18782635640535023"/>
          <c:w val="0.86498524547006028"/>
          <c:h val="0.52287824289753138"/>
        </c:manualLayout>
      </c:layout>
      <c:barChart>
        <c:barDir val="col"/>
        <c:grouping val="clustered"/>
        <c:varyColors val="0"/>
        <c:ser>
          <c:idx val="4"/>
          <c:order val="1"/>
          <c:tx>
            <c:strRef>
              <c:f>'ČÁSTI MZ'!$AL$177</c:f>
              <c:strCache>
                <c:ptCount val="1"/>
                <c:pt idx="0">
                  <c:v>MZ CELKEM</c:v>
                </c:pt>
              </c:strCache>
            </c:strRef>
          </c:tx>
          <c:spPr>
            <a:solidFill>
              <a:srgbClr val="C00000"/>
            </a:solidFill>
          </c:spPr>
          <c:invertIfNegative val="0"/>
          <c:dLbls>
            <c:txPr>
              <a:bodyPr/>
              <a:lstStyle/>
              <a:p>
                <a:pPr>
                  <a:defRPr sz="900"/>
                </a:pPr>
                <a:endParaRPr lang="cs-CZ"/>
              </a:p>
            </c:txPr>
            <c:showLegendKey val="0"/>
            <c:showVal val="1"/>
            <c:showCatName val="0"/>
            <c:showSerName val="0"/>
            <c:showPercent val="0"/>
            <c:showBubbleSize val="0"/>
            <c:showLeaderLines val="0"/>
          </c:dLbls>
          <c:cat>
            <c:strRef>
              <c:f>'ČÁSTI MZ'!$AK$178:$AK$192</c:f>
              <c:strCache>
                <c:ptCount val="15"/>
                <c:pt idx="0">
                  <c:v>CELKEM</c:v>
                </c:pt>
                <c:pt idx="1">
                  <c:v>Kraj Vysočina</c:v>
                </c:pt>
                <c:pt idx="2">
                  <c:v>Hlavní město Praha</c:v>
                </c:pt>
                <c:pt idx="3">
                  <c:v>Zlínský</c:v>
                </c:pt>
                <c:pt idx="4">
                  <c:v>Moravskoslezský</c:v>
                </c:pt>
                <c:pt idx="5">
                  <c:v>Olomoucký</c:v>
                </c:pt>
                <c:pt idx="6">
                  <c:v>Pardubický</c:v>
                </c:pt>
                <c:pt idx="7">
                  <c:v>Jihomoravský</c:v>
                </c:pt>
                <c:pt idx="8">
                  <c:v>Jihočeský</c:v>
                </c:pt>
                <c:pt idx="9">
                  <c:v>Královéhradecký</c:v>
                </c:pt>
                <c:pt idx="10">
                  <c:v>Plzeňský</c:v>
                </c:pt>
                <c:pt idx="11">
                  <c:v>Středočeský</c:v>
                </c:pt>
                <c:pt idx="12">
                  <c:v>Karlovarský</c:v>
                </c:pt>
                <c:pt idx="13">
                  <c:v>Liberecký</c:v>
                </c:pt>
                <c:pt idx="14">
                  <c:v>Ústecký</c:v>
                </c:pt>
              </c:strCache>
            </c:strRef>
          </c:cat>
          <c:val>
            <c:numRef>
              <c:f>'ČÁSTI MZ'!$AL$178:$AL$192</c:f>
              <c:numCache>
                <c:formatCode>###0.0</c:formatCode>
                <c:ptCount val="15"/>
                <c:pt idx="0">
                  <c:v>24.271392283296507</c:v>
                </c:pt>
                <c:pt idx="1">
                  <c:v>18.249380677126343</c:v>
                </c:pt>
                <c:pt idx="2">
                  <c:v>21.842325386867419</c:v>
                </c:pt>
                <c:pt idx="3">
                  <c:v>22.386282448201953</c:v>
                </c:pt>
                <c:pt idx="4">
                  <c:v>22.4609375</c:v>
                </c:pt>
                <c:pt idx="5">
                  <c:v>23.089244851258581</c:v>
                </c:pt>
                <c:pt idx="6">
                  <c:v>23.292024149984112</c:v>
                </c:pt>
                <c:pt idx="7">
                  <c:v>23.433058074996616</c:v>
                </c:pt>
                <c:pt idx="8">
                  <c:v>23.892967085010657</c:v>
                </c:pt>
                <c:pt idx="9">
                  <c:v>24.625539477024624</c:v>
                </c:pt>
                <c:pt idx="10">
                  <c:v>25.148391127772573</c:v>
                </c:pt>
                <c:pt idx="11">
                  <c:v>26.082130965593787</c:v>
                </c:pt>
                <c:pt idx="12">
                  <c:v>28.533859303090068</c:v>
                </c:pt>
                <c:pt idx="13">
                  <c:v>30.745614035087719</c:v>
                </c:pt>
                <c:pt idx="14">
                  <c:v>34.566549912434326</c:v>
                </c:pt>
              </c:numCache>
            </c:numRef>
          </c:val>
        </c:ser>
        <c:dLbls>
          <c:showLegendKey val="0"/>
          <c:showVal val="0"/>
          <c:showCatName val="0"/>
          <c:showSerName val="0"/>
          <c:showPercent val="0"/>
          <c:showBubbleSize val="0"/>
        </c:dLbls>
        <c:gapWidth val="70"/>
        <c:overlap val="7"/>
        <c:axId val="101620352"/>
        <c:axId val="101634816"/>
      </c:barChart>
      <c:lineChart>
        <c:grouping val="standard"/>
        <c:varyColors val="0"/>
        <c:ser>
          <c:idx val="3"/>
          <c:order val="0"/>
          <c:tx>
            <c:strRef>
              <c:f>'ČÁSTI MZ'!$AM$177</c:f>
              <c:strCache>
                <c:ptCount val="1"/>
                <c:pt idx="0">
                  <c:v>SPOLEČNÁ ČÁST</c:v>
                </c:pt>
              </c:strCache>
            </c:strRef>
          </c:tx>
          <c:spPr>
            <a:ln w="12700">
              <a:solidFill>
                <a:srgbClr val="FFC000"/>
              </a:solidFill>
            </a:ln>
          </c:spPr>
          <c:marker>
            <c:symbol val="circle"/>
            <c:size val="5"/>
            <c:spPr>
              <a:solidFill>
                <a:srgbClr val="FFC000"/>
              </a:solidFill>
              <a:ln w="12700">
                <a:solidFill>
                  <a:srgbClr val="FFC000"/>
                </a:solidFill>
              </a:ln>
            </c:spPr>
          </c:marker>
          <c:cat>
            <c:strRef>
              <c:f>'ČÁSTI MZ'!$AK$178:$AK$192</c:f>
              <c:strCache>
                <c:ptCount val="15"/>
                <c:pt idx="0">
                  <c:v>CELKEM</c:v>
                </c:pt>
                <c:pt idx="1">
                  <c:v>Kraj Vysočina</c:v>
                </c:pt>
                <c:pt idx="2">
                  <c:v>Hlavní město Praha</c:v>
                </c:pt>
                <c:pt idx="3">
                  <c:v>Zlínský</c:v>
                </c:pt>
                <c:pt idx="4">
                  <c:v>Moravskoslezský</c:v>
                </c:pt>
                <c:pt idx="5">
                  <c:v>Olomoucký</c:v>
                </c:pt>
                <c:pt idx="6">
                  <c:v>Pardubický</c:v>
                </c:pt>
                <c:pt idx="7">
                  <c:v>Jihomoravský</c:v>
                </c:pt>
                <c:pt idx="8">
                  <c:v>Jihočeský</c:v>
                </c:pt>
                <c:pt idx="9">
                  <c:v>Královéhradecký</c:v>
                </c:pt>
                <c:pt idx="10">
                  <c:v>Plzeňský</c:v>
                </c:pt>
                <c:pt idx="11">
                  <c:v>Středočeský</c:v>
                </c:pt>
                <c:pt idx="12">
                  <c:v>Karlovarský</c:v>
                </c:pt>
                <c:pt idx="13">
                  <c:v>Liberecký</c:v>
                </c:pt>
                <c:pt idx="14">
                  <c:v>Ústecký</c:v>
                </c:pt>
              </c:strCache>
            </c:strRef>
          </c:cat>
          <c:val>
            <c:numRef>
              <c:f>'ČÁSTI MZ'!$AM$178:$AM$192</c:f>
              <c:numCache>
                <c:formatCode>###0.0</c:formatCode>
                <c:ptCount val="15"/>
                <c:pt idx="0">
                  <c:v>21.04367033270443</c:v>
                </c:pt>
                <c:pt idx="1">
                  <c:v>16.880405606919176</c:v>
                </c:pt>
                <c:pt idx="2">
                  <c:v>16.847479259731969</c:v>
                </c:pt>
                <c:pt idx="3">
                  <c:v>18.201490742967056</c:v>
                </c:pt>
                <c:pt idx="4">
                  <c:v>19.721090953967664</c:v>
                </c:pt>
                <c:pt idx="5">
                  <c:v>20.795533845080254</c:v>
                </c:pt>
                <c:pt idx="6">
                  <c:v>20.417335473515248</c:v>
                </c:pt>
                <c:pt idx="7">
                  <c:v>20.223189983669027</c:v>
                </c:pt>
                <c:pt idx="8">
                  <c:v>20.812544547398431</c:v>
                </c:pt>
                <c:pt idx="9">
                  <c:v>21.166195735936295</c:v>
                </c:pt>
                <c:pt idx="10">
                  <c:v>21.979394317827037</c:v>
                </c:pt>
                <c:pt idx="11">
                  <c:v>24.767481915260074</c:v>
                </c:pt>
                <c:pt idx="12">
                  <c:v>25.615435795076515</c:v>
                </c:pt>
                <c:pt idx="13">
                  <c:v>25.154730327144119</c:v>
                </c:pt>
                <c:pt idx="14">
                  <c:v>30.894667254297048</c:v>
                </c:pt>
              </c:numCache>
            </c:numRef>
          </c:val>
          <c:smooth val="0"/>
        </c:ser>
        <c:ser>
          <c:idx val="0"/>
          <c:order val="2"/>
          <c:tx>
            <c:strRef>
              <c:f>'ČÁSTI MZ'!$AN$177</c:f>
              <c:strCache>
                <c:ptCount val="1"/>
                <c:pt idx="0">
                  <c:v>PROFILOVÁ ČÁST</c:v>
                </c:pt>
              </c:strCache>
            </c:strRef>
          </c:tx>
          <c:spPr>
            <a:ln w="12700">
              <a:solidFill>
                <a:srgbClr val="00B050"/>
              </a:solidFill>
            </a:ln>
          </c:spPr>
          <c:marker>
            <c:symbol val="circle"/>
            <c:size val="5"/>
            <c:spPr>
              <a:solidFill>
                <a:srgbClr val="00B050"/>
              </a:solidFill>
              <a:ln w="12700">
                <a:solidFill>
                  <a:srgbClr val="00B050"/>
                </a:solidFill>
              </a:ln>
            </c:spPr>
          </c:marker>
          <c:cat>
            <c:strRef>
              <c:f>'ČÁSTI MZ'!$AK$178:$AK$192</c:f>
              <c:strCache>
                <c:ptCount val="15"/>
                <c:pt idx="0">
                  <c:v>CELKEM</c:v>
                </c:pt>
                <c:pt idx="1">
                  <c:v>Kraj Vysočina</c:v>
                </c:pt>
                <c:pt idx="2">
                  <c:v>Hlavní město Praha</c:v>
                </c:pt>
                <c:pt idx="3">
                  <c:v>Zlínský</c:v>
                </c:pt>
                <c:pt idx="4">
                  <c:v>Moravskoslezský</c:v>
                </c:pt>
                <c:pt idx="5">
                  <c:v>Olomoucký</c:v>
                </c:pt>
                <c:pt idx="6">
                  <c:v>Pardubický</c:v>
                </c:pt>
                <c:pt idx="7">
                  <c:v>Jihomoravský</c:v>
                </c:pt>
                <c:pt idx="8">
                  <c:v>Jihočeský</c:v>
                </c:pt>
                <c:pt idx="9">
                  <c:v>Královéhradecký</c:v>
                </c:pt>
                <c:pt idx="10">
                  <c:v>Plzeňský</c:v>
                </c:pt>
                <c:pt idx="11">
                  <c:v>Středočeský</c:v>
                </c:pt>
                <c:pt idx="12">
                  <c:v>Karlovarský</c:v>
                </c:pt>
                <c:pt idx="13">
                  <c:v>Liberecký</c:v>
                </c:pt>
                <c:pt idx="14">
                  <c:v>Ústecký</c:v>
                </c:pt>
              </c:strCache>
            </c:strRef>
          </c:cat>
          <c:val>
            <c:numRef>
              <c:f>'ČÁSTI MZ'!$AN$178:$AN$192</c:f>
              <c:numCache>
                <c:formatCode>###0.0</c:formatCode>
                <c:ptCount val="15"/>
                <c:pt idx="0">
                  <c:v>7.5250585198967643</c:v>
                </c:pt>
                <c:pt idx="1">
                  <c:v>5.0068775790921594</c:v>
                </c:pt>
                <c:pt idx="2">
                  <c:v>8.869873734738599</c:v>
                </c:pt>
                <c:pt idx="3">
                  <c:v>7.9104121991898975</c:v>
                </c:pt>
                <c:pt idx="4">
                  <c:v>6.1204584247744451</c:v>
                </c:pt>
                <c:pt idx="5">
                  <c:v>6.4457142857142848</c:v>
                </c:pt>
                <c:pt idx="6">
                  <c:v>6.5396825396825395</c:v>
                </c:pt>
                <c:pt idx="7">
                  <c:v>6.9324324324324325</c:v>
                </c:pt>
                <c:pt idx="8">
                  <c:v>7.044917257683216</c:v>
                </c:pt>
                <c:pt idx="9">
                  <c:v>7.6475056976449736</c:v>
                </c:pt>
                <c:pt idx="10">
                  <c:v>7.1495181846440783</c:v>
                </c:pt>
                <c:pt idx="11">
                  <c:v>7.056962025316456</c:v>
                </c:pt>
                <c:pt idx="12">
                  <c:v>8.3333333333333321</c:v>
                </c:pt>
                <c:pt idx="13">
                  <c:v>11.952714535901926</c:v>
                </c:pt>
                <c:pt idx="14">
                  <c:v>10.310179117518567</c:v>
                </c:pt>
              </c:numCache>
            </c:numRef>
          </c:val>
          <c:smooth val="0"/>
        </c:ser>
        <c:dLbls>
          <c:showLegendKey val="0"/>
          <c:showVal val="0"/>
          <c:showCatName val="0"/>
          <c:showSerName val="0"/>
          <c:showPercent val="0"/>
          <c:showBubbleSize val="0"/>
        </c:dLbls>
        <c:marker val="1"/>
        <c:smooth val="0"/>
        <c:axId val="101620352"/>
        <c:axId val="101634816"/>
      </c:lineChart>
      <c:catAx>
        <c:axId val="101620352"/>
        <c:scaling>
          <c:orientation val="minMax"/>
        </c:scaling>
        <c:delete val="0"/>
        <c:axPos val="b"/>
        <c:majorGridlines>
          <c:spPr>
            <a:ln>
              <a:solidFill>
                <a:schemeClr val="bg1">
                  <a:lumMod val="95000"/>
                </a:schemeClr>
              </a:solidFill>
            </a:ln>
          </c:spPr>
        </c:majorGridlines>
        <c:majorTickMark val="out"/>
        <c:minorTickMark val="none"/>
        <c:tickLblPos val="nextTo"/>
        <c:txPr>
          <a:bodyPr/>
          <a:lstStyle/>
          <a:p>
            <a:pPr>
              <a:defRPr sz="900" b="0"/>
            </a:pPr>
            <a:endParaRPr lang="cs-CZ"/>
          </a:p>
        </c:txPr>
        <c:crossAx val="101634816"/>
        <c:crosses val="autoZero"/>
        <c:auto val="1"/>
        <c:lblAlgn val="ctr"/>
        <c:lblOffset val="100"/>
        <c:noMultiLvlLbl val="0"/>
      </c:catAx>
      <c:valAx>
        <c:axId val="101634816"/>
        <c:scaling>
          <c:orientation val="minMax"/>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1620352"/>
        <c:crosses val="autoZero"/>
        <c:crossBetween val="between"/>
      </c:valAx>
      <c:spPr>
        <a:ln>
          <a:solidFill>
            <a:schemeClr val="bg1">
              <a:lumMod val="75000"/>
            </a:schemeClr>
          </a:solidFill>
        </a:ln>
      </c:spPr>
    </c:plotArea>
    <c:legend>
      <c:legendPos val="r"/>
      <c:layout>
        <c:manualLayout>
          <c:xMode val="edge"/>
          <c:yMode val="edge"/>
          <c:x val="0.14359967528617418"/>
          <c:y val="0.19543271944572324"/>
          <c:w val="0.23115473975314135"/>
          <c:h val="0.13864760850181274"/>
        </c:manualLayout>
      </c:layout>
      <c:overlay val="0"/>
      <c:spPr>
        <a:solidFill>
          <a:schemeClr val="bg1">
            <a:lumMod val="75000"/>
            <a:alpha val="25000"/>
          </a:schemeClr>
        </a:solidFill>
        <a:ln>
          <a:noFill/>
        </a:ln>
      </c:spPr>
    </c:legend>
    <c:plotVisOnly val="1"/>
    <c:dispBlanksAs val="gap"/>
    <c:showDLblsOverMax val="0"/>
  </c:chart>
  <c:spPr>
    <a:ln>
      <a:solidFill>
        <a:schemeClr val="bg1">
          <a:lumMod val="75000"/>
        </a:schemeClr>
      </a:solidFill>
    </a:ln>
  </c:sp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200"/>
            </a:pPr>
            <a:r>
              <a:rPr lang="cs-CZ" sz="1400" dirty="0"/>
              <a:t>MATURITNÍ ZKOUŠKA CELKEM</a:t>
            </a:r>
          </a:p>
          <a:p>
            <a:pPr>
              <a:defRPr sz="1200"/>
            </a:pPr>
            <a:r>
              <a:rPr lang="cs-CZ" sz="1400" baseline="0" dirty="0"/>
              <a:t>ČISTÁ NEÚSPĚŠNOST</a:t>
            </a:r>
          </a:p>
          <a:p>
            <a:pPr>
              <a:defRPr sz="1200"/>
            </a:pPr>
            <a:r>
              <a:rPr lang="cs-CZ" sz="1100" baseline="0" dirty="0"/>
              <a:t>MZ 2014-2015 JARO - ŘÁDNÝ TERMÍN</a:t>
            </a:r>
            <a:endParaRPr lang="cs-CZ" sz="1100" dirty="0"/>
          </a:p>
        </c:rich>
      </c:tx>
      <c:overlay val="0"/>
    </c:title>
    <c:autoTitleDeleted val="0"/>
    <c:plotArea>
      <c:layout>
        <c:manualLayout>
          <c:layoutTarget val="inner"/>
          <c:xMode val="edge"/>
          <c:yMode val="edge"/>
          <c:x val="0.10019532884476397"/>
          <c:y val="0.18782635640535023"/>
          <c:w val="0.86498524547006028"/>
          <c:h val="0.56782758196840843"/>
        </c:manualLayout>
      </c:layout>
      <c:barChart>
        <c:barDir val="col"/>
        <c:grouping val="clustered"/>
        <c:varyColors val="0"/>
        <c:ser>
          <c:idx val="4"/>
          <c:order val="1"/>
          <c:tx>
            <c:strRef>
              <c:f>'ČÁSTI MZ'!$Q$1</c:f>
              <c:strCache>
                <c:ptCount val="1"/>
                <c:pt idx="0">
                  <c:v>2015 JARO</c:v>
                </c:pt>
              </c:strCache>
            </c:strRef>
          </c:tx>
          <c:spPr>
            <a:solidFill>
              <a:srgbClr val="C00000"/>
            </a:solidFill>
          </c:spPr>
          <c:invertIfNegative val="0"/>
          <c:dLbls>
            <c:showLegendKey val="0"/>
            <c:showVal val="1"/>
            <c:showCatName val="0"/>
            <c:showSerName val="0"/>
            <c:showPercent val="0"/>
            <c:showBubbleSize val="0"/>
            <c:showLeaderLines val="0"/>
          </c:dLbls>
          <c:cat>
            <c:strRef>
              <c:f>'ČÁSTI MZ'!$B$22:$B$36</c:f>
              <c:strCache>
                <c:ptCount val="15"/>
                <c:pt idx="0">
                  <c:v>CELKEM</c:v>
                </c:pt>
                <c:pt idx="1">
                  <c:v>Kraj Vysočina</c:v>
                </c:pt>
                <c:pt idx="2">
                  <c:v>Hlavní město Praha</c:v>
                </c:pt>
                <c:pt idx="3">
                  <c:v>Zlínský</c:v>
                </c:pt>
                <c:pt idx="4">
                  <c:v>Moravskoslezský</c:v>
                </c:pt>
                <c:pt idx="5">
                  <c:v>Olomoucký</c:v>
                </c:pt>
                <c:pt idx="6">
                  <c:v>Pardubický</c:v>
                </c:pt>
                <c:pt idx="7">
                  <c:v>Jihomoravský</c:v>
                </c:pt>
                <c:pt idx="8">
                  <c:v>Jihočeský</c:v>
                </c:pt>
                <c:pt idx="9">
                  <c:v>Královéhradecký</c:v>
                </c:pt>
                <c:pt idx="10">
                  <c:v>Plzeňský</c:v>
                </c:pt>
                <c:pt idx="11">
                  <c:v>Středočeský</c:v>
                </c:pt>
                <c:pt idx="12">
                  <c:v>Karlovarský</c:v>
                </c:pt>
                <c:pt idx="13">
                  <c:v>Liberecký</c:v>
                </c:pt>
                <c:pt idx="14">
                  <c:v>Ústecký</c:v>
                </c:pt>
              </c:strCache>
            </c:strRef>
          </c:cat>
          <c:val>
            <c:numRef>
              <c:f>'ČÁSTI MZ'!$Q$22:$Q$36</c:f>
              <c:numCache>
                <c:formatCode>###0.0</c:formatCode>
                <c:ptCount val="15"/>
                <c:pt idx="0">
                  <c:v>24.271392283296507</c:v>
                </c:pt>
                <c:pt idx="1">
                  <c:v>18.249380677126343</c:v>
                </c:pt>
                <c:pt idx="2">
                  <c:v>21.842325386867419</c:v>
                </c:pt>
                <c:pt idx="3">
                  <c:v>22.386282448201953</c:v>
                </c:pt>
                <c:pt idx="4">
                  <c:v>22.4609375</c:v>
                </c:pt>
                <c:pt idx="5">
                  <c:v>23.089244851258581</c:v>
                </c:pt>
                <c:pt idx="6">
                  <c:v>23.292024149984112</c:v>
                </c:pt>
                <c:pt idx="7">
                  <c:v>23.433058074996616</c:v>
                </c:pt>
                <c:pt idx="8">
                  <c:v>23.892967085010657</c:v>
                </c:pt>
                <c:pt idx="9">
                  <c:v>24.625539477024624</c:v>
                </c:pt>
                <c:pt idx="10">
                  <c:v>25.148391127772573</c:v>
                </c:pt>
                <c:pt idx="11">
                  <c:v>26.082130965593787</c:v>
                </c:pt>
                <c:pt idx="12">
                  <c:v>28.533859303090068</c:v>
                </c:pt>
                <c:pt idx="13">
                  <c:v>30.745614035087719</c:v>
                </c:pt>
                <c:pt idx="14">
                  <c:v>34.566549912434326</c:v>
                </c:pt>
              </c:numCache>
            </c:numRef>
          </c:val>
        </c:ser>
        <c:dLbls>
          <c:showLegendKey val="0"/>
          <c:showVal val="0"/>
          <c:showCatName val="0"/>
          <c:showSerName val="0"/>
          <c:showPercent val="0"/>
          <c:showBubbleSize val="0"/>
        </c:dLbls>
        <c:gapWidth val="70"/>
        <c:overlap val="7"/>
        <c:axId val="106213376"/>
        <c:axId val="106214912"/>
      </c:barChart>
      <c:lineChart>
        <c:grouping val="standard"/>
        <c:varyColors val="0"/>
        <c:ser>
          <c:idx val="3"/>
          <c:order val="0"/>
          <c:tx>
            <c:strRef>
              <c:f>'ČÁSTI MZ'!$P$1</c:f>
              <c:strCache>
                <c:ptCount val="1"/>
                <c:pt idx="0">
                  <c:v>2014 JARO</c:v>
                </c:pt>
              </c:strCache>
            </c:strRef>
          </c:tx>
          <c:spPr>
            <a:ln w="12700">
              <a:solidFill>
                <a:srgbClr val="FFC000"/>
              </a:solidFill>
            </a:ln>
          </c:spPr>
          <c:marker>
            <c:symbol val="circle"/>
            <c:size val="5"/>
            <c:spPr>
              <a:solidFill>
                <a:srgbClr val="FFC000"/>
              </a:solidFill>
              <a:ln w="12700">
                <a:solidFill>
                  <a:srgbClr val="FFC000"/>
                </a:solidFill>
              </a:ln>
            </c:spPr>
          </c:marker>
          <c:dLbls>
            <c:spPr>
              <a:solidFill>
                <a:schemeClr val="bg1">
                  <a:alpha val="50000"/>
                </a:schemeClr>
              </a:solidFill>
            </c:spPr>
            <c:txPr>
              <a:bodyPr rot="-5400000" vert="horz"/>
              <a:lstStyle/>
              <a:p>
                <a:pPr>
                  <a:defRPr sz="900"/>
                </a:pPr>
                <a:endParaRPr lang="cs-CZ"/>
              </a:p>
            </c:txPr>
            <c:dLblPos val="b"/>
            <c:showLegendKey val="0"/>
            <c:showVal val="1"/>
            <c:showCatName val="0"/>
            <c:showSerName val="0"/>
            <c:showPercent val="0"/>
            <c:showBubbleSize val="0"/>
            <c:showLeaderLines val="0"/>
          </c:dLbls>
          <c:cat>
            <c:strRef>
              <c:f>'ČÁSTI MZ'!$B$22:$B$36</c:f>
              <c:strCache>
                <c:ptCount val="15"/>
                <c:pt idx="0">
                  <c:v>CELKEM</c:v>
                </c:pt>
                <c:pt idx="1">
                  <c:v>Kraj Vysočina</c:v>
                </c:pt>
                <c:pt idx="2">
                  <c:v>Hlavní město Praha</c:v>
                </c:pt>
                <c:pt idx="3">
                  <c:v>Zlínský</c:v>
                </c:pt>
                <c:pt idx="4">
                  <c:v>Moravskoslezský</c:v>
                </c:pt>
                <c:pt idx="5">
                  <c:v>Olomoucký</c:v>
                </c:pt>
                <c:pt idx="6">
                  <c:v>Pardubický</c:v>
                </c:pt>
                <c:pt idx="7">
                  <c:v>Jihomoravský</c:v>
                </c:pt>
                <c:pt idx="8">
                  <c:v>Jihočeský</c:v>
                </c:pt>
                <c:pt idx="9">
                  <c:v>Královéhradecký</c:v>
                </c:pt>
                <c:pt idx="10">
                  <c:v>Plzeňský</c:v>
                </c:pt>
                <c:pt idx="11">
                  <c:v>Středočeský</c:v>
                </c:pt>
                <c:pt idx="12">
                  <c:v>Karlovarský</c:v>
                </c:pt>
                <c:pt idx="13">
                  <c:v>Liberecký</c:v>
                </c:pt>
                <c:pt idx="14">
                  <c:v>Ústecký</c:v>
                </c:pt>
              </c:strCache>
            </c:strRef>
          </c:cat>
          <c:val>
            <c:numRef>
              <c:f>'ČÁSTI MZ'!$P$22:$P$36</c:f>
              <c:numCache>
                <c:formatCode>###0.0</c:formatCode>
                <c:ptCount val="15"/>
                <c:pt idx="0">
                  <c:v>22.190707535910363</c:v>
                </c:pt>
                <c:pt idx="1">
                  <c:v>18.208245243128964</c:v>
                </c:pt>
                <c:pt idx="2">
                  <c:v>19.921481779746326</c:v>
                </c:pt>
                <c:pt idx="3">
                  <c:v>19.986645893612287</c:v>
                </c:pt>
                <c:pt idx="4">
                  <c:v>19.990902888332954</c:v>
                </c:pt>
                <c:pt idx="5">
                  <c:v>22.043918918918919</c:v>
                </c:pt>
                <c:pt idx="6">
                  <c:v>21.46092865232163</c:v>
                </c:pt>
                <c:pt idx="7">
                  <c:v>20.818858560794045</c:v>
                </c:pt>
                <c:pt idx="8">
                  <c:v>21.854592947322597</c:v>
                </c:pt>
                <c:pt idx="9">
                  <c:v>22.837458535340648</c:v>
                </c:pt>
                <c:pt idx="10">
                  <c:v>24.742268041237114</c:v>
                </c:pt>
                <c:pt idx="11">
                  <c:v>24.304494038520332</c:v>
                </c:pt>
                <c:pt idx="12">
                  <c:v>24.786324786324787</c:v>
                </c:pt>
                <c:pt idx="13">
                  <c:v>25.889328063241106</c:v>
                </c:pt>
                <c:pt idx="14">
                  <c:v>30.78439101300749</c:v>
                </c:pt>
              </c:numCache>
            </c:numRef>
          </c:val>
          <c:smooth val="0"/>
        </c:ser>
        <c:dLbls>
          <c:showLegendKey val="0"/>
          <c:showVal val="0"/>
          <c:showCatName val="0"/>
          <c:showSerName val="0"/>
          <c:showPercent val="0"/>
          <c:showBubbleSize val="0"/>
        </c:dLbls>
        <c:marker val="1"/>
        <c:smooth val="0"/>
        <c:axId val="106213376"/>
        <c:axId val="106214912"/>
      </c:lineChart>
      <c:catAx>
        <c:axId val="106213376"/>
        <c:scaling>
          <c:orientation val="minMax"/>
        </c:scaling>
        <c:delete val="0"/>
        <c:axPos val="b"/>
        <c:majorGridlines>
          <c:spPr>
            <a:ln>
              <a:solidFill>
                <a:schemeClr val="bg1">
                  <a:lumMod val="95000"/>
                </a:schemeClr>
              </a:solidFill>
            </a:ln>
          </c:spPr>
        </c:majorGridlines>
        <c:majorTickMark val="out"/>
        <c:minorTickMark val="none"/>
        <c:tickLblPos val="nextTo"/>
        <c:txPr>
          <a:bodyPr/>
          <a:lstStyle/>
          <a:p>
            <a:pPr>
              <a:defRPr sz="1000" b="0"/>
            </a:pPr>
            <a:endParaRPr lang="cs-CZ"/>
          </a:p>
        </c:txPr>
        <c:crossAx val="106214912"/>
        <c:crosses val="autoZero"/>
        <c:auto val="1"/>
        <c:lblAlgn val="ctr"/>
        <c:lblOffset val="100"/>
        <c:noMultiLvlLbl val="0"/>
      </c:catAx>
      <c:valAx>
        <c:axId val="106214912"/>
        <c:scaling>
          <c:orientation val="minMax"/>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6213376"/>
        <c:crosses val="autoZero"/>
        <c:crossBetween val="between"/>
      </c:valAx>
      <c:spPr>
        <a:ln>
          <a:solidFill>
            <a:schemeClr val="bg1">
              <a:lumMod val="75000"/>
            </a:schemeClr>
          </a:solidFill>
        </a:ln>
      </c:spPr>
    </c:plotArea>
    <c:legend>
      <c:legendPos val="r"/>
      <c:layout>
        <c:manualLayout>
          <c:xMode val="edge"/>
          <c:yMode val="edge"/>
          <c:x val="0.12100511693088417"/>
          <c:y val="0.20338144424398233"/>
          <c:w val="0.42317892932121393"/>
          <c:h val="6.7516628181593985E-2"/>
        </c:manualLayout>
      </c:layout>
      <c:overlay val="0"/>
      <c:spPr>
        <a:solidFill>
          <a:schemeClr val="bg1">
            <a:lumMod val="75000"/>
            <a:alpha val="25000"/>
          </a:schemeClr>
        </a:solidFill>
        <a:ln>
          <a:noFill/>
        </a:ln>
      </c:spPr>
    </c:legend>
    <c:plotVisOnly val="1"/>
    <c:dispBlanksAs val="gap"/>
    <c:showDLblsOverMax val="0"/>
  </c:chart>
  <c:spPr>
    <a:ln>
      <a:solidFill>
        <a:schemeClr val="bg1">
          <a:lumMod val="75000"/>
        </a:schemeClr>
      </a:solidFill>
    </a:ln>
  </c:sp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200"/>
            </a:pPr>
            <a:r>
              <a:rPr lang="cs-CZ" sz="1400" dirty="0"/>
              <a:t>SPOLEČNÁ ČÁST MATURITNÍ ZKOUŠKY</a:t>
            </a:r>
          </a:p>
          <a:p>
            <a:pPr>
              <a:defRPr sz="1200"/>
            </a:pPr>
            <a:r>
              <a:rPr lang="cs-CZ" sz="1400" baseline="0" dirty="0"/>
              <a:t>ČISTÁ NEÚSPĚŠNOST</a:t>
            </a:r>
          </a:p>
          <a:p>
            <a:pPr>
              <a:defRPr sz="1200"/>
            </a:pPr>
            <a:r>
              <a:rPr lang="cs-CZ" sz="1100" baseline="0" dirty="0"/>
              <a:t>MZ 2014-2015 JARO - ŘÁDNÝ TERMÍN</a:t>
            </a:r>
            <a:endParaRPr lang="cs-CZ" sz="1100" dirty="0"/>
          </a:p>
        </c:rich>
      </c:tx>
      <c:overlay val="0"/>
    </c:title>
    <c:autoTitleDeleted val="0"/>
    <c:plotArea>
      <c:layout>
        <c:manualLayout>
          <c:layoutTarget val="inner"/>
          <c:xMode val="edge"/>
          <c:yMode val="edge"/>
          <c:x val="0.10019532884476397"/>
          <c:y val="0.18782635640535023"/>
          <c:w val="0.86498524547006028"/>
          <c:h val="0.57101663118070345"/>
        </c:manualLayout>
      </c:layout>
      <c:barChart>
        <c:barDir val="col"/>
        <c:grouping val="clustered"/>
        <c:varyColors val="0"/>
        <c:ser>
          <c:idx val="4"/>
          <c:order val="1"/>
          <c:tx>
            <c:strRef>
              <c:f>'ČÁSTI MZ'!$AN$1</c:f>
              <c:strCache>
                <c:ptCount val="1"/>
                <c:pt idx="0">
                  <c:v>2015 JARO</c:v>
                </c:pt>
              </c:strCache>
            </c:strRef>
          </c:tx>
          <c:spPr>
            <a:solidFill>
              <a:srgbClr val="C00000"/>
            </a:solidFill>
          </c:spPr>
          <c:invertIfNegative val="0"/>
          <c:dLbls>
            <c:showLegendKey val="0"/>
            <c:showVal val="1"/>
            <c:showCatName val="0"/>
            <c:showSerName val="0"/>
            <c:showPercent val="0"/>
            <c:showBubbleSize val="0"/>
            <c:showLeaderLines val="0"/>
          </c:dLbls>
          <c:cat>
            <c:strRef>
              <c:f>'ČÁSTI MZ'!$Y$22:$Y$36</c:f>
              <c:strCache>
                <c:ptCount val="15"/>
                <c:pt idx="0">
                  <c:v>CELKEM</c:v>
                </c:pt>
                <c:pt idx="1">
                  <c:v>Hlavní město Praha</c:v>
                </c:pt>
                <c:pt idx="2">
                  <c:v>Kraj Vysočina</c:v>
                </c:pt>
                <c:pt idx="3">
                  <c:v>Zlínský</c:v>
                </c:pt>
                <c:pt idx="4">
                  <c:v>Moravskoslezský</c:v>
                </c:pt>
                <c:pt idx="5">
                  <c:v>Jihomoravský</c:v>
                </c:pt>
                <c:pt idx="6">
                  <c:v>Pardubický</c:v>
                </c:pt>
                <c:pt idx="7">
                  <c:v>Olomoucký</c:v>
                </c:pt>
                <c:pt idx="8">
                  <c:v>Jihočeský</c:v>
                </c:pt>
                <c:pt idx="9">
                  <c:v>Královéhradecký</c:v>
                </c:pt>
                <c:pt idx="10">
                  <c:v>Plzeňský</c:v>
                </c:pt>
                <c:pt idx="11">
                  <c:v>Středočeský</c:v>
                </c:pt>
                <c:pt idx="12">
                  <c:v>Liberecký</c:v>
                </c:pt>
                <c:pt idx="13">
                  <c:v>Karlovarský</c:v>
                </c:pt>
                <c:pt idx="14">
                  <c:v>Ústecký</c:v>
                </c:pt>
              </c:strCache>
            </c:strRef>
          </c:cat>
          <c:val>
            <c:numRef>
              <c:f>'ČÁSTI MZ'!$AN$22:$AN$36</c:f>
              <c:numCache>
                <c:formatCode>###0.0</c:formatCode>
                <c:ptCount val="15"/>
                <c:pt idx="0">
                  <c:v>21.04367033270443</c:v>
                </c:pt>
                <c:pt idx="1">
                  <c:v>16.847479259731969</c:v>
                </c:pt>
                <c:pt idx="2">
                  <c:v>16.880405606919176</c:v>
                </c:pt>
                <c:pt idx="3">
                  <c:v>18.201490742967056</c:v>
                </c:pt>
                <c:pt idx="4">
                  <c:v>19.721090953967664</c:v>
                </c:pt>
                <c:pt idx="5">
                  <c:v>20.223189983669027</c:v>
                </c:pt>
                <c:pt idx="6">
                  <c:v>20.417335473515248</c:v>
                </c:pt>
                <c:pt idx="7">
                  <c:v>20.795533845080254</c:v>
                </c:pt>
                <c:pt idx="8">
                  <c:v>20.812544547398431</c:v>
                </c:pt>
                <c:pt idx="9">
                  <c:v>21.166195735936295</c:v>
                </c:pt>
                <c:pt idx="10">
                  <c:v>21.979394317827037</c:v>
                </c:pt>
                <c:pt idx="11">
                  <c:v>24.767481915260074</c:v>
                </c:pt>
                <c:pt idx="12">
                  <c:v>25.154730327144119</c:v>
                </c:pt>
                <c:pt idx="13">
                  <c:v>25.615435795076515</c:v>
                </c:pt>
                <c:pt idx="14">
                  <c:v>30.894667254297048</c:v>
                </c:pt>
              </c:numCache>
            </c:numRef>
          </c:val>
        </c:ser>
        <c:dLbls>
          <c:showLegendKey val="0"/>
          <c:showVal val="0"/>
          <c:showCatName val="0"/>
          <c:showSerName val="0"/>
          <c:showPercent val="0"/>
          <c:showBubbleSize val="0"/>
        </c:dLbls>
        <c:gapWidth val="70"/>
        <c:overlap val="7"/>
        <c:axId val="106578688"/>
        <c:axId val="106580224"/>
      </c:barChart>
      <c:lineChart>
        <c:grouping val="standard"/>
        <c:varyColors val="0"/>
        <c:ser>
          <c:idx val="3"/>
          <c:order val="0"/>
          <c:tx>
            <c:strRef>
              <c:f>'ČÁSTI MZ'!$AM$1</c:f>
              <c:strCache>
                <c:ptCount val="1"/>
                <c:pt idx="0">
                  <c:v>2014 JARO</c:v>
                </c:pt>
              </c:strCache>
            </c:strRef>
          </c:tx>
          <c:spPr>
            <a:ln w="12700">
              <a:solidFill>
                <a:srgbClr val="FFC000"/>
              </a:solidFill>
            </a:ln>
          </c:spPr>
          <c:marker>
            <c:symbol val="circle"/>
            <c:size val="5"/>
            <c:spPr>
              <a:solidFill>
                <a:srgbClr val="FFC000"/>
              </a:solidFill>
              <a:ln w="12700">
                <a:solidFill>
                  <a:srgbClr val="FFC000"/>
                </a:solidFill>
              </a:ln>
            </c:spPr>
          </c:marker>
          <c:dLbls>
            <c:spPr>
              <a:solidFill>
                <a:schemeClr val="bg1">
                  <a:alpha val="50000"/>
                </a:schemeClr>
              </a:solidFill>
            </c:spPr>
            <c:txPr>
              <a:bodyPr rot="-5400000" vert="horz"/>
              <a:lstStyle/>
              <a:p>
                <a:pPr>
                  <a:defRPr sz="900"/>
                </a:pPr>
                <a:endParaRPr lang="cs-CZ"/>
              </a:p>
            </c:txPr>
            <c:dLblPos val="b"/>
            <c:showLegendKey val="0"/>
            <c:showVal val="1"/>
            <c:showCatName val="0"/>
            <c:showSerName val="0"/>
            <c:showPercent val="0"/>
            <c:showBubbleSize val="0"/>
            <c:showLeaderLines val="0"/>
          </c:dLbls>
          <c:cat>
            <c:strRef>
              <c:f>'ČÁSTI MZ'!$Y$22:$Y$36</c:f>
              <c:strCache>
                <c:ptCount val="15"/>
                <c:pt idx="0">
                  <c:v>CELKEM</c:v>
                </c:pt>
                <c:pt idx="1">
                  <c:v>Hlavní město Praha</c:v>
                </c:pt>
                <c:pt idx="2">
                  <c:v>Kraj Vysočina</c:v>
                </c:pt>
                <c:pt idx="3">
                  <c:v>Zlínský</c:v>
                </c:pt>
                <c:pt idx="4">
                  <c:v>Moravskoslezský</c:v>
                </c:pt>
                <c:pt idx="5">
                  <c:v>Jihomoravský</c:v>
                </c:pt>
                <c:pt idx="6">
                  <c:v>Pardubický</c:v>
                </c:pt>
                <c:pt idx="7">
                  <c:v>Olomoucký</c:v>
                </c:pt>
                <c:pt idx="8">
                  <c:v>Jihočeský</c:v>
                </c:pt>
                <c:pt idx="9">
                  <c:v>Královéhradecký</c:v>
                </c:pt>
                <c:pt idx="10">
                  <c:v>Plzeňský</c:v>
                </c:pt>
                <c:pt idx="11">
                  <c:v>Středočeský</c:v>
                </c:pt>
                <c:pt idx="12">
                  <c:v>Liberecký</c:v>
                </c:pt>
                <c:pt idx="13">
                  <c:v>Karlovarský</c:v>
                </c:pt>
                <c:pt idx="14">
                  <c:v>Ústecký</c:v>
                </c:pt>
              </c:strCache>
            </c:strRef>
          </c:cat>
          <c:val>
            <c:numRef>
              <c:f>'ČÁSTI MZ'!$AM$22:$AM$36</c:f>
              <c:numCache>
                <c:formatCode>###0.0</c:formatCode>
                <c:ptCount val="15"/>
                <c:pt idx="0">
                  <c:v>18.739677658180991</c:v>
                </c:pt>
                <c:pt idx="1">
                  <c:v>15.579895588084758</c:v>
                </c:pt>
                <c:pt idx="2">
                  <c:v>16.570168183071409</c:v>
                </c:pt>
                <c:pt idx="3">
                  <c:v>16.176140193215009</c:v>
                </c:pt>
                <c:pt idx="4">
                  <c:v>17.340106211036712</c:v>
                </c:pt>
                <c:pt idx="5">
                  <c:v>17.571606475716063</c:v>
                </c:pt>
                <c:pt idx="6">
                  <c:v>18.174085625177206</c:v>
                </c:pt>
                <c:pt idx="7">
                  <c:v>18.658954584404455</c:v>
                </c:pt>
                <c:pt idx="8">
                  <c:v>18.976825535636205</c:v>
                </c:pt>
                <c:pt idx="9">
                  <c:v>18.6028659160696</c:v>
                </c:pt>
                <c:pt idx="10">
                  <c:v>21.010044642857142</c:v>
                </c:pt>
                <c:pt idx="11">
                  <c:v>21.63546167386782</c:v>
                </c:pt>
                <c:pt idx="12">
                  <c:v>21.17459049141031</c:v>
                </c:pt>
                <c:pt idx="13">
                  <c:v>20.305810397553518</c:v>
                </c:pt>
                <c:pt idx="14">
                  <c:v>26.38146167557932</c:v>
                </c:pt>
              </c:numCache>
            </c:numRef>
          </c:val>
          <c:smooth val="0"/>
        </c:ser>
        <c:dLbls>
          <c:showLegendKey val="0"/>
          <c:showVal val="0"/>
          <c:showCatName val="0"/>
          <c:showSerName val="0"/>
          <c:showPercent val="0"/>
          <c:showBubbleSize val="0"/>
        </c:dLbls>
        <c:marker val="1"/>
        <c:smooth val="0"/>
        <c:axId val="106578688"/>
        <c:axId val="106580224"/>
      </c:lineChart>
      <c:catAx>
        <c:axId val="106578688"/>
        <c:scaling>
          <c:orientation val="minMax"/>
        </c:scaling>
        <c:delete val="0"/>
        <c:axPos val="b"/>
        <c:majorGridlines>
          <c:spPr>
            <a:ln>
              <a:solidFill>
                <a:schemeClr val="bg1">
                  <a:lumMod val="95000"/>
                </a:schemeClr>
              </a:solidFill>
            </a:ln>
          </c:spPr>
        </c:majorGridlines>
        <c:numFmt formatCode="###0.0" sourceLinked="1"/>
        <c:majorTickMark val="out"/>
        <c:minorTickMark val="none"/>
        <c:tickLblPos val="nextTo"/>
        <c:txPr>
          <a:bodyPr/>
          <a:lstStyle/>
          <a:p>
            <a:pPr>
              <a:defRPr sz="1000" b="0"/>
            </a:pPr>
            <a:endParaRPr lang="cs-CZ"/>
          </a:p>
        </c:txPr>
        <c:crossAx val="106580224"/>
        <c:crosses val="autoZero"/>
        <c:auto val="1"/>
        <c:lblAlgn val="ctr"/>
        <c:lblOffset val="100"/>
        <c:noMultiLvlLbl val="0"/>
      </c:catAx>
      <c:valAx>
        <c:axId val="106580224"/>
        <c:scaling>
          <c:orientation val="minMax"/>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6578688"/>
        <c:crosses val="autoZero"/>
        <c:crossBetween val="between"/>
      </c:valAx>
      <c:spPr>
        <a:ln>
          <a:solidFill>
            <a:schemeClr val="bg1">
              <a:lumMod val="75000"/>
            </a:schemeClr>
          </a:solidFill>
        </a:ln>
      </c:spPr>
    </c:plotArea>
    <c:legend>
      <c:legendPos val="r"/>
      <c:layout>
        <c:manualLayout>
          <c:xMode val="edge"/>
          <c:yMode val="edge"/>
          <c:x val="0.14373931332072912"/>
          <c:y val="0.20643429610709954"/>
          <c:w val="0.43058151508675124"/>
          <c:h val="7.0825683487475768E-2"/>
        </c:manualLayout>
      </c:layout>
      <c:overlay val="0"/>
      <c:spPr>
        <a:solidFill>
          <a:schemeClr val="bg1">
            <a:lumMod val="75000"/>
            <a:alpha val="25000"/>
          </a:schemeClr>
        </a:solidFill>
        <a:ln>
          <a:noFill/>
        </a:ln>
      </c:spPr>
    </c:legend>
    <c:plotVisOnly val="1"/>
    <c:dispBlanksAs val="gap"/>
    <c:showDLblsOverMax val="0"/>
  </c:chart>
  <c:spPr>
    <a:ln>
      <a:solidFill>
        <a:schemeClr val="bg1">
          <a:lumMod val="75000"/>
        </a:schemeClr>
      </a:solidFill>
    </a:ln>
  </c:sp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200"/>
            </a:pPr>
            <a:r>
              <a:rPr lang="cs-CZ" sz="1400" dirty="0"/>
              <a:t>PROFILOVÁ</a:t>
            </a:r>
            <a:r>
              <a:rPr lang="cs-CZ" sz="1400" baseline="0" dirty="0"/>
              <a:t> </a:t>
            </a:r>
            <a:r>
              <a:rPr lang="cs-CZ" sz="1400" dirty="0"/>
              <a:t>ČÁST MATURITNÍ ZKOUŠKY</a:t>
            </a:r>
          </a:p>
          <a:p>
            <a:pPr>
              <a:defRPr sz="1200"/>
            </a:pPr>
            <a:r>
              <a:rPr lang="cs-CZ" sz="1400" baseline="0" dirty="0"/>
              <a:t>ČISTÁ NEÚSPĚŠNOST</a:t>
            </a:r>
          </a:p>
          <a:p>
            <a:pPr>
              <a:defRPr sz="1200"/>
            </a:pPr>
            <a:r>
              <a:rPr lang="cs-CZ" sz="1100" baseline="0" dirty="0"/>
              <a:t>MZ 2014-2015 JARO - ŘÁDNÝ TERMÍN</a:t>
            </a:r>
            <a:endParaRPr lang="cs-CZ" sz="1100" dirty="0"/>
          </a:p>
        </c:rich>
      </c:tx>
      <c:overlay val="0"/>
    </c:title>
    <c:autoTitleDeleted val="0"/>
    <c:plotArea>
      <c:layout>
        <c:manualLayout>
          <c:layoutTarget val="inner"/>
          <c:xMode val="edge"/>
          <c:yMode val="edge"/>
          <c:x val="0.10019532884476397"/>
          <c:y val="0.18782635640535023"/>
          <c:w val="0.86498524547006028"/>
          <c:h val="0.55717970966787633"/>
        </c:manualLayout>
      </c:layout>
      <c:barChart>
        <c:barDir val="col"/>
        <c:grouping val="clustered"/>
        <c:varyColors val="0"/>
        <c:ser>
          <c:idx val="4"/>
          <c:order val="1"/>
          <c:tx>
            <c:strRef>
              <c:f>'ČÁSTI MZ'!$BK$1</c:f>
              <c:strCache>
                <c:ptCount val="1"/>
                <c:pt idx="0">
                  <c:v>2015 JARO</c:v>
                </c:pt>
              </c:strCache>
            </c:strRef>
          </c:tx>
          <c:spPr>
            <a:solidFill>
              <a:srgbClr val="C00000"/>
            </a:solidFill>
          </c:spPr>
          <c:invertIfNegative val="0"/>
          <c:dLbls>
            <c:showLegendKey val="0"/>
            <c:showVal val="1"/>
            <c:showCatName val="0"/>
            <c:showSerName val="0"/>
            <c:showPercent val="0"/>
            <c:showBubbleSize val="0"/>
            <c:showLeaderLines val="0"/>
          </c:dLbls>
          <c:cat>
            <c:strRef>
              <c:f>'ČÁSTI MZ'!$AV$22:$AV$36</c:f>
              <c:strCache>
                <c:ptCount val="15"/>
                <c:pt idx="0">
                  <c:v>CELKEM</c:v>
                </c:pt>
                <c:pt idx="1">
                  <c:v>Kraj Vysočina</c:v>
                </c:pt>
                <c:pt idx="2">
                  <c:v>Moravskoslezský</c:v>
                </c:pt>
                <c:pt idx="3">
                  <c:v>Olomoucký</c:v>
                </c:pt>
                <c:pt idx="4">
                  <c:v>Pardubický</c:v>
                </c:pt>
                <c:pt idx="5">
                  <c:v>Jihomoravský</c:v>
                </c:pt>
                <c:pt idx="6">
                  <c:v>Jihočeský</c:v>
                </c:pt>
                <c:pt idx="7">
                  <c:v>Středočeský</c:v>
                </c:pt>
                <c:pt idx="8">
                  <c:v>Plzeňský</c:v>
                </c:pt>
                <c:pt idx="9">
                  <c:v>Královéhradecký</c:v>
                </c:pt>
                <c:pt idx="10">
                  <c:v>Zlínský</c:v>
                </c:pt>
                <c:pt idx="11">
                  <c:v>Karlovarský</c:v>
                </c:pt>
                <c:pt idx="12">
                  <c:v>Hlavní město Praha</c:v>
                </c:pt>
                <c:pt idx="13">
                  <c:v>Ústecký</c:v>
                </c:pt>
                <c:pt idx="14">
                  <c:v>Liberecký</c:v>
                </c:pt>
              </c:strCache>
            </c:strRef>
          </c:cat>
          <c:val>
            <c:numRef>
              <c:f>'ČÁSTI MZ'!$BK$22:$BK$36</c:f>
              <c:numCache>
                <c:formatCode>###0.0</c:formatCode>
                <c:ptCount val="15"/>
                <c:pt idx="0">
                  <c:v>7.5250585198967643</c:v>
                </c:pt>
                <c:pt idx="1">
                  <c:v>5.0068775790921594</c:v>
                </c:pt>
                <c:pt idx="2">
                  <c:v>6.1204584247744451</c:v>
                </c:pt>
                <c:pt idx="3">
                  <c:v>6.4457142857142848</c:v>
                </c:pt>
                <c:pt idx="4">
                  <c:v>6.5396825396825395</c:v>
                </c:pt>
                <c:pt idx="5">
                  <c:v>6.9324324324324325</c:v>
                </c:pt>
                <c:pt idx="6">
                  <c:v>7.044917257683216</c:v>
                </c:pt>
                <c:pt idx="7">
                  <c:v>7.056962025316456</c:v>
                </c:pt>
                <c:pt idx="8">
                  <c:v>7.1495181846440783</c:v>
                </c:pt>
                <c:pt idx="9">
                  <c:v>7.6475056976449736</c:v>
                </c:pt>
                <c:pt idx="10">
                  <c:v>7.9104121991898975</c:v>
                </c:pt>
                <c:pt idx="11">
                  <c:v>8.3333333333333321</c:v>
                </c:pt>
                <c:pt idx="12">
                  <c:v>8.869873734738599</c:v>
                </c:pt>
                <c:pt idx="13">
                  <c:v>10.310179117518567</c:v>
                </c:pt>
                <c:pt idx="14">
                  <c:v>11.952714535901926</c:v>
                </c:pt>
              </c:numCache>
            </c:numRef>
          </c:val>
        </c:ser>
        <c:dLbls>
          <c:showLegendKey val="0"/>
          <c:showVal val="0"/>
          <c:showCatName val="0"/>
          <c:showSerName val="0"/>
          <c:showPercent val="0"/>
          <c:showBubbleSize val="0"/>
        </c:dLbls>
        <c:gapWidth val="70"/>
        <c:overlap val="7"/>
        <c:axId val="106251776"/>
        <c:axId val="106253312"/>
      </c:barChart>
      <c:lineChart>
        <c:grouping val="standard"/>
        <c:varyColors val="0"/>
        <c:ser>
          <c:idx val="3"/>
          <c:order val="0"/>
          <c:tx>
            <c:strRef>
              <c:f>'ČÁSTI MZ'!$BJ$1</c:f>
              <c:strCache>
                <c:ptCount val="1"/>
                <c:pt idx="0">
                  <c:v>2014 JARO</c:v>
                </c:pt>
              </c:strCache>
            </c:strRef>
          </c:tx>
          <c:spPr>
            <a:ln w="12700">
              <a:solidFill>
                <a:srgbClr val="FFC000"/>
              </a:solidFill>
            </a:ln>
          </c:spPr>
          <c:marker>
            <c:symbol val="circle"/>
            <c:size val="5"/>
            <c:spPr>
              <a:solidFill>
                <a:srgbClr val="FFC000"/>
              </a:solidFill>
              <a:ln w="12700">
                <a:solidFill>
                  <a:srgbClr val="FFC000"/>
                </a:solidFill>
              </a:ln>
            </c:spPr>
          </c:marker>
          <c:dLbls>
            <c:spPr>
              <a:solidFill>
                <a:schemeClr val="bg1">
                  <a:alpha val="50000"/>
                </a:schemeClr>
              </a:solidFill>
            </c:spPr>
            <c:txPr>
              <a:bodyPr rot="-5400000" vert="horz"/>
              <a:lstStyle/>
              <a:p>
                <a:pPr>
                  <a:defRPr sz="900"/>
                </a:pPr>
                <a:endParaRPr lang="cs-CZ"/>
              </a:p>
            </c:txPr>
            <c:dLblPos val="b"/>
            <c:showLegendKey val="0"/>
            <c:showVal val="1"/>
            <c:showCatName val="0"/>
            <c:showSerName val="0"/>
            <c:showPercent val="0"/>
            <c:showBubbleSize val="0"/>
            <c:showLeaderLines val="0"/>
          </c:dLbls>
          <c:cat>
            <c:strRef>
              <c:f>'ČÁSTI MZ'!$AV$22:$AV$36</c:f>
              <c:strCache>
                <c:ptCount val="15"/>
                <c:pt idx="0">
                  <c:v>CELKEM</c:v>
                </c:pt>
                <c:pt idx="1">
                  <c:v>Kraj Vysočina</c:v>
                </c:pt>
                <c:pt idx="2">
                  <c:v>Moravskoslezský</c:v>
                </c:pt>
                <c:pt idx="3">
                  <c:v>Olomoucký</c:v>
                </c:pt>
                <c:pt idx="4">
                  <c:v>Pardubický</c:v>
                </c:pt>
                <c:pt idx="5">
                  <c:v>Jihomoravský</c:v>
                </c:pt>
                <c:pt idx="6">
                  <c:v>Jihočeský</c:v>
                </c:pt>
                <c:pt idx="7">
                  <c:v>Středočeský</c:v>
                </c:pt>
                <c:pt idx="8">
                  <c:v>Plzeňský</c:v>
                </c:pt>
                <c:pt idx="9">
                  <c:v>Královéhradecký</c:v>
                </c:pt>
                <c:pt idx="10">
                  <c:v>Zlínský</c:v>
                </c:pt>
                <c:pt idx="11">
                  <c:v>Karlovarský</c:v>
                </c:pt>
                <c:pt idx="12">
                  <c:v>Hlavní město Praha</c:v>
                </c:pt>
                <c:pt idx="13">
                  <c:v>Ústecký</c:v>
                </c:pt>
                <c:pt idx="14">
                  <c:v>Liberecký</c:v>
                </c:pt>
              </c:strCache>
            </c:strRef>
          </c:cat>
          <c:val>
            <c:numRef>
              <c:f>'ČÁSTI MZ'!$BJ$22:$BJ$36</c:f>
              <c:numCache>
                <c:formatCode>###0.0</c:formatCode>
                <c:ptCount val="15"/>
                <c:pt idx="0">
                  <c:v>6.8774249576289002</c:v>
                </c:pt>
                <c:pt idx="1">
                  <c:v>4.3041985740691837</c:v>
                </c:pt>
                <c:pt idx="2">
                  <c:v>5.2189698207397317</c:v>
                </c:pt>
                <c:pt idx="3">
                  <c:v>6.5304402780703601</c:v>
                </c:pt>
                <c:pt idx="4">
                  <c:v>6.4916737228337578</c:v>
                </c:pt>
                <c:pt idx="5">
                  <c:v>6.3521545319465078</c:v>
                </c:pt>
                <c:pt idx="6">
                  <c:v>5.9347826086956523</c:v>
                </c:pt>
                <c:pt idx="7">
                  <c:v>6.9827717639884126</c:v>
                </c:pt>
                <c:pt idx="8">
                  <c:v>7.9922027290448341</c:v>
                </c:pt>
                <c:pt idx="9">
                  <c:v>7.8291814946619214</c:v>
                </c:pt>
                <c:pt idx="10">
                  <c:v>6.8919519786571808</c:v>
                </c:pt>
                <c:pt idx="11">
                  <c:v>8.536585365853659</c:v>
                </c:pt>
                <c:pt idx="12">
                  <c:v>7.380332465451632</c:v>
                </c:pt>
                <c:pt idx="13">
                  <c:v>9.2625368731563427</c:v>
                </c:pt>
                <c:pt idx="14">
                  <c:v>9.8697196999605197</c:v>
                </c:pt>
              </c:numCache>
            </c:numRef>
          </c:val>
          <c:smooth val="0"/>
        </c:ser>
        <c:dLbls>
          <c:showLegendKey val="0"/>
          <c:showVal val="0"/>
          <c:showCatName val="0"/>
          <c:showSerName val="0"/>
          <c:showPercent val="0"/>
          <c:showBubbleSize val="0"/>
        </c:dLbls>
        <c:marker val="1"/>
        <c:smooth val="0"/>
        <c:axId val="106251776"/>
        <c:axId val="106253312"/>
      </c:lineChart>
      <c:catAx>
        <c:axId val="106251776"/>
        <c:scaling>
          <c:orientation val="minMax"/>
        </c:scaling>
        <c:delete val="0"/>
        <c:axPos val="b"/>
        <c:majorGridlines>
          <c:spPr>
            <a:ln>
              <a:solidFill>
                <a:schemeClr val="bg1">
                  <a:lumMod val="95000"/>
                </a:schemeClr>
              </a:solidFill>
            </a:ln>
          </c:spPr>
        </c:majorGridlines>
        <c:majorTickMark val="out"/>
        <c:minorTickMark val="none"/>
        <c:tickLblPos val="nextTo"/>
        <c:txPr>
          <a:bodyPr/>
          <a:lstStyle/>
          <a:p>
            <a:pPr>
              <a:defRPr sz="1000" b="0"/>
            </a:pPr>
            <a:endParaRPr lang="cs-CZ"/>
          </a:p>
        </c:txPr>
        <c:crossAx val="106253312"/>
        <c:crosses val="autoZero"/>
        <c:auto val="1"/>
        <c:lblAlgn val="ctr"/>
        <c:lblOffset val="100"/>
        <c:noMultiLvlLbl val="0"/>
      </c:catAx>
      <c:valAx>
        <c:axId val="106253312"/>
        <c:scaling>
          <c:orientation val="minMax"/>
        </c:scaling>
        <c:delete val="0"/>
        <c:axPos val="l"/>
        <c:majorGridlines>
          <c:spPr>
            <a:ln>
              <a:solidFill>
                <a:schemeClr val="bg1">
                  <a:lumMod val="75000"/>
                </a:schemeClr>
              </a:solidFill>
            </a:ln>
          </c:spPr>
        </c:majorGridlines>
        <c:minorGridlines>
          <c:spPr>
            <a:ln>
              <a:solidFill>
                <a:schemeClr val="bg1">
                  <a:lumMod val="95000"/>
                </a:schemeClr>
              </a:solidFill>
            </a:ln>
          </c:spPr>
        </c:minorGridlines>
        <c:title>
          <c:tx>
            <c:rich>
              <a:bodyPr rot="-5400000" vert="horz"/>
              <a:lstStyle/>
              <a:p>
                <a:pPr>
                  <a:defRPr sz="900" b="0"/>
                </a:pPr>
                <a:r>
                  <a:rPr lang="cs-CZ" sz="900" b="0" dirty="0"/>
                  <a:t>PODÍL NEÚSPĚŠNÝCH Z KONAJÍCÍCH</a:t>
                </a:r>
                <a:r>
                  <a:rPr lang="cs-CZ" sz="900" b="0" baseline="0" dirty="0"/>
                  <a:t> (%)</a:t>
                </a:r>
                <a:endParaRPr lang="cs-CZ" sz="900" b="0" dirty="0"/>
              </a:p>
            </c:rich>
          </c:tx>
          <c:overlay val="0"/>
        </c:title>
        <c:numFmt formatCode="#,##0" sourceLinked="0"/>
        <c:majorTickMark val="out"/>
        <c:minorTickMark val="none"/>
        <c:tickLblPos val="nextTo"/>
        <c:txPr>
          <a:bodyPr/>
          <a:lstStyle/>
          <a:p>
            <a:pPr>
              <a:defRPr sz="900"/>
            </a:pPr>
            <a:endParaRPr lang="cs-CZ"/>
          </a:p>
        </c:txPr>
        <c:crossAx val="106251776"/>
        <c:crosses val="autoZero"/>
        <c:crossBetween val="between"/>
      </c:valAx>
      <c:spPr>
        <a:ln>
          <a:solidFill>
            <a:schemeClr val="bg1">
              <a:lumMod val="75000"/>
            </a:schemeClr>
          </a:solidFill>
        </a:ln>
      </c:spPr>
    </c:plotArea>
    <c:legend>
      <c:legendPos val="r"/>
      <c:layout>
        <c:manualLayout>
          <c:xMode val="edge"/>
          <c:yMode val="edge"/>
          <c:x val="0.1296552034208574"/>
          <c:y val="0.19320513424810359"/>
          <c:w val="0.38040805285205781"/>
          <c:h val="5.4287520081291299E-2"/>
        </c:manualLayout>
      </c:layout>
      <c:overlay val="0"/>
      <c:spPr>
        <a:solidFill>
          <a:schemeClr val="bg1">
            <a:lumMod val="75000"/>
            <a:alpha val="25000"/>
          </a:schemeClr>
        </a:solidFill>
        <a:ln>
          <a:noFill/>
        </a:ln>
      </c:spPr>
    </c:legend>
    <c:plotVisOnly val="1"/>
    <c:dispBlanksAs val="gap"/>
    <c:showDLblsOverMax val="0"/>
  </c:chart>
  <c:spPr>
    <a:ln>
      <a:solidFill>
        <a:schemeClr val="bg1">
          <a:lumMod val="75000"/>
        </a:schemeClr>
      </a:solidFill>
    </a:ln>
  </c:sp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400"/>
            </a:pPr>
            <a:r>
              <a:rPr lang="en-US" sz="1400" dirty="0"/>
              <a:t>MZ2015p - DIDAKTICKÉ TESTY</a:t>
            </a:r>
            <a:r>
              <a:rPr lang="cs-CZ" sz="1400" dirty="0"/>
              <a:t> - POKUSY ŽÁKŮ</a:t>
            </a:r>
            <a:endParaRPr lang="en-US" sz="1400" dirty="0"/>
          </a:p>
        </c:rich>
      </c:tx>
      <c:overlay val="0"/>
    </c:title>
    <c:autoTitleDeleted val="0"/>
    <c:plotArea>
      <c:layout/>
      <c:barChart>
        <c:barDir val="bar"/>
        <c:grouping val="percentStacked"/>
        <c:varyColors val="0"/>
        <c:ser>
          <c:idx val="0"/>
          <c:order val="0"/>
          <c:tx>
            <c:strRef>
              <c:f>[MZ2015p_DT_skor_pokus_1_2_3.xlsx]grafy!$A$17</c:f>
              <c:strCache>
                <c:ptCount val="1"/>
                <c:pt idx="0">
                  <c:v>1. POKUS</c:v>
                </c:pt>
              </c:strCache>
            </c:strRef>
          </c:tx>
          <c:invertIfNegative val="0"/>
          <c:dLbls>
            <c:showLegendKey val="0"/>
            <c:showVal val="1"/>
            <c:showCatName val="0"/>
            <c:showSerName val="0"/>
            <c:showPercent val="0"/>
            <c:showBubbleSize val="0"/>
            <c:showLeaderLines val="0"/>
          </c:dLbls>
          <c:cat>
            <c:multiLvlStrRef>
              <c:f>[MZ2015p_DT_skor_pokus_1_2_3.xlsx]grafy!$B$15:$K$16</c:f>
              <c:multiLvlStrCache>
                <c:ptCount val="10"/>
                <c:lvl>
                  <c:pt idx="0">
                    <c:v>MZ2014p</c:v>
                  </c:pt>
                  <c:pt idx="1">
                    <c:v>MZ2015p</c:v>
                  </c:pt>
                  <c:pt idx="2">
                    <c:v>MZ2014p</c:v>
                  </c:pt>
                  <c:pt idx="3">
                    <c:v>MZ2015p</c:v>
                  </c:pt>
                  <c:pt idx="4">
                    <c:v>MZ2014p</c:v>
                  </c:pt>
                  <c:pt idx="5">
                    <c:v>MZ2015p</c:v>
                  </c:pt>
                  <c:pt idx="6">
                    <c:v>MZ2014p</c:v>
                  </c:pt>
                  <c:pt idx="7">
                    <c:v>MZ2015p</c:v>
                  </c:pt>
                  <c:pt idx="8">
                    <c:v>MZ2014p</c:v>
                  </c:pt>
                  <c:pt idx="9">
                    <c:v>MZ2015p</c:v>
                  </c:pt>
                </c:lvl>
                <c:lvl>
                  <c:pt idx="0">
                    <c:v>CJ - PODÍL ŽÁKŮ</c:v>
                  </c:pt>
                  <c:pt idx="2">
                    <c:v>MA - PODÍL ŽÁKŮ</c:v>
                  </c:pt>
                  <c:pt idx="4">
                    <c:v>AJ - PODÍL ŽÁKŮ</c:v>
                  </c:pt>
                  <c:pt idx="6">
                    <c:v>NJ - PODÍL ŽÁKŮ</c:v>
                  </c:pt>
                  <c:pt idx="8">
                    <c:v>RJ - PODÍL ŽÁKŮ</c:v>
                  </c:pt>
                </c:lvl>
              </c:multiLvlStrCache>
            </c:multiLvlStrRef>
          </c:cat>
          <c:val>
            <c:numRef>
              <c:f>[MZ2015p_DT_skor_pokus_1_2_3.xlsx]grafy!$B$17:$K$17</c:f>
              <c:numCache>
                <c:formatCode>0.0%</c:formatCode>
                <c:ptCount val="10"/>
                <c:pt idx="0">
                  <c:v>0.6616984402079723</c:v>
                </c:pt>
                <c:pt idx="1">
                  <c:v>0.44011709303805524</c:v>
                </c:pt>
                <c:pt idx="2">
                  <c:v>0.17163985469641929</c:v>
                </c:pt>
                <c:pt idx="3">
                  <c:v>0.16241930003397892</c:v>
                </c:pt>
                <c:pt idx="4">
                  <c:v>0.55685358255451711</c:v>
                </c:pt>
                <c:pt idx="5">
                  <c:v>0.4514285714285714</c:v>
                </c:pt>
                <c:pt idx="6">
                  <c:v>0.44024205748865358</c:v>
                </c:pt>
                <c:pt idx="7">
                  <c:v>0.27240566037735847</c:v>
                </c:pt>
                <c:pt idx="8">
                  <c:v>0.7</c:v>
                </c:pt>
                <c:pt idx="9">
                  <c:v>0.67088607594936711</c:v>
                </c:pt>
              </c:numCache>
            </c:numRef>
          </c:val>
        </c:ser>
        <c:ser>
          <c:idx val="1"/>
          <c:order val="1"/>
          <c:tx>
            <c:strRef>
              <c:f>[MZ2015p_DT_skor_pokus_1_2_3.xlsx]grafy!$A$18</c:f>
              <c:strCache>
                <c:ptCount val="1"/>
                <c:pt idx="0">
                  <c:v>2. POKUS</c:v>
                </c:pt>
              </c:strCache>
            </c:strRef>
          </c:tx>
          <c:invertIfNegative val="0"/>
          <c:dLbls>
            <c:showLegendKey val="0"/>
            <c:showVal val="1"/>
            <c:showCatName val="0"/>
            <c:showSerName val="0"/>
            <c:showPercent val="0"/>
            <c:showBubbleSize val="0"/>
            <c:showLeaderLines val="0"/>
          </c:dLbls>
          <c:cat>
            <c:multiLvlStrRef>
              <c:f>[MZ2015p_DT_skor_pokus_1_2_3.xlsx]grafy!$B$15:$K$16</c:f>
              <c:multiLvlStrCache>
                <c:ptCount val="10"/>
                <c:lvl>
                  <c:pt idx="0">
                    <c:v>MZ2014p</c:v>
                  </c:pt>
                  <c:pt idx="1">
                    <c:v>MZ2015p</c:v>
                  </c:pt>
                  <c:pt idx="2">
                    <c:v>MZ2014p</c:v>
                  </c:pt>
                  <c:pt idx="3">
                    <c:v>MZ2015p</c:v>
                  </c:pt>
                  <c:pt idx="4">
                    <c:v>MZ2014p</c:v>
                  </c:pt>
                  <c:pt idx="5">
                    <c:v>MZ2015p</c:v>
                  </c:pt>
                  <c:pt idx="6">
                    <c:v>MZ2014p</c:v>
                  </c:pt>
                  <c:pt idx="7">
                    <c:v>MZ2015p</c:v>
                  </c:pt>
                  <c:pt idx="8">
                    <c:v>MZ2014p</c:v>
                  </c:pt>
                  <c:pt idx="9">
                    <c:v>MZ2015p</c:v>
                  </c:pt>
                </c:lvl>
                <c:lvl>
                  <c:pt idx="0">
                    <c:v>CJ - PODÍL ŽÁKŮ</c:v>
                  </c:pt>
                  <c:pt idx="2">
                    <c:v>MA - PODÍL ŽÁKŮ</c:v>
                  </c:pt>
                  <c:pt idx="4">
                    <c:v>AJ - PODÍL ŽÁKŮ</c:v>
                  </c:pt>
                  <c:pt idx="6">
                    <c:v>NJ - PODÍL ŽÁKŮ</c:v>
                  </c:pt>
                  <c:pt idx="8">
                    <c:v>RJ - PODÍL ŽÁKŮ</c:v>
                  </c:pt>
                </c:lvl>
              </c:multiLvlStrCache>
            </c:multiLvlStrRef>
          </c:cat>
          <c:val>
            <c:numRef>
              <c:f>[MZ2015p_DT_skor_pokus_1_2_3.xlsx]grafy!$B$18:$K$18</c:f>
              <c:numCache>
                <c:formatCode>0.0%</c:formatCode>
                <c:ptCount val="10"/>
                <c:pt idx="0">
                  <c:v>0.32114384748700175</c:v>
                </c:pt>
                <c:pt idx="1">
                  <c:v>0.52602774595901747</c:v>
                </c:pt>
                <c:pt idx="2">
                  <c:v>0.75739491437467565</c:v>
                </c:pt>
                <c:pt idx="3">
                  <c:v>0.75229357798165142</c:v>
                </c:pt>
                <c:pt idx="4">
                  <c:v>0.42549325025960538</c:v>
                </c:pt>
                <c:pt idx="5">
                  <c:v>0.50938775510204082</c:v>
                </c:pt>
                <c:pt idx="6">
                  <c:v>0.50378214826021184</c:v>
                </c:pt>
                <c:pt idx="7">
                  <c:v>0.6757075471698113</c:v>
                </c:pt>
                <c:pt idx="8">
                  <c:v>0.3</c:v>
                </c:pt>
                <c:pt idx="9">
                  <c:v>0.30379746835443039</c:v>
                </c:pt>
              </c:numCache>
            </c:numRef>
          </c:val>
        </c:ser>
        <c:ser>
          <c:idx val="2"/>
          <c:order val="2"/>
          <c:tx>
            <c:strRef>
              <c:f>[MZ2015p_DT_skor_pokus_1_2_3.xlsx]grafy!$A$19</c:f>
              <c:strCache>
                <c:ptCount val="1"/>
                <c:pt idx="0">
                  <c:v>3. POKUS</c:v>
                </c:pt>
              </c:strCache>
            </c:strRef>
          </c:tx>
          <c:invertIfNegative val="0"/>
          <c:dLbls>
            <c:dLbl>
              <c:idx val="8"/>
              <c:delete val="1"/>
            </c:dLbl>
            <c:dLblPos val="ctr"/>
            <c:showLegendKey val="0"/>
            <c:showVal val="1"/>
            <c:showCatName val="0"/>
            <c:showSerName val="0"/>
            <c:showPercent val="0"/>
            <c:showBubbleSize val="0"/>
            <c:showLeaderLines val="0"/>
          </c:dLbls>
          <c:cat>
            <c:multiLvlStrRef>
              <c:f>[MZ2015p_DT_skor_pokus_1_2_3.xlsx]grafy!$B$15:$K$16</c:f>
              <c:multiLvlStrCache>
                <c:ptCount val="10"/>
                <c:lvl>
                  <c:pt idx="0">
                    <c:v>MZ2014p</c:v>
                  </c:pt>
                  <c:pt idx="1">
                    <c:v>MZ2015p</c:v>
                  </c:pt>
                  <c:pt idx="2">
                    <c:v>MZ2014p</c:v>
                  </c:pt>
                  <c:pt idx="3">
                    <c:v>MZ2015p</c:v>
                  </c:pt>
                  <c:pt idx="4">
                    <c:v>MZ2014p</c:v>
                  </c:pt>
                  <c:pt idx="5">
                    <c:v>MZ2015p</c:v>
                  </c:pt>
                  <c:pt idx="6">
                    <c:v>MZ2014p</c:v>
                  </c:pt>
                  <c:pt idx="7">
                    <c:v>MZ2015p</c:v>
                  </c:pt>
                  <c:pt idx="8">
                    <c:v>MZ2014p</c:v>
                  </c:pt>
                  <c:pt idx="9">
                    <c:v>MZ2015p</c:v>
                  </c:pt>
                </c:lvl>
                <c:lvl>
                  <c:pt idx="0">
                    <c:v>CJ - PODÍL ŽÁKŮ</c:v>
                  </c:pt>
                  <c:pt idx="2">
                    <c:v>MA - PODÍL ŽÁKŮ</c:v>
                  </c:pt>
                  <c:pt idx="4">
                    <c:v>AJ - PODÍL ŽÁKŮ</c:v>
                  </c:pt>
                  <c:pt idx="6">
                    <c:v>NJ - PODÍL ŽÁKŮ</c:v>
                  </c:pt>
                  <c:pt idx="8">
                    <c:v>RJ - PODÍL ŽÁKŮ</c:v>
                  </c:pt>
                </c:lvl>
              </c:multiLvlStrCache>
            </c:multiLvlStrRef>
          </c:cat>
          <c:val>
            <c:numRef>
              <c:f>[MZ2015p_DT_skor_pokus_1_2_3.xlsx]grafy!$B$19:$K$19</c:f>
              <c:numCache>
                <c:formatCode>0.0%</c:formatCode>
                <c:ptCount val="10"/>
                <c:pt idx="0">
                  <c:v>1.7157712305025996E-2</c:v>
                </c:pt>
                <c:pt idx="1">
                  <c:v>3.3855161002927327E-2</c:v>
                </c:pt>
                <c:pt idx="2">
                  <c:v>7.096523092890504E-2</c:v>
                </c:pt>
                <c:pt idx="3">
                  <c:v>8.528712198436969E-2</c:v>
                </c:pt>
                <c:pt idx="4">
                  <c:v>1.7653167185877467E-2</c:v>
                </c:pt>
                <c:pt idx="5">
                  <c:v>3.9183673469387753E-2</c:v>
                </c:pt>
                <c:pt idx="6">
                  <c:v>5.5975794251134643E-2</c:v>
                </c:pt>
                <c:pt idx="7">
                  <c:v>5.1886792452830191E-2</c:v>
                </c:pt>
                <c:pt idx="8">
                  <c:v>0</c:v>
                </c:pt>
                <c:pt idx="9">
                  <c:v>2.5316455696202531E-2</c:v>
                </c:pt>
              </c:numCache>
            </c:numRef>
          </c:val>
        </c:ser>
        <c:dLbls>
          <c:showLegendKey val="0"/>
          <c:showVal val="0"/>
          <c:showCatName val="0"/>
          <c:showSerName val="0"/>
          <c:showPercent val="0"/>
          <c:showBubbleSize val="0"/>
        </c:dLbls>
        <c:gapWidth val="59"/>
        <c:overlap val="100"/>
        <c:axId val="106407808"/>
        <c:axId val="106409344"/>
      </c:barChart>
      <c:catAx>
        <c:axId val="106407808"/>
        <c:scaling>
          <c:orientation val="maxMin"/>
        </c:scaling>
        <c:delete val="0"/>
        <c:axPos val="l"/>
        <c:majorTickMark val="out"/>
        <c:minorTickMark val="none"/>
        <c:tickLblPos val="nextTo"/>
        <c:crossAx val="106409344"/>
        <c:crosses val="autoZero"/>
        <c:auto val="1"/>
        <c:lblAlgn val="ctr"/>
        <c:lblOffset val="100"/>
        <c:noMultiLvlLbl val="0"/>
      </c:catAx>
      <c:valAx>
        <c:axId val="106409344"/>
        <c:scaling>
          <c:orientation val="minMax"/>
        </c:scaling>
        <c:delete val="0"/>
        <c:axPos val="t"/>
        <c:majorGridlines/>
        <c:numFmt formatCode="0%" sourceLinked="1"/>
        <c:majorTickMark val="out"/>
        <c:minorTickMark val="none"/>
        <c:tickLblPos val="nextTo"/>
        <c:crossAx val="106407808"/>
        <c:crosses val="autoZero"/>
        <c:crossBetween val="between"/>
      </c:valAx>
    </c:plotArea>
    <c:legend>
      <c:legendPos val="r"/>
      <c:overlay val="0"/>
    </c:legend>
    <c:plotVisOnly val="1"/>
    <c:dispBlanksAs val="gap"/>
    <c:showDLblsOverMax val="0"/>
  </c:chart>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400"/>
            </a:pPr>
            <a:r>
              <a:rPr lang="en-US" sz="1400" dirty="0"/>
              <a:t>MZ2015p - </a:t>
            </a:r>
            <a:r>
              <a:rPr lang="cs-CZ" sz="1400" dirty="0"/>
              <a:t>CJDT- POKUSY ŽÁKŮ</a:t>
            </a:r>
            <a:endParaRPr lang="en-US" sz="1400" dirty="0"/>
          </a:p>
        </c:rich>
      </c:tx>
      <c:overlay val="0"/>
    </c:title>
    <c:autoTitleDeleted val="0"/>
    <c:plotArea>
      <c:layout/>
      <c:barChart>
        <c:barDir val="bar"/>
        <c:grouping val="percentStacked"/>
        <c:varyColors val="0"/>
        <c:ser>
          <c:idx val="0"/>
          <c:order val="0"/>
          <c:tx>
            <c:strRef>
              <c:f>[MZ2015p_DT_skor_pokus_1_2_3.xlsx]grafy!$A$17</c:f>
              <c:strCache>
                <c:ptCount val="1"/>
                <c:pt idx="0">
                  <c:v>1. POKUS</c:v>
                </c:pt>
              </c:strCache>
            </c:strRef>
          </c:tx>
          <c:invertIfNegative val="0"/>
          <c:dLbls>
            <c:showLegendKey val="0"/>
            <c:showVal val="1"/>
            <c:showCatName val="0"/>
            <c:showSerName val="0"/>
            <c:showPercent val="0"/>
            <c:showBubbleSize val="0"/>
            <c:showLeaderLines val="0"/>
          </c:dLbls>
          <c:cat>
            <c:multiLvlStrRef>
              <c:f>[MZ2015p_DT_skor_pokus_1_2_3.xlsx]grafy!$B$15:$C$16</c:f>
              <c:multiLvlStrCache>
                <c:ptCount val="2"/>
                <c:lvl>
                  <c:pt idx="0">
                    <c:v>MZ2014p</c:v>
                  </c:pt>
                  <c:pt idx="1">
                    <c:v>MZ2015p</c:v>
                  </c:pt>
                </c:lvl>
                <c:lvl>
                  <c:pt idx="0">
                    <c:v>CJ - PODÍL ŽÁKŮ</c:v>
                  </c:pt>
                </c:lvl>
              </c:multiLvlStrCache>
            </c:multiLvlStrRef>
          </c:cat>
          <c:val>
            <c:numRef>
              <c:f>[MZ2015p_DT_skor_pokus_1_2_3.xlsx]grafy!$B$17:$C$17</c:f>
              <c:numCache>
                <c:formatCode>0.0%</c:formatCode>
                <c:ptCount val="2"/>
                <c:pt idx="0">
                  <c:v>0.6616984402079723</c:v>
                </c:pt>
                <c:pt idx="1">
                  <c:v>0.44011709303805524</c:v>
                </c:pt>
              </c:numCache>
            </c:numRef>
          </c:val>
        </c:ser>
        <c:ser>
          <c:idx val="1"/>
          <c:order val="1"/>
          <c:tx>
            <c:strRef>
              <c:f>[MZ2015p_DT_skor_pokus_1_2_3.xlsx]grafy!$A$18</c:f>
              <c:strCache>
                <c:ptCount val="1"/>
                <c:pt idx="0">
                  <c:v>2. POKUS</c:v>
                </c:pt>
              </c:strCache>
            </c:strRef>
          </c:tx>
          <c:invertIfNegative val="0"/>
          <c:dLbls>
            <c:showLegendKey val="0"/>
            <c:showVal val="1"/>
            <c:showCatName val="0"/>
            <c:showSerName val="0"/>
            <c:showPercent val="0"/>
            <c:showBubbleSize val="0"/>
            <c:showLeaderLines val="0"/>
          </c:dLbls>
          <c:cat>
            <c:multiLvlStrRef>
              <c:f>[MZ2015p_DT_skor_pokus_1_2_3.xlsx]grafy!$B$15:$C$16</c:f>
              <c:multiLvlStrCache>
                <c:ptCount val="2"/>
                <c:lvl>
                  <c:pt idx="0">
                    <c:v>MZ2014p</c:v>
                  </c:pt>
                  <c:pt idx="1">
                    <c:v>MZ2015p</c:v>
                  </c:pt>
                </c:lvl>
                <c:lvl>
                  <c:pt idx="0">
                    <c:v>CJ - PODÍL ŽÁKŮ</c:v>
                  </c:pt>
                </c:lvl>
              </c:multiLvlStrCache>
            </c:multiLvlStrRef>
          </c:cat>
          <c:val>
            <c:numRef>
              <c:f>[MZ2015p_DT_skor_pokus_1_2_3.xlsx]grafy!$B$18:$C$18</c:f>
              <c:numCache>
                <c:formatCode>0.0%</c:formatCode>
                <c:ptCount val="2"/>
                <c:pt idx="0">
                  <c:v>0.32114384748700175</c:v>
                </c:pt>
                <c:pt idx="1">
                  <c:v>0.52602774595901747</c:v>
                </c:pt>
              </c:numCache>
            </c:numRef>
          </c:val>
        </c:ser>
        <c:ser>
          <c:idx val="2"/>
          <c:order val="2"/>
          <c:tx>
            <c:strRef>
              <c:f>[MZ2015p_DT_skor_pokus_1_2_3.xlsx]grafy!$A$19</c:f>
              <c:strCache>
                <c:ptCount val="1"/>
                <c:pt idx="0">
                  <c:v>3. POKUS</c:v>
                </c:pt>
              </c:strCache>
            </c:strRef>
          </c:tx>
          <c:invertIfNegative val="0"/>
          <c:dLbls>
            <c:dLbl>
              <c:idx val="8"/>
              <c:delete val="1"/>
            </c:dLbl>
            <c:dLblPos val="ctr"/>
            <c:showLegendKey val="0"/>
            <c:showVal val="1"/>
            <c:showCatName val="0"/>
            <c:showSerName val="0"/>
            <c:showPercent val="0"/>
            <c:showBubbleSize val="0"/>
            <c:showLeaderLines val="0"/>
          </c:dLbls>
          <c:cat>
            <c:multiLvlStrRef>
              <c:f>[MZ2015p_DT_skor_pokus_1_2_3.xlsx]grafy!$B$15:$C$16</c:f>
              <c:multiLvlStrCache>
                <c:ptCount val="2"/>
                <c:lvl>
                  <c:pt idx="0">
                    <c:v>MZ2014p</c:v>
                  </c:pt>
                  <c:pt idx="1">
                    <c:v>MZ2015p</c:v>
                  </c:pt>
                </c:lvl>
                <c:lvl>
                  <c:pt idx="0">
                    <c:v>CJ - PODÍL ŽÁKŮ</c:v>
                  </c:pt>
                </c:lvl>
              </c:multiLvlStrCache>
            </c:multiLvlStrRef>
          </c:cat>
          <c:val>
            <c:numRef>
              <c:f>[MZ2015p_DT_skor_pokus_1_2_3.xlsx]grafy!$B$19:$C$19</c:f>
              <c:numCache>
                <c:formatCode>0.0%</c:formatCode>
                <c:ptCount val="2"/>
                <c:pt idx="0">
                  <c:v>1.7157712305025996E-2</c:v>
                </c:pt>
                <c:pt idx="1">
                  <c:v>3.3855161002927327E-2</c:v>
                </c:pt>
              </c:numCache>
            </c:numRef>
          </c:val>
        </c:ser>
        <c:dLbls>
          <c:showLegendKey val="0"/>
          <c:showVal val="0"/>
          <c:showCatName val="0"/>
          <c:showSerName val="0"/>
          <c:showPercent val="0"/>
          <c:showBubbleSize val="0"/>
        </c:dLbls>
        <c:gapWidth val="59"/>
        <c:overlap val="100"/>
        <c:axId val="114961408"/>
        <c:axId val="114983680"/>
      </c:barChart>
      <c:catAx>
        <c:axId val="114961408"/>
        <c:scaling>
          <c:orientation val="maxMin"/>
        </c:scaling>
        <c:delete val="0"/>
        <c:axPos val="l"/>
        <c:majorTickMark val="out"/>
        <c:minorTickMark val="none"/>
        <c:tickLblPos val="nextTo"/>
        <c:crossAx val="114983680"/>
        <c:crosses val="autoZero"/>
        <c:auto val="1"/>
        <c:lblAlgn val="ctr"/>
        <c:lblOffset val="100"/>
        <c:noMultiLvlLbl val="0"/>
      </c:catAx>
      <c:valAx>
        <c:axId val="114983680"/>
        <c:scaling>
          <c:orientation val="minMax"/>
        </c:scaling>
        <c:delete val="0"/>
        <c:axPos val="t"/>
        <c:majorGridlines/>
        <c:numFmt formatCode="0%" sourceLinked="1"/>
        <c:majorTickMark val="out"/>
        <c:minorTickMark val="none"/>
        <c:tickLblPos val="nextTo"/>
        <c:crossAx val="114961408"/>
        <c:crosses val="autoZero"/>
        <c:crossBetween val="between"/>
      </c:valAx>
    </c:plotArea>
    <c:legend>
      <c:legendPos val="b"/>
      <c:overlay val="0"/>
    </c:legend>
    <c:plotVisOnly val="1"/>
    <c:dispBlanksAs val="gap"/>
    <c:showDLblsOverMax val="0"/>
  </c:chart>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400"/>
            </a:pPr>
            <a:r>
              <a:rPr lang="cs-CZ" sz="1400" dirty="0"/>
              <a:t>MZ2015p - CJDT %SKÓR</a:t>
            </a:r>
            <a:endParaRPr lang="en-US" sz="1400" dirty="0"/>
          </a:p>
        </c:rich>
      </c:tx>
      <c:overlay val="0"/>
    </c:title>
    <c:autoTitleDeleted val="0"/>
    <c:plotArea>
      <c:layout/>
      <c:barChart>
        <c:barDir val="col"/>
        <c:grouping val="clustered"/>
        <c:varyColors val="0"/>
        <c:ser>
          <c:idx val="0"/>
          <c:order val="0"/>
          <c:tx>
            <c:strRef>
              <c:f>[MZ2015p_DT_skor_pokus_1_2_3.xlsx]grafy!$M$17</c:f>
              <c:strCache>
                <c:ptCount val="1"/>
                <c:pt idx="0">
                  <c:v>1. POKUS</c:v>
                </c:pt>
              </c:strCache>
            </c:strRef>
          </c:tx>
          <c:invertIfNegative val="0"/>
          <c:dLbls>
            <c:spPr>
              <a:solidFill>
                <a:schemeClr val="bg1">
                  <a:alpha val="50000"/>
                </a:schemeClr>
              </a:solidFill>
            </c:spPr>
            <c:dLblPos val="outEnd"/>
            <c:showLegendKey val="0"/>
            <c:showVal val="1"/>
            <c:showCatName val="0"/>
            <c:showSerName val="0"/>
            <c:showPercent val="0"/>
            <c:showBubbleSize val="0"/>
            <c:showLeaderLines val="0"/>
          </c:dLbls>
          <c:cat>
            <c:multiLvlStrRef>
              <c:f>[MZ2015p_DT_skor_pokus_1_2_3.xlsx]grafy!$N$15:$O$16</c:f>
              <c:multiLvlStrCache>
                <c:ptCount val="2"/>
                <c:lvl>
                  <c:pt idx="0">
                    <c:v>MZ2014p</c:v>
                  </c:pt>
                  <c:pt idx="1">
                    <c:v>MZ2015p</c:v>
                  </c:pt>
                </c:lvl>
                <c:lvl>
                  <c:pt idx="0">
                    <c:v>CJ % SKÓR</c:v>
                  </c:pt>
                </c:lvl>
              </c:multiLvlStrCache>
            </c:multiLvlStrRef>
          </c:cat>
          <c:val>
            <c:numRef>
              <c:f>[MZ2015p_DT_skor_pokus_1_2_3.xlsx]grafy!$N$17:$O$17</c:f>
              <c:numCache>
                <c:formatCode>###0.0</c:formatCode>
                <c:ptCount val="2"/>
                <c:pt idx="0">
                  <c:v>57.161995809324331</c:v>
                </c:pt>
                <c:pt idx="1">
                  <c:v>54.255060728744873</c:v>
                </c:pt>
              </c:numCache>
            </c:numRef>
          </c:val>
        </c:ser>
        <c:ser>
          <c:idx val="1"/>
          <c:order val="1"/>
          <c:tx>
            <c:strRef>
              <c:f>[MZ2015p_DT_skor_pokus_1_2_3.xlsx]grafy!$M$18</c:f>
              <c:strCache>
                <c:ptCount val="1"/>
                <c:pt idx="0">
                  <c:v>2. POKUS</c:v>
                </c:pt>
              </c:strCache>
            </c:strRef>
          </c:tx>
          <c:invertIfNegative val="0"/>
          <c:dLbls>
            <c:dLbl>
              <c:idx val="0"/>
              <c:layout>
                <c:manualLayout>
                  <c:x val="0"/>
                  <c:y val="-4.6299941673956999E-3"/>
                </c:manualLayout>
              </c:layout>
              <c:showLegendKey val="0"/>
              <c:showVal val="1"/>
              <c:showCatName val="0"/>
              <c:showSerName val="0"/>
              <c:showPercent val="0"/>
              <c:showBubbleSize val="0"/>
            </c:dLbl>
            <c:spPr>
              <a:solidFill>
                <a:schemeClr val="bg1">
                  <a:alpha val="50000"/>
                </a:schemeClr>
              </a:solidFill>
            </c:spPr>
            <c:showLegendKey val="0"/>
            <c:showVal val="1"/>
            <c:showCatName val="0"/>
            <c:showSerName val="0"/>
            <c:showPercent val="0"/>
            <c:showBubbleSize val="0"/>
            <c:showLeaderLines val="0"/>
          </c:dLbls>
          <c:cat>
            <c:multiLvlStrRef>
              <c:f>[MZ2015p_DT_skor_pokus_1_2_3.xlsx]grafy!$N$15:$O$16</c:f>
              <c:multiLvlStrCache>
                <c:ptCount val="2"/>
                <c:lvl>
                  <c:pt idx="0">
                    <c:v>MZ2014p</c:v>
                  </c:pt>
                  <c:pt idx="1">
                    <c:v>MZ2015p</c:v>
                  </c:pt>
                </c:lvl>
                <c:lvl>
                  <c:pt idx="0">
                    <c:v>CJ % SKÓR</c:v>
                  </c:pt>
                </c:lvl>
              </c:multiLvlStrCache>
            </c:multiLvlStrRef>
          </c:cat>
          <c:val>
            <c:numRef>
              <c:f>[MZ2015p_DT_skor_pokus_1_2_3.xlsx]grafy!$N$18:$O$18</c:f>
              <c:numCache>
                <c:formatCode>###0.0</c:formatCode>
                <c:ptCount val="2"/>
                <c:pt idx="0">
                  <c:v>43.813810037776527</c:v>
                </c:pt>
                <c:pt idx="1">
                  <c:v>46.091942898620822</c:v>
                </c:pt>
              </c:numCache>
            </c:numRef>
          </c:val>
        </c:ser>
        <c:ser>
          <c:idx val="2"/>
          <c:order val="2"/>
          <c:tx>
            <c:strRef>
              <c:f>[MZ2015p_DT_skor_pokus_1_2_3.xlsx]grafy!$M$19</c:f>
              <c:strCache>
                <c:ptCount val="1"/>
                <c:pt idx="0">
                  <c:v>3. POKUS</c:v>
                </c:pt>
              </c:strCache>
            </c:strRef>
          </c:tx>
          <c:invertIfNegative val="0"/>
          <c:dLbls>
            <c:dLbl>
              <c:idx val="1"/>
              <c:layout>
                <c:manualLayout>
                  <c:x val="0"/>
                  <c:y val="-4.6299941673957424E-3"/>
                </c:manualLayout>
              </c:layout>
              <c:showLegendKey val="0"/>
              <c:showVal val="1"/>
              <c:showCatName val="0"/>
              <c:showSerName val="0"/>
              <c:showPercent val="0"/>
              <c:showBubbleSize val="0"/>
            </c:dLbl>
            <c:spPr>
              <a:solidFill>
                <a:schemeClr val="bg1">
                  <a:alpha val="50000"/>
                </a:schemeClr>
              </a:solidFill>
            </c:spPr>
            <c:showLegendKey val="0"/>
            <c:showVal val="1"/>
            <c:showCatName val="0"/>
            <c:showSerName val="0"/>
            <c:showPercent val="0"/>
            <c:showBubbleSize val="0"/>
            <c:showLeaderLines val="0"/>
          </c:dLbls>
          <c:cat>
            <c:multiLvlStrRef>
              <c:f>[MZ2015p_DT_skor_pokus_1_2_3.xlsx]grafy!$N$15:$O$16</c:f>
              <c:multiLvlStrCache>
                <c:ptCount val="2"/>
                <c:lvl>
                  <c:pt idx="0">
                    <c:v>MZ2014p</c:v>
                  </c:pt>
                  <c:pt idx="1">
                    <c:v>MZ2015p</c:v>
                  </c:pt>
                </c:lvl>
                <c:lvl>
                  <c:pt idx="0">
                    <c:v>CJ % SKÓR</c:v>
                  </c:pt>
                </c:lvl>
              </c:multiLvlStrCache>
            </c:multiLvlStrRef>
          </c:cat>
          <c:val>
            <c:numRef>
              <c:f>[MZ2015p_DT_skor_pokus_1_2_3.xlsx]grafy!$N$19:$O$19</c:f>
              <c:numCache>
                <c:formatCode>###0.0</c:formatCode>
                <c:ptCount val="2"/>
                <c:pt idx="0">
                  <c:v>40.504646464646463</c:v>
                </c:pt>
                <c:pt idx="1">
                  <c:v>42.887218045112768</c:v>
                </c:pt>
              </c:numCache>
            </c:numRef>
          </c:val>
        </c:ser>
        <c:ser>
          <c:idx val="3"/>
          <c:order val="3"/>
          <c:tx>
            <c:strRef>
              <c:f>[MZ2015p_DT_skor_pokus_1_2_3.xlsx]grafy!$M$20</c:f>
              <c:strCache>
                <c:ptCount val="1"/>
                <c:pt idx="0">
                  <c:v>CELKEM</c:v>
                </c:pt>
              </c:strCache>
            </c:strRef>
          </c:tx>
          <c:invertIfNegative val="0"/>
          <c:dLbls>
            <c:spPr>
              <a:solidFill>
                <a:schemeClr val="bg1">
                  <a:alpha val="50000"/>
                </a:schemeClr>
              </a:solidFill>
            </c:spPr>
            <c:showLegendKey val="0"/>
            <c:showVal val="1"/>
            <c:showCatName val="0"/>
            <c:showSerName val="0"/>
            <c:showPercent val="0"/>
            <c:showBubbleSize val="0"/>
            <c:showLeaderLines val="0"/>
          </c:dLbls>
          <c:cat>
            <c:multiLvlStrRef>
              <c:f>[MZ2015p_DT_skor_pokus_1_2_3.xlsx]grafy!$N$15:$O$16</c:f>
              <c:multiLvlStrCache>
                <c:ptCount val="2"/>
                <c:lvl>
                  <c:pt idx="0">
                    <c:v>MZ2014p</c:v>
                  </c:pt>
                  <c:pt idx="1">
                    <c:v>MZ2015p</c:v>
                  </c:pt>
                </c:lvl>
                <c:lvl>
                  <c:pt idx="0">
                    <c:v>CJ % SKÓR</c:v>
                  </c:pt>
                </c:lvl>
              </c:multiLvlStrCache>
            </c:multiLvlStrRef>
          </c:cat>
          <c:val>
            <c:numRef>
              <c:f>[MZ2015p_DT_skor_pokus_1_2_3.xlsx]grafy!$N$20:$O$20</c:f>
              <c:numCache>
                <c:formatCode>###0.0</c:formatCode>
                <c:ptCount val="2"/>
                <c:pt idx="0">
                  <c:v>52.589506065857748</c:v>
                </c:pt>
                <c:pt idx="1">
                  <c:v>49.576174112256787</c:v>
                </c:pt>
              </c:numCache>
            </c:numRef>
          </c:val>
        </c:ser>
        <c:dLbls>
          <c:showLegendKey val="0"/>
          <c:showVal val="0"/>
          <c:showCatName val="0"/>
          <c:showSerName val="0"/>
          <c:showPercent val="0"/>
          <c:showBubbleSize val="0"/>
        </c:dLbls>
        <c:gapWidth val="150"/>
        <c:axId val="115360512"/>
        <c:axId val="115362048"/>
      </c:barChart>
      <c:catAx>
        <c:axId val="115360512"/>
        <c:scaling>
          <c:orientation val="minMax"/>
        </c:scaling>
        <c:delete val="0"/>
        <c:axPos val="b"/>
        <c:majorTickMark val="out"/>
        <c:minorTickMark val="none"/>
        <c:tickLblPos val="nextTo"/>
        <c:crossAx val="115362048"/>
        <c:crosses val="autoZero"/>
        <c:auto val="1"/>
        <c:lblAlgn val="ctr"/>
        <c:lblOffset val="100"/>
        <c:noMultiLvlLbl val="0"/>
      </c:catAx>
      <c:valAx>
        <c:axId val="115362048"/>
        <c:scaling>
          <c:orientation val="minMax"/>
          <c:max val="100"/>
        </c:scaling>
        <c:delete val="0"/>
        <c:axPos val="l"/>
        <c:majorGridlines/>
        <c:minorGridlines>
          <c:spPr>
            <a:ln>
              <a:solidFill>
                <a:schemeClr val="bg1">
                  <a:lumMod val="85000"/>
                </a:schemeClr>
              </a:solidFill>
            </a:ln>
          </c:spPr>
        </c:minorGridlines>
        <c:numFmt formatCode="#,##0" sourceLinked="0"/>
        <c:majorTickMark val="out"/>
        <c:minorTickMark val="none"/>
        <c:tickLblPos val="nextTo"/>
        <c:crossAx val="115360512"/>
        <c:crosses val="autoZero"/>
        <c:crossBetween val="between"/>
      </c:valAx>
    </c:plotArea>
    <c:legend>
      <c:legendPos val="r"/>
      <c:overlay val="0"/>
      <c:txPr>
        <a:bodyPr/>
        <a:lstStyle/>
        <a:p>
          <a:pPr>
            <a:defRPr sz="900"/>
          </a:pPr>
          <a:endParaRPr lang="cs-CZ"/>
        </a:p>
      </c:txPr>
    </c:legend>
    <c:plotVisOnly val="1"/>
    <c:dispBlanksAs val="gap"/>
    <c:showDLblsOverMax val="0"/>
  </c:chart>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400"/>
            </a:pPr>
            <a:r>
              <a:rPr lang="en-US" sz="1400" dirty="0"/>
              <a:t>MZ2015p - </a:t>
            </a:r>
            <a:r>
              <a:rPr lang="cs-CZ" sz="1400" dirty="0"/>
              <a:t>AJDT- POKUSY ŽÁKŮ</a:t>
            </a:r>
            <a:endParaRPr lang="en-US" sz="1400" dirty="0"/>
          </a:p>
        </c:rich>
      </c:tx>
      <c:overlay val="0"/>
    </c:title>
    <c:autoTitleDeleted val="0"/>
    <c:plotArea>
      <c:layout/>
      <c:barChart>
        <c:barDir val="bar"/>
        <c:grouping val="percentStacked"/>
        <c:varyColors val="0"/>
        <c:ser>
          <c:idx val="0"/>
          <c:order val="0"/>
          <c:tx>
            <c:strRef>
              <c:f>[MZ2015p_DT_skor_pokus_1_2_3.xlsx]grafy!$A$17</c:f>
              <c:strCache>
                <c:ptCount val="1"/>
                <c:pt idx="0">
                  <c:v>1. POKUS</c:v>
                </c:pt>
              </c:strCache>
            </c:strRef>
          </c:tx>
          <c:invertIfNegative val="0"/>
          <c:dLbls>
            <c:showLegendKey val="0"/>
            <c:showVal val="1"/>
            <c:showCatName val="0"/>
            <c:showSerName val="0"/>
            <c:showPercent val="0"/>
            <c:showBubbleSize val="0"/>
            <c:showLeaderLines val="0"/>
          </c:dLbls>
          <c:cat>
            <c:multiLvlStrRef>
              <c:f>[MZ2015p_DT_skor_pokus_1_2_3.xlsx]grafy!$F$15:$G$16</c:f>
              <c:multiLvlStrCache>
                <c:ptCount val="2"/>
                <c:lvl>
                  <c:pt idx="0">
                    <c:v>MZ2014p</c:v>
                  </c:pt>
                  <c:pt idx="1">
                    <c:v>MZ2015p</c:v>
                  </c:pt>
                </c:lvl>
                <c:lvl>
                  <c:pt idx="0">
                    <c:v>AJ - PODÍL ŽÁKŮ</c:v>
                  </c:pt>
                </c:lvl>
              </c:multiLvlStrCache>
            </c:multiLvlStrRef>
          </c:cat>
          <c:val>
            <c:numRef>
              <c:f>[MZ2015p_DT_skor_pokus_1_2_3.xlsx]grafy!$F$17:$G$17</c:f>
              <c:numCache>
                <c:formatCode>0.0%</c:formatCode>
                <c:ptCount val="2"/>
                <c:pt idx="0">
                  <c:v>0.55685358255451711</c:v>
                </c:pt>
                <c:pt idx="1">
                  <c:v>0.4514285714285714</c:v>
                </c:pt>
              </c:numCache>
            </c:numRef>
          </c:val>
        </c:ser>
        <c:ser>
          <c:idx val="1"/>
          <c:order val="1"/>
          <c:tx>
            <c:strRef>
              <c:f>[MZ2015p_DT_skor_pokus_1_2_3.xlsx]grafy!$A$18</c:f>
              <c:strCache>
                <c:ptCount val="1"/>
                <c:pt idx="0">
                  <c:v>2. POKUS</c:v>
                </c:pt>
              </c:strCache>
            </c:strRef>
          </c:tx>
          <c:invertIfNegative val="0"/>
          <c:dLbls>
            <c:showLegendKey val="0"/>
            <c:showVal val="1"/>
            <c:showCatName val="0"/>
            <c:showSerName val="0"/>
            <c:showPercent val="0"/>
            <c:showBubbleSize val="0"/>
            <c:showLeaderLines val="0"/>
          </c:dLbls>
          <c:cat>
            <c:multiLvlStrRef>
              <c:f>[MZ2015p_DT_skor_pokus_1_2_3.xlsx]grafy!$F$15:$G$16</c:f>
              <c:multiLvlStrCache>
                <c:ptCount val="2"/>
                <c:lvl>
                  <c:pt idx="0">
                    <c:v>MZ2014p</c:v>
                  </c:pt>
                  <c:pt idx="1">
                    <c:v>MZ2015p</c:v>
                  </c:pt>
                </c:lvl>
                <c:lvl>
                  <c:pt idx="0">
                    <c:v>AJ - PODÍL ŽÁKŮ</c:v>
                  </c:pt>
                </c:lvl>
              </c:multiLvlStrCache>
            </c:multiLvlStrRef>
          </c:cat>
          <c:val>
            <c:numRef>
              <c:f>[MZ2015p_DT_skor_pokus_1_2_3.xlsx]grafy!$F$18:$G$18</c:f>
              <c:numCache>
                <c:formatCode>0.0%</c:formatCode>
                <c:ptCount val="2"/>
                <c:pt idx="0">
                  <c:v>0.42549325025960538</c:v>
                </c:pt>
                <c:pt idx="1">
                  <c:v>0.50938775510204082</c:v>
                </c:pt>
              </c:numCache>
            </c:numRef>
          </c:val>
        </c:ser>
        <c:ser>
          <c:idx val="2"/>
          <c:order val="2"/>
          <c:tx>
            <c:strRef>
              <c:f>[MZ2015p_DT_skor_pokus_1_2_3.xlsx]grafy!$A$19</c:f>
              <c:strCache>
                <c:ptCount val="1"/>
                <c:pt idx="0">
                  <c:v>3. POKUS</c:v>
                </c:pt>
              </c:strCache>
            </c:strRef>
          </c:tx>
          <c:invertIfNegative val="0"/>
          <c:dLbls>
            <c:dLbl>
              <c:idx val="8"/>
              <c:delete val="1"/>
            </c:dLbl>
            <c:dLblPos val="ctr"/>
            <c:showLegendKey val="0"/>
            <c:showVal val="1"/>
            <c:showCatName val="0"/>
            <c:showSerName val="0"/>
            <c:showPercent val="0"/>
            <c:showBubbleSize val="0"/>
            <c:showLeaderLines val="0"/>
          </c:dLbls>
          <c:cat>
            <c:multiLvlStrRef>
              <c:f>[MZ2015p_DT_skor_pokus_1_2_3.xlsx]grafy!$F$15:$G$16</c:f>
              <c:multiLvlStrCache>
                <c:ptCount val="2"/>
                <c:lvl>
                  <c:pt idx="0">
                    <c:v>MZ2014p</c:v>
                  </c:pt>
                  <c:pt idx="1">
                    <c:v>MZ2015p</c:v>
                  </c:pt>
                </c:lvl>
                <c:lvl>
                  <c:pt idx="0">
                    <c:v>AJ - PODÍL ŽÁKŮ</c:v>
                  </c:pt>
                </c:lvl>
              </c:multiLvlStrCache>
            </c:multiLvlStrRef>
          </c:cat>
          <c:val>
            <c:numRef>
              <c:f>[MZ2015p_DT_skor_pokus_1_2_3.xlsx]grafy!$F$19:$G$19</c:f>
              <c:numCache>
                <c:formatCode>0.0%</c:formatCode>
                <c:ptCount val="2"/>
                <c:pt idx="0">
                  <c:v>1.7653167185877467E-2</c:v>
                </c:pt>
                <c:pt idx="1">
                  <c:v>3.9183673469387753E-2</c:v>
                </c:pt>
              </c:numCache>
            </c:numRef>
          </c:val>
        </c:ser>
        <c:dLbls>
          <c:showLegendKey val="0"/>
          <c:showVal val="0"/>
          <c:showCatName val="0"/>
          <c:showSerName val="0"/>
          <c:showPercent val="0"/>
          <c:showBubbleSize val="0"/>
        </c:dLbls>
        <c:gapWidth val="59"/>
        <c:overlap val="100"/>
        <c:axId val="115153536"/>
        <c:axId val="115163520"/>
      </c:barChart>
      <c:catAx>
        <c:axId val="115153536"/>
        <c:scaling>
          <c:orientation val="maxMin"/>
        </c:scaling>
        <c:delete val="0"/>
        <c:axPos val="l"/>
        <c:majorTickMark val="out"/>
        <c:minorTickMark val="none"/>
        <c:tickLblPos val="nextTo"/>
        <c:crossAx val="115163520"/>
        <c:crosses val="autoZero"/>
        <c:auto val="1"/>
        <c:lblAlgn val="ctr"/>
        <c:lblOffset val="100"/>
        <c:noMultiLvlLbl val="0"/>
      </c:catAx>
      <c:valAx>
        <c:axId val="115163520"/>
        <c:scaling>
          <c:orientation val="minMax"/>
        </c:scaling>
        <c:delete val="0"/>
        <c:axPos val="t"/>
        <c:majorGridlines/>
        <c:numFmt formatCode="0%" sourceLinked="1"/>
        <c:majorTickMark val="out"/>
        <c:minorTickMark val="none"/>
        <c:tickLblPos val="nextTo"/>
        <c:crossAx val="115153536"/>
        <c:crosses val="autoZero"/>
        <c:crossBetween val="between"/>
      </c:valAx>
    </c:plotArea>
    <c:legend>
      <c:legendPos val="b"/>
      <c:overlay val="0"/>
    </c:legend>
    <c:plotVisOnly val="1"/>
    <c:dispBlanksAs val="gap"/>
    <c:showDLblsOverMax val="0"/>
  </c:chart>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400"/>
            </a:pPr>
            <a:r>
              <a:rPr lang="cs-CZ" sz="1400" dirty="0"/>
              <a:t>MZ2015p - AJDT %SKÓR</a:t>
            </a:r>
            <a:endParaRPr lang="en-US" sz="1400" dirty="0"/>
          </a:p>
        </c:rich>
      </c:tx>
      <c:overlay val="0"/>
    </c:title>
    <c:autoTitleDeleted val="0"/>
    <c:plotArea>
      <c:layout/>
      <c:barChart>
        <c:barDir val="col"/>
        <c:grouping val="clustered"/>
        <c:varyColors val="0"/>
        <c:ser>
          <c:idx val="0"/>
          <c:order val="0"/>
          <c:tx>
            <c:strRef>
              <c:f>[MZ2015p_DT_skor_pokus_1_2_3.xlsx]grafy!$M$17</c:f>
              <c:strCache>
                <c:ptCount val="1"/>
                <c:pt idx="0">
                  <c:v>1. POKUS</c:v>
                </c:pt>
              </c:strCache>
            </c:strRef>
          </c:tx>
          <c:invertIfNegative val="0"/>
          <c:dLbls>
            <c:spPr>
              <a:solidFill>
                <a:schemeClr val="bg1">
                  <a:alpha val="50000"/>
                </a:schemeClr>
              </a:solidFill>
            </c:spPr>
            <c:dLblPos val="outEnd"/>
            <c:showLegendKey val="0"/>
            <c:showVal val="1"/>
            <c:showCatName val="0"/>
            <c:showSerName val="0"/>
            <c:showPercent val="0"/>
            <c:showBubbleSize val="0"/>
            <c:showLeaderLines val="0"/>
          </c:dLbls>
          <c:cat>
            <c:multiLvlStrRef>
              <c:f>[MZ2015p_DT_skor_pokus_1_2_3.xlsx]grafy!$R$15:$S$16</c:f>
              <c:multiLvlStrCache>
                <c:ptCount val="2"/>
                <c:lvl>
                  <c:pt idx="0">
                    <c:v>MZ2014p</c:v>
                  </c:pt>
                  <c:pt idx="1">
                    <c:v>MZ2015p</c:v>
                  </c:pt>
                </c:lvl>
                <c:lvl>
                  <c:pt idx="0">
                    <c:v>AJ % SKÓR</c:v>
                  </c:pt>
                </c:lvl>
              </c:multiLvlStrCache>
            </c:multiLvlStrRef>
          </c:cat>
          <c:val>
            <c:numRef>
              <c:f>[MZ2015p_DT_skor_pokus_1_2_3.xlsx]grafy!$R$17:$S$17</c:f>
              <c:numCache>
                <c:formatCode>###0.0</c:formatCode>
                <c:ptCount val="2"/>
                <c:pt idx="0">
                  <c:v>64.00155710955714</c:v>
                </c:pt>
                <c:pt idx="1">
                  <c:v>65.726256781193484</c:v>
                </c:pt>
              </c:numCache>
            </c:numRef>
          </c:val>
        </c:ser>
        <c:ser>
          <c:idx val="1"/>
          <c:order val="1"/>
          <c:tx>
            <c:strRef>
              <c:f>[MZ2015p_DT_skor_pokus_1_2_3.xlsx]grafy!$M$18</c:f>
              <c:strCache>
                <c:ptCount val="1"/>
                <c:pt idx="0">
                  <c:v>2. POKUS</c:v>
                </c:pt>
              </c:strCache>
            </c:strRef>
          </c:tx>
          <c:invertIfNegative val="0"/>
          <c:dLbls>
            <c:dLbl>
              <c:idx val="0"/>
              <c:layout>
                <c:manualLayout>
                  <c:x val="0"/>
                  <c:y val="-4.6299941673956999E-3"/>
                </c:manualLayout>
              </c:layout>
              <c:showLegendKey val="0"/>
              <c:showVal val="1"/>
              <c:showCatName val="0"/>
              <c:showSerName val="0"/>
              <c:showPercent val="0"/>
              <c:showBubbleSize val="0"/>
            </c:dLbl>
            <c:spPr>
              <a:solidFill>
                <a:schemeClr val="bg1">
                  <a:alpha val="50000"/>
                </a:schemeClr>
              </a:solidFill>
            </c:spPr>
            <c:showLegendKey val="0"/>
            <c:showVal val="1"/>
            <c:showCatName val="0"/>
            <c:showSerName val="0"/>
            <c:showPercent val="0"/>
            <c:showBubbleSize val="0"/>
            <c:showLeaderLines val="0"/>
          </c:dLbls>
          <c:cat>
            <c:multiLvlStrRef>
              <c:f>[MZ2015p_DT_skor_pokus_1_2_3.xlsx]grafy!$R$15:$S$16</c:f>
              <c:multiLvlStrCache>
                <c:ptCount val="2"/>
                <c:lvl>
                  <c:pt idx="0">
                    <c:v>MZ2014p</c:v>
                  </c:pt>
                  <c:pt idx="1">
                    <c:v>MZ2015p</c:v>
                  </c:pt>
                </c:lvl>
                <c:lvl>
                  <c:pt idx="0">
                    <c:v>AJ % SKÓR</c:v>
                  </c:pt>
                </c:lvl>
              </c:multiLvlStrCache>
            </c:multiLvlStrRef>
          </c:cat>
          <c:val>
            <c:numRef>
              <c:f>[MZ2015p_DT_skor_pokus_1_2_3.xlsx]grafy!$R$18:$S$18</c:f>
              <c:numCache>
                <c:formatCode>###0.0</c:formatCode>
                <c:ptCount val="2"/>
                <c:pt idx="0">
                  <c:v>48.410878584502754</c:v>
                </c:pt>
                <c:pt idx="1">
                  <c:v>49.828962339743619</c:v>
                </c:pt>
              </c:numCache>
            </c:numRef>
          </c:val>
        </c:ser>
        <c:ser>
          <c:idx val="2"/>
          <c:order val="2"/>
          <c:tx>
            <c:strRef>
              <c:f>[MZ2015p_DT_skor_pokus_1_2_3.xlsx]grafy!$M$19</c:f>
              <c:strCache>
                <c:ptCount val="1"/>
                <c:pt idx="0">
                  <c:v>3. POKUS</c:v>
                </c:pt>
              </c:strCache>
            </c:strRef>
          </c:tx>
          <c:invertIfNegative val="0"/>
          <c:dLbls>
            <c:dLbl>
              <c:idx val="1"/>
              <c:layout>
                <c:manualLayout>
                  <c:x val="0"/>
                  <c:y val="-4.6299941673957424E-3"/>
                </c:manualLayout>
              </c:layout>
              <c:showLegendKey val="0"/>
              <c:showVal val="1"/>
              <c:showCatName val="0"/>
              <c:showSerName val="0"/>
              <c:showPercent val="0"/>
              <c:showBubbleSize val="0"/>
            </c:dLbl>
            <c:spPr>
              <a:solidFill>
                <a:schemeClr val="bg1">
                  <a:alpha val="50000"/>
                </a:schemeClr>
              </a:solidFill>
            </c:spPr>
            <c:showLegendKey val="0"/>
            <c:showVal val="1"/>
            <c:showCatName val="0"/>
            <c:showSerName val="0"/>
            <c:showPercent val="0"/>
            <c:showBubbleSize val="0"/>
            <c:showLeaderLines val="0"/>
          </c:dLbls>
          <c:cat>
            <c:multiLvlStrRef>
              <c:f>[MZ2015p_DT_skor_pokus_1_2_3.xlsx]grafy!$R$15:$S$16</c:f>
              <c:multiLvlStrCache>
                <c:ptCount val="2"/>
                <c:lvl>
                  <c:pt idx="0">
                    <c:v>MZ2014p</c:v>
                  </c:pt>
                  <c:pt idx="1">
                    <c:v>MZ2015p</c:v>
                  </c:pt>
                </c:lvl>
                <c:lvl>
                  <c:pt idx="0">
                    <c:v>AJ % SKÓR</c:v>
                  </c:pt>
                </c:lvl>
              </c:multiLvlStrCache>
            </c:multiLvlStrRef>
          </c:cat>
          <c:val>
            <c:numRef>
              <c:f>[MZ2015p_DT_skor_pokus_1_2_3.xlsx]grafy!$R$19:$S$19</c:f>
              <c:numCache>
                <c:formatCode>###0.0</c:formatCode>
                <c:ptCount val="2"/>
                <c:pt idx="0">
                  <c:v>46.367058823529412</c:v>
                </c:pt>
                <c:pt idx="1">
                  <c:v>44.386197916666674</c:v>
                </c:pt>
              </c:numCache>
            </c:numRef>
          </c:val>
        </c:ser>
        <c:ser>
          <c:idx val="3"/>
          <c:order val="3"/>
          <c:tx>
            <c:strRef>
              <c:f>[MZ2015p_DT_skor_pokus_1_2_3.xlsx]grafy!$M$20</c:f>
              <c:strCache>
                <c:ptCount val="1"/>
                <c:pt idx="0">
                  <c:v>CELKEM</c:v>
                </c:pt>
              </c:strCache>
            </c:strRef>
          </c:tx>
          <c:invertIfNegative val="0"/>
          <c:dLbls>
            <c:spPr>
              <a:solidFill>
                <a:schemeClr val="bg1">
                  <a:alpha val="50000"/>
                </a:schemeClr>
              </a:solidFill>
            </c:spPr>
            <c:showLegendKey val="0"/>
            <c:showVal val="1"/>
            <c:showCatName val="0"/>
            <c:showSerName val="0"/>
            <c:showPercent val="0"/>
            <c:showBubbleSize val="0"/>
            <c:showLeaderLines val="0"/>
          </c:dLbls>
          <c:cat>
            <c:multiLvlStrRef>
              <c:f>[MZ2015p_DT_skor_pokus_1_2_3.xlsx]grafy!$R$15:$S$16</c:f>
              <c:multiLvlStrCache>
                <c:ptCount val="2"/>
                <c:lvl>
                  <c:pt idx="0">
                    <c:v>MZ2014p</c:v>
                  </c:pt>
                  <c:pt idx="1">
                    <c:v>MZ2015p</c:v>
                  </c:pt>
                </c:lvl>
                <c:lvl>
                  <c:pt idx="0">
                    <c:v>AJ % SKÓR</c:v>
                  </c:pt>
                </c:lvl>
              </c:multiLvlStrCache>
            </c:multiLvlStrRef>
          </c:cat>
          <c:val>
            <c:numRef>
              <c:f>[MZ2015p_DT_skor_pokus_1_2_3.xlsx]grafy!$R$20:$S$20</c:f>
              <c:numCache>
                <c:formatCode>###0.0</c:formatCode>
                <c:ptCount val="2"/>
                <c:pt idx="0">
                  <c:v>57.056523883696812</c:v>
                </c:pt>
                <c:pt idx="1">
                  <c:v>56.79218775510202</c:v>
                </c:pt>
              </c:numCache>
            </c:numRef>
          </c:val>
        </c:ser>
        <c:dLbls>
          <c:showLegendKey val="0"/>
          <c:showVal val="0"/>
          <c:showCatName val="0"/>
          <c:showSerName val="0"/>
          <c:showPercent val="0"/>
          <c:showBubbleSize val="0"/>
        </c:dLbls>
        <c:gapWidth val="150"/>
        <c:axId val="115224960"/>
        <c:axId val="115226496"/>
      </c:barChart>
      <c:catAx>
        <c:axId val="115224960"/>
        <c:scaling>
          <c:orientation val="minMax"/>
        </c:scaling>
        <c:delete val="0"/>
        <c:axPos val="b"/>
        <c:majorTickMark val="out"/>
        <c:minorTickMark val="none"/>
        <c:tickLblPos val="nextTo"/>
        <c:crossAx val="115226496"/>
        <c:crosses val="autoZero"/>
        <c:auto val="1"/>
        <c:lblAlgn val="ctr"/>
        <c:lblOffset val="100"/>
        <c:noMultiLvlLbl val="0"/>
      </c:catAx>
      <c:valAx>
        <c:axId val="115226496"/>
        <c:scaling>
          <c:orientation val="minMax"/>
          <c:max val="100"/>
        </c:scaling>
        <c:delete val="0"/>
        <c:axPos val="l"/>
        <c:majorGridlines/>
        <c:minorGridlines>
          <c:spPr>
            <a:ln>
              <a:solidFill>
                <a:schemeClr val="bg1">
                  <a:lumMod val="85000"/>
                </a:schemeClr>
              </a:solidFill>
            </a:ln>
          </c:spPr>
        </c:minorGridlines>
        <c:numFmt formatCode="#,##0" sourceLinked="0"/>
        <c:majorTickMark val="out"/>
        <c:minorTickMark val="none"/>
        <c:tickLblPos val="nextTo"/>
        <c:crossAx val="115224960"/>
        <c:crosses val="autoZero"/>
        <c:crossBetween val="between"/>
      </c:valAx>
    </c:plotArea>
    <c:legend>
      <c:legendPos val="r"/>
      <c:overlay val="0"/>
      <c:txPr>
        <a:bodyPr/>
        <a:lstStyle/>
        <a:p>
          <a:pPr>
            <a:defRPr sz="900"/>
          </a:pPr>
          <a:endParaRPr lang="cs-CZ"/>
        </a:p>
      </c:txPr>
    </c:legend>
    <c:plotVisOnly val="1"/>
    <c:dispBlanksAs val="gap"/>
    <c:showDLblsOverMax val="0"/>
  </c:chart>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400"/>
            </a:pPr>
            <a:r>
              <a:rPr lang="en-US" sz="1400" dirty="0"/>
              <a:t>MZ2015p - </a:t>
            </a:r>
            <a:r>
              <a:rPr lang="cs-CZ" sz="1400" dirty="0"/>
              <a:t>MADT- POKUSY ŽÁKŮ</a:t>
            </a:r>
            <a:endParaRPr lang="en-US" sz="1400" dirty="0"/>
          </a:p>
        </c:rich>
      </c:tx>
      <c:overlay val="0"/>
    </c:title>
    <c:autoTitleDeleted val="0"/>
    <c:plotArea>
      <c:layout/>
      <c:barChart>
        <c:barDir val="bar"/>
        <c:grouping val="percentStacked"/>
        <c:varyColors val="0"/>
        <c:ser>
          <c:idx val="0"/>
          <c:order val="0"/>
          <c:tx>
            <c:strRef>
              <c:f>[MZ2015p_DT_skor_pokus_1_2_3.xlsx]grafy!$A$17</c:f>
              <c:strCache>
                <c:ptCount val="1"/>
                <c:pt idx="0">
                  <c:v>1. POKUS</c:v>
                </c:pt>
              </c:strCache>
            </c:strRef>
          </c:tx>
          <c:invertIfNegative val="0"/>
          <c:dLbls>
            <c:showLegendKey val="0"/>
            <c:showVal val="1"/>
            <c:showCatName val="0"/>
            <c:showSerName val="0"/>
            <c:showPercent val="0"/>
            <c:showBubbleSize val="0"/>
            <c:showLeaderLines val="0"/>
          </c:dLbls>
          <c:cat>
            <c:multiLvlStrRef>
              <c:f>[MZ2015p_DT_skor_pokus_1_2_3.xlsx]grafy!$D$15:$E$16</c:f>
              <c:multiLvlStrCache>
                <c:ptCount val="2"/>
                <c:lvl>
                  <c:pt idx="0">
                    <c:v>MZ2014p</c:v>
                  </c:pt>
                  <c:pt idx="1">
                    <c:v>MZ2015p</c:v>
                  </c:pt>
                </c:lvl>
                <c:lvl>
                  <c:pt idx="0">
                    <c:v>MA - PODÍL ŽÁKŮ</c:v>
                  </c:pt>
                </c:lvl>
              </c:multiLvlStrCache>
            </c:multiLvlStrRef>
          </c:cat>
          <c:val>
            <c:numRef>
              <c:f>[MZ2015p_DT_skor_pokus_1_2_3.xlsx]grafy!$D$17:$E$17</c:f>
              <c:numCache>
                <c:formatCode>0.0%</c:formatCode>
                <c:ptCount val="2"/>
                <c:pt idx="0">
                  <c:v>0.17163985469641929</c:v>
                </c:pt>
                <c:pt idx="1">
                  <c:v>0.16241930003397892</c:v>
                </c:pt>
              </c:numCache>
            </c:numRef>
          </c:val>
        </c:ser>
        <c:ser>
          <c:idx val="1"/>
          <c:order val="1"/>
          <c:tx>
            <c:strRef>
              <c:f>[MZ2015p_DT_skor_pokus_1_2_3.xlsx]grafy!$A$18</c:f>
              <c:strCache>
                <c:ptCount val="1"/>
                <c:pt idx="0">
                  <c:v>2. POKUS</c:v>
                </c:pt>
              </c:strCache>
            </c:strRef>
          </c:tx>
          <c:invertIfNegative val="0"/>
          <c:dLbls>
            <c:showLegendKey val="0"/>
            <c:showVal val="1"/>
            <c:showCatName val="0"/>
            <c:showSerName val="0"/>
            <c:showPercent val="0"/>
            <c:showBubbleSize val="0"/>
            <c:showLeaderLines val="0"/>
          </c:dLbls>
          <c:cat>
            <c:multiLvlStrRef>
              <c:f>[MZ2015p_DT_skor_pokus_1_2_3.xlsx]grafy!$D$15:$E$16</c:f>
              <c:multiLvlStrCache>
                <c:ptCount val="2"/>
                <c:lvl>
                  <c:pt idx="0">
                    <c:v>MZ2014p</c:v>
                  </c:pt>
                  <c:pt idx="1">
                    <c:v>MZ2015p</c:v>
                  </c:pt>
                </c:lvl>
                <c:lvl>
                  <c:pt idx="0">
                    <c:v>MA - PODÍL ŽÁKŮ</c:v>
                  </c:pt>
                </c:lvl>
              </c:multiLvlStrCache>
            </c:multiLvlStrRef>
          </c:cat>
          <c:val>
            <c:numRef>
              <c:f>[MZ2015p_DT_skor_pokus_1_2_3.xlsx]grafy!$D$18:$E$18</c:f>
              <c:numCache>
                <c:formatCode>0.0%</c:formatCode>
                <c:ptCount val="2"/>
                <c:pt idx="0">
                  <c:v>0.75739491437467565</c:v>
                </c:pt>
                <c:pt idx="1">
                  <c:v>0.75229357798165142</c:v>
                </c:pt>
              </c:numCache>
            </c:numRef>
          </c:val>
        </c:ser>
        <c:ser>
          <c:idx val="2"/>
          <c:order val="2"/>
          <c:tx>
            <c:strRef>
              <c:f>[MZ2015p_DT_skor_pokus_1_2_3.xlsx]grafy!$A$19</c:f>
              <c:strCache>
                <c:ptCount val="1"/>
                <c:pt idx="0">
                  <c:v>3. POKUS</c:v>
                </c:pt>
              </c:strCache>
            </c:strRef>
          </c:tx>
          <c:invertIfNegative val="0"/>
          <c:dLbls>
            <c:dLbl>
              <c:idx val="8"/>
              <c:delete val="1"/>
            </c:dLbl>
            <c:dLblPos val="ctr"/>
            <c:showLegendKey val="0"/>
            <c:showVal val="1"/>
            <c:showCatName val="0"/>
            <c:showSerName val="0"/>
            <c:showPercent val="0"/>
            <c:showBubbleSize val="0"/>
            <c:showLeaderLines val="0"/>
          </c:dLbls>
          <c:cat>
            <c:multiLvlStrRef>
              <c:f>[MZ2015p_DT_skor_pokus_1_2_3.xlsx]grafy!$D$15:$E$16</c:f>
              <c:multiLvlStrCache>
                <c:ptCount val="2"/>
                <c:lvl>
                  <c:pt idx="0">
                    <c:v>MZ2014p</c:v>
                  </c:pt>
                  <c:pt idx="1">
                    <c:v>MZ2015p</c:v>
                  </c:pt>
                </c:lvl>
                <c:lvl>
                  <c:pt idx="0">
                    <c:v>MA - PODÍL ŽÁKŮ</c:v>
                  </c:pt>
                </c:lvl>
              </c:multiLvlStrCache>
            </c:multiLvlStrRef>
          </c:cat>
          <c:val>
            <c:numRef>
              <c:f>[MZ2015p_DT_skor_pokus_1_2_3.xlsx]grafy!$D$19:$E$19</c:f>
              <c:numCache>
                <c:formatCode>0.0%</c:formatCode>
                <c:ptCount val="2"/>
                <c:pt idx="0">
                  <c:v>7.096523092890504E-2</c:v>
                </c:pt>
                <c:pt idx="1">
                  <c:v>8.528712198436969E-2</c:v>
                </c:pt>
              </c:numCache>
            </c:numRef>
          </c:val>
        </c:ser>
        <c:dLbls>
          <c:showLegendKey val="0"/>
          <c:showVal val="0"/>
          <c:showCatName val="0"/>
          <c:showSerName val="0"/>
          <c:showPercent val="0"/>
          <c:showBubbleSize val="0"/>
        </c:dLbls>
        <c:gapWidth val="59"/>
        <c:overlap val="100"/>
        <c:axId val="115271936"/>
        <c:axId val="115281920"/>
      </c:barChart>
      <c:catAx>
        <c:axId val="115271936"/>
        <c:scaling>
          <c:orientation val="maxMin"/>
        </c:scaling>
        <c:delete val="0"/>
        <c:axPos val="l"/>
        <c:majorTickMark val="out"/>
        <c:minorTickMark val="none"/>
        <c:tickLblPos val="nextTo"/>
        <c:crossAx val="115281920"/>
        <c:crosses val="autoZero"/>
        <c:auto val="1"/>
        <c:lblAlgn val="ctr"/>
        <c:lblOffset val="100"/>
        <c:noMultiLvlLbl val="0"/>
      </c:catAx>
      <c:valAx>
        <c:axId val="115281920"/>
        <c:scaling>
          <c:orientation val="minMax"/>
        </c:scaling>
        <c:delete val="0"/>
        <c:axPos val="t"/>
        <c:majorGridlines/>
        <c:numFmt formatCode="0%" sourceLinked="1"/>
        <c:majorTickMark val="out"/>
        <c:minorTickMark val="none"/>
        <c:tickLblPos val="nextTo"/>
        <c:crossAx val="115271936"/>
        <c:crosses val="autoZero"/>
        <c:crossBetween val="between"/>
      </c:valAx>
    </c:plotArea>
    <c:legend>
      <c:legendPos val="b"/>
      <c:overlay val="0"/>
    </c:legend>
    <c:plotVisOnly val="1"/>
    <c:dispBlanksAs val="gap"/>
    <c:showDLblsOverMax val="0"/>
  </c:chart>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cs-CZ"/>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sz="1400"/>
            </a:pPr>
            <a:r>
              <a:rPr lang="cs-CZ" sz="1400" dirty="0"/>
              <a:t>MZ2015p - MADT %SKÓR</a:t>
            </a:r>
            <a:endParaRPr lang="en-US" sz="1400" dirty="0"/>
          </a:p>
        </c:rich>
      </c:tx>
      <c:overlay val="0"/>
    </c:title>
    <c:autoTitleDeleted val="0"/>
    <c:plotArea>
      <c:layout/>
      <c:barChart>
        <c:barDir val="col"/>
        <c:grouping val="clustered"/>
        <c:varyColors val="0"/>
        <c:ser>
          <c:idx val="0"/>
          <c:order val="0"/>
          <c:tx>
            <c:strRef>
              <c:f>[MZ2015p_DT_skor_pokus_1_2_3.xlsx]grafy!$M$17</c:f>
              <c:strCache>
                <c:ptCount val="1"/>
                <c:pt idx="0">
                  <c:v>1. POKUS</c:v>
                </c:pt>
              </c:strCache>
            </c:strRef>
          </c:tx>
          <c:invertIfNegative val="0"/>
          <c:dLbls>
            <c:spPr>
              <a:solidFill>
                <a:schemeClr val="bg1">
                  <a:alpha val="50000"/>
                </a:schemeClr>
              </a:solidFill>
            </c:spPr>
            <c:dLblPos val="outEnd"/>
            <c:showLegendKey val="0"/>
            <c:showVal val="1"/>
            <c:showCatName val="0"/>
            <c:showSerName val="0"/>
            <c:showPercent val="0"/>
            <c:showBubbleSize val="0"/>
            <c:showLeaderLines val="0"/>
          </c:dLbls>
          <c:cat>
            <c:multiLvlStrRef>
              <c:f>[MZ2015p_DT_skor_pokus_1_2_3.xlsx]grafy!$P$15:$Q$16</c:f>
              <c:multiLvlStrCache>
                <c:ptCount val="2"/>
                <c:lvl>
                  <c:pt idx="0">
                    <c:v>MZ2014p</c:v>
                  </c:pt>
                  <c:pt idx="1">
                    <c:v>MZ2015p</c:v>
                  </c:pt>
                </c:lvl>
                <c:lvl>
                  <c:pt idx="0">
                    <c:v>MA % SKÓR</c:v>
                  </c:pt>
                </c:lvl>
              </c:multiLvlStrCache>
            </c:multiLvlStrRef>
          </c:cat>
          <c:val>
            <c:numRef>
              <c:f>[MZ2015p_DT_skor_pokus_1_2_3.xlsx]grafy!$P$17:$Q$17</c:f>
              <c:numCache>
                <c:formatCode>###0.0</c:formatCode>
                <c:ptCount val="2"/>
                <c:pt idx="0">
                  <c:v>35.676492819349988</c:v>
                </c:pt>
                <c:pt idx="1">
                  <c:v>29.479079497907978</c:v>
                </c:pt>
              </c:numCache>
            </c:numRef>
          </c:val>
        </c:ser>
        <c:ser>
          <c:idx val="1"/>
          <c:order val="1"/>
          <c:tx>
            <c:strRef>
              <c:f>[MZ2015p_DT_skor_pokus_1_2_3.xlsx]grafy!$M$18</c:f>
              <c:strCache>
                <c:ptCount val="1"/>
                <c:pt idx="0">
                  <c:v>2. POKUS</c:v>
                </c:pt>
              </c:strCache>
            </c:strRef>
          </c:tx>
          <c:invertIfNegative val="0"/>
          <c:dLbls>
            <c:dLbl>
              <c:idx val="0"/>
              <c:layout>
                <c:manualLayout>
                  <c:x val="0"/>
                  <c:y val="-4.6299941673956999E-3"/>
                </c:manualLayout>
              </c:layout>
              <c:showLegendKey val="0"/>
              <c:showVal val="1"/>
              <c:showCatName val="0"/>
              <c:showSerName val="0"/>
              <c:showPercent val="0"/>
              <c:showBubbleSize val="0"/>
            </c:dLbl>
            <c:spPr>
              <a:solidFill>
                <a:schemeClr val="bg1">
                  <a:alpha val="50000"/>
                </a:schemeClr>
              </a:solidFill>
            </c:spPr>
            <c:showLegendKey val="0"/>
            <c:showVal val="1"/>
            <c:showCatName val="0"/>
            <c:showSerName val="0"/>
            <c:showPercent val="0"/>
            <c:showBubbleSize val="0"/>
            <c:showLeaderLines val="0"/>
          </c:dLbls>
          <c:cat>
            <c:multiLvlStrRef>
              <c:f>[MZ2015p_DT_skor_pokus_1_2_3.xlsx]grafy!$P$15:$Q$16</c:f>
              <c:multiLvlStrCache>
                <c:ptCount val="2"/>
                <c:lvl>
                  <c:pt idx="0">
                    <c:v>MZ2014p</c:v>
                  </c:pt>
                  <c:pt idx="1">
                    <c:v>MZ2015p</c:v>
                  </c:pt>
                </c:lvl>
                <c:lvl>
                  <c:pt idx="0">
                    <c:v>MA % SKÓR</c:v>
                  </c:pt>
                </c:lvl>
              </c:multiLvlStrCache>
            </c:multiLvlStrRef>
          </c:cat>
          <c:val>
            <c:numRef>
              <c:f>[MZ2015p_DT_skor_pokus_1_2_3.xlsx]grafy!$P$18:$Q$18</c:f>
              <c:numCache>
                <c:formatCode>###0.0</c:formatCode>
                <c:ptCount val="2"/>
                <c:pt idx="0">
                  <c:v>36.994861253854005</c:v>
                </c:pt>
                <c:pt idx="1">
                  <c:v>32.181571815718186</c:v>
                </c:pt>
              </c:numCache>
            </c:numRef>
          </c:val>
        </c:ser>
        <c:ser>
          <c:idx val="2"/>
          <c:order val="2"/>
          <c:tx>
            <c:strRef>
              <c:f>[MZ2015p_DT_skor_pokus_1_2_3.xlsx]grafy!$M$19</c:f>
              <c:strCache>
                <c:ptCount val="1"/>
                <c:pt idx="0">
                  <c:v>3. POKUS</c:v>
                </c:pt>
              </c:strCache>
            </c:strRef>
          </c:tx>
          <c:invertIfNegative val="0"/>
          <c:dLbls>
            <c:dLbl>
              <c:idx val="1"/>
              <c:layout>
                <c:manualLayout>
                  <c:x val="0"/>
                  <c:y val="-4.6299941673957424E-3"/>
                </c:manualLayout>
              </c:layout>
              <c:showLegendKey val="0"/>
              <c:showVal val="1"/>
              <c:showCatName val="0"/>
              <c:showSerName val="0"/>
              <c:showPercent val="0"/>
              <c:showBubbleSize val="0"/>
            </c:dLbl>
            <c:spPr>
              <a:solidFill>
                <a:schemeClr val="bg1">
                  <a:alpha val="50000"/>
                </a:schemeClr>
              </a:solidFill>
            </c:spPr>
            <c:showLegendKey val="0"/>
            <c:showVal val="1"/>
            <c:showCatName val="0"/>
            <c:showSerName val="0"/>
            <c:showPercent val="0"/>
            <c:showBubbleSize val="0"/>
            <c:showLeaderLines val="0"/>
          </c:dLbls>
          <c:cat>
            <c:multiLvlStrRef>
              <c:f>[MZ2015p_DT_skor_pokus_1_2_3.xlsx]grafy!$P$15:$Q$16</c:f>
              <c:multiLvlStrCache>
                <c:ptCount val="2"/>
                <c:lvl>
                  <c:pt idx="0">
                    <c:v>MZ2014p</c:v>
                  </c:pt>
                  <c:pt idx="1">
                    <c:v>MZ2015p</c:v>
                  </c:pt>
                </c:lvl>
                <c:lvl>
                  <c:pt idx="0">
                    <c:v>MA % SKÓR</c:v>
                  </c:pt>
                </c:lvl>
              </c:multiLvlStrCache>
            </c:multiLvlStrRef>
          </c:cat>
          <c:val>
            <c:numRef>
              <c:f>[MZ2015p_DT_skor_pokus_1_2_3.xlsx]grafy!$P$19:$Q$19</c:f>
              <c:numCache>
                <c:formatCode>###0.0</c:formatCode>
                <c:ptCount val="2"/>
                <c:pt idx="0">
                  <c:v>29.978062157221196</c:v>
                </c:pt>
                <c:pt idx="1">
                  <c:v>24.729083665338642</c:v>
                </c:pt>
              </c:numCache>
            </c:numRef>
          </c:val>
        </c:ser>
        <c:ser>
          <c:idx val="3"/>
          <c:order val="3"/>
          <c:tx>
            <c:strRef>
              <c:f>[MZ2015p_DT_skor_pokus_1_2_3.xlsx]grafy!$M$20</c:f>
              <c:strCache>
                <c:ptCount val="1"/>
                <c:pt idx="0">
                  <c:v>CELKEM</c:v>
                </c:pt>
              </c:strCache>
            </c:strRef>
          </c:tx>
          <c:invertIfNegative val="0"/>
          <c:dLbls>
            <c:spPr>
              <a:solidFill>
                <a:schemeClr val="bg1">
                  <a:alpha val="50000"/>
                </a:schemeClr>
              </a:solidFill>
            </c:spPr>
            <c:showLegendKey val="0"/>
            <c:showVal val="1"/>
            <c:showCatName val="0"/>
            <c:showSerName val="0"/>
            <c:showPercent val="0"/>
            <c:showBubbleSize val="0"/>
            <c:showLeaderLines val="0"/>
          </c:dLbls>
          <c:cat>
            <c:multiLvlStrRef>
              <c:f>[MZ2015p_DT_skor_pokus_1_2_3.xlsx]grafy!$P$15:$Q$16</c:f>
              <c:multiLvlStrCache>
                <c:ptCount val="2"/>
                <c:lvl>
                  <c:pt idx="0">
                    <c:v>MZ2014p</c:v>
                  </c:pt>
                  <c:pt idx="1">
                    <c:v>MZ2015p</c:v>
                  </c:pt>
                </c:lvl>
                <c:lvl>
                  <c:pt idx="0">
                    <c:v>MA % SKÓR</c:v>
                  </c:pt>
                </c:lvl>
              </c:multiLvlStrCache>
            </c:multiLvlStrRef>
          </c:cat>
          <c:val>
            <c:numRef>
              <c:f>[MZ2015p_DT_skor_pokus_1_2_3.xlsx]grafy!$P$20:$Q$20</c:f>
              <c:numCache>
                <c:formatCode>###0.0</c:formatCode>
                <c:ptCount val="2"/>
                <c:pt idx="0">
                  <c:v>36.270627919045154</c:v>
                </c:pt>
                <c:pt idx="1">
                  <c:v>31.107033639143751</c:v>
                </c:pt>
              </c:numCache>
            </c:numRef>
          </c:val>
        </c:ser>
        <c:dLbls>
          <c:showLegendKey val="0"/>
          <c:showVal val="0"/>
          <c:showCatName val="0"/>
          <c:showSerName val="0"/>
          <c:showPercent val="0"/>
          <c:showBubbleSize val="0"/>
        </c:dLbls>
        <c:gapWidth val="150"/>
        <c:axId val="115671040"/>
        <c:axId val="115672576"/>
      </c:barChart>
      <c:catAx>
        <c:axId val="115671040"/>
        <c:scaling>
          <c:orientation val="minMax"/>
        </c:scaling>
        <c:delete val="0"/>
        <c:axPos val="b"/>
        <c:majorTickMark val="out"/>
        <c:minorTickMark val="none"/>
        <c:tickLblPos val="nextTo"/>
        <c:crossAx val="115672576"/>
        <c:crosses val="autoZero"/>
        <c:auto val="1"/>
        <c:lblAlgn val="ctr"/>
        <c:lblOffset val="100"/>
        <c:noMultiLvlLbl val="0"/>
      </c:catAx>
      <c:valAx>
        <c:axId val="115672576"/>
        <c:scaling>
          <c:orientation val="minMax"/>
          <c:max val="100"/>
        </c:scaling>
        <c:delete val="0"/>
        <c:axPos val="l"/>
        <c:majorGridlines/>
        <c:minorGridlines>
          <c:spPr>
            <a:ln>
              <a:solidFill>
                <a:schemeClr val="bg1">
                  <a:lumMod val="85000"/>
                </a:schemeClr>
              </a:solidFill>
            </a:ln>
          </c:spPr>
        </c:minorGridlines>
        <c:numFmt formatCode="#,##0" sourceLinked="0"/>
        <c:majorTickMark val="out"/>
        <c:minorTickMark val="none"/>
        <c:tickLblPos val="nextTo"/>
        <c:crossAx val="115671040"/>
        <c:crosses val="autoZero"/>
        <c:crossBetween val="between"/>
      </c:valAx>
    </c:plotArea>
    <c:legend>
      <c:legendPos val="r"/>
      <c:overlay val="0"/>
      <c:txPr>
        <a:bodyPr/>
        <a:lstStyle/>
        <a:p>
          <a:pPr>
            <a:defRPr sz="900"/>
          </a:pPr>
          <a:endParaRPr lang="cs-CZ"/>
        </a:p>
      </c:txPr>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cs-CZ" dirty="0"/>
          </a:p>
        </p:txBody>
      </p:sp>
      <p:sp>
        <p:nvSpPr>
          <p:cNvPr id="3" name="Zástupný symbol pro datum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2B790CC1-92DB-4DB4-BB1F-34CCA35D52C6}" type="datetimeFigureOut">
              <a:rPr lang="cs-CZ" smtClean="0"/>
              <a:t>9.10.2015</a:t>
            </a:fld>
            <a:endParaRPr lang="cs-CZ" dirty="0"/>
          </a:p>
        </p:txBody>
      </p:sp>
      <p:sp>
        <p:nvSpPr>
          <p:cNvPr id="4" name="Zástupný symbol pro obrázek snímku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cs-CZ" dirty="0"/>
          </a:p>
        </p:txBody>
      </p:sp>
      <p:sp>
        <p:nvSpPr>
          <p:cNvPr id="5" name="Zástupný symbol pro poznámky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cs-CZ" dirty="0"/>
          </a:p>
        </p:txBody>
      </p:sp>
      <p:sp>
        <p:nvSpPr>
          <p:cNvPr id="7" name="Zástupný symbol pro číslo snímku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8357C5C2-FD3A-4971-9D51-28B610DE85F1}" type="slidenum">
              <a:rPr lang="cs-CZ" smtClean="0"/>
              <a:t>‹#›</a:t>
            </a:fld>
            <a:endParaRPr lang="cs-CZ" dirty="0"/>
          </a:p>
        </p:txBody>
      </p:sp>
    </p:spTree>
    <p:extLst>
      <p:ext uri="{BB962C8B-B14F-4D97-AF65-F5344CB8AC3E}">
        <p14:creationId xmlns:p14="http://schemas.microsoft.com/office/powerpoint/2010/main" val="567103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11</a:t>
            </a:fld>
            <a:endParaRPr lang="cs-CZ"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12</a:t>
            </a:fld>
            <a:endParaRPr lang="cs-CZ"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13</a:t>
            </a:fld>
            <a:endParaRPr lang="cs-CZ"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14</a:t>
            </a:fld>
            <a:endParaRPr lang="cs-CZ"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15</a:t>
            </a:fld>
            <a:endParaRPr lang="cs-CZ"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16</a:t>
            </a:fld>
            <a:endParaRPr lang="cs-CZ"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17</a:t>
            </a:fld>
            <a:endParaRPr lang="cs-CZ"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18</a:t>
            </a:fld>
            <a:endParaRPr lang="cs-CZ"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19</a:t>
            </a:fld>
            <a:endParaRPr lang="cs-CZ"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20</a:t>
            </a:fld>
            <a:endParaRPr lang="cs-CZ"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21</a:t>
            </a:fld>
            <a:endParaRPr lang="cs-CZ"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22</a:t>
            </a:fld>
            <a:endParaRPr lang="cs-CZ"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23</a:t>
            </a:fld>
            <a:endParaRPr lang="cs-CZ"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24</a:t>
            </a:fld>
            <a:endParaRPr lang="cs-CZ"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25</a:t>
            </a:fld>
            <a:endParaRPr lang="cs-CZ"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fld id="{413AC23F-893A-41C8-939E-2DF823964A45}" type="slidenum">
              <a:rPr lang="cs-CZ" smtClean="0"/>
              <a:pPr/>
              <a:t>26</a:t>
            </a:fld>
            <a:endParaRPr lang="cs-CZ"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lvl1pPr>
              <a:defRPr/>
            </a:lvl1pPr>
          </a:lstStyle>
          <a:p>
            <a:pPr>
              <a:defRPr/>
            </a:pPr>
            <a:fld id="{C6123A6E-4792-44EA-BD4B-B706E2D76C0A}" type="datetime1">
              <a:rPr lang="cs-CZ" smtClean="0">
                <a:solidFill>
                  <a:prstClr val="black">
                    <a:tint val="75000"/>
                  </a:prstClr>
                </a:solidFill>
              </a:rPr>
              <a:t>9.10.2015</a:t>
            </a:fld>
            <a:endParaRPr lang="cs-CZ" dirty="0">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0FF7983B-439E-476B-96A6-5CF24C820BBE}"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738291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8A4D30E9-D9B6-47C8-8325-6C44104367D5}" type="datetime1">
              <a:rPr lang="cs-CZ" smtClean="0">
                <a:solidFill>
                  <a:prstClr val="black">
                    <a:tint val="75000"/>
                  </a:prstClr>
                </a:solidFill>
              </a:rPr>
              <a:t>9.10.2015</a:t>
            </a:fld>
            <a:endParaRPr lang="cs-CZ" dirty="0">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241ECB02-9BF1-492D-BE86-7C40357968C5}"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298175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13C8A539-FBE7-433B-A4B6-138E10A01A4C}" type="datetime1">
              <a:rPr lang="cs-CZ" smtClean="0">
                <a:solidFill>
                  <a:prstClr val="black">
                    <a:tint val="75000"/>
                  </a:prstClr>
                </a:solidFill>
              </a:rPr>
              <a:t>9.10.2015</a:t>
            </a:fld>
            <a:endParaRPr lang="cs-CZ" dirty="0">
              <a:solidFill>
                <a:prstClr val="black">
                  <a:tint val="75000"/>
                </a:prstClr>
              </a:solidFill>
            </a:endParaRPr>
          </a:p>
        </p:txBody>
      </p:sp>
      <p:sp>
        <p:nvSpPr>
          <p:cNvPr id="5"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6" name="Zástupný symbol pro číslo snímku 5"/>
          <p:cNvSpPr>
            <a:spLocks noGrp="1"/>
          </p:cNvSpPr>
          <p:nvPr>
            <p:ph type="sldNum" sz="quarter" idx="12"/>
          </p:nvPr>
        </p:nvSpPr>
        <p:spPr/>
        <p:txBody>
          <a:bodyPr/>
          <a:lstStyle>
            <a:lvl1pPr>
              <a:defRPr/>
            </a:lvl1pPr>
          </a:lstStyle>
          <a:p>
            <a:pPr>
              <a:defRPr/>
            </a:pPr>
            <a:fld id="{90DF08C4-3AEB-47AE-BD5A-7F8C53414D11}"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3077048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F3C08A51-2977-4E08-907A-C694DB11FB04}" type="datetime1">
              <a:rPr lang="cs-CZ" smtClean="0">
                <a:solidFill>
                  <a:prstClr val="black">
                    <a:tint val="75000"/>
                  </a:prstClr>
                </a:solidFill>
              </a:rPr>
              <a:t>9.10.2015</a:t>
            </a:fld>
            <a:endParaRPr lang="cs-CZ" dirty="0">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DBD83E34-ACD8-41C8-BE07-0268CD5632F3}"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8350481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E18342E2-E637-4919-9264-DDF56C6CB322}" type="datetime1">
              <a:rPr lang="cs-CZ" smtClean="0">
                <a:solidFill>
                  <a:prstClr val="black">
                    <a:tint val="75000"/>
                  </a:prstClr>
                </a:solidFill>
              </a:rPr>
              <a:t>9.10.2015</a:t>
            </a:fld>
            <a:endParaRPr lang="cs-CZ" dirty="0">
              <a:solidFill>
                <a:prstClr val="black">
                  <a:tint val="75000"/>
                </a:prstClr>
              </a:solidFill>
            </a:endParaRPr>
          </a:p>
        </p:txBody>
      </p:sp>
      <p:sp>
        <p:nvSpPr>
          <p:cNvPr id="8"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9" name="Zástupný symbol pro číslo snímku 5"/>
          <p:cNvSpPr>
            <a:spLocks noGrp="1"/>
          </p:cNvSpPr>
          <p:nvPr>
            <p:ph type="sldNum" sz="quarter" idx="12"/>
          </p:nvPr>
        </p:nvSpPr>
        <p:spPr/>
        <p:txBody>
          <a:bodyPr/>
          <a:lstStyle>
            <a:lvl1pPr>
              <a:defRPr/>
            </a:lvl1pPr>
          </a:lstStyle>
          <a:p>
            <a:pPr>
              <a:defRPr/>
            </a:pPr>
            <a:fld id="{F33A8C93-A027-4114-B9AE-1583FB57DD21}"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3545258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3"/>
          <p:cNvSpPr>
            <a:spLocks noGrp="1"/>
          </p:cNvSpPr>
          <p:nvPr>
            <p:ph type="dt" sz="half" idx="10"/>
          </p:nvPr>
        </p:nvSpPr>
        <p:spPr/>
        <p:txBody>
          <a:bodyPr/>
          <a:lstStyle>
            <a:lvl1pPr>
              <a:defRPr/>
            </a:lvl1pPr>
          </a:lstStyle>
          <a:p>
            <a:pPr>
              <a:defRPr/>
            </a:pPr>
            <a:fld id="{6067D9AD-2EAC-43A0-B0AB-A712BB905CF8}" type="datetime1">
              <a:rPr lang="cs-CZ" smtClean="0">
                <a:solidFill>
                  <a:prstClr val="black">
                    <a:tint val="75000"/>
                  </a:prstClr>
                </a:solidFill>
              </a:rPr>
              <a:t>9.10.2015</a:t>
            </a:fld>
            <a:endParaRPr lang="cs-CZ" dirty="0">
              <a:solidFill>
                <a:prstClr val="black">
                  <a:tint val="75000"/>
                </a:prstClr>
              </a:solidFill>
            </a:endParaRPr>
          </a:p>
        </p:txBody>
      </p:sp>
      <p:sp>
        <p:nvSpPr>
          <p:cNvPr id="4"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5" name="Zástupný symbol pro číslo snímku 5"/>
          <p:cNvSpPr>
            <a:spLocks noGrp="1"/>
          </p:cNvSpPr>
          <p:nvPr>
            <p:ph type="sldNum" sz="quarter" idx="12"/>
          </p:nvPr>
        </p:nvSpPr>
        <p:spPr/>
        <p:txBody>
          <a:bodyPr/>
          <a:lstStyle>
            <a:lvl1pPr>
              <a:defRPr/>
            </a:lvl1pPr>
          </a:lstStyle>
          <a:p>
            <a:pPr>
              <a:defRPr/>
            </a:pPr>
            <a:fld id="{4D136B23-1E81-4504-9372-B49CC88371DC}"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543007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9FFFCE46-028E-4E58-9629-93A8DE392C86}" type="datetime1">
              <a:rPr lang="cs-CZ" smtClean="0">
                <a:solidFill>
                  <a:prstClr val="black">
                    <a:tint val="75000"/>
                  </a:prstClr>
                </a:solidFill>
              </a:rPr>
              <a:t>9.10.2015</a:t>
            </a:fld>
            <a:endParaRPr lang="cs-CZ" dirty="0">
              <a:solidFill>
                <a:prstClr val="black">
                  <a:tint val="75000"/>
                </a:prstClr>
              </a:solidFill>
            </a:endParaRPr>
          </a:p>
        </p:txBody>
      </p:sp>
      <p:sp>
        <p:nvSpPr>
          <p:cNvPr id="3"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4" name="Zástupný symbol pro číslo snímku 5"/>
          <p:cNvSpPr>
            <a:spLocks noGrp="1"/>
          </p:cNvSpPr>
          <p:nvPr>
            <p:ph type="sldNum" sz="quarter" idx="12"/>
          </p:nvPr>
        </p:nvSpPr>
        <p:spPr/>
        <p:txBody>
          <a:bodyPr/>
          <a:lstStyle>
            <a:lvl1pPr>
              <a:defRPr/>
            </a:lvl1pPr>
          </a:lstStyle>
          <a:p>
            <a:pPr>
              <a:defRPr/>
            </a:pPr>
            <a:fld id="{7C88508D-7738-4A58-B910-83BF47AB7EE8}"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14280273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190C1A9B-407E-4423-BB6B-BD0C632182D2}" type="datetime1">
              <a:rPr lang="cs-CZ" smtClean="0">
                <a:solidFill>
                  <a:prstClr val="black">
                    <a:tint val="75000"/>
                  </a:prstClr>
                </a:solidFill>
              </a:rPr>
              <a:t>9.10.2015</a:t>
            </a:fld>
            <a:endParaRPr lang="cs-CZ" dirty="0">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58766345-C443-4563-BF9D-3E63D6CB8A6D}"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2473882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9AE12AA7-0BBE-4EB3-85BF-27215AF9CD6A}" type="datetime1">
              <a:rPr lang="cs-CZ" smtClean="0">
                <a:solidFill>
                  <a:prstClr val="black">
                    <a:tint val="75000"/>
                  </a:prstClr>
                </a:solidFill>
              </a:rPr>
              <a:t>9.10.2015</a:t>
            </a:fld>
            <a:endParaRPr lang="cs-CZ" dirty="0">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A77CD659-7C21-4DB7-BDDE-07EB0A367BC3}"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1787231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pic>
        <p:nvPicPr>
          <p:cNvPr id="4" name="Picture 13" descr="cermat-CMYK"/>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667625" y="404813"/>
            <a:ext cx="1020763"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5A08E24A-3615-48FD-BC5F-85C8FCF049DA}" type="datetime1">
              <a:rPr lang="cs-CZ" smtClean="0">
                <a:solidFill>
                  <a:prstClr val="black">
                    <a:tint val="75000"/>
                  </a:prstClr>
                </a:solidFill>
              </a:rPr>
              <a:t>9.10.2015</a:t>
            </a:fld>
            <a:endParaRPr lang="cs-CZ" dirty="0">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F7B46416-0C80-4F41-B76C-B4744E200427}"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3273917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pic>
        <p:nvPicPr>
          <p:cNvPr id="4" name="Picture 13" descr="cermat-CMYK"/>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667625" y="404813"/>
            <a:ext cx="1020763"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941CCA67-FAC9-4600-AFC6-BF0B23C7B558}" type="datetime1">
              <a:rPr lang="cs-CZ" smtClean="0">
                <a:solidFill>
                  <a:prstClr val="black">
                    <a:tint val="75000"/>
                  </a:prstClr>
                </a:solidFill>
              </a:rPr>
              <a:t>9.10.2015</a:t>
            </a:fld>
            <a:endParaRPr lang="cs-CZ" dirty="0">
              <a:solidFill>
                <a:prstClr val="black">
                  <a:tint val="75000"/>
                </a:prstClr>
              </a:solidFill>
            </a:endParaRPr>
          </a:p>
        </p:txBody>
      </p:sp>
      <p:sp>
        <p:nvSpPr>
          <p:cNvPr id="6" name="Zástupný symbol pro zápatí 4"/>
          <p:cNvSpPr>
            <a:spLocks noGrp="1"/>
          </p:cNvSpPr>
          <p:nvPr>
            <p:ph type="ftr" sz="quarter" idx="11"/>
          </p:nvPr>
        </p:nvSpPr>
        <p:spPr/>
        <p:txBody>
          <a:bodyPr/>
          <a:lstStyle>
            <a:lvl1pPr>
              <a:defRPr/>
            </a:lvl1pPr>
          </a:lstStyle>
          <a:p>
            <a:pPr>
              <a:defRPr/>
            </a:pPr>
            <a:endParaRPr lang="cs-CZ" dirty="0">
              <a:solidFill>
                <a:prstClr val="black">
                  <a:tint val="75000"/>
                </a:prstClr>
              </a:solidFill>
            </a:endParaRPr>
          </a:p>
        </p:txBody>
      </p:sp>
      <p:sp>
        <p:nvSpPr>
          <p:cNvPr id="7" name="Zástupný symbol pro číslo snímku 5"/>
          <p:cNvSpPr>
            <a:spLocks noGrp="1"/>
          </p:cNvSpPr>
          <p:nvPr>
            <p:ph type="sldNum" sz="quarter" idx="12"/>
          </p:nvPr>
        </p:nvSpPr>
        <p:spPr/>
        <p:txBody>
          <a:bodyPr/>
          <a:lstStyle>
            <a:lvl1pPr>
              <a:defRPr/>
            </a:lvl1pPr>
          </a:lstStyle>
          <a:p>
            <a:pPr>
              <a:defRPr/>
            </a:pPr>
            <a:fld id="{A13F8641-CD16-4B3F-A019-9B400E43BC08}" type="slidenum">
              <a:rPr lang="cs-CZ">
                <a:solidFill>
                  <a:prstClr val="black">
                    <a:tint val="75000"/>
                  </a:prstClr>
                </a:solidFill>
              </a:rPr>
              <a:pPr>
                <a:defRPr/>
              </a:pPr>
              <a:t>‹#›</a:t>
            </a:fld>
            <a:endParaRPr lang="cs-CZ" dirty="0">
              <a:solidFill>
                <a:prstClr val="black">
                  <a:tint val="75000"/>
                </a:prstClr>
              </a:solidFill>
            </a:endParaRPr>
          </a:p>
        </p:txBody>
      </p:sp>
    </p:spTree>
    <p:extLst>
      <p:ext uri="{BB962C8B-B14F-4D97-AF65-F5344CB8AC3E}">
        <p14:creationId xmlns:p14="http://schemas.microsoft.com/office/powerpoint/2010/main" val="28208676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Začátek">
    <p:spTree>
      <p:nvGrpSpPr>
        <p:cNvPr id="1" name=""/>
        <p:cNvGrpSpPr/>
        <p:nvPr/>
      </p:nvGrpSpPr>
      <p:grpSpPr>
        <a:xfrm>
          <a:off x="0" y="0"/>
          <a:ext cx="0" cy="0"/>
          <a:chOff x="0" y="0"/>
          <a:chExt cx="0" cy="0"/>
        </a:xfrm>
      </p:grpSpPr>
      <p:pic>
        <p:nvPicPr>
          <p:cNvPr id="3" name="Picture 13" descr="cermat-CMYK"/>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667625" y="404813"/>
            <a:ext cx="1020763" cy="99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Nadpis 1"/>
          <p:cNvSpPr>
            <a:spLocks noGrp="1"/>
          </p:cNvSpPr>
          <p:nvPr>
            <p:ph type="title"/>
          </p:nvPr>
        </p:nvSpPr>
        <p:spPr>
          <a:xfrm>
            <a:off x="457200" y="2643182"/>
            <a:ext cx="8229600" cy="1143000"/>
          </a:xfrm>
        </p:spPr>
        <p:txBody>
          <a:bodyPr/>
          <a:lstStyle/>
          <a:p>
            <a:r>
              <a:rPr lang="cs-CZ" dirty="0" smtClean="0"/>
              <a:t>Klepnutím lze upravit styl předlohy nadpisů.</a:t>
            </a:r>
            <a:endParaRPr lang="cs-CZ" dirty="0"/>
          </a:p>
        </p:txBody>
      </p:sp>
    </p:spTree>
    <p:extLst>
      <p:ext uri="{BB962C8B-B14F-4D97-AF65-F5344CB8AC3E}">
        <p14:creationId xmlns:p14="http://schemas.microsoft.com/office/powerpoint/2010/main" val="4808494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Konec">
    <p:spTree>
      <p:nvGrpSpPr>
        <p:cNvPr id="1" name=""/>
        <p:cNvGrpSpPr/>
        <p:nvPr/>
      </p:nvGrpSpPr>
      <p:grpSpPr>
        <a:xfrm>
          <a:off x="0" y="0"/>
          <a:ext cx="0" cy="0"/>
          <a:chOff x="0" y="0"/>
          <a:chExt cx="0" cy="0"/>
        </a:xfrm>
      </p:grpSpPr>
      <p:sp>
        <p:nvSpPr>
          <p:cNvPr id="3" name="TextovéPole 2"/>
          <p:cNvSpPr txBox="1"/>
          <p:nvPr userDrawn="1"/>
        </p:nvSpPr>
        <p:spPr>
          <a:xfrm>
            <a:off x="1285875" y="6288088"/>
            <a:ext cx="5724525" cy="430212"/>
          </a:xfrm>
          <a:prstGeom prst="rect">
            <a:avLst/>
          </a:prstGeom>
          <a:noFill/>
        </p:spPr>
        <p:txBody>
          <a:bodyPr wrap="none">
            <a:spAutoFit/>
          </a:bodyPr>
          <a:lstStyle/>
          <a:p>
            <a:pPr>
              <a:defRPr/>
            </a:pPr>
            <a:r>
              <a:rPr lang="cs-CZ" sz="1100" b="1" dirty="0">
                <a:solidFill>
                  <a:srgbClr val="666666"/>
                </a:solidFill>
                <a:cs typeface="Arial" charset="0"/>
              </a:rPr>
              <a:t>Centrum pro zjišťování výsledků vzdělávání – CERMAT, </a:t>
            </a:r>
            <a:r>
              <a:rPr lang="cs-CZ" sz="1100" b="1" dirty="0">
                <a:solidFill>
                  <a:srgbClr val="005CAB"/>
                </a:solidFill>
                <a:cs typeface="Arial" charset="0"/>
              </a:rPr>
              <a:t>www.cermat.cz, www.novamaturita.cz</a:t>
            </a:r>
          </a:p>
          <a:p>
            <a:pPr fontAlgn="base">
              <a:spcBef>
                <a:spcPct val="0"/>
              </a:spcBef>
              <a:defRPr/>
            </a:pPr>
            <a:r>
              <a:rPr lang="cs-CZ" sz="1100" dirty="0">
                <a:solidFill>
                  <a:srgbClr val="595959"/>
                </a:solidFill>
                <a:latin typeface="Tahoma"/>
                <a:ea typeface="Calibri"/>
                <a:cs typeface="Times New Roman"/>
              </a:rPr>
              <a:t>Jankovcova 933/63, 170 00 Praha 7, tel.: +420 224 507 507</a:t>
            </a:r>
            <a:endParaRPr lang="cs-CZ" sz="1600" dirty="0">
              <a:solidFill>
                <a:prstClr val="black"/>
              </a:solidFill>
              <a:latin typeface="Consolas"/>
              <a:ea typeface="Calibri"/>
              <a:cs typeface="Times New Roman"/>
            </a:endParaRPr>
          </a:p>
        </p:txBody>
      </p:sp>
      <p:pic>
        <p:nvPicPr>
          <p:cNvPr id="4" name="Zástupný symbol pro obsah 12" descr="cermat.wmf"/>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57250" y="6215063"/>
            <a:ext cx="428625"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Nadpis 1"/>
          <p:cNvSpPr>
            <a:spLocks noGrp="1"/>
          </p:cNvSpPr>
          <p:nvPr>
            <p:ph type="title"/>
          </p:nvPr>
        </p:nvSpPr>
        <p:spPr>
          <a:xfrm>
            <a:off x="457200" y="2643182"/>
            <a:ext cx="8229600" cy="1143000"/>
          </a:xfrm>
        </p:spPr>
        <p:txBody>
          <a:bodyPr/>
          <a:lstStyle/>
          <a:p>
            <a:r>
              <a:rPr lang="cs-CZ" dirty="0" smtClean="0"/>
              <a:t>Klepnutím lze upravit styl předlohy nadpisů.</a:t>
            </a:r>
            <a:endParaRPr lang="cs-CZ" dirty="0"/>
          </a:p>
        </p:txBody>
      </p:sp>
    </p:spTree>
    <p:extLst>
      <p:ext uri="{BB962C8B-B14F-4D97-AF65-F5344CB8AC3E}">
        <p14:creationId xmlns:p14="http://schemas.microsoft.com/office/powerpoint/2010/main" val="4221420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Zástupný symbol pro text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0FDD930-8AFD-4502-B249-E80584F6BD0E}" type="datetime1">
              <a:rPr lang="cs-CZ" smtClean="0">
                <a:solidFill>
                  <a:prstClr val="black">
                    <a:tint val="75000"/>
                  </a:prstClr>
                </a:solidFill>
              </a:rPr>
              <a:t>9.10.2015</a:t>
            </a:fld>
            <a:endParaRPr lang="cs-CZ" dirty="0">
              <a:solidFill>
                <a:prstClr val="black">
                  <a:tint val="75000"/>
                </a:prstClr>
              </a:solidFill>
            </a:endParaRPr>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cs-CZ" dirty="0">
              <a:solidFill>
                <a:prstClr val="black">
                  <a:tint val="75000"/>
                </a:prstClr>
              </a:solidFill>
            </a:endParaRPr>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EEE4C28-89AC-4E7B-BB1C-2156D475342D}" type="slidenum">
              <a:rPr lang="cs-CZ">
                <a:solidFill>
                  <a:prstClr val="black">
                    <a:tint val="75000"/>
                  </a:prstClr>
                </a:solidFill>
              </a:rPr>
              <a:pPr>
                <a:defRPr/>
              </a:pPr>
              <a:t>‹#›</a:t>
            </a:fld>
            <a:endParaRPr lang="cs-CZ" dirty="0">
              <a:solidFill>
                <a:prstClr val="black">
                  <a:tint val="75000"/>
                </a:prstClr>
              </a:solidFill>
            </a:endParaRPr>
          </a:p>
        </p:txBody>
      </p:sp>
      <p:cxnSp>
        <p:nvCxnSpPr>
          <p:cNvPr id="7" name="Přímá spojovací čára 6"/>
          <p:cNvCxnSpPr/>
          <p:nvPr userDrawn="1"/>
        </p:nvCxnSpPr>
        <p:spPr>
          <a:xfrm>
            <a:off x="428625" y="6072188"/>
            <a:ext cx="8286750"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878650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chart" Target="../charts/chart4.xml"/></Relationships>
</file>

<file path=ppt/slides/_rels/slide14.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chart" Target="../charts/chart7.xml"/></Relationships>
</file>

<file path=ppt/slides/_rels/slide16.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chart" Target="../charts/chart9.xml"/></Relationships>
</file>

<file path=ppt/slides/_rels/slide17.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chart" Target="../charts/chart11.xml"/></Relationships>
</file>

<file path=ppt/slides/_rels/slide18.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chart" Target="../charts/char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chart" Target="../charts/chart15.xml"/><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16.xml"/><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chart" Target="../charts/chart17.xml"/></Relationships>
</file>

<file path=ppt/slides/_rels/slide24.xml.rels><?xml version="1.0" encoding="UTF-8" standalone="yes"?>
<Relationships xmlns="http://schemas.openxmlformats.org/package/2006/relationships"><Relationship Id="rId3"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19.xm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chart" Target="../charts/chart20.xml"/><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chart" Target="../charts/chart2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chart" Target="../charts/chart2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2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2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chart" Target="../charts/chart2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chart" Target="../charts/chart2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chart" Target="../charts/chart2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chart" Target="../charts/chart2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chart" Target="../charts/chart30.xml"/><Relationship Id="rId2" Type="http://schemas.openxmlformats.org/officeDocument/2006/relationships/chart" Target="../charts/chart2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chart" Target="../charts/chart3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chart" Target="../charts/chart3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chart" Target="../charts/chart3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chart" Target="../charts/chart3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chart" Target="../charts/chart35.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chart" Target="../charts/chart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chart" Target="../charts/chart37.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chart" Target="../charts/chart38.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chart" Target="../charts/chart39.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chart" Target="../charts/chart41.xml"/><Relationship Id="rId2" Type="http://schemas.openxmlformats.org/officeDocument/2006/relationships/chart" Target="../charts/chart40.xml"/><Relationship Id="rId1" Type="http://schemas.openxmlformats.org/officeDocument/2006/relationships/slideLayout" Target="../slideLayouts/slideLayout2.xml"/><Relationship Id="rId5" Type="http://schemas.openxmlformats.org/officeDocument/2006/relationships/chart" Target="../charts/chart43.xml"/><Relationship Id="rId4" Type="http://schemas.openxmlformats.org/officeDocument/2006/relationships/chart" Target="../charts/chart42.xml"/></Relationships>
</file>

<file path=ppt/slides/_rels/slide48.xml.rels><?xml version="1.0" encoding="UTF-8" standalone="yes"?>
<Relationships xmlns="http://schemas.openxmlformats.org/package/2006/relationships"><Relationship Id="rId3" Type="http://schemas.openxmlformats.org/officeDocument/2006/relationships/chart" Target="../charts/chart45.xml"/><Relationship Id="rId2" Type="http://schemas.openxmlformats.org/officeDocument/2006/relationships/chart" Target="../charts/chart44.xml"/><Relationship Id="rId1" Type="http://schemas.openxmlformats.org/officeDocument/2006/relationships/slideLayout" Target="../slideLayouts/slideLayout2.xml"/><Relationship Id="rId4" Type="http://schemas.openxmlformats.org/officeDocument/2006/relationships/chart" Target="../charts/chart4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chart" Target="../charts/chart47.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chart" Target="../charts/chart48.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chart" Target="../charts/chart51.xml"/><Relationship Id="rId2" Type="http://schemas.openxmlformats.org/officeDocument/2006/relationships/chart" Target="../charts/chart50.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chart" Target="../charts/chart52.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chart" Target="../charts/chart54.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chart" Target="../charts/chart55.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chart" Target="../charts/chart56.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chart" Target="../charts/chart57.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62.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18.emf"/><Relationship Id="rId1" Type="http://schemas.openxmlformats.org/officeDocument/2006/relationships/slideLayout" Target="../slideLayouts/slideLayout7.xml"/><Relationship Id="rId5" Type="http://schemas.openxmlformats.org/officeDocument/2006/relationships/image" Target="../media/image90.png"/><Relationship Id="rId4" Type="http://schemas.openxmlformats.org/officeDocument/2006/relationships/image" Target="../media/image80.png"/></Relationships>
</file>

<file path=ppt/slides/_rels/slide63.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chart" Target="../charts/chart58.xml"/><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chart" Target="../charts/chart60.xml"/><Relationship Id="rId2" Type="http://schemas.openxmlformats.org/officeDocument/2006/relationships/chart" Target="../charts/chart5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chart" Target="../charts/chart61.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chart" Target="../charts/chart63.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908720"/>
            <a:ext cx="8229600" cy="1944216"/>
          </a:xfrm>
        </p:spPr>
        <p:txBody>
          <a:bodyPr/>
          <a:lstStyle/>
          <a:p>
            <a:r>
              <a:rPr lang="cs-CZ" dirty="0" smtClean="0">
                <a:solidFill>
                  <a:srgbClr val="0070C0"/>
                </a:solidFill>
              </a:rPr>
              <a:t>Asociace SPŠ ČR</a:t>
            </a:r>
            <a:br>
              <a:rPr lang="cs-CZ" dirty="0" smtClean="0">
                <a:solidFill>
                  <a:srgbClr val="0070C0"/>
                </a:solidFill>
              </a:rPr>
            </a:br>
            <a:r>
              <a:rPr lang="cs-CZ" sz="2000" dirty="0" smtClean="0">
                <a:solidFill>
                  <a:srgbClr val="0070C0"/>
                </a:solidFill>
              </a:rPr>
              <a:t>Špindlerův mlýn</a:t>
            </a:r>
            <a:endParaRPr lang="cs-CZ" dirty="0">
              <a:solidFill>
                <a:srgbClr val="0070C0"/>
              </a:solidFill>
            </a:endParaRPr>
          </a:p>
        </p:txBody>
      </p:sp>
      <p:sp>
        <p:nvSpPr>
          <p:cNvPr id="3" name="Obdélník 2"/>
          <p:cNvSpPr/>
          <p:nvPr/>
        </p:nvSpPr>
        <p:spPr>
          <a:xfrm>
            <a:off x="1158241" y="3429000"/>
            <a:ext cx="6807312" cy="1200329"/>
          </a:xfrm>
          <a:prstGeom prst="rect">
            <a:avLst/>
          </a:prstGeom>
        </p:spPr>
        <p:txBody>
          <a:bodyPr wrap="none">
            <a:spAutoFit/>
          </a:bodyPr>
          <a:lstStyle/>
          <a:p>
            <a:pPr algn="ctr"/>
            <a:r>
              <a:rPr lang="cs-CZ" sz="2400" b="1" dirty="0" smtClean="0">
                <a:solidFill>
                  <a:srgbClr val="0070C0"/>
                </a:solidFill>
              </a:rPr>
              <a:t>Pilotní ověřování organizace přijímacího řízení 2015 </a:t>
            </a:r>
          </a:p>
          <a:p>
            <a:pPr algn="ctr"/>
            <a:r>
              <a:rPr lang="cs-CZ" sz="2400" b="1" dirty="0" smtClean="0">
                <a:solidFill>
                  <a:srgbClr val="0070C0"/>
                </a:solidFill>
              </a:rPr>
              <a:t>MATEMATIKA+</a:t>
            </a:r>
          </a:p>
          <a:p>
            <a:pPr algn="ctr"/>
            <a:r>
              <a:rPr lang="cs-CZ" sz="2400" b="1" dirty="0" smtClean="0">
                <a:solidFill>
                  <a:srgbClr val="0070C0"/>
                </a:solidFill>
              </a:rPr>
              <a:t>Maturitní zkouška </a:t>
            </a:r>
            <a:endParaRPr lang="cs-CZ" sz="2400" dirty="0">
              <a:solidFill>
                <a:srgbClr val="0070C0"/>
              </a:solidFill>
            </a:endParaRPr>
          </a:p>
        </p:txBody>
      </p:sp>
      <p:sp>
        <p:nvSpPr>
          <p:cNvPr id="4" name="Obdélník 3"/>
          <p:cNvSpPr/>
          <p:nvPr/>
        </p:nvSpPr>
        <p:spPr>
          <a:xfrm>
            <a:off x="2286000" y="2852936"/>
            <a:ext cx="4572000" cy="369332"/>
          </a:xfrm>
          <a:prstGeom prst="rect">
            <a:avLst/>
          </a:prstGeom>
        </p:spPr>
        <p:txBody>
          <a:bodyPr>
            <a:spAutoFit/>
          </a:bodyPr>
          <a:lstStyle/>
          <a:p>
            <a:pPr algn="ctr"/>
            <a:r>
              <a:rPr lang="cs-CZ" b="1" dirty="0" smtClean="0">
                <a:solidFill>
                  <a:srgbClr val="0070C0"/>
                </a:solidFill>
              </a:rPr>
              <a:t>7. 10. 2015</a:t>
            </a:r>
            <a:endParaRPr lang="cs-CZ" dirty="0">
              <a:solidFill>
                <a:srgbClr val="0070C0"/>
              </a:solidFill>
            </a:endParaRPr>
          </a:p>
        </p:txBody>
      </p:sp>
      <p:sp>
        <p:nvSpPr>
          <p:cNvPr id="5" name="Nadpis 3"/>
          <p:cNvSpPr txBox="1">
            <a:spLocks/>
          </p:cNvSpPr>
          <p:nvPr/>
        </p:nvSpPr>
        <p:spPr bwMode="auto">
          <a:xfrm>
            <a:off x="457200" y="4878288"/>
            <a:ext cx="619628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pPr algn="l" eaLnBrk="1" hangingPunct="1"/>
            <a:r>
              <a:rPr lang="cs-CZ" sz="1800" dirty="0" smtClean="0">
                <a:solidFill>
                  <a:srgbClr val="1F497D">
                    <a:lumMod val="50000"/>
                  </a:srgbClr>
                </a:solidFill>
              </a:rPr>
              <a:t>Zpracoval: </a:t>
            </a:r>
            <a:r>
              <a:rPr lang="cs-CZ" sz="1800" i="1" dirty="0" smtClean="0">
                <a:solidFill>
                  <a:srgbClr val="1F497D">
                    <a:lumMod val="50000"/>
                  </a:srgbClr>
                </a:solidFill>
              </a:rPr>
              <a:t>Centrum pro zjišťování výsledků vzdělávání</a:t>
            </a:r>
          </a:p>
          <a:p>
            <a:pPr algn="l" eaLnBrk="1" hangingPunct="1"/>
            <a:endParaRPr lang="cs-CZ" sz="1800" dirty="0">
              <a:solidFill>
                <a:srgbClr val="1F497D">
                  <a:lumMod val="50000"/>
                </a:srgbClr>
              </a:solidFill>
            </a:endParaRPr>
          </a:p>
          <a:p>
            <a:pPr algn="l" eaLnBrk="1" hangingPunct="1"/>
            <a:r>
              <a:rPr lang="cs-CZ" sz="1800" dirty="0" smtClean="0">
                <a:solidFill>
                  <a:srgbClr val="1F497D">
                    <a:lumMod val="50000"/>
                  </a:srgbClr>
                </a:solidFill>
              </a:rPr>
              <a:t>ZÁŘÍ 2015</a:t>
            </a:r>
          </a:p>
        </p:txBody>
      </p:sp>
    </p:spTree>
    <p:extLst>
      <p:ext uri="{BB962C8B-B14F-4D97-AF65-F5344CB8AC3E}">
        <p14:creationId xmlns:p14="http://schemas.microsoft.com/office/powerpoint/2010/main" val="31760829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a:t>
            </a:fld>
            <a:endParaRPr lang="cs-CZ" dirty="0">
              <a:solidFill>
                <a:prstClr val="black">
                  <a:tint val="75000"/>
                </a:prstClr>
              </a:solidFill>
            </a:endParaRPr>
          </a:p>
        </p:txBody>
      </p:sp>
      <p:sp>
        <p:nvSpPr>
          <p:cNvPr id="3" name="Obdélník 2"/>
          <p:cNvSpPr/>
          <p:nvPr/>
        </p:nvSpPr>
        <p:spPr>
          <a:xfrm>
            <a:off x="1259632" y="2780928"/>
            <a:ext cx="6840760" cy="1200329"/>
          </a:xfrm>
          <a:prstGeom prst="rect">
            <a:avLst/>
          </a:prstGeom>
        </p:spPr>
        <p:txBody>
          <a:bodyPr wrap="square">
            <a:spAutoFit/>
          </a:bodyPr>
          <a:lstStyle/>
          <a:p>
            <a:pPr algn="ctr"/>
            <a:r>
              <a:rPr lang="cs-CZ" sz="3600" b="1" dirty="0">
                <a:solidFill>
                  <a:srgbClr val="0070C0"/>
                </a:solidFill>
              </a:rPr>
              <a:t>Pilotní ověřování organizace přijímacího řízení 2015 </a:t>
            </a:r>
          </a:p>
        </p:txBody>
      </p:sp>
    </p:spTree>
    <p:extLst>
      <p:ext uri="{BB962C8B-B14F-4D97-AF65-F5344CB8AC3E}">
        <p14:creationId xmlns:p14="http://schemas.microsoft.com/office/powerpoint/2010/main" val="27015265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3</a:t>
            </a:fld>
            <a:endParaRPr lang="cs-CZ" dirty="0">
              <a:solidFill>
                <a:prstClr val="black">
                  <a:tint val="75000"/>
                </a:prstClr>
              </a:solidFill>
            </a:endParaRPr>
          </a:p>
        </p:txBody>
      </p:sp>
      <p:pic>
        <p:nvPicPr>
          <p:cNvPr id="3" name="Obrázek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7623" y="3284984"/>
            <a:ext cx="6984777" cy="2736304"/>
          </a:xfrm>
          <a:prstGeom prst="rect">
            <a:avLst/>
          </a:prstGeom>
          <a:noFill/>
        </p:spPr>
      </p:pic>
      <p:pic>
        <p:nvPicPr>
          <p:cNvPr id="4" name="Obrázek 3"/>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87624" y="188640"/>
            <a:ext cx="6984777" cy="3021965"/>
          </a:xfrm>
          <a:prstGeom prst="rect">
            <a:avLst/>
          </a:prstGeom>
          <a:noFill/>
        </p:spPr>
      </p:pic>
    </p:spTree>
    <p:extLst>
      <p:ext uri="{BB962C8B-B14F-4D97-AF65-F5344CB8AC3E}">
        <p14:creationId xmlns:p14="http://schemas.microsoft.com/office/powerpoint/2010/main" val="370150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4</a:t>
            </a:fld>
            <a:endParaRPr lang="cs-CZ" dirty="0">
              <a:solidFill>
                <a:prstClr val="black">
                  <a:tint val="75000"/>
                </a:prstClr>
              </a:solidFill>
            </a:endParaRPr>
          </a:p>
        </p:txBody>
      </p:sp>
      <p:pic>
        <p:nvPicPr>
          <p:cNvPr id="3" name="Obrázek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43608" y="620688"/>
            <a:ext cx="7200799" cy="4032448"/>
          </a:xfrm>
          <a:prstGeom prst="rect">
            <a:avLst/>
          </a:prstGeom>
          <a:noFill/>
        </p:spPr>
      </p:pic>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31338" y="4786264"/>
            <a:ext cx="7457086" cy="1451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12637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5</a:t>
            </a:fld>
            <a:endParaRPr lang="cs-CZ" dirty="0">
              <a:solidFill>
                <a:prstClr val="black">
                  <a:tint val="75000"/>
                </a:prstClr>
              </a:solidFill>
            </a:endParaRPr>
          </a:p>
        </p:txBody>
      </p:sp>
      <p:pic>
        <p:nvPicPr>
          <p:cNvPr id="3" name="Obrázek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692696"/>
            <a:ext cx="8084874" cy="5280739"/>
          </a:xfrm>
          <a:prstGeom prst="rect">
            <a:avLst/>
          </a:prstGeom>
          <a:noFill/>
        </p:spPr>
      </p:pic>
    </p:spTree>
    <p:extLst>
      <p:ext uri="{BB962C8B-B14F-4D97-AF65-F5344CB8AC3E}">
        <p14:creationId xmlns:p14="http://schemas.microsoft.com/office/powerpoint/2010/main" val="8650519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6</a:t>
            </a:fld>
            <a:endParaRPr lang="cs-CZ" dirty="0">
              <a:solidFill>
                <a:prstClr val="black">
                  <a:tint val="75000"/>
                </a:prstClr>
              </a:solidFill>
            </a:endParaRPr>
          </a:p>
        </p:txBody>
      </p:sp>
      <p:pic>
        <p:nvPicPr>
          <p:cNvPr id="3" name="Obrázek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576" y="620688"/>
            <a:ext cx="7776864" cy="5328592"/>
          </a:xfrm>
          <a:prstGeom prst="rect">
            <a:avLst/>
          </a:prstGeom>
          <a:noFill/>
        </p:spPr>
      </p:pic>
    </p:spTree>
    <p:extLst>
      <p:ext uri="{BB962C8B-B14F-4D97-AF65-F5344CB8AC3E}">
        <p14:creationId xmlns:p14="http://schemas.microsoft.com/office/powerpoint/2010/main" val="6900008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7</a:t>
            </a:fld>
            <a:endParaRPr lang="cs-CZ" dirty="0">
              <a:solidFill>
                <a:prstClr val="black">
                  <a:tint val="75000"/>
                </a:prstClr>
              </a:solidFill>
            </a:endParaRPr>
          </a:p>
        </p:txBody>
      </p:sp>
      <p:pic>
        <p:nvPicPr>
          <p:cNvPr id="3" name="Obrázek 2"/>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3568" y="548680"/>
            <a:ext cx="7920880" cy="5400599"/>
          </a:xfrm>
          <a:prstGeom prst="rect">
            <a:avLst/>
          </a:prstGeom>
          <a:noFill/>
        </p:spPr>
      </p:pic>
    </p:spTree>
    <p:extLst>
      <p:ext uri="{BB962C8B-B14F-4D97-AF65-F5344CB8AC3E}">
        <p14:creationId xmlns:p14="http://schemas.microsoft.com/office/powerpoint/2010/main" val="18186119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8</a:t>
            </a:fld>
            <a:endParaRPr lang="cs-CZ" dirty="0">
              <a:solidFill>
                <a:prstClr val="black">
                  <a:tint val="75000"/>
                </a:prstClr>
              </a:solidFill>
            </a:endParaRPr>
          </a:p>
        </p:txBody>
      </p:sp>
      <p:pic>
        <p:nvPicPr>
          <p:cNvPr id="3" name="Obrázek 2"/>
          <p:cNvPicPr/>
          <p:nvPr/>
        </p:nvPicPr>
        <p:blipFill>
          <a:blip r:embed="rId2">
            <a:extLst>
              <a:ext uri="{28A0092B-C50C-407E-A947-70E740481C1C}">
                <a14:useLocalDpi xmlns:a14="http://schemas.microsoft.com/office/drawing/2010/main" val="0"/>
              </a:ext>
            </a:extLst>
          </a:blip>
          <a:srcRect/>
          <a:stretch>
            <a:fillRect/>
          </a:stretch>
        </p:blipFill>
        <p:spPr bwMode="auto">
          <a:xfrm>
            <a:off x="683568" y="620688"/>
            <a:ext cx="7776864" cy="5328591"/>
          </a:xfrm>
          <a:prstGeom prst="rect">
            <a:avLst/>
          </a:prstGeom>
          <a:noFill/>
        </p:spPr>
      </p:pic>
    </p:spTree>
    <p:extLst>
      <p:ext uri="{BB962C8B-B14F-4D97-AF65-F5344CB8AC3E}">
        <p14:creationId xmlns:p14="http://schemas.microsoft.com/office/powerpoint/2010/main" val="9961585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9</a:t>
            </a:fld>
            <a:endParaRPr lang="cs-CZ" dirty="0">
              <a:solidFill>
                <a:prstClr val="black">
                  <a:tint val="75000"/>
                </a:prstClr>
              </a:solidFill>
            </a:endParaRPr>
          </a:p>
        </p:txBody>
      </p:sp>
      <p:pic>
        <p:nvPicPr>
          <p:cNvPr id="3" name="Obrázek 2"/>
          <p:cNvPicPr/>
          <p:nvPr/>
        </p:nvPicPr>
        <p:blipFill>
          <a:blip r:embed="rId2">
            <a:extLst>
              <a:ext uri="{28A0092B-C50C-407E-A947-70E740481C1C}">
                <a14:useLocalDpi xmlns:a14="http://schemas.microsoft.com/office/drawing/2010/main" val="0"/>
              </a:ext>
            </a:extLst>
          </a:blip>
          <a:srcRect/>
          <a:stretch>
            <a:fillRect/>
          </a:stretch>
        </p:blipFill>
        <p:spPr bwMode="auto">
          <a:xfrm>
            <a:off x="683568" y="620688"/>
            <a:ext cx="7776864" cy="5184576"/>
          </a:xfrm>
          <a:prstGeom prst="rect">
            <a:avLst/>
          </a:prstGeom>
          <a:noFill/>
        </p:spPr>
      </p:pic>
    </p:spTree>
    <p:extLst>
      <p:ext uri="{BB962C8B-B14F-4D97-AF65-F5344CB8AC3E}">
        <p14:creationId xmlns:p14="http://schemas.microsoft.com/office/powerpoint/2010/main" val="41900151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10</a:t>
            </a:fld>
            <a:endParaRPr lang="cs-CZ" dirty="0">
              <a:solidFill>
                <a:prstClr val="black">
                  <a:tint val="75000"/>
                </a:prstClr>
              </a:solidFill>
            </a:endParaRPr>
          </a:p>
        </p:txBody>
      </p:sp>
      <p:pic>
        <p:nvPicPr>
          <p:cNvPr id="3" name="Obrázek 2"/>
          <p:cNvPicPr/>
          <p:nvPr/>
        </p:nvPicPr>
        <p:blipFill>
          <a:blip r:embed="rId2">
            <a:extLst>
              <a:ext uri="{28A0092B-C50C-407E-A947-70E740481C1C}">
                <a14:useLocalDpi xmlns:a14="http://schemas.microsoft.com/office/drawing/2010/main" val="0"/>
              </a:ext>
            </a:extLst>
          </a:blip>
          <a:srcRect/>
          <a:stretch>
            <a:fillRect/>
          </a:stretch>
        </p:blipFill>
        <p:spPr bwMode="auto">
          <a:xfrm>
            <a:off x="539552" y="548680"/>
            <a:ext cx="8064896" cy="5400600"/>
          </a:xfrm>
          <a:prstGeom prst="rect">
            <a:avLst/>
          </a:prstGeom>
          <a:noFill/>
        </p:spPr>
      </p:pic>
    </p:spTree>
    <p:extLst>
      <p:ext uri="{BB962C8B-B14F-4D97-AF65-F5344CB8AC3E}">
        <p14:creationId xmlns:p14="http://schemas.microsoft.com/office/powerpoint/2010/main" val="33985712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11</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85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MATEMATIKA A ČEŠTINA – % SKÓRU</a:t>
            </a:r>
          </a:p>
          <a:p>
            <a:r>
              <a:rPr lang="cs-CZ" sz="2600" b="1" dirty="0" smtClean="0">
                <a:solidFill>
                  <a:schemeClr val="tx2"/>
                </a:solidFill>
              </a:rPr>
              <a:t>ŘÁDNÝ A NÁHRADNÍ TERMÍN: TESTY PRO 5.–9. ROČ.</a:t>
            </a:r>
            <a:endParaRPr lang="cs-CZ" sz="2600" b="1" dirty="0">
              <a:solidFill>
                <a:schemeClr val="tx2"/>
              </a:solidFill>
            </a:endParaRPr>
          </a:p>
        </p:txBody>
      </p:sp>
      <p:graphicFrame>
        <p:nvGraphicFramePr>
          <p:cNvPr id="5" name="Graf 4"/>
          <p:cNvGraphicFramePr>
            <a:graphicFrameLocks/>
          </p:cNvGraphicFramePr>
          <p:nvPr>
            <p:extLst>
              <p:ext uri="{D42A27DB-BD31-4B8C-83A1-F6EECF244321}">
                <p14:modId xmlns:p14="http://schemas.microsoft.com/office/powerpoint/2010/main" val="355493143"/>
              </p:ext>
            </p:extLst>
          </p:nvPr>
        </p:nvGraphicFramePr>
        <p:xfrm>
          <a:off x="2182386" y="3140968"/>
          <a:ext cx="4779228" cy="3114915"/>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ovéPole 6"/>
          <p:cNvSpPr txBox="1"/>
          <p:nvPr/>
        </p:nvSpPr>
        <p:spPr>
          <a:xfrm>
            <a:off x="419267" y="902326"/>
            <a:ext cx="7992888" cy="2292935"/>
          </a:xfrm>
          <a:prstGeom prst="rect">
            <a:avLst/>
          </a:prstGeom>
          <a:noFill/>
        </p:spPr>
        <p:txBody>
          <a:bodyPr wrap="square" rtlCol="0" anchor="ctr">
            <a:spAutoFit/>
          </a:bodyPr>
          <a:lstStyle/>
          <a:p>
            <a:r>
              <a:rPr lang="cs-CZ" sz="1100" dirty="0"/>
              <a:t>Zkoušku z matematiky konalo celkem 10 501 uchazečů o studium na 8letém gymnáziu, 2 204 uchazečů o studium na 6letém </a:t>
            </a:r>
            <a:r>
              <a:rPr lang="cs-CZ" sz="1100" dirty="0" smtClean="0"/>
              <a:t>gymnáziu</a:t>
            </a:r>
            <a:br>
              <a:rPr lang="cs-CZ" sz="1100" dirty="0" smtClean="0"/>
            </a:br>
            <a:r>
              <a:rPr lang="cs-CZ" sz="1100" dirty="0" smtClean="0"/>
              <a:t>a ke </a:t>
            </a:r>
            <a:r>
              <a:rPr lang="cs-CZ" sz="1100" dirty="0"/>
              <a:t>zkoušce z matematiky pro 4leté obory vzdělávání se dostavilo celkem 39 720 </a:t>
            </a:r>
            <a:r>
              <a:rPr lang="cs-CZ" sz="1100" dirty="0" smtClean="0"/>
              <a:t>žáků.</a:t>
            </a:r>
          </a:p>
          <a:p>
            <a:r>
              <a:rPr lang="cs-CZ" sz="1100" dirty="0" smtClean="0"/>
              <a:t>Zkoušku z českého </a:t>
            </a:r>
            <a:r>
              <a:rPr lang="cs-CZ" sz="1100" dirty="0"/>
              <a:t>jazyka konalo celkem 10 499 uchazečů o studium na 8letém gymnáziu, 2 201 uchazečů o studium na 6letém </a:t>
            </a:r>
            <a:r>
              <a:rPr lang="cs-CZ" sz="1100" dirty="0" smtClean="0"/>
              <a:t>gymnáziu</a:t>
            </a:r>
          </a:p>
          <a:p>
            <a:r>
              <a:rPr lang="cs-CZ" sz="1100" dirty="0" smtClean="0"/>
              <a:t>a 39</a:t>
            </a:r>
            <a:r>
              <a:rPr lang="cs-CZ" sz="1100" dirty="0"/>
              <a:t> 691 uchazečů o studium na 4letých oborech </a:t>
            </a:r>
            <a:r>
              <a:rPr lang="cs-CZ" sz="1100" dirty="0" smtClean="0"/>
              <a:t>vzdělávání.</a:t>
            </a:r>
          </a:p>
          <a:p>
            <a:r>
              <a:rPr lang="cs-CZ" sz="1100" dirty="0" smtClean="0"/>
              <a:t>Konstrukce každého z didaktických testů je podmíněna cílovým zaměřením uchazečů. Pro každou ze tří skupin uchazečů, kteří měli možnost konat přijímací zkoušky, byly vytvořeny didaktické testy přiměřené obtížnosti. Testy pro první dvě uvedené skupiny žáků, kteří se hlásí na víceletá gymnázia, obsahovaly větší množství náročnějších úloh než testy pro třetí uvedenou skupinu žáků, kteří se rozptýlí do různých 4letých studijních oborů zakončených maturitní zkouškou. V matematice narůstá objem </a:t>
            </a:r>
            <a:r>
              <a:rPr lang="cs-CZ" sz="1100" dirty="0"/>
              <a:t>požadavků </a:t>
            </a:r>
            <a:r>
              <a:rPr lang="cs-CZ" sz="1100" dirty="0" smtClean="0"/>
              <a:t>zejména v testech pro druhou uvedenou skupinu žáků usilující o studium na šestiletém gymnáziu. </a:t>
            </a:r>
          </a:p>
          <a:p>
            <a:r>
              <a:rPr lang="cs-CZ" sz="1100" dirty="0" smtClean="0"/>
              <a:t>Průměrný skór </a:t>
            </a:r>
            <a:r>
              <a:rPr lang="cs-CZ" sz="1100" dirty="0"/>
              <a:t>v testech potvrzuje, že ve skupinách uchazečů o víceletá gymnázia je větší podíl žáků s lepšími studijními výsledky</a:t>
            </a:r>
            <a:r>
              <a:rPr lang="cs-CZ" sz="1100" dirty="0" smtClean="0"/>
              <a:t>. Oba testy </a:t>
            </a:r>
            <a:r>
              <a:rPr lang="cs-CZ" sz="1100" dirty="0"/>
              <a:t>pro třetí uvedenou skupinu jsou méně </a:t>
            </a:r>
            <a:r>
              <a:rPr lang="cs-CZ" sz="1100" dirty="0" smtClean="0"/>
              <a:t>obtížné, což potvrzují i výsledky v testu z českého  jazyka. Nicméně průměrný skór testu z matematiky je v </a:t>
            </a:r>
            <a:r>
              <a:rPr lang="cs-CZ" sz="1100" dirty="0"/>
              <a:t>této nejpočetnější skupině zákonitě </a:t>
            </a:r>
            <a:r>
              <a:rPr lang="cs-CZ" sz="1100" dirty="0" smtClean="0"/>
              <a:t>nejnižší, neboť narůstající objem navazujícího učiva, jehož pochopení je do značné míry závislé na předchozích vědomostech  žáka, se stává pro mnohé velkým problémem.</a:t>
            </a:r>
            <a:endParaRPr lang="cs-CZ" sz="1100" dirty="0"/>
          </a:p>
        </p:txBody>
      </p:sp>
    </p:spTree>
    <p:extLst>
      <p:ext uri="{BB962C8B-B14F-4D97-AF65-F5344CB8AC3E}">
        <p14:creationId xmlns:p14="http://schemas.microsoft.com/office/powerpoint/2010/main" val="232545597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12</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MATEMATIKA A ČEŠTINA – % SKÓRU</a:t>
            </a:r>
          </a:p>
          <a:p>
            <a:r>
              <a:rPr lang="cs-CZ" sz="3600" b="1" dirty="0" smtClean="0">
                <a:solidFill>
                  <a:schemeClr val="tx2"/>
                </a:solidFill>
              </a:rPr>
              <a:t>UCHAZEČI O 8LETÁ GYMNÁZIA</a:t>
            </a:r>
            <a:endParaRPr lang="cs-CZ" sz="3600" b="1" dirty="0">
              <a:solidFill>
                <a:schemeClr val="tx2"/>
              </a:solidFill>
            </a:endParaRPr>
          </a:p>
        </p:txBody>
      </p:sp>
      <p:graphicFrame>
        <p:nvGraphicFramePr>
          <p:cNvPr id="7" name="Graf 6"/>
          <p:cNvGraphicFramePr>
            <a:graphicFrameLocks/>
          </p:cNvGraphicFramePr>
          <p:nvPr>
            <p:extLst>
              <p:ext uri="{D42A27DB-BD31-4B8C-83A1-F6EECF244321}">
                <p14:modId xmlns:p14="http://schemas.microsoft.com/office/powerpoint/2010/main" val="913686968"/>
              </p:ext>
            </p:extLst>
          </p:nvPr>
        </p:nvGraphicFramePr>
        <p:xfrm>
          <a:off x="570050" y="2477203"/>
          <a:ext cx="4514850" cy="3215767"/>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ovéPole 4"/>
          <p:cNvSpPr txBox="1"/>
          <p:nvPr/>
        </p:nvSpPr>
        <p:spPr>
          <a:xfrm>
            <a:off x="611560" y="947774"/>
            <a:ext cx="7920880" cy="1446550"/>
          </a:xfrm>
          <a:prstGeom prst="rect">
            <a:avLst/>
          </a:prstGeom>
          <a:noFill/>
        </p:spPr>
        <p:txBody>
          <a:bodyPr wrap="square" rtlCol="0" anchor="ctr">
            <a:spAutoFit/>
          </a:bodyPr>
          <a:lstStyle/>
          <a:p>
            <a:r>
              <a:rPr lang="cs-CZ" sz="1100" dirty="0"/>
              <a:t>Zkoušku z matematiky konalo celkem 10 501 uchazečů o studium na 8letém gymnáziu. Dosáhli průměrného </a:t>
            </a:r>
            <a:r>
              <a:rPr lang="cs-CZ" sz="1100" dirty="0" smtClean="0"/>
              <a:t>skóru </a:t>
            </a:r>
            <a:r>
              <a:rPr lang="cs-CZ" sz="1100" dirty="0"/>
              <a:t>54,1 %, přičemž </a:t>
            </a:r>
            <a:r>
              <a:rPr lang="cs-CZ" sz="1100" dirty="0" smtClean="0"/>
              <a:t>průměrný skór uchazečů, </a:t>
            </a:r>
            <a:r>
              <a:rPr lang="cs-CZ" sz="1100" dirty="0"/>
              <a:t>kteří zkoušku konali v řádném termínu, </a:t>
            </a:r>
            <a:r>
              <a:rPr lang="cs-CZ" sz="1100" dirty="0" smtClean="0"/>
              <a:t>byl </a:t>
            </a:r>
            <a:r>
              <a:rPr lang="cs-CZ" sz="1100" dirty="0"/>
              <a:t>o desetinu procentního bodu lepší (tedy 54,2 %). 67</a:t>
            </a:r>
            <a:r>
              <a:rPr lang="cs-CZ" sz="1100" b="1" dirty="0"/>
              <a:t> </a:t>
            </a:r>
            <a:r>
              <a:rPr lang="cs-CZ" sz="1100" dirty="0"/>
              <a:t>žáků, kteří konali zkoušku v náhradním termínu, </a:t>
            </a:r>
            <a:r>
              <a:rPr lang="cs-CZ" sz="1100" dirty="0" smtClean="0"/>
              <a:t>dosáhlo průměrného skóru </a:t>
            </a:r>
            <a:r>
              <a:rPr lang="cs-CZ" sz="1100" dirty="0"/>
              <a:t>48,8 %.</a:t>
            </a:r>
          </a:p>
          <a:p>
            <a:r>
              <a:rPr lang="cs-CZ" sz="1100" dirty="0" smtClean="0"/>
              <a:t>Zkoušku </a:t>
            </a:r>
            <a:r>
              <a:rPr lang="cs-CZ" sz="1100" dirty="0"/>
              <a:t>z českého jazyka konalo celkem 10 499 uchazečů o studium na 8letém gymnáziu, v tomto případě činí </a:t>
            </a:r>
            <a:r>
              <a:rPr lang="cs-CZ" sz="1100" dirty="0" smtClean="0"/>
              <a:t>průměrný skór </a:t>
            </a:r>
            <a:r>
              <a:rPr lang="cs-CZ" sz="1100" dirty="0"/>
              <a:t>54,6 %. </a:t>
            </a:r>
            <a:endParaRPr lang="cs-CZ" sz="1100" dirty="0" smtClean="0"/>
          </a:p>
          <a:p>
            <a:r>
              <a:rPr lang="cs-CZ" sz="1100" dirty="0" smtClean="0"/>
              <a:t>V </a:t>
            </a:r>
            <a:r>
              <a:rPr lang="cs-CZ" sz="1100" dirty="0"/>
              <a:t>řádném termínu se ke zkoušce dostavilo 10 431 </a:t>
            </a:r>
            <a:r>
              <a:rPr lang="cs-CZ" sz="1100" dirty="0" smtClean="0"/>
              <a:t>uchazečů </a:t>
            </a:r>
            <a:r>
              <a:rPr lang="cs-CZ" sz="1100" dirty="0"/>
              <a:t>a dosáhli stejného průměrného </a:t>
            </a:r>
            <a:r>
              <a:rPr lang="cs-CZ" sz="1100" dirty="0" smtClean="0"/>
              <a:t>skóru, </a:t>
            </a:r>
            <a:r>
              <a:rPr lang="cs-CZ" sz="1100" dirty="0"/>
              <a:t>naopak </a:t>
            </a:r>
            <a:r>
              <a:rPr lang="cs-CZ" sz="1100" dirty="0" smtClean="0"/>
              <a:t>průměrný skór uchazečů, </a:t>
            </a:r>
            <a:r>
              <a:rPr lang="cs-CZ" sz="1100" dirty="0"/>
              <a:t>kteří zkoušku konali v náhradním termínu, </a:t>
            </a:r>
            <a:r>
              <a:rPr lang="cs-CZ" sz="1100" dirty="0" smtClean="0"/>
              <a:t>byl </a:t>
            </a:r>
            <a:r>
              <a:rPr lang="cs-CZ" sz="1100" dirty="0"/>
              <a:t>o šest desetin procentního bodu horší (tedy 54 </a:t>
            </a:r>
            <a:r>
              <a:rPr lang="cs-CZ" sz="1100" dirty="0" smtClean="0"/>
              <a:t>%).</a:t>
            </a:r>
          </a:p>
          <a:p>
            <a:r>
              <a:rPr lang="cs-CZ" sz="1100" dirty="0" smtClean="0"/>
              <a:t>Nelze předpokládat, že by málo početný soubor uchazečů, kteří konají zkoušku v náhradním termínu, statisticky odpovídal reprezentativnímu vzorku uchazečů konajících zkoušku v řádném termínu.</a:t>
            </a:r>
            <a:endParaRPr lang="cs-CZ" sz="1100" dirty="0"/>
          </a:p>
        </p:txBody>
      </p:sp>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2217350"/>
            <a:ext cx="2495358" cy="37319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98989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13</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ROZLOŽENÍ % SKÓRU – MATEMATIKA A ČEŠTINA</a:t>
            </a:r>
          </a:p>
          <a:p>
            <a:r>
              <a:rPr lang="cs-CZ" sz="3600" b="1" dirty="0" smtClean="0">
                <a:solidFill>
                  <a:schemeClr val="tx2"/>
                </a:solidFill>
              </a:rPr>
              <a:t>UCHAZEČI O 8LETÁ GYMNÁZIA</a:t>
            </a:r>
            <a:endParaRPr lang="cs-CZ" sz="3600" b="1" dirty="0">
              <a:solidFill>
                <a:schemeClr val="tx2"/>
              </a:solidFill>
            </a:endParaRPr>
          </a:p>
        </p:txBody>
      </p:sp>
      <p:graphicFrame>
        <p:nvGraphicFramePr>
          <p:cNvPr id="9" name="Graf 8"/>
          <p:cNvGraphicFramePr>
            <a:graphicFrameLocks/>
          </p:cNvGraphicFramePr>
          <p:nvPr>
            <p:extLst>
              <p:ext uri="{D42A27DB-BD31-4B8C-83A1-F6EECF244321}">
                <p14:modId xmlns:p14="http://schemas.microsoft.com/office/powerpoint/2010/main" val="583152247"/>
              </p:ext>
            </p:extLst>
          </p:nvPr>
        </p:nvGraphicFramePr>
        <p:xfrm>
          <a:off x="323528" y="1999587"/>
          <a:ext cx="4202206" cy="285301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Graf 9"/>
          <p:cNvGraphicFramePr>
            <a:graphicFrameLocks/>
          </p:cNvGraphicFramePr>
          <p:nvPr>
            <p:extLst>
              <p:ext uri="{D42A27DB-BD31-4B8C-83A1-F6EECF244321}">
                <p14:modId xmlns:p14="http://schemas.microsoft.com/office/powerpoint/2010/main" val="2682637125"/>
              </p:ext>
            </p:extLst>
          </p:nvPr>
        </p:nvGraphicFramePr>
        <p:xfrm>
          <a:off x="4691322" y="1999587"/>
          <a:ext cx="4202206" cy="2853018"/>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ovéPole 7"/>
          <p:cNvSpPr txBox="1"/>
          <p:nvPr/>
        </p:nvSpPr>
        <p:spPr>
          <a:xfrm>
            <a:off x="170795" y="4797152"/>
            <a:ext cx="8802410" cy="1015663"/>
          </a:xfrm>
          <a:prstGeom prst="rect">
            <a:avLst/>
          </a:prstGeom>
          <a:noFill/>
        </p:spPr>
        <p:txBody>
          <a:bodyPr wrap="none" rtlCol="0">
            <a:spAutoFit/>
          </a:bodyPr>
          <a:lstStyle/>
          <a:p>
            <a:endParaRPr lang="cs-CZ" sz="1000" dirty="0" smtClean="0"/>
          </a:p>
          <a:p>
            <a:r>
              <a:rPr lang="cs-CZ" sz="1000" dirty="0" smtClean="0"/>
              <a:t>Z rozložení výsledků uchazečů je zřejmé, že testy z obou předmětů jsou velmi dobrým nástrojem pro hodnocení výstupu ze vzdělávání. Test z českého jazyka obsahuje</a:t>
            </a:r>
            <a:br>
              <a:rPr lang="cs-CZ" sz="1000" dirty="0" smtClean="0"/>
            </a:br>
            <a:r>
              <a:rPr lang="cs-CZ" sz="1000" dirty="0" smtClean="0"/>
              <a:t>větší podíl uzavřených úloh, a proto má zákonitě vyšší  náhodný skór (tj. pravděpodobný průměrný počet bodů získaný díky náhodnému výběru správných odpovědí). </a:t>
            </a:r>
          </a:p>
          <a:p>
            <a:r>
              <a:rPr lang="cs-CZ" sz="1000" dirty="0" smtClean="0"/>
              <a:t>Proto v testu z českého jazyka na rozdíl od druhého testu nebudou mít s vysokou pravděpodobností ani nejslabší žáci nulový nebo téměř nulový bodový skór.</a:t>
            </a:r>
            <a:br>
              <a:rPr lang="cs-CZ" sz="1000" dirty="0" smtClean="0"/>
            </a:br>
            <a:r>
              <a:rPr lang="cs-CZ" sz="1000" dirty="0" smtClean="0"/>
              <a:t>V případě požadavku stanovení minimální hranice úspěšnosti (ředitelem školy či centrálně) by s ohledem na tuto skutečnost měla být v každém z obou těchto testů </a:t>
            </a:r>
          </a:p>
          <a:p>
            <a:r>
              <a:rPr lang="cs-CZ" sz="1000" dirty="0" smtClean="0"/>
              <a:t>stanovena  jiná hranice  – v  testu z matematiky nižší hodnota, v testu z českého jazyka o něco vyšší hodnota. </a:t>
            </a:r>
            <a:endParaRPr lang="cs-CZ" sz="1000" dirty="0"/>
          </a:p>
        </p:txBody>
      </p:sp>
    </p:spTree>
    <p:extLst>
      <p:ext uri="{BB962C8B-B14F-4D97-AF65-F5344CB8AC3E}">
        <p14:creationId xmlns:p14="http://schemas.microsoft.com/office/powerpoint/2010/main" val="23499385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14</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MATEMATIKA A ČEŠTINA – % SKÓRU</a:t>
            </a:r>
          </a:p>
          <a:p>
            <a:r>
              <a:rPr lang="cs-CZ" sz="3600" b="1" dirty="0" smtClean="0">
                <a:solidFill>
                  <a:schemeClr val="tx2"/>
                </a:solidFill>
              </a:rPr>
              <a:t>UCHAZEČI O 6LETÁ GYMNÁZIA</a:t>
            </a:r>
            <a:endParaRPr lang="cs-CZ" sz="3600" b="1" dirty="0">
              <a:solidFill>
                <a:schemeClr val="tx2"/>
              </a:solidFill>
            </a:endParaRPr>
          </a:p>
        </p:txBody>
      </p:sp>
      <p:graphicFrame>
        <p:nvGraphicFramePr>
          <p:cNvPr id="8" name="Graf 7"/>
          <p:cNvGraphicFramePr>
            <a:graphicFrameLocks/>
          </p:cNvGraphicFramePr>
          <p:nvPr>
            <p:extLst>
              <p:ext uri="{D42A27DB-BD31-4B8C-83A1-F6EECF244321}">
                <p14:modId xmlns:p14="http://schemas.microsoft.com/office/powerpoint/2010/main" val="3611875367"/>
              </p:ext>
            </p:extLst>
          </p:nvPr>
        </p:nvGraphicFramePr>
        <p:xfrm>
          <a:off x="539552" y="2708920"/>
          <a:ext cx="4503965" cy="3217128"/>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ovéPole 4"/>
          <p:cNvSpPr txBox="1"/>
          <p:nvPr/>
        </p:nvSpPr>
        <p:spPr>
          <a:xfrm>
            <a:off x="503548" y="980728"/>
            <a:ext cx="8136904" cy="1446550"/>
          </a:xfrm>
          <a:prstGeom prst="rect">
            <a:avLst/>
          </a:prstGeom>
          <a:noFill/>
        </p:spPr>
        <p:txBody>
          <a:bodyPr wrap="square" rtlCol="0" anchor="ctr">
            <a:spAutoFit/>
          </a:bodyPr>
          <a:lstStyle/>
          <a:p>
            <a:r>
              <a:rPr lang="cs-CZ" sz="1100" dirty="0"/>
              <a:t>Zkoušku z matematiky konalo celkem 2 204 uchazečů o studium na 6letém gymnáziu. Dosáhli průměrného skóre 47,2 %, přičemž </a:t>
            </a:r>
            <a:r>
              <a:rPr lang="cs-CZ" sz="1100" dirty="0" smtClean="0"/>
              <a:t>průměrný skór </a:t>
            </a:r>
            <a:r>
              <a:rPr lang="cs-CZ" sz="1100" dirty="0"/>
              <a:t>žáků, kteří zkoušku konali v řádném termínu, </a:t>
            </a:r>
            <a:r>
              <a:rPr lang="cs-CZ" sz="1100" dirty="0" smtClean="0"/>
              <a:t>byl </a:t>
            </a:r>
            <a:r>
              <a:rPr lang="cs-CZ" sz="1100" dirty="0"/>
              <a:t>o desetinu procentního bodu lepší (tedy 47,3 %). 20</a:t>
            </a:r>
            <a:r>
              <a:rPr lang="cs-CZ" sz="1100" b="1" dirty="0"/>
              <a:t> </a:t>
            </a:r>
            <a:r>
              <a:rPr lang="cs-CZ" sz="1100" dirty="0"/>
              <a:t>žáků, kteří konali zkoušku </a:t>
            </a:r>
            <a:endParaRPr lang="cs-CZ" sz="1100" dirty="0" smtClean="0"/>
          </a:p>
          <a:p>
            <a:r>
              <a:rPr lang="cs-CZ" sz="1100" dirty="0" smtClean="0"/>
              <a:t>v </a:t>
            </a:r>
            <a:r>
              <a:rPr lang="cs-CZ" sz="1100" dirty="0"/>
              <a:t>náhradním termínu, </a:t>
            </a:r>
            <a:r>
              <a:rPr lang="cs-CZ" sz="1100" dirty="0" smtClean="0"/>
              <a:t>dosáhlo průměrného skóru </a:t>
            </a:r>
            <a:r>
              <a:rPr lang="cs-CZ" sz="1100" dirty="0"/>
              <a:t>42,4 %.</a:t>
            </a:r>
          </a:p>
          <a:p>
            <a:r>
              <a:rPr lang="cs-CZ" sz="1100" dirty="0" smtClean="0"/>
              <a:t>Zkoušku </a:t>
            </a:r>
            <a:r>
              <a:rPr lang="cs-CZ" sz="1100" dirty="0"/>
              <a:t>z českého jazyka konalo celkem 2 201 uchazečů o studium na 6letém gymnáziu, v tomto případě činí </a:t>
            </a:r>
            <a:r>
              <a:rPr lang="cs-CZ" sz="1100" dirty="0" smtClean="0"/>
              <a:t>průměrný skór </a:t>
            </a:r>
            <a:r>
              <a:rPr lang="cs-CZ" sz="1100" dirty="0"/>
              <a:t>54,9 %. Stejného průměrného </a:t>
            </a:r>
            <a:r>
              <a:rPr lang="cs-CZ" sz="1100" dirty="0" smtClean="0"/>
              <a:t>skóru </a:t>
            </a:r>
            <a:r>
              <a:rPr lang="cs-CZ" sz="1100" dirty="0"/>
              <a:t>dosáhli jak žáci, kteří se v počtu 2 181 dostavili ke zkoušce v řádném termínu, tak žáci, kteří zkoušku konali </a:t>
            </a:r>
            <a:endParaRPr lang="cs-CZ" sz="1100" dirty="0" smtClean="0"/>
          </a:p>
          <a:p>
            <a:r>
              <a:rPr lang="cs-CZ" sz="1100" dirty="0" smtClean="0"/>
              <a:t>v </a:t>
            </a:r>
            <a:r>
              <a:rPr lang="cs-CZ" sz="1100" dirty="0"/>
              <a:t>náhradním termínu</a:t>
            </a:r>
            <a:r>
              <a:rPr lang="cs-CZ" sz="1100" dirty="0" smtClean="0"/>
              <a:t>.</a:t>
            </a:r>
          </a:p>
          <a:p>
            <a:r>
              <a:rPr lang="cs-CZ" sz="1100" dirty="0" smtClean="0"/>
              <a:t>Opět nelze </a:t>
            </a:r>
            <a:r>
              <a:rPr lang="cs-CZ" sz="1100" dirty="0"/>
              <a:t>předpokládat, že by </a:t>
            </a:r>
            <a:r>
              <a:rPr lang="cs-CZ" sz="1100" dirty="0" smtClean="0"/>
              <a:t>soubor 20 žáků</a:t>
            </a:r>
            <a:r>
              <a:rPr lang="cs-CZ" sz="1100" dirty="0"/>
              <a:t>, kteří konají zkoušku v náhradním termínu, statisticky odpovídal reprezentativnímu vzorku žáků konajících zkoušku v řádném termínu</a:t>
            </a:r>
            <a:r>
              <a:rPr lang="cs-CZ" sz="1100" dirty="0" smtClean="0"/>
              <a:t>.</a:t>
            </a:r>
            <a:endParaRPr lang="cs-CZ" sz="1100" dirty="0"/>
          </a:p>
        </p:txBody>
      </p:sp>
      <p:pic>
        <p:nvPicPr>
          <p:cNvPr id="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868144" y="2290164"/>
            <a:ext cx="2464443" cy="3685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604616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15</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ROZLOŽENÍ % SKÓRU – MATEMATIKA A ČEŠTINA</a:t>
            </a:r>
          </a:p>
          <a:p>
            <a:r>
              <a:rPr lang="cs-CZ" sz="3600" b="1" dirty="0" smtClean="0">
                <a:solidFill>
                  <a:schemeClr val="tx2"/>
                </a:solidFill>
              </a:rPr>
              <a:t>UCHAZEČI O 6LETÁ GYMNÁZIA</a:t>
            </a:r>
            <a:endParaRPr lang="cs-CZ" sz="3600" b="1" dirty="0">
              <a:solidFill>
                <a:schemeClr val="tx2"/>
              </a:solidFill>
            </a:endParaRPr>
          </a:p>
        </p:txBody>
      </p:sp>
      <p:graphicFrame>
        <p:nvGraphicFramePr>
          <p:cNvPr id="7" name="Graf 6"/>
          <p:cNvGraphicFramePr>
            <a:graphicFrameLocks/>
          </p:cNvGraphicFramePr>
          <p:nvPr>
            <p:extLst>
              <p:ext uri="{D42A27DB-BD31-4B8C-83A1-F6EECF244321}">
                <p14:modId xmlns:p14="http://schemas.microsoft.com/office/powerpoint/2010/main" val="1747541503"/>
              </p:ext>
            </p:extLst>
          </p:nvPr>
        </p:nvGraphicFramePr>
        <p:xfrm>
          <a:off x="369794" y="2002491"/>
          <a:ext cx="4202206" cy="285301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Graf 7"/>
          <p:cNvGraphicFramePr>
            <a:graphicFrameLocks/>
          </p:cNvGraphicFramePr>
          <p:nvPr>
            <p:extLst>
              <p:ext uri="{D42A27DB-BD31-4B8C-83A1-F6EECF244321}">
                <p14:modId xmlns:p14="http://schemas.microsoft.com/office/powerpoint/2010/main" val="3319012981"/>
              </p:ext>
            </p:extLst>
          </p:nvPr>
        </p:nvGraphicFramePr>
        <p:xfrm>
          <a:off x="4716016" y="2002491"/>
          <a:ext cx="4202206" cy="2853018"/>
        </p:xfrm>
        <a:graphic>
          <a:graphicData uri="http://schemas.openxmlformats.org/drawingml/2006/chart">
            <c:chart xmlns:c="http://schemas.openxmlformats.org/drawingml/2006/chart" xmlns:r="http://schemas.openxmlformats.org/officeDocument/2006/relationships" r:id="rId4"/>
          </a:graphicData>
        </a:graphic>
      </p:graphicFrame>
      <p:sp>
        <p:nvSpPr>
          <p:cNvPr id="9" name="TextovéPole 8"/>
          <p:cNvSpPr txBox="1"/>
          <p:nvPr/>
        </p:nvSpPr>
        <p:spPr>
          <a:xfrm>
            <a:off x="70992" y="5013176"/>
            <a:ext cx="8965504" cy="861774"/>
          </a:xfrm>
          <a:prstGeom prst="rect">
            <a:avLst/>
          </a:prstGeom>
          <a:noFill/>
        </p:spPr>
        <p:txBody>
          <a:bodyPr wrap="square" rtlCol="0">
            <a:spAutoFit/>
          </a:bodyPr>
          <a:lstStyle/>
          <a:p>
            <a:r>
              <a:rPr lang="cs-CZ" sz="1000" dirty="0" smtClean="0"/>
              <a:t>Z rozložení výsledků uchazečů je zřejmé, že testy z obou předmětů jsou velmi dobrým nástrojem pro hodnocení výstupu základního vzdělávání. Test z českého jazyka obsahuje větší podíl uzavřených úloh, a proto má zákonitě vyšší  náhodný skór (tj. pravděpodobný průměrný počet bodů získaný díky náhodnému výběru správných odpovědí).  Během prvních dvou ročníků na druhém stupni základní školy se v matematice výrazně zvyšuje náročnost učiva, a tomu odpovídá i obtížnost testu. Proto je v 7. ročníku snazší rozlišit předpoklady žáka k matematice než v 5. ročníku. Naopak v českém </a:t>
            </a:r>
            <a:r>
              <a:rPr lang="cs-CZ" sz="1000" dirty="0"/>
              <a:t>jazyce </a:t>
            </a:r>
            <a:r>
              <a:rPr lang="cs-CZ" sz="1000" dirty="0" smtClean="0"/>
              <a:t>se dobré předpoklady žáka dají identifikovat již v 5. ročníku základní školy.</a:t>
            </a:r>
            <a:endParaRPr lang="cs-CZ" sz="1000" dirty="0"/>
          </a:p>
        </p:txBody>
      </p:sp>
    </p:spTree>
    <p:extLst>
      <p:ext uri="{BB962C8B-B14F-4D97-AF65-F5344CB8AC3E}">
        <p14:creationId xmlns:p14="http://schemas.microsoft.com/office/powerpoint/2010/main" val="327701418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16</a:t>
            </a:fld>
            <a:endParaRPr lang="cs-CZ" dirty="0">
              <a:solidFill>
                <a:prstClr val="black">
                  <a:tint val="75000"/>
                </a:prstClr>
              </a:solidFill>
            </a:endParaRPr>
          </a:p>
        </p:txBody>
      </p:sp>
      <p:sp>
        <p:nvSpPr>
          <p:cNvPr id="6" name="Nadpis 1"/>
          <p:cNvSpPr txBox="1">
            <a:spLocks/>
          </p:cNvSpPr>
          <p:nvPr/>
        </p:nvSpPr>
        <p:spPr>
          <a:xfrm>
            <a:off x="179512" y="116632"/>
            <a:ext cx="8712968" cy="778098"/>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MATEMATIKA A ČEŠTINA – % SKÓRU</a:t>
            </a:r>
          </a:p>
          <a:p>
            <a:r>
              <a:rPr lang="cs-CZ" sz="3600" b="1" dirty="0" smtClean="0">
                <a:solidFill>
                  <a:schemeClr val="tx2"/>
                </a:solidFill>
              </a:rPr>
              <a:t>UCHAZEČI O 4LETÉ OBORY</a:t>
            </a:r>
            <a:endParaRPr lang="cs-CZ" sz="3600" b="1" dirty="0">
              <a:solidFill>
                <a:schemeClr val="tx2"/>
              </a:solidFill>
            </a:endParaRPr>
          </a:p>
        </p:txBody>
      </p:sp>
      <p:sp>
        <p:nvSpPr>
          <p:cNvPr id="10" name="TextovéPole 9"/>
          <p:cNvSpPr txBox="1"/>
          <p:nvPr/>
        </p:nvSpPr>
        <p:spPr>
          <a:xfrm>
            <a:off x="395536" y="6125234"/>
            <a:ext cx="7992888" cy="400110"/>
          </a:xfrm>
          <a:prstGeom prst="rect">
            <a:avLst/>
          </a:prstGeom>
          <a:noFill/>
        </p:spPr>
        <p:txBody>
          <a:bodyPr wrap="square" rtlCol="0">
            <a:spAutoFit/>
          </a:bodyPr>
          <a:lstStyle/>
          <a:p>
            <a:r>
              <a:rPr lang="cs-CZ" sz="1000" i="1" dirty="0" smtClean="0">
                <a:solidFill>
                  <a:schemeClr val="tx1">
                    <a:lumMod val="50000"/>
                    <a:lumOff val="50000"/>
                  </a:schemeClr>
                </a:solidFill>
              </a:rPr>
              <a:t>Pozn.: Příslušnost uchazeče k oborové skupině, do níž se hlásí, je určena jak jeho první, tak druhou volbou oboru SŠ. Např. pokud se uchazeč hlásí na gymnázium a zároveň na SOŠ, jeho výsledek figuruje v obou oborových skupinách. Pokud se hlásí na 2 gymnázia, jeho výsledek je zahrnut pouze jednou.</a:t>
            </a:r>
            <a:endParaRPr lang="cs-CZ" sz="1000" i="1" dirty="0">
              <a:solidFill>
                <a:schemeClr val="tx1">
                  <a:lumMod val="50000"/>
                  <a:lumOff val="50000"/>
                </a:schemeClr>
              </a:solidFill>
            </a:endParaRPr>
          </a:p>
        </p:txBody>
      </p:sp>
      <p:graphicFrame>
        <p:nvGraphicFramePr>
          <p:cNvPr id="9" name="Graf 8"/>
          <p:cNvGraphicFramePr>
            <a:graphicFrameLocks/>
          </p:cNvGraphicFramePr>
          <p:nvPr>
            <p:extLst>
              <p:ext uri="{D42A27DB-BD31-4B8C-83A1-F6EECF244321}">
                <p14:modId xmlns:p14="http://schemas.microsoft.com/office/powerpoint/2010/main" val="2803993897"/>
              </p:ext>
            </p:extLst>
          </p:nvPr>
        </p:nvGraphicFramePr>
        <p:xfrm>
          <a:off x="395536" y="1111533"/>
          <a:ext cx="4181450" cy="290933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Graf 10"/>
          <p:cNvGraphicFramePr>
            <a:graphicFrameLocks/>
          </p:cNvGraphicFramePr>
          <p:nvPr>
            <p:extLst>
              <p:ext uri="{D42A27DB-BD31-4B8C-83A1-F6EECF244321}">
                <p14:modId xmlns:p14="http://schemas.microsoft.com/office/powerpoint/2010/main" val="3410474998"/>
              </p:ext>
            </p:extLst>
          </p:nvPr>
        </p:nvGraphicFramePr>
        <p:xfrm>
          <a:off x="4644008" y="2766423"/>
          <a:ext cx="4181450" cy="2909330"/>
        </p:xfrm>
        <a:graphic>
          <a:graphicData uri="http://schemas.openxmlformats.org/drawingml/2006/chart">
            <c:chart xmlns:c="http://schemas.openxmlformats.org/drawingml/2006/chart" xmlns:r="http://schemas.openxmlformats.org/officeDocument/2006/relationships" r:id="rId4"/>
          </a:graphicData>
        </a:graphic>
      </p:graphicFrame>
      <p:sp>
        <p:nvSpPr>
          <p:cNvPr id="12" name="TextovéPole 11"/>
          <p:cNvSpPr txBox="1"/>
          <p:nvPr/>
        </p:nvSpPr>
        <p:spPr>
          <a:xfrm>
            <a:off x="4829928" y="1027475"/>
            <a:ext cx="3672408" cy="1446550"/>
          </a:xfrm>
          <a:prstGeom prst="rect">
            <a:avLst/>
          </a:prstGeom>
          <a:noFill/>
        </p:spPr>
        <p:txBody>
          <a:bodyPr wrap="square" rtlCol="0" anchor="ctr">
            <a:spAutoFit/>
          </a:bodyPr>
          <a:lstStyle/>
          <a:p>
            <a:pPr algn="just">
              <a:spcBef>
                <a:spcPts val="600"/>
              </a:spcBef>
              <a:spcAft>
                <a:spcPts val="600"/>
              </a:spcAft>
            </a:pPr>
            <a:r>
              <a:rPr lang="cs-CZ" sz="1100" dirty="0"/>
              <a:t>Uchazečům o studium na 4letých gymnáziích se podařilo u testu z matematiky dosáhnout o 14,3 </a:t>
            </a:r>
            <a:r>
              <a:rPr lang="cs-CZ" sz="1100" dirty="0" smtClean="0"/>
              <a:t>procentního bodu </a:t>
            </a:r>
            <a:r>
              <a:rPr lang="cs-CZ" sz="1100" dirty="0"/>
              <a:t>lepšího výsledku, než </a:t>
            </a:r>
            <a:r>
              <a:rPr lang="cs-CZ" sz="1100" dirty="0" smtClean="0"/>
              <a:t>byl celkový průměrný skór </a:t>
            </a:r>
            <a:r>
              <a:rPr lang="cs-CZ" sz="1100" dirty="0"/>
              <a:t>za tuto cílovou skupinu, tzn. za všechny uchazeče o studium </a:t>
            </a:r>
            <a:r>
              <a:rPr lang="cs-CZ" sz="1100" dirty="0" smtClean="0"/>
              <a:t>ve </a:t>
            </a:r>
            <a:r>
              <a:rPr lang="cs-CZ" sz="1100" dirty="0"/>
              <a:t>4letých oborech vzdělávání. </a:t>
            </a:r>
            <a:r>
              <a:rPr lang="cs-CZ" sz="1100" dirty="0" smtClean="0"/>
              <a:t>Uchazeči, </a:t>
            </a:r>
            <a:r>
              <a:rPr lang="cs-CZ" sz="1100" dirty="0"/>
              <a:t>kteří se hlásili na SOŠ, tento test zvládli o 3,2 procentního bodu hůře oproti průměru, výsledky uchazečů o studium na SOU byly oproti průměru horší o 10,9 </a:t>
            </a:r>
            <a:r>
              <a:rPr lang="cs-CZ" sz="1100" dirty="0" smtClean="0"/>
              <a:t>procentního bodu.</a:t>
            </a:r>
          </a:p>
        </p:txBody>
      </p:sp>
      <p:sp>
        <p:nvSpPr>
          <p:cNvPr id="13" name="TextovéPole 12"/>
          <p:cNvSpPr txBox="1"/>
          <p:nvPr/>
        </p:nvSpPr>
        <p:spPr>
          <a:xfrm>
            <a:off x="683568" y="4221088"/>
            <a:ext cx="3672408" cy="1107996"/>
          </a:xfrm>
          <a:prstGeom prst="rect">
            <a:avLst/>
          </a:prstGeom>
          <a:noFill/>
        </p:spPr>
        <p:txBody>
          <a:bodyPr wrap="square" rtlCol="0" anchor="ctr">
            <a:spAutoFit/>
          </a:bodyPr>
          <a:lstStyle/>
          <a:p>
            <a:pPr algn="just">
              <a:spcBef>
                <a:spcPts val="600"/>
              </a:spcBef>
              <a:spcAft>
                <a:spcPts val="600"/>
              </a:spcAft>
            </a:pPr>
            <a:r>
              <a:rPr lang="cs-CZ" sz="1100" dirty="0"/>
              <a:t>Test z českého jazyka zvládli uchazeči o studium na 4letých gymnáziích o 11,5 procentního bodu lépe, než byl celkový průměr. Žáci, kteří se hlásili na SOŠ, se ocitli o 2,4 procentního bodu pod celkovým průměrem, uchazeči o studium na SOU dosáhli v porovnání s celkovým průměrem o 9,8 </a:t>
            </a:r>
            <a:r>
              <a:rPr lang="cs-CZ" sz="1100" dirty="0" smtClean="0"/>
              <a:t>procentního bodu </a:t>
            </a:r>
            <a:r>
              <a:rPr lang="cs-CZ" sz="1100" dirty="0"/>
              <a:t>horšího výsledku</a:t>
            </a:r>
            <a:r>
              <a:rPr lang="cs-CZ" sz="1100" dirty="0" smtClean="0"/>
              <a:t>.</a:t>
            </a:r>
            <a:endParaRPr lang="cs-CZ" sz="1100" dirty="0"/>
          </a:p>
        </p:txBody>
      </p:sp>
    </p:spTree>
    <p:extLst>
      <p:ext uri="{BB962C8B-B14F-4D97-AF65-F5344CB8AC3E}">
        <p14:creationId xmlns:p14="http://schemas.microsoft.com/office/powerpoint/2010/main" val="16788234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17</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77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ROZLOŽENÍ % SKÓRU – MATEMATIKA A ČEŠTINA</a:t>
            </a:r>
          </a:p>
          <a:p>
            <a:r>
              <a:rPr lang="cs-CZ" sz="3600" b="1" dirty="0" smtClean="0">
                <a:solidFill>
                  <a:schemeClr val="tx2"/>
                </a:solidFill>
              </a:rPr>
              <a:t>UCHAZEČI O 4LETÉ OBORY</a:t>
            </a:r>
            <a:endParaRPr lang="cs-CZ" sz="3600" b="1" dirty="0">
              <a:solidFill>
                <a:schemeClr val="tx2"/>
              </a:solidFill>
            </a:endParaRPr>
          </a:p>
        </p:txBody>
      </p:sp>
      <p:graphicFrame>
        <p:nvGraphicFramePr>
          <p:cNvPr id="9" name="Graf 8"/>
          <p:cNvGraphicFramePr>
            <a:graphicFrameLocks/>
          </p:cNvGraphicFramePr>
          <p:nvPr>
            <p:extLst>
              <p:ext uri="{D42A27DB-BD31-4B8C-83A1-F6EECF244321}">
                <p14:modId xmlns:p14="http://schemas.microsoft.com/office/powerpoint/2010/main" val="2171458247"/>
              </p:ext>
            </p:extLst>
          </p:nvPr>
        </p:nvGraphicFramePr>
        <p:xfrm>
          <a:off x="323528" y="2002491"/>
          <a:ext cx="4202206" cy="285301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Graf 9"/>
          <p:cNvGraphicFramePr>
            <a:graphicFrameLocks/>
          </p:cNvGraphicFramePr>
          <p:nvPr>
            <p:extLst>
              <p:ext uri="{D42A27DB-BD31-4B8C-83A1-F6EECF244321}">
                <p14:modId xmlns:p14="http://schemas.microsoft.com/office/powerpoint/2010/main" val="2570914146"/>
              </p:ext>
            </p:extLst>
          </p:nvPr>
        </p:nvGraphicFramePr>
        <p:xfrm>
          <a:off x="4733465" y="2002491"/>
          <a:ext cx="4202206" cy="2853018"/>
        </p:xfrm>
        <a:graphic>
          <a:graphicData uri="http://schemas.openxmlformats.org/drawingml/2006/chart">
            <c:chart xmlns:c="http://schemas.openxmlformats.org/drawingml/2006/chart" xmlns:r="http://schemas.openxmlformats.org/officeDocument/2006/relationships" r:id="rId4"/>
          </a:graphicData>
        </a:graphic>
      </p:graphicFrame>
      <p:sp>
        <p:nvSpPr>
          <p:cNvPr id="7" name="TextovéPole 6"/>
          <p:cNvSpPr txBox="1"/>
          <p:nvPr/>
        </p:nvSpPr>
        <p:spPr>
          <a:xfrm>
            <a:off x="179512" y="5025370"/>
            <a:ext cx="8856984" cy="861774"/>
          </a:xfrm>
          <a:prstGeom prst="rect">
            <a:avLst/>
          </a:prstGeom>
          <a:noFill/>
        </p:spPr>
        <p:txBody>
          <a:bodyPr wrap="square" rtlCol="0">
            <a:spAutoFit/>
          </a:bodyPr>
          <a:lstStyle/>
          <a:p>
            <a:r>
              <a:rPr lang="cs-CZ" sz="1000" dirty="0" smtClean="0"/>
              <a:t>Z </a:t>
            </a:r>
            <a:r>
              <a:rPr lang="cs-CZ" sz="1000" dirty="0"/>
              <a:t>rozložení výsledků </a:t>
            </a:r>
            <a:r>
              <a:rPr lang="cs-CZ" sz="1000" dirty="0" smtClean="0"/>
              <a:t>uchazečů je </a:t>
            </a:r>
            <a:r>
              <a:rPr lang="cs-CZ" sz="1000" dirty="0"/>
              <a:t>zřejmé, že oba testy jsou velmi dobrým nástrojem pro hodnocení výstupu ze vzdělávání. </a:t>
            </a:r>
          </a:p>
          <a:p>
            <a:r>
              <a:rPr lang="cs-CZ" sz="1000" dirty="0"/>
              <a:t>Test z českého jazyka obsahuje větší podíl uzavřených úloh, a proto má zákonitě vyšší náhodné skóre, tzn. vyšší pravděpodobnost náhodného výběru správné odpovědi. </a:t>
            </a:r>
            <a:br>
              <a:rPr lang="cs-CZ" sz="1000" dirty="0"/>
            </a:br>
            <a:r>
              <a:rPr lang="cs-CZ" sz="1000" dirty="0"/>
              <a:t>S ohledem na tuto skutečnost byly doporučené minimální hranice úspěšnosti (v histogramech označeny červeně) v obou testech rozdílné: ČJ – 20 bodů, M – 10 bodů. </a:t>
            </a:r>
            <a:br>
              <a:rPr lang="cs-CZ" sz="1000" dirty="0"/>
            </a:br>
            <a:r>
              <a:rPr lang="cs-CZ" sz="1000" dirty="0"/>
              <a:t>Pokud by byly doporučené mezní hranice úspěšnosti akceptovány, v testu z českého jazyka by neuspělo 11,4 %, z matematiky 14,8 % uchazečů. žáků (v alespoň jednom předmětu zhruba 20,8 </a:t>
            </a:r>
            <a:r>
              <a:rPr lang="cs-CZ" sz="1000" dirty="0" smtClean="0"/>
              <a:t>%).</a:t>
            </a:r>
            <a:endParaRPr lang="cs-CZ" sz="1000" dirty="0"/>
          </a:p>
        </p:txBody>
      </p:sp>
    </p:spTree>
    <p:extLst>
      <p:ext uri="{BB962C8B-B14F-4D97-AF65-F5344CB8AC3E}">
        <p14:creationId xmlns:p14="http://schemas.microsoft.com/office/powerpoint/2010/main" val="388752817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18</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ROZLOŽENÍ % SKÓRU – MATEMATIKA A ČEŠTINA</a:t>
            </a:r>
          </a:p>
          <a:p>
            <a:r>
              <a:rPr lang="cs-CZ" sz="3600" b="1" dirty="0" smtClean="0">
                <a:solidFill>
                  <a:schemeClr val="tx2"/>
                </a:solidFill>
              </a:rPr>
              <a:t>UCHAZEČI O 4LETÉ OBORY (PODLE OBOROVÝCH SKUPIN)</a:t>
            </a:r>
            <a:endParaRPr lang="cs-CZ" sz="3600" b="1" dirty="0">
              <a:solidFill>
                <a:schemeClr val="tx2"/>
              </a:solidFill>
            </a:endParaRPr>
          </a:p>
        </p:txBody>
      </p:sp>
      <p:graphicFrame>
        <p:nvGraphicFramePr>
          <p:cNvPr id="7" name="Graf 6"/>
          <p:cNvGraphicFramePr>
            <a:graphicFrameLocks/>
          </p:cNvGraphicFramePr>
          <p:nvPr>
            <p:extLst>
              <p:ext uri="{D42A27DB-BD31-4B8C-83A1-F6EECF244321}">
                <p14:modId xmlns:p14="http://schemas.microsoft.com/office/powerpoint/2010/main" val="162322161"/>
              </p:ext>
            </p:extLst>
          </p:nvPr>
        </p:nvGraphicFramePr>
        <p:xfrm>
          <a:off x="107504" y="2132856"/>
          <a:ext cx="4471147" cy="332366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Graf 7"/>
          <p:cNvGraphicFramePr>
            <a:graphicFrameLocks/>
          </p:cNvGraphicFramePr>
          <p:nvPr>
            <p:extLst>
              <p:ext uri="{D42A27DB-BD31-4B8C-83A1-F6EECF244321}">
                <p14:modId xmlns:p14="http://schemas.microsoft.com/office/powerpoint/2010/main" val="2590182346"/>
              </p:ext>
            </p:extLst>
          </p:nvPr>
        </p:nvGraphicFramePr>
        <p:xfrm>
          <a:off x="4581884" y="2132856"/>
          <a:ext cx="4471147" cy="3323665"/>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ovéPole 4"/>
          <p:cNvSpPr txBox="1"/>
          <p:nvPr/>
        </p:nvSpPr>
        <p:spPr>
          <a:xfrm>
            <a:off x="395536" y="6125234"/>
            <a:ext cx="7992888" cy="400110"/>
          </a:xfrm>
          <a:prstGeom prst="rect">
            <a:avLst/>
          </a:prstGeom>
          <a:noFill/>
        </p:spPr>
        <p:txBody>
          <a:bodyPr wrap="square" rtlCol="0">
            <a:spAutoFit/>
          </a:bodyPr>
          <a:lstStyle/>
          <a:p>
            <a:r>
              <a:rPr lang="cs-CZ" sz="1000" i="1" dirty="0" smtClean="0">
                <a:solidFill>
                  <a:schemeClr val="tx1">
                    <a:lumMod val="50000"/>
                    <a:lumOff val="50000"/>
                  </a:schemeClr>
                </a:solidFill>
              </a:rPr>
              <a:t>Pozn.: Příslušnost uchazeče k oborové skupině, do níž se hlásí, je určena jak jeho první, tak druhou volbou oboru SŠ. Např. pokud se uchazeč hlásí na gymnázium a zároveň na SOŠ, jeho výsledek figuruje v obou oborových skupinách. Pokud se hlásí na 2 gymnázia, jeho výsledek je zahrnut pouze jednou.</a:t>
            </a:r>
            <a:endParaRPr lang="cs-CZ" sz="1000" i="1" dirty="0">
              <a:solidFill>
                <a:schemeClr val="tx1">
                  <a:lumMod val="50000"/>
                  <a:lumOff val="50000"/>
                </a:schemeClr>
              </a:solidFill>
            </a:endParaRPr>
          </a:p>
        </p:txBody>
      </p:sp>
      <p:sp>
        <p:nvSpPr>
          <p:cNvPr id="9" name="TextovéPole 8"/>
          <p:cNvSpPr txBox="1"/>
          <p:nvPr/>
        </p:nvSpPr>
        <p:spPr>
          <a:xfrm>
            <a:off x="251520" y="980728"/>
            <a:ext cx="8640960" cy="1015663"/>
          </a:xfrm>
          <a:prstGeom prst="rect">
            <a:avLst/>
          </a:prstGeom>
          <a:noFill/>
        </p:spPr>
        <p:txBody>
          <a:bodyPr wrap="square" rtlCol="0">
            <a:spAutoFit/>
          </a:bodyPr>
          <a:lstStyle/>
          <a:p>
            <a:r>
              <a:rPr lang="cs-CZ" sz="1000" dirty="0"/>
              <a:t>Je zřejmé, že vzorek </a:t>
            </a:r>
            <a:r>
              <a:rPr lang="cs-CZ" sz="1000" dirty="0" smtClean="0"/>
              <a:t>uchazečů, </a:t>
            </a:r>
            <a:r>
              <a:rPr lang="cs-CZ" sz="1000" dirty="0"/>
              <a:t>kteří se hlásí na 4letá gymnázia, bude jiný než vzorek uchazečů o studium na SOŠ nebo SOU. Rozdíly mezi výsledky uchazečů do jednotlivých </a:t>
            </a:r>
            <a:r>
              <a:rPr lang="cs-CZ" sz="1000" dirty="0" smtClean="0"/>
              <a:t>oborů </a:t>
            </a:r>
            <a:r>
              <a:rPr lang="cs-CZ" sz="1000" dirty="0"/>
              <a:t>jsou viditelné na první pohled, lze tedy konstatovat, že testy dokázaly tyto uchazeče dobře rozlišit</a:t>
            </a:r>
            <a:r>
              <a:rPr lang="cs-CZ" sz="1000" dirty="0" smtClean="0"/>
              <a:t>.</a:t>
            </a:r>
          </a:p>
          <a:p>
            <a:r>
              <a:rPr lang="cs-CZ" sz="1000" dirty="0" smtClean="0"/>
              <a:t>Z</a:t>
            </a:r>
            <a:r>
              <a:rPr lang="cs-CZ" sz="1000" dirty="0"/>
              <a:t> výsledků je patrné, že ne všichni zájemci o 4letá gymnázia zvládnou požadavky </a:t>
            </a:r>
            <a:r>
              <a:rPr lang="cs-CZ" sz="1000" dirty="0" smtClean="0"/>
              <a:t>kladené na </a:t>
            </a:r>
            <a:r>
              <a:rPr lang="cs-CZ" sz="1000" dirty="0"/>
              <a:t>tento typ studia. Obdobně také mnozí zájemci o SOŠ, na něž se dosud většinou </a:t>
            </a:r>
            <a:r>
              <a:rPr lang="cs-CZ" sz="1000" dirty="0" smtClean="0"/>
              <a:t>přijímají uchazeči </a:t>
            </a:r>
            <a:r>
              <a:rPr lang="cs-CZ" sz="1000" dirty="0"/>
              <a:t>bez přijímacích zkoušek, by lépe zvládali spíše studium na SOU. Do učebních oborů s maturitou se hlásí v průměru nejslabší žáci, avšak nezanedbatelná </a:t>
            </a:r>
            <a:r>
              <a:rPr lang="cs-CZ" sz="1000" dirty="0" smtClean="0"/>
              <a:t>skupina </a:t>
            </a:r>
            <a:r>
              <a:rPr lang="cs-CZ" sz="1000" dirty="0"/>
              <a:t>z nich předčí svými výsledky jak zájemce o SOŠ, tak i mnohé zájemce o studium na gymnáziu. Přijímání </a:t>
            </a:r>
            <a:r>
              <a:rPr lang="cs-CZ" sz="1000" dirty="0" smtClean="0"/>
              <a:t>uchazečů </a:t>
            </a:r>
            <a:r>
              <a:rPr lang="cs-CZ" sz="1000" dirty="0"/>
              <a:t>bez přijímacích zkoušek se tedy jeví jako neefektivní.</a:t>
            </a:r>
            <a:endParaRPr lang="cs-CZ" sz="1000" dirty="0" smtClean="0"/>
          </a:p>
        </p:txBody>
      </p:sp>
    </p:spTree>
    <p:extLst>
      <p:ext uri="{BB962C8B-B14F-4D97-AF65-F5344CB8AC3E}">
        <p14:creationId xmlns:p14="http://schemas.microsoft.com/office/powerpoint/2010/main" val="25794241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19</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3600" b="1" dirty="0" smtClean="0">
                <a:solidFill>
                  <a:schemeClr val="tx2"/>
                </a:solidFill>
              </a:rPr>
              <a:t>PODÍL NEÚSPĚŠNÝCH </a:t>
            </a:r>
            <a:r>
              <a:rPr lang="cs-CZ" sz="3600" b="1" cap="all" dirty="0" smtClean="0">
                <a:solidFill>
                  <a:schemeClr val="tx2"/>
                </a:solidFill>
              </a:rPr>
              <a:t>Uchazečů</a:t>
            </a:r>
            <a:r>
              <a:rPr lang="cs-CZ" sz="3600" b="1" dirty="0" smtClean="0">
                <a:solidFill>
                  <a:schemeClr val="tx2"/>
                </a:solidFill>
              </a:rPr>
              <a:t> – MATEMATIKA A ČEŠTINA</a:t>
            </a:r>
          </a:p>
          <a:p>
            <a:r>
              <a:rPr lang="cs-CZ" sz="3600" b="1" dirty="0" smtClean="0">
                <a:solidFill>
                  <a:schemeClr val="tx2"/>
                </a:solidFill>
              </a:rPr>
              <a:t>UCHAZEČI O 4LETÉ OBORY (PODLE OBOROVÝCH SKUPIN)</a:t>
            </a:r>
            <a:endParaRPr lang="cs-CZ" sz="3600" b="1" dirty="0">
              <a:solidFill>
                <a:schemeClr val="tx2"/>
              </a:solidFill>
            </a:endParaRPr>
          </a:p>
        </p:txBody>
      </p:sp>
      <p:sp>
        <p:nvSpPr>
          <p:cNvPr id="5" name="TextovéPole 4"/>
          <p:cNvSpPr txBox="1"/>
          <p:nvPr/>
        </p:nvSpPr>
        <p:spPr>
          <a:xfrm>
            <a:off x="395536" y="6125234"/>
            <a:ext cx="7992888" cy="400110"/>
          </a:xfrm>
          <a:prstGeom prst="rect">
            <a:avLst/>
          </a:prstGeom>
          <a:noFill/>
        </p:spPr>
        <p:txBody>
          <a:bodyPr wrap="square" rtlCol="0">
            <a:spAutoFit/>
          </a:bodyPr>
          <a:lstStyle/>
          <a:p>
            <a:r>
              <a:rPr lang="cs-CZ" sz="1000" i="1" dirty="0" smtClean="0">
                <a:solidFill>
                  <a:schemeClr val="tx1">
                    <a:lumMod val="50000"/>
                    <a:lumOff val="50000"/>
                  </a:schemeClr>
                </a:solidFill>
              </a:rPr>
              <a:t>Pozn.: Příslušnost uchazeče k oborové skupině, do níž se hlásí, je určena jak jeho první, tak druhou volbou oboru SŠ. Např. pokud se uchazeč hlásí na gymnázium a zároveň na SOŠ, jeho výsledek figuruje v obou oborových skupinách. Pokud se hlásí na 2 gymnázia, jeho výsledek je zahrnut pouze jednou.</a:t>
            </a:r>
            <a:endParaRPr lang="cs-CZ" sz="1000" i="1" dirty="0">
              <a:solidFill>
                <a:schemeClr val="tx1">
                  <a:lumMod val="50000"/>
                  <a:lumOff val="50000"/>
                </a:schemeClr>
              </a:solidFill>
            </a:endParaRPr>
          </a:p>
        </p:txBody>
      </p:sp>
      <p:graphicFrame>
        <p:nvGraphicFramePr>
          <p:cNvPr id="2" name="Tabulka 1"/>
          <p:cNvGraphicFramePr>
            <a:graphicFrameLocks noGrp="1"/>
          </p:cNvGraphicFramePr>
          <p:nvPr>
            <p:extLst>
              <p:ext uri="{D42A27DB-BD31-4B8C-83A1-F6EECF244321}">
                <p14:modId xmlns:p14="http://schemas.microsoft.com/office/powerpoint/2010/main" val="1422834331"/>
              </p:ext>
            </p:extLst>
          </p:nvPr>
        </p:nvGraphicFramePr>
        <p:xfrm>
          <a:off x="1187624" y="1369515"/>
          <a:ext cx="6552732" cy="1380089"/>
        </p:xfrm>
        <a:graphic>
          <a:graphicData uri="http://schemas.openxmlformats.org/drawingml/2006/table">
            <a:tbl>
              <a:tblPr firstRow="1" firstCol="1" bandRow="1">
                <a:tableStyleId>{22838BEF-8BB2-4498-84A7-C5851F593DF1}</a:tableStyleId>
              </a:tblPr>
              <a:tblGrid>
                <a:gridCol w="546061"/>
                <a:gridCol w="546061"/>
                <a:gridCol w="546061"/>
                <a:gridCol w="546061"/>
                <a:gridCol w="546061"/>
                <a:gridCol w="546061"/>
                <a:gridCol w="546061"/>
                <a:gridCol w="546061"/>
                <a:gridCol w="546061"/>
                <a:gridCol w="546061"/>
                <a:gridCol w="546061"/>
                <a:gridCol w="546061"/>
              </a:tblGrid>
              <a:tr h="242457">
                <a:tc gridSpan="12">
                  <a:txBody>
                    <a:bodyPr/>
                    <a:lstStyle/>
                    <a:p>
                      <a:pPr algn="ctr">
                        <a:spcAft>
                          <a:spcPts val="0"/>
                        </a:spcAft>
                      </a:pPr>
                      <a:r>
                        <a:rPr lang="cs-CZ" sz="1000" dirty="0" smtClean="0">
                          <a:effectLst/>
                        </a:rPr>
                        <a:t>Neúspěšní</a:t>
                      </a:r>
                      <a:r>
                        <a:rPr lang="cs-CZ" sz="1000" baseline="0" dirty="0" smtClean="0">
                          <a:effectLst/>
                        </a:rPr>
                        <a:t> uchazeči o </a:t>
                      </a:r>
                      <a:r>
                        <a:rPr lang="cs-CZ" sz="1000" dirty="0" smtClean="0">
                          <a:effectLst/>
                        </a:rPr>
                        <a:t>4leté obory v %</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endParaRPr lang="cs-CZ"/>
                    </a:p>
                  </a:txBody>
                  <a:tcPr/>
                </a:tc>
                <a:tc hMerge="1">
                  <a:txBody>
                    <a:bodyPr/>
                    <a:lstStyle/>
                    <a:p>
                      <a:pPr algn="ctr">
                        <a:spcAft>
                          <a:spcPts val="0"/>
                        </a:spcAft>
                      </a:pP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hMerge="1">
                  <a:txBody>
                    <a:bodyPr/>
                    <a:lstStyle/>
                    <a:p>
                      <a:pPr algn="ctr">
                        <a:spcAft>
                          <a:spcPts val="0"/>
                        </a:spcAft>
                      </a:pP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hMerge="1">
                  <a:txBody>
                    <a:bodyPr/>
                    <a:lstStyle/>
                    <a:p>
                      <a:pPr algn="ctr">
                        <a:spcAft>
                          <a:spcPts val="0"/>
                        </a:spcAft>
                      </a:pP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c hMerge="1">
                  <a:txBody>
                    <a:bodyPr/>
                    <a:lstStyle/>
                    <a:p>
                      <a:pPr algn="ctr">
                        <a:spcAft>
                          <a:spcPts val="0"/>
                        </a:spcAft>
                      </a:pP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noFill/>
                  </a:tcPr>
                </a:tc>
              </a:tr>
              <a:tr h="307995">
                <a:tc gridSpan="4">
                  <a:txBody>
                    <a:bodyPr/>
                    <a:lstStyle/>
                    <a:p>
                      <a:pPr algn="ctr">
                        <a:spcAft>
                          <a:spcPts val="0"/>
                        </a:spcAft>
                      </a:pPr>
                      <a:r>
                        <a:rPr lang="cs-CZ" sz="1000" b="1" dirty="0">
                          <a:effectLst/>
                        </a:rPr>
                        <a:t>CJ</a:t>
                      </a:r>
                      <a:endParaRPr lang="cs-CZ" sz="1100" b="1"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pPr algn="ctr">
                        <a:spcAft>
                          <a:spcPts val="0"/>
                        </a:spcAft>
                      </a:pPr>
                      <a:endParaRPr lang="cs-CZ" sz="1100" b="1" dirty="0">
                        <a:effectLst/>
                        <a:latin typeface="Calibri"/>
                        <a:ea typeface="Calibri"/>
                        <a:cs typeface="Times New Roman"/>
                      </a:endParaRPr>
                    </a:p>
                  </a:txBody>
                  <a:tcPr marL="44450" marR="44450" marT="0" marB="0" anchor="ctr">
                    <a:noFill/>
                  </a:tcPr>
                </a:tc>
                <a:tc hMerge="1">
                  <a:txBody>
                    <a:bodyPr/>
                    <a:lstStyle/>
                    <a:p>
                      <a:endParaRPr lang="cs-CZ"/>
                    </a:p>
                  </a:txBody>
                  <a:tcPr/>
                </a:tc>
                <a:tc hMerge="1">
                  <a:txBody>
                    <a:bodyPr/>
                    <a:lstStyle/>
                    <a:p>
                      <a:endParaRPr lang="cs-CZ"/>
                    </a:p>
                  </a:txBody>
                  <a:tcPr/>
                </a:tc>
                <a:tc gridSpan="4">
                  <a:txBody>
                    <a:bodyPr/>
                    <a:lstStyle/>
                    <a:p>
                      <a:pPr algn="ctr">
                        <a:spcAft>
                          <a:spcPts val="0"/>
                        </a:spcAft>
                      </a:pPr>
                      <a:r>
                        <a:rPr lang="cs-CZ" sz="1000" b="1" dirty="0">
                          <a:effectLst/>
                        </a:rPr>
                        <a:t>MA</a:t>
                      </a:r>
                      <a:endParaRPr lang="cs-CZ" sz="1100" b="1"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pPr algn="ctr">
                        <a:spcAft>
                          <a:spcPts val="0"/>
                        </a:spcAft>
                      </a:pPr>
                      <a:endParaRPr lang="cs-CZ" sz="1100" b="1" dirty="0">
                        <a:effectLst/>
                        <a:latin typeface="Calibri"/>
                        <a:ea typeface="Calibri"/>
                        <a:cs typeface="Times New Roman"/>
                      </a:endParaRPr>
                    </a:p>
                  </a:txBody>
                  <a:tcPr marL="44450" marR="44450" marT="0" marB="0" anchor="ctr">
                    <a:noFill/>
                  </a:tcPr>
                </a:tc>
                <a:tc hMerge="1">
                  <a:txBody>
                    <a:bodyPr/>
                    <a:lstStyle/>
                    <a:p>
                      <a:endParaRPr lang="cs-CZ"/>
                    </a:p>
                  </a:txBody>
                  <a:tcPr/>
                </a:tc>
                <a:tc hMerge="1">
                  <a:txBody>
                    <a:bodyPr/>
                    <a:lstStyle/>
                    <a:p>
                      <a:endParaRPr lang="cs-CZ"/>
                    </a:p>
                  </a:txBody>
                  <a:tcPr/>
                </a:tc>
                <a:tc gridSpan="4">
                  <a:txBody>
                    <a:bodyPr/>
                    <a:lstStyle/>
                    <a:p>
                      <a:pPr algn="ctr">
                        <a:spcAft>
                          <a:spcPts val="0"/>
                        </a:spcAft>
                      </a:pPr>
                      <a:r>
                        <a:rPr lang="cs-CZ" sz="1100" b="1" dirty="0" smtClean="0">
                          <a:effectLst/>
                          <a:latin typeface="Calibri"/>
                          <a:ea typeface="Calibri"/>
                          <a:cs typeface="Times New Roman"/>
                        </a:rPr>
                        <a:t>Alespoň v jednom předmětu</a:t>
                      </a:r>
                      <a:endParaRPr lang="cs-CZ" sz="1100" b="1"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hMerge="1">
                  <a:txBody>
                    <a:bodyPr/>
                    <a:lstStyle/>
                    <a:p>
                      <a:pPr algn="ctr">
                        <a:spcAft>
                          <a:spcPts val="0"/>
                        </a:spcAft>
                      </a:pPr>
                      <a:endParaRPr lang="cs-CZ" sz="1100" b="1" dirty="0">
                        <a:effectLst/>
                        <a:latin typeface="Calibri"/>
                        <a:ea typeface="Calibri"/>
                        <a:cs typeface="Times New Roman"/>
                      </a:endParaRPr>
                    </a:p>
                  </a:txBody>
                  <a:tcPr marL="44450" marR="44450" marT="0" marB="0" anchor="ctr">
                    <a:lnR w="12700" cap="flat" cmpd="sng" algn="ctr">
                      <a:solidFill>
                        <a:schemeClr val="tx1"/>
                      </a:solidFill>
                      <a:prstDash val="solid"/>
                      <a:round/>
                      <a:headEnd type="none" w="med" len="med"/>
                      <a:tailEnd type="none" w="med" len="med"/>
                    </a:lnR>
                    <a:noFill/>
                  </a:tcPr>
                </a:tc>
                <a:tc hMerge="1">
                  <a:txBody>
                    <a:bodyPr/>
                    <a:lstStyle/>
                    <a:p>
                      <a:pPr algn="ctr">
                        <a:spcAft>
                          <a:spcPts val="0"/>
                        </a:spcAft>
                      </a:pPr>
                      <a:endParaRPr lang="cs-CZ" sz="1100" b="1" dirty="0">
                        <a:effectLst/>
                        <a:latin typeface="Calibri"/>
                        <a:ea typeface="Calibri"/>
                        <a:cs typeface="Times New Roman"/>
                      </a:endParaRPr>
                    </a:p>
                  </a:txBody>
                  <a:tcPr marL="44450" marR="44450" marT="0" marB="0" anchor="ctr">
                    <a:noFill/>
                  </a:tcPr>
                </a:tc>
                <a:tc hMerge="1">
                  <a:txBody>
                    <a:bodyPr/>
                    <a:lstStyle/>
                    <a:p>
                      <a:pPr algn="ctr">
                        <a:spcAft>
                          <a:spcPts val="0"/>
                        </a:spcAft>
                      </a:pPr>
                      <a:endParaRPr lang="cs-CZ" sz="1100" b="1" dirty="0">
                        <a:effectLst/>
                        <a:latin typeface="Calibri"/>
                        <a:ea typeface="Calibri"/>
                        <a:cs typeface="Times New Roman"/>
                      </a:endParaRPr>
                    </a:p>
                  </a:txBody>
                  <a:tcPr marL="44450" marR="44450" marT="0" marB="0" anchor="ctr">
                    <a:lnR w="12700" cap="flat" cmpd="sng" algn="ctr">
                      <a:solidFill>
                        <a:schemeClr val="tx1"/>
                      </a:solidFill>
                      <a:prstDash val="solid"/>
                      <a:round/>
                      <a:headEnd type="none" w="med" len="med"/>
                      <a:tailEnd type="none" w="med" len="med"/>
                    </a:lnR>
                    <a:noFill/>
                  </a:tcPr>
                </a:tc>
              </a:tr>
              <a:tr h="356905">
                <a:tc>
                  <a:txBody>
                    <a:bodyPr/>
                    <a:lstStyle/>
                    <a:p>
                      <a:pPr algn="ctr">
                        <a:spcAft>
                          <a:spcPts val="0"/>
                        </a:spcAft>
                      </a:pPr>
                      <a:r>
                        <a:rPr lang="cs-CZ" sz="1100" b="1" dirty="0" smtClean="0">
                          <a:effectLst/>
                          <a:latin typeface="Calibri"/>
                          <a:ea typeface="Calibri"/>
                          <a:cs typeface="Times New Roman"/>
                        </a:rPr>
                        <a:t>Všichni</a:t>
                      </a:r>
                      <a:endParaRPr lang="cs-CZ" sz="1100" b="1"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cs-CZ" sz="1000" dirty="0">
                          <a:effectLst/>
                        </a:rPr>
                        <a:t>GY4</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dirty="0">
                          <a:effectLst/>
                        </a:rPr>
                        <a:t>SOS</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dirty="0">
                          <a:effectLst/>
                        </a:rPr>
                        <a:t>SOU</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100" b="1" dirty="0" smtClean="0">
                          <a:effectLst/>
                          <a:latin typeface="Calibri"/>
                          <a:ea typeface="Calibri"/>
                          <a:cs typeface="Times New Roman"/>
                        </a:rPr>
                        <a:t>Všichni</a:t>
                      </a:r>
                      <a:endParaRPr lang="cs-CZ" sz="1100" b="1"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cs-CZ" sz="1000" dirty="0">
                          <a:effectLst/>
                        </a:rPr>
                        <a:t>GY4</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dirty="0">
                          <a:effectLst/>
                        </a:rPr>
                        <a:t>SOS</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dirty="0">
                          <a:effectLst/>
                        </a:rPr>
                        <a:t>SOU</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100" b="1" dirty="0" smtClean="0">
                          <a:effectLst/>
                          <a:latin typeface="Calibri"/>
                          <a:ea typeface="Calibri"/>
                          <a:cs typeface="Times New Roman"/>
                        </a:rPr>
                        <a:t>Všichni</a:t>
                      </a:r>
                      <a:endParaRPr lang="cs-CZ" sz="1100" b="1"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cs-CZ" sz="1000" dirty="0">
                          <a:effectLst/>
                        </a:rPr>
                        <a:t>GY4</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cs-CZ" sz="1000" dirty="0">
                          <a:effectLst/>
                        </a:rPr>
                        <a:t>SOS</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cs-CZ" sz="1000" dirty="0">
                          <a:effectLst/>
                        </a:rPr>
                        <a:t>SOU</a:t>
                      </a:r>
                      <a:endParaRPr lang="cs-CZ" sz="110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7273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sz="1100" b="1" dirty="0" smtClean="0">
                          <a:effectLst/>
                        </a:rPr>
                        <a:t>11,4</a:t>
                      </a:r>
                      <a:endParaRPr lang="cs-CZ" sz="1400" b="1" dirty="0" smtClean="0">
                        <a:effectLst/>
                        <a:latin typeface="+mn-lt"/>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cs-CZ" sz="1000" b="0" dirty="0" smtClean="0">
                          <a:effectLst/>
                        </a:rPr>
                        <a:t>1,1</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b="0" dirty="0" smtClean="0">
                          <a:effectLst/>
                        </a:rPr>
                        <a:t>12,6</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b="0" dirty="0" smtClean="0">
                          <a:effectLst/>
                        </a:rPr>
                        <a:t>23,4</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cs-CZ" sz="1100" b="1" dirty="0" smtClean="0">
                          <a:effectLst/>
                        </a:rPr>
                        <a:t>14,8</a:t>
                      </a:r>
                      <a:endParaRPr lang="cs-CZ" sz="1400" b="1" dirty="0" smtClean="0">
                        <a:effectLst/>
                        <a:latin typeface="+mn-lt"/>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cs-CZ" sz="1000" b="0" dirty="0" smtClean="0">
                          <a:effectLst/>
                        </a:rPr>
                        <a:t>2,2</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b="0" dirty="0" smtClean="0">
                          <a:effectLst/>
                        </a:rPr>
                        <a:t>16,8</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000" b="0" dirty="0" smtClean="0">
                          <a:effectLst/>
                        </a:rPr>
                        <a:t>27,1</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spcAft>
                          <a:spcPts val="0"/>
                        </a:spcAft>
                      </a:pPr>
                      <a:r>
                        <a:rPr lang="cs-CZ" sz="1100" b="1" dirty="0" smtClean="0">
                          <a:effectLst/>
                          <a:latin typeface="Calibri"/>
                          <a:ea typeface="Calibri"/>
                          <a:cs typeface="Times New Roman"/>
                        </a:rPr>
                        <a:t>20,7</a:t>
                      </a:r>
                      <a:endParaRPr lang="cs-CZ" sz="1100" b="1"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spcAft>
                          <a:spcPts val="0"/>
                        </a:spcAft>
                      </a:pPr>
                      <a:r>
                        <a:rPr lang="cs-CZ" sz="1100" b="0" dirty="0" smtClean="0">
                          <a:effectLst/>
                          <a:latin typeface="Calibri"/>
                          <a:ea typeface="Calibri"/>
                          <a:cs typeface="Times New Roman"/>
                        </a:rPr>
                        <a:t>3,1</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cs-CZ" sz="1100" b="0" dirty="0" smtClean="0">
                          <a:effectLst/>
                          <a:latin typeface="Calibri"/>
                          <a:ea typeface="Calibri"/>
                          <a:cs typeface="Times New Roman"/>
                        </a:rPr>
                        <a:t>23,4</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spcAft>
                          <a:spcPts val="0"/>
                        </a:spcAft>
                      </a:pPr>
                      <a:r>
                        <a:rPr lang="cs-CZ" sz="1100" b="0" dirty="0" smtClean="0">
                          <a:effectLst/>
                          <a:latin typeface="Calibri"/>
                          <a:ea typeface="Calibri"/>
                          <a:cs typeface="Times New Roman"/>
                        </a:rPr>
                        <a:t>39,2</a:t>
                      </a:r>
                      <a:endParaRPr lang="cs-CZ" sz="1100" b="0" dirty="0">
                        <a:effectLst/>
                        <a:latin typeface="Calibri"/>
                        <a:ea typeface="Calibri"/>
                        <a:cs typeface="Times New Roman"/>
                      </a:endParaRPr>
                    </a:p>
                  </a:txBody>
                  <a:tcPr marL="44450" marR="4445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
        <p:nvSpPr>
          <p:cNvPr id="11" name="TextovéPole 10"/>
          <p:cNvSpPr txBox="1"/>
          <p:nvPr/>
        </p:nvSpPr>
        <p:spPr>
          <a:xfrm>
            <a:off x="398629" y="2996952"/>
            <a:ext cx="8205819" cy="2862322"/>
          </a:xfrm>
          <a:prstGeom prst="rect">
            <a:avLst/>
          </a:prstGeom>
          <a:noFill/>
        </p:spPr>
        <p:txBody>
          <a:bodyPr wrap="square" rtlCol="0">
            <a:spAutoFit/>
          </a:bodyPr>
          <a:lstStyle/>
          <a:p>
            <a:r>
              <a:rPr lang="cs-CZ" sz="1000" dirty="0" smtClean="0"/>
              <a:t>Pokud by byly akceptovány doporučené hranice úspěšnosti (MA 10 bodů a ČJ 20 bodů), a to u všech oborů zakončených maturitní zkouškou, část zúčastněných žáků by v testech neuspěla.</a:t>
            </a:r>
          </a:p>
          <a:p>
            <a:endParaRPr lang="cs-CZ" sz="1000" dirty="0"/>
          </a:p>
          <a:p>
            <a:r>
              <a:rPr lang="cs-CZ" sz="1000" dirty="0" smtClean="0"/>
              <a:t>Mezi </a:t>
            </a:r>
            <a:r>
              <a:rPr lang="cs-CZ" sz="1000" dirty="0"/>
              <a:t>zájemci o gymnázia  by v testu z matematiky neuspěla 2,2 % uchazečů, v testu z českého jazyka 1,1 % uchazečů a celkově 3,1 % uchazečů</a:t>
            </a:r>
            <a:r>
              <a:rPr lang="cs-CZ" sz="1000" dirty="0" smtClean="0"/>
              <a:t>.</a:t>
            </a:r>
          </a:p>
          <a:p>
            <a:endParaRPr lang="cs-CZ" sz="1000" dirty="0"/>
          </a:p>
          <a:p>
            <a:r>
              <a:rPr lang="cs-CZ" sz="1000" dirty="0" smtClean="0"/>
              <a:t>Mezi zájemci o střední odborné školy by </a:t>
            </a:r>
            <a:r>
              <a:rPr lang="cs-CZ" sz="1000" dirty="0"/>
              <a:t>v testu z matematiky </a:t>
            </a:r>
            <a:r>
              <a:rPr lang="cs-CZ" sz="1000" dirty="0" smtClean="0"/>
              <a:t>neuspělo 16,8 % uchazečů, </a:t>
            </a:r>
            <a:r>
              <a:rPr lang="cs-CZ" sz="1000" dirty="0"/>
              <a:t>v testu z českého jazyka </a:t>
            </a:r>
            <a:r>
              <a:rPr lang="cs-CZ" sz="1000" dirty="0" smtClean="0"/>
              <a:t>12,6 % uchazečů a celkově 23,4 % uchazečů.</a:t>
            </a:r>
          </a:p>
          <a:p>
            <a:endParaRPr lang="cs-CZ" sz="1000" dirty="0" smtClean="0"/>
          </a:p>
          <a:p>
            <a:r>
              <a:rPr lang="cs-CZ" sz="1000" dirty="0"/>
              <a:t>Mezi zájemci o </a:t>
            </a:r>
            <a:r>
              <a:rPr lang="cs-CZ" sz="1000" dirty="0" smtClean="0"/>
              <a:t>učňovské obory s maturitou by </a:t>
            </a:r>
            <a:r>
              <a:rPr lang="cs-CZ" sz="1000" dirty="0"/>
              <a:t>v testu z matematiky </a:t>
            </a:r>
            <a:r>
              <a:rPr lang="cs-CZ" sz="1000" dirty="0" smtClean="0"/>
              <a:t>neuspělo 27,1 </a:t>
            </a:r>
            <a:r>
              <a:rPr lang="cs-CZ" sz="1000" dirty="0"/>
              <a:t>% uchazečů, v testu z českého jazyka </a:t>
            </a:r>
            <a:r>
              <a:rPr lang="cs-CZ" sz="1000" dirty="0" smtClean="0"/>
              <a:t>23,4 </a:t>
            </a:r>
            <a:r>
              <a:rPr lang="cs-CZ" sz="1000" dirty="0"/>
              <a:t>% uchazečů a celkově </a:t>
            </a:r>
            <a:r>
              <a:rPr lang="cs-CZ" sz="1000" dirty="0" smtClean="0"/>
              <a:t>39,2 </a:t>
            </a:r>
            <a:r>
              <a:rPr lang="cs-CZ" sz="1000" dirty="0"/>
              <a:t>% uchazečů</a:t>
            </a:r>
            <a:r>
              <a:rPr lang="cs-CZ" sz="1000" dirty="0" smtClean="0"/>
              <a:t>.</a:t>
            </a:r>
          </a:p>
          <a:p>
            <a:endParaRPr lang="cs-CZ" sz="1000" dirty="0" smtClean="0"/>
          </a:p>
          <a:p>
            <a:r>
              <a:rPr lang="cs-CZ" sz="1000" b="1" dirty="0" smtClean="0"/>
              <a:t>Ze všech zájemců o čtyřleté obory zakončené maturitou by v </a:t>
            </a:r>
            <a:r>
              <a:rPr lang="cs-CZ" sz="1000" b="1" dirty="0"/>
              <a:t>testu z matematiky </a:t>
            </a:r>
            <a:r>
              <a:rPr lang="cs-CZ" sz="1000" b="1" dirty="0" smtClean="0"/>
              <a:t>v </a:t>
            </a:r>
            <a:r>
              <a:rPr lang="cs-CZ" sz="1000" b="1" dirty="0"/>
              <a:t>řádném termínu neuspělo 14,8 % uchazečů, v testu z českého jazyka 11,4 % </a:t>
            </a:r>
            <a:r>
              <a:rPr lang="cs-CZ" sz="1000" b="1" dirty="0" smtClean="0"/>
              <a:t>uchazečů a alespoň </a:t>
            </a:r>
            <a:r>
              <a:rPr lang="cs-CZ" sz="1000" b="1" dirty="0"/>
              <a:t>v jednom z obou předmětů by neuspělo celkem 20, 7 % </a:t>
            </a:r>
            <a:r>
              <a:rPr lang="cs-CZ" sz="1000" b="1" dirty="0" smtClean="0"/>
              <a:t>uchazečů. </a:t>
            </a:r>
          </a:p>
          <a:p>
            <a:endParaRPr lang="cs-CZ" sz="1000" dirty="0" smtClean="0"/>
          </a:p>
          <a:p>
            <a:r>
              <a:rPr lang="cs-CZ" sz="1000" dirty="0" smtClean="0"/>
              <a:t>Poznatky z výsledků maturitní zkoušky dlouhodobě potvrzují, že v případě přijetí těchto uchazečů na obory zakončené maturitní zkouškou mají jejich budoucí učitelé těžký úkol – dosáhnout toho, aby si doplnili učivo, které zanedbali na základní škole, a pokusit se o to, aby  i s tímto počátečním </a:t>
            </a:r>
            <a:r>
              <a:rPr lang="cs-CZ" sz="1000" dirty="0"/>
              <a:t>hendikepem </a:t>
            </a:r>
            <a:r>
              <a:rPr lang="cs-CZ" sz="1000" dirty="0" smtClean="0"/>
              <a:t>zvládli navazující středoškolské učivo na konci čtyřletého studia složili maturitní zkoušku.</a:t>
            </a:r>
            <a:endParaRPr lang="cs-CZ" sz="1000" dirty="0"/>
          </a:p>
          <a:p>
            <a:endParaRPr lang="cs-CZ" sz="1000" dirty="0"/>
          </a:p>
        </p:txBody>
      </p:sp>
    </p:spTree>
    <p:extLst>
      <p:ext uri="{BB962C8B-B14F-4D97-AF65-F5344CB8AC3E}">
        <p14:creationId xmlns:p14="http://schemas.microsoft.com/office/powerpoint/2010/main" val="14579079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adpis 2"/>
          <p:cNvSpPr>
            <a:spLocks noGrp="1"/>
          </p:cNvSpPr>
          <p:nvPr>
            <p:ph type="title"/>
          </p:nvPr>
        </p:nvSpPr>
        <p:spPr>
          <a:xfrm>
            <a:off x="722313" y="1988840"/>
            <a:ext cx="7772400" cy="1362075"/>
          </a:xfrm>
        </p:spPr>
        <p:txBody>
          <a:bodyPr anchor="ctr"/>
          <a:lstStyle/>
          <a:p>
            <a:pPr algn="ctr"/>
            <a:r>
              <a:rPr lang="cs-CZ" dirty="0" smtClean="0">
                <a:solidFill>
                  <a:schemeClr val="tx2"/>
                </a:solidFill>
              </a:rPr>
              <a:t>komplexy úloh</a:t>
            </a:r>
            <a:endParaRPr lang="cs-CZ" dirty="0">
              <a:solidFill>
                <a:schemeClr val="tx2"/>
              </a:solidFill>
            </a:endParaRPr>
          </a:p>
        </p:txBody>
      </p:sp>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20</a:t>
            </a:fld>
            <a:endParaRPr lang="cs-CZ" dirty="0">
              <a:solidFill>
                <a:prstClr val="black">
                  <a:tint val="75000"/>
                </a:prstClr>
              </a:solidFill>
            </a:endParaRPr>
          </a:p>
        </p:txBody>
      </p:sp>
    </p:spTree>
    <p:extLst>
      <p:ext uri="{BB962C8B-B14F-4D97-AF65-F5344CB8AC3E}">
        <p14:creationId xmlns:p14="http://schemas.microsoft.com/office/powerpoint/2010/main" val="9889834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21</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600" b="1" dirty="0" smtClean="0">
                <a:solidFill>
                  <a:schemeClr val="tx2"/>
                </a:solidFill>
              </a:rPr>
              <a:t>ČESKÝ JAZYK – 5. ROČNÍK</a:t>
            </a:r>
          </a:p>
          <a:p>
            <a:r>
              <a:rPr lang="cs-CZ" sz="3600" b="1" dirty="0" smtClean="0">
                <a:solidFill>
                  <a:schemeClr val="tx2"/>
                </a:solidFill>
              </a:rPr>
              <a:t>% SKÓR DLE TEMATICKÝCH OKRUHŮ</a:t>
            </a:r>
            <a:endParaRPr lang="cs-CZ" sz="3600" b="1" dirty="0">
              <a:solidFill>
                <a:schemeClr val="tx2"/>
              </a:solidFill>
            </a:endParaRPr>
          </a:p>
        </p:txBody>
      </p:sp>
      <p:graphicFrame>
        <p:nvGraphicFramePr>
          <p:cNvPr id="7" name="Graf 6"/>
          <p:cNvGraphicFramePr>
            <a:graphicFrameLocks/>
          </p:cNvGraphicFramePr>
          <p:nvPr>
            <p:extLst>
              <p:ext uri="{D42A27DB-BD31-4B8C-83A1-F6EECF244321}">
                <p14:modId xmlns:p14="http://schemas.microsoft.com/office/powerpoint/2010/main" val="864584403"/>
              </p:ext>
            </p:extLst>
          </p:nvPr>
        </p:nvGraphicFramePr>
        <p:xfrm>
          <a:off x="539552" y="1484784"/>
          <a:ext cx="5252357" cy="4148902"/>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ovéPole 4"/>
          <p:cNvSpPr txBox="1"/>
          <p:nvPr/>
        </p:nvSpPr>
        <p:spPr>
          <a:xfrm>
            <a:off x="5940152" y="1484784"/>
            <a:ext cx="3024336" cy="3477875"/>
          </a:xfrm>
          <a:prstGeom prst="rect">
            <a:avLst/>
          </a:prstGeom>
          <a:noFill/>
        </p:spPr>
        <p:txBody>
          <a:bodyPr wrap="square" rtlCol="0">
            <a:spAutoFit/>
          </a:bodyPr>
          <a:lstStyle/>
          <a:p>
            <a:r>
              <a:rPr lang="cs-CZ" sz="1000" dirty="0" smtClean="0"/>
              <a:t>V</a:t>
            </a:r>
            <a:r>
              <a:rPr lang="cs-CZ" sz="1000" dirty="0"/>
              <a:t> případě </a:t>
            </a:r>
            <a:r>
              <a:rPr lang="cs-CZ" sz="1000" dirty="0" smtClean="0"/>
              <a:t>testů pro 5. ročník není </a:t>
            </a:r>
            <a:r>
              <a:rPr lang="cs-CZ" sz="1000" dirty="0"/>
              <a:t>cílem ověřit, zda </a:t>
            </a:r>
            <a:r>
              <a:rPr lang="cs-CZ" sz="1000" dirty="0" smtClean="0"/>
              <a:t>uchazeči </a:t>
            </a:r>
            <a:r>
              <a:rPr lang="cs-CZ" sz="1000" dirty="0"/>
              <a:t>zvládají učivo na úrovni průměrného žáka </a:t>
            </a:r>
            <a:endParaRPr lang="cs-CZ" sz="1000" dirty="0" smtClean="0"/>
          </a:p>
          <a:p>
            <a:r>
              <a:rPr lang="cs-CZ" sz="1000" dirty="0" smtClean="0"/>
              <a:t>5. ročníku</a:t>
            </a:r>
            <a:r>
              <a:rPr lang="cs-CZ" sz="1000" dirty="0"/>
              <a:t>, ale vybrat z uchazečů </a:t>
            </a:r>
            <a:r>
              <a:rPr lang="cs-CZ" sz="1000" dirty="0" smtClean="0"/>
              <a:t>o studium na 8letém gymnáziu ty</a:t>
            </a:r>
            <a:r>
              <a:rPr lang="cs-CZ" sz="1000" dirty="0"/>
              <a:t>, kteří jsou v dané populaci nadprůměrní, </a:t>
            </a:r>
            <a:endParaRPr lang="cs-CZ" sz="1000" dirty="0" smtClean="0"/>
          </a:p>
          <a:p>
            <a:r>
              <a:rPr lang="cs-CZ" sz="1000" dirty="0" smtClean="0"/>
              <a:t>a </a:t>
            </a:r>
            <a:r>
              <a:rPr lang="cs-CZ" sz="1000" dirty="0"/>
              <a:t>u nichž lze tedy předpokládat, že náročné studium na víceletém gymnáziu zvládnou. </a:t>
            </a:r>
            <a:r>
              <a:rPr lang="cs-CZ" sz="1000" dirty="0" smtClean="0"/>
              <a:t>Proto </a:t>
            </a:r>
            <a:r>
              <a:rPr lang="cs-CZ" sz="1000" dirty="0"/>
              <a:t>testy jako celek mají spíše charakter rozlišující: obsahují ve větší míře úlohy, při jejichž řešení je nutné provést více myšlenkových operací či propojit různé oblasti učiva, vyskytují se v nich také texty náročnější na porozumění</a:t>
            </a:r>
            <a:r>
              <a:rPr lang="cs-CZ" sz="1000" dirty="0" smtClean="0"/>
              <a:t>.</a:t>
            </a:r>
          </a:p>
          <a:p>
            <a:r>
              <a:rPr lang="cs-CZ" sz="1000" dirty="0" smtClean="0"/>
              <a:t>Žáci z 5. ročníků zvládli v porovnání s žáky ze 7. a 9. ročníků nejlépe úlohy zaměřené na porozumění textu. Větší problémy jim nečinily ani úlohy ověřující slovní zásobu, význam slov či základy tvoření slov. </a:t>
            </a:r>
          </a:p>
          <a:p>
            <a:r>
              <a:rPr lang="cs-CZ" sz="1000" dirty="0" smtClean="0"/>
              <a:t>Mezi úlohy, které měly celkově nejmenší průměrnou úspěšnost, patřily úlohy ověřující znalost pravopisu, slovních druhů, mluvnických kategorií či tvarů slov.</a:t>
            </a:r>
          </a:p>
          <a:p>
            <a:r>
              <a:rPr lang="cs-CZ" sz="1000" dirty="0" smtClean="0"/>
              <a:t>Z velmi dobrých průměrných výsledků úloh, které spadají do okruhů Komunikační a slohová výchova a Literární výchova, nelze vzhledem k jejich malému zastoupení v testu vyvodit relevantní závěry.</a:t>
            </a:r>
          </a:p>
        </p:txBody>
      </p:sp>
    </p:spTree>
    <p:extLst>
      <p:ext uri="{BB962C8B-B14F-4D97-AF65-F5344CB8AC3E}">
        <p14:creationId xmlns:p14="http://schemas.microsoft.com/office/powerpoint/2010/main" val="48052421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22</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600" b="1" dirty="0" smtClean="0">
                <a:solidFill>
                  <a:schemeClr val="tx2"/>
                </a:solidFill>
              </a:rPr>
              <a:t>ČESKÝ JAZYK – 7. ROČNÍK</a:t>
            </a:r>
          </a:p>
          <a:p>
            <a:r>
              <a:rPr lang="cs-CZ" sz="3600" b="1" dirty="0" smtClean="0">
                <a:solidFill>
                  <a:schemeClr val="tx2"/>
                </a:solidFill>
              </a:rPr>
              <a:t>% SKÓR DLE TEMATICKÝCH OKRUHŮ</a:t>
            </a:r>
            <a:endParaRPr lang="cs-CZ" sz="3600" b="1" dirty="0">
              <a:solidFill>
                <a:schemeClr val="tx2"/>
              </a:solidFill>
            </a:endParaRPr>
          </a:p>
        </p:txBody>
      </p:sp>
      <p:graphicFrame>
        <p:nvGraphicFramePr>
          <p:cNvPr id="5" name="Graf 4"/>
          <p:cNvGraphicFramePr>
            <a:graphicFrameLocks/>
          </p:cNvGraphicFramePr>
          <p:nvPr>
            <p:extLst>
              <p:ext uri="{D42A27DB-BD31-4B8C-83A1-F6EECF244321}">
                <p14:modId xmlns:p14="http://schemas.microsoft.com/office/powerpoint/2010/main" val="3791677227"/>
              </p:ext>
            </p:extLst>
          </p:nvPr>
        </p:nvGraphicFramePr>
        <p:xfrm>
          <a:off x="395784" y="1484784"/>
          <a:ext cx="5252357" cy="4148903"/>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ovéPole 6"/>
          <p:cNvSpPr txBox="1"/>
          <p:nvPr/>
        </p:nvSpPr>
        <p:spPr>
          <a:xfrm>
            <a:off x="5788413" y="1484783"/>
            <a:ext cx="3024336" cy="3785652"/>
          </a:xfrm>
          <a:prstGeom prst="rect">
            <a:avLst/>
          </a:prstGeom>
          <a:noFill/>
        </p:spPr>
        <p:txBody>
          <a:bodyPr wrap="square" rtlCol="0">
            <a:spAutoFit/>
          </a:bodyPr>
          <a:lstStyle/>
          <a:p>
            <a:r>
              <a:rPr lang="cs-CZ" sz="1000" dirty="0" smtClean="0"/>
              <a:t>Test pro 7. ročník je koncipován obdobně jako pro </a:t>
            </a:r>
          </a:p>
          <a:p>
            <a:r>
              <a:rPr lang="cs-CZ" sz="1000" dirty="0" smtClean="0"/>
              <a:t>5. ročník, má tedy také spíše charakter rozlišující. Také v tomto případě uchazeči pracovali s </a:t>
            </a:r>
            <a:r>
              <a:rPr lang="cs-CZ" sz="1000" dirty="0"/>
              <a:t>texty </a:t>
            </a:r>
            <a:r>
              <a:rPr lang="cs-CZ" sz="1000" dirty="0" smtClean="0"/>
              <a:t>náročnějšími </a:t>
            </a:r>
            <a:r>
              <a:rPr lang="cs-CZ" sz="1000" dirty="0"/>
              <a:t>na </a:t>
            </a:r>
            <a:r>
              <a:rPr lang="cs-CZ" sz="1000" dirty="0" smtClean="0"/>
              <a:t>porozumění, řešili úlohy vyžadující uvědomění si souvislostí. </a:t>
            </a:r>
          </a:p>
          <a:p>
            <a:r>
              <a:rPr lang="cs-CZ" sz="1000" dirty="0" smtClean="0"/>
              <a:t>Ze </a:t>
            </a:r>
            <a:r>
              <a:rPr lang="cs-CZ" sz="1000" dirty="0"/>
              <a:t>všech tematických </a:t>
            </a:r>
            <a:r>
              <a:rPr lang="cs-CZ" sz="1000" dirty="0" smtClean="0"/>
              <a:t>okruhů zvládli žáci ze 7. ročníků nejlépe úlohy ověřující slovní zásobu, význam slov či základy tvoření slov. Úlohy</a:t>
            </a:r>
            <a:r>
              <a:rPr lang="cs-CZ" sz="1000" dirty="0"/>
              <a:t>, které </a:t>
            </a:r>
            <a:r>
              <a:rPr lang="cs-CZ" sz="1000" dirty="0" smtClean="0"/>
              <a:t>ověřují </a:t>
            </a:r>
            <a:r>
              <a:rPr lang="cs-CZ" sz="1000" dirty="0"/>
              <a:t>znalost </a:t>
            </a:r>
            <a:r>
              <a:rPr lang="cs-CZ" sz="1000" dirty="0" smtClean="0"/>
              <a:t>pravopisu, mají tradičně nízkou úspěšnost, v tomto směru nejsou ani </a:t>
            </a:r>
            <a:r>
              <a:rPr lang="cs-CZ" sz="1000" dirty="0"/>
              <a:t>žáci ze 7. ročníků </a:t>
            </a:r>
            <a:r>
              <a:rPr lang="cs-CZ" sz="1000" dirty="0" smtClean="0"/>
              <a:t>výjimkou, přesto však v této oblasti v porovnání s dalšími dvěma skupinami dosáhli nejlepších průměrných výsledků </a:t>
            </a:r>
          </a:p>
          <a:p>
            <a:r>
              <a:rPr lang="cs-CZ" sz="1000" dirty="0" smtClean="0"/>
              <a:t>(o 8 procentních bodů lepší výsledek než žáci </a:t>
            </a:r>
          </a:p>
          <a:p>
            <a:r>
              <a:rPr lang="cs-CZ" sz="1000" dirty="0" smtClean="0"/>
              <a:t>z 5. ročníku a o 9,7 procentního bodu </a:t>
            </a:r>
            <a:r>
              <a:rPr lang="cs-CZ" sz="1000" dirty="0"/>
              <a:t>lepší výsledek než žáci z </a:t>
            </a:r>
            <a:r>
              <a:rPr lang="cs-CZ" sz="1000" dirty="0" smtClean="0"/>
              <a:t>9. ročníku).  </a:t>
            </a:r>
          </a:p>
          <a:p>
            <a:r>
              <a:rPr lang="cs-CZ" sz="1000" dirty="0" smtClean="0"/>
              <a:t>Oproti žákům z 5. ročníku však významně klesla úspěšnost úloh ověřujících  </a:t>
            </a:r>
            <a:r>
              <a:rPr lang="cs-CZ" sz="1000" dirty="0"/>
              <a:t>porozumění </a:t>
            </a:r>
            <a:r>
              <a:rPr lang="cs-CZ" sz="1000" dirty="0" smtClean="0"/>
              <a:t>textu, a to </a:t>
            </a:r>
          </a:p>
          <a:p>
            <a:r>
              <a:rPr lang="cs-CZ" sz="1000" dirty="0" smtClean="0"/>
              <a:t>o 18,5 procentního bodu.  Výsledky úloh ověřujících znalosti a dovednosti z morfologie jsou srovnatelné s výsledky žáků z </a:t>
            </a:r>
            <a:r>
              <a:rPr lang="cs-CZ" sz="1000" dirty="0"/>
              <a:t>5. </a:t>
            </a:r>
            <a:r>
              <a:rPr lang="cs-CZ" sz="1000" dirty="0" smtClean="0"/>
              <a:t>ročníku. </a:t>
            </a:r>
          </a:p>
          <a:p>
            <a:r>
              <a:rPr lang="cs-CZ" sz="1000" dirty="0" smtClean="0"/>
              <a:t>Přestože průměrný procentní skór tematického okruhu Literární výchova se zásadně snížil, ani </a:t>
            </a:r>
          </a:p>
          <a:p>
            <a:r>
              <a:rPr lang="cs-CZ" sz="1000" dirty="0" smtClean="0"/>
              <a:t>v tomto případě nelze </a:t>
            </a:r>
            <a:r>
              <a:rPr lang="cs-CZ" sz="1000" dirty="0"/>
              <a:t>vyvodit relevantní </a:t>
            </a:r>
            <a:r>
              <a:rPr lang="cs-CZ" sz="1000" dirty="0" smtClean="0"/>
              <a:t>závěry  </a:t>
            </a:r>
          </a:p>
          <a:p>
            <a:r>
              <a:rPr lang="cs-CZ" sz="1000" dirty="0" smtClean="0"/>
              <a:t>z důvodu minimálního zastoupení tohoto celku v testu. </a:t>
            </a:r>
          </a:p>
        </p:txBody>
      </p:sp>
    </p:spTree>
    <p:extLst>
      <p:ext uri="{BB962C8B-B14F-4D97-AF65-F5344CB8AC3E}">
        <p14:creationId xmlns:p14="http://schemas.microsoft.com/office/powerpoint/2010/main" val="16168825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23</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600" b="1" dirty="0" smtClean="0">
                <a:solidFill>
                  <a:schemeClr val="tx2"/>
                </a:solidFill>
              </a:rPr>
              <a:t>ČESKÝ JAZYK – </a:t>
            </a:r>
            <a:r>
              <a:rPr lang="cs-CZ" sz="4600" b="1" dirty="0">
                <a:solidFill>
                  <a:schemeClr val="tx2"/>
                </a:solidFill>
              </a:rPr>
              <a:t>9</a:t>
            </a:r>
            <a:r>
              <a:rPr lang="cs-CZ" sz="4600" b="1" dirty="0" smtClean="0">
                <a:solidFill>
                  <a:schemeClr val="tx2"/>
                </a:solidFill>
              </a:rPr>
              <a:t>. ROČNÍK</a:t>
            </a:r>
          </a:p>
          <a:p>
            <a:r>
              <a:rPr lang="cs-CZ" sz="3600" b="1" dirty="0" smtClean="0">
                <a:solidFill>
                  <a:schemeClr val="tx2"/>
                </a:solidFill>
              </a:rPr>
              <a:t>% SKÓR DLE TEMATICKÝCH OKRUHŮ</a:t>
            </a:r>
            <a:endParaRPr lang="cs-CZ" sz="3600" b="1" dirty="0">
              <a:solidFill>
                <a:schemeClr val="tx2"/>
              </a:solidFill>
            </a:endParaRPr>
          </a:p>
        </p:txBody>
      </p:sp>
      <p:graphicFrame>
        <p:nvGraphicFramePr>
          <p:cNvPr id="8" name="Graf 7"/>
          <p:cNvGraphicFramePr>
            <a:graphicFrameLocks/>
          </p:cNvGraphicFramePr>
          <p:nvPr>
            <p:extLst>
              <p:ext uri="{D42A27DB-BD31-4B8C-83A1-F6EECF244321}">
                <p14:modId xmlns:p14="http://schemas.microsoft.com/office/powerpoint/2010/main" val="3340036242"/>
              </p:ext>
            </p:extLst>
          </p:nvPr>
        </p:nvGraphicFramePr>
        <p:xfrm>
          <a:off x="323528" y="1052736"/>
          <a:ext cx="4248472" cy="388843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Graf 8"/>
          <p:cNvGraphicFramePr>
            <a:graphicFrameLocks/>
          </p:cNvGraphicFramePr>
          <p:nvPr>
            <p:extLst>
              <p:ext uri="{D42A27DB-BD31-4B8C-83A1-F6EECF244321}">
                <p14:modId xmlns:p14="http://schemas.microsoft.com/office/powerpoint/2010/main" val="2792623281"/>
              </p:ext>
            </p:extLst>
          </p:nvPr>
        </p:nvGraphicFramePr>
        <p:xfrm>
          <a:off x="4788024" y="1052736"/>
          <a:ext cx="4110540" cy="3888432"/>
        </p:xfrm>
        <a:graphic>
          <a:graphicData uri="http://schemas.openxmlformats.org/drawingml/2006/chart">
            <c:chart xmlns:c="http://schemas.openxmlformats.org/drawingml/2006/chart" xmlns:r="http://schemas.openxmlformats.org/officeDocument/2006/relationships" r:id="rId4"/>
          </a:graphicData>
        </a:graphic>
      </p:graphicFrame>
      <p:sp>
        <p:nvSpPr>
          <p:cNvPr id="2" name="Obdélník 1"/>
          <p:cNvSpPr/>
          <p:nvPr/>
        </p:nvSpPr>
        <p:spPr>
          <a:xfrm>
            <a:off x="429320" y="5013176"/>
            <a:ext cx="8759129" cy="1107996"/>
          </a:xfrm>
          <a:prstGeom prst="rect">
            <a:avLst/>
          </a:prstGeom>
        </p:spPr>
        <p:txBody>
          <a:bodyPr wrap="none">
            <a:spAutoFit/>
          </a:bodyPr>
          <a:lstStyle/>
          <a:p>
            <a:r>
              <a:rPr lang="cs-CZ" sz="1100" dirty="0"/>
              <a:t>Vzhledem k tomu, že test pro 9. ročník je určen všem uchazečům o čtyřleté studium na SŠ zakončené maturitní zkouškou, tedy bez odlišení </a:t>
            </a:r>
            <a:endParaRPr lang="cs-CZ" sz="1100" dirty="0" smtClean="0"/>
          </a:p>
          <a:p>
            <a:r>
              <a:rPr lang="cs-CZ" sz="1100" dirty="0" smtClean="0"/>
              <a:t>jednotlivých </a:t>
            </a:r>
            <a:r>
              <a:rPr lang="cs-CZ" sz="1100" dirty="0"/>
              <a:t>oborů, musí většina úloh ověřovat osvojení zcela základního </a:t>
            </a:r>
            <a:r>
              <a:rPr lang="cs-CZ" sz="1100" dirty="0" smtClean="0"/>
              <a:t>učiva a </a:t>
            </a:r>
            <a:r>
              <a:rPr lang="cs-CZ" sz="1100" dirty="0"/>
              <a:t>pouze menší část úloh může mít charakter rozlišující.</a:t>
            </a:r>
            <a:r>
              <a:rPr lang="cs-CZ" sz="1100" dirty="0" smtClean="0"/>
              <a:t> Žáci z 9. ročníku</a:t>
            </a:r>
          </a:p>
          <a:p>
            <a:r>
              <a:rPr lang="cs-CZ" sz="1100" dirty="0"/>
              <a:t>d</a:t>
            </a:r>
            <a:r>
              <a:rPr lang="cs-CZ" sz="1100" dirty="0" smtClean="0"/>
              <a:t>osáhli nejhorších výsledků v úlohách ověřujících znalost pravopisu, průměrný procentní skór těchto úloh je oproti výsledkům uchazečů o studium </a:t>
            </a:r>
          </a:p>
          <a:p>
            <a:r>
              <a:rPr lang="cs-CZ" sz="1100" dirty="0" smtClean="0"/>
              <a:t>na víceletých gymnázií ch nejnižší . Nižší úspěšnost (kolem 50 %) vykazovaly také úlohy zaměřené na porozumění textu, morfologii a literaturu, vyšší </a:t>
            </a:r>
          </a:p>
          <a:p>
            <a:r>
              <a:rPr lang="cs-CZ" sz="1100" dirty="0"/>
              <a:t>ú</a:t>
            </a:r>
            <a:r>
              <a:rPr lang="cs-CZ" sz="1100" dirty="0" smtClean="0"/>
              <a:t>spěšnost (</a:t>
            </a:r>
            <a:r>
              <a:rPr lang="cs-CZ" sz="1100" dirty="0"/>
              <a:t>kolem </a:t>
            </a:r>
            <a:r>
              <a:rPr lang="cs-CZ" sz="1100" dirty="0" smtClean="0"/>
              <a:t>70 </a:t>
            </a:r>
            <a:r>
              <a:rPr lang="cs-CZ" sz="1100" dirty="0"/>
              <a:t>%) </a:t>
            </a:r>
            <a:r>
              <a:rPr lang="cs-CZ" sz="1100" dirty="0" smtClean="0"/>
              <a:t>pak úlohy ověřující znalosti a dovednosti z oblasti syntaxe, lexikologie a sémantiky a také zařazené do celku </a:t>
            </a:r>
          </a:p>
          <a:p>
            <a:r>
              <a:rPr lang="cs-CZ" sz="1100" dirty="0" smtClean="0"/>
              <a:t>Komunikační a slohová výchova.</a:t>
            </a:r>
            <a:endParaRPr lang="cs-CZ" sz="1100" dirty="0"/>
          </a:p>
        </p:txBody>
      </p:sp>
    </p:spTree>
    <p:extLst>
      <p:ext uri="{BB962C8B-B14F-4D97-AF65-F5344CB8AC3E}">
        <p14:creationId xmlns:p14="http://schemas.microsoft.com/office/powerpoint/2010/main" val="3971513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24</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600" b="1" dirty="0" smtClean="0">
                <a:solidFill>
                  <a:schemeClr val="tx2"/>
                </a:solidFill>
              </a:rPr>
              <a:t>MATEMATIKA – 5. ROČNÍK</a:t>
            </a:r>
          </a:p>
          <a:p>
            <a:r>
              <a:rPr lang="cs-CZ" sz="3600" b="1" dirty="0" smtClean="0">
                <a:solidFill>
                  <a:schemeClr val="tx2"/>
                </a:solidFill>
              </a:rPr>
              <a:t>% SKÓR DLE TEMATICKÝCH OKRUHŮ A OBTÍŽNOSTI ÚLOH</a:t>
            </a:r>
            <a:endParaRPr lang="cs-CZ" sz="3600" b="1" dirty="0">
              <a:solidFill>
                <a:schemeClr val="tx2"/>
              </a:solidFill>
            </a:endParaRPr>
          </a:p>
        </p:txBody>
      </p:sp>
      <p:graphicFrame>
        <p:nvGraphicFramePr>
          <p:cNvPr id="4" name="Graf 3"/>
          <p:cNvGraphicFramePr>
            <a:graphicFrameLocks/>
          </p:cNvGraphicFramePr>
          <p:nvPr>
            <p:extLst>
              <p:ext uri="{D42A27DB-BD31-4B8C-83A1-F6EECF244321}">
                <p14:modId xmlns:p14="http://schemas.microsoft.com/office/powerpoint/2010/main" val="3000927433"/>
              </p:ext>
            </p:extLst>
          </p:nvPr>
        </p:nvGraphicFramePr>
        <p:xfrm>
          <a:off x="4499992" y="1196752"/>
          <a:ext cx="4192202" cy="4257194"/>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ovéPole 6"/>
          <p:cNvSpPr txBox="1"/>
          <p:nvPr/>
        </p:nvSpPr>
        <p:spPr>
          <a:xfrm>
            <a:off x="539552" y="1556792"/>
            <a:ext cx="3384376" cy="3477875"/>
          </a:xfrm>
          <a:prstGeom prst="rect">
            <a:avLst/>
          </a:prstGeom>
          <a:noFill/>
        </p:spPr>
        <p:txBody>
          <a:bodyPr wrap="square" rtlCol="0">
            <a:spAutoFit/>
          </a:bodyPr>
          <a:lstStyle/>
          <a:p>
            <a:r>
              <a:rPr lang="cs-CZ" sz="1000" dirty="0"/>
              <a:t>V případě testů pro 5. ročník není cílem ověřit, zda </a:t>
            </a:r>
            <a:r>
              <a:rPr lang="cs-CZ" sz="1000" dirty="0" smtClean="0"/>
              <a:t>uchazeči </a:t>
            </a:r>
            <a:r>
              <a:rPr lang="cs-CZ" sz="1000" dirty="0"/>
              <a:t>zvládají učivo na úrovni průměrného žáka </a:t>
            </a:r>
            <a:r>
              <a:rPr lang="cs-CZ" sz="1000" dirty="0" smtClean="0"/>
              <a:t>5</a:t>
            </a:r>
            <a:r>
              <a:rPr lang="cs-CZ" sz="1000" dirty="0"/>
              <a:t>. ročníku, ale vybrat z uchazečů o studium na 8letém gymnáziu ty, </a:t>
            </a:r>
            <a:r>
              <a:rPr lang="cs-CZ" sz="1000" dirty="0" smtClean="0"/>
              <a:t>kteří </a:t>
            </a:r>
            <a:r>
              <a:rPr lang="cs-CZ" sz="1000" dirty="0"/>
              <a:t>jsou v dané populaci nadprůměrní, </a:t>
            </a:r>
            <a:r>
              <a:rPr lang="cs-CZ" sz="1000" dirty="0" smtClean="0"/>
              <a:t>a </a:t>
            </a:r>
            <a:r>
              <a:rPr lang="cs-CZ" sz="1000" dirty="0"/>
              <a:t>u nichž lze tedy předpokládat, že náročné studium na víceletém gymnáziu zvládnou. </a:t>
            </a:r>
            <a:endParaRPr lang="cs-CZ" sz="1000" dirty="0" smtClean="0"/>
          </a:p>
          <a:p>
            <a:r>
              <a:rPr lang="cs-CZ" sz="1000" dirty="0" smtClean="0"/>
              <a:t>Tyto </a:t>
            </a:r>
            <a:r>
              <a:rPr lang="cs-CZ" sz="1000" dirty="0"/>
              <a:t>testy jako celek mají </a:t>
            </a:r>
            <a:r>
              <a:rPr lang="cs-CZ" sz="1000" dirty="0" smtClean="0"/>
              <a:t>proto spíše </a:t>
            </a:r>
            <a:r>
              <a:rPr lang="cs-CZ" sz="1000" dirty="0"/>
              <a:t>charakter rozlišující: obsahují ve větší míře úlohy, při jejichž řešení je nutné </a:t>
            </a:r>
            <a:r>
              <a:rPr lang="cs-CZ" sz="1000" dirty="0" smtClean="0"/>
              <a:t>kromě aplikace naučeného provést další myšlenkové operace nebo vzájemně propojit více vědomostí. Rovněž některé texty jsou náročnější </a:t>
            </a:r>
            <a:r>
              <a:rPr lang="cs-CZ" sz="1000" dirty="0"/>
              <a:t>na porozumění.</a:t>
            </a:r>
          </a:p>
          <a:p>
            <a:r>
              <a:rPr lang="cs-CZ" sz="1000" dirty="0" smtClean="0"/>
              <a:t>Jednotlivé tematické okruhy jsou zastoupeny vždy několika úlohami, a to zpravidla na různém stupni obtížnosti. V tematickém celku Číslo je zastoupeno nejvíce úloh na základním stupni obtížnosti. Mělo by se jednat o nejlépe procvičené učivo ve školách. Obtížnější jsou pro žáky tzv. slovní úlohy (tematický celek Zpracování informací a matematizace). K získání uceleného pohledu na úroveň vědomostí a dovedností žáka nesmí chybět ani úlohy z konstrukční geometrie, které umožňují pouze testy obsahující otevřené úlohy. K nejobtížnějším patří úlohy na prostorovou představivost, které nelze tak snadno nacvičit. </a:t>
            </a:r>
            <a:endParaRPr lang="cs-CZ" sz="1000" dirty="0">
              <a:solidFill>
                <a:srgbClr val="FF0000"/>
              </a:solidFill>
            </a:endParaRPr>
          </a:p>
        </p:txBody>
      </p:sp>
    </p:spTree>
    <p:extLst>
      <p:ext uri="{BB962C8B-B14F-4D97-AF65-F5344CB8AC3E}">
        <p14:creationId xmlns:p14="http://schemas.microsoft.com/office/powerpoint/2010/main" val="371962524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25</a:t>
            </a:fld>
            <a:endParaRPr lang="cs-CZ" dirty="0">
              <a:solidFill>
                <a:prstClr val="black">
                  <a:tint val="75000"/>
                </a:prstClr>
              </a:solidFill>
            </a:endParaRPr>
          </a:p>
        </p:txBody>
      </p:sp>
      <p:sp>
        <p:nvSpPr>
          <p:cNvPr id="6" name="Nadpis 1"/>
          <p:cNvSpPr txBox="1">
            <a:spLocks/>
          </p:cNvSpPr>
          <p:nvPr/>
        </p:nvSpPr>
        <p:spPr>
          <a:xfrm>
            <a:off x="395536" y="274638"/>
            <a:ext cx="8352928" cy="778098"/>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600" b="1" dirty="0" smtClean="0">
                <a:solidFill>
                  <a:schemeClr val="tx2"/>
                </a:solidFill>
              </a:rPr>
              <a:t>MATEMATIKA – 7. ROČNÍK</a:t>
            </a:r>
          </a:p>
          <a:p>
            <a:r>
              <a:rPr lang="cs-CZ" sz="3600" b="1" dirty="0" smtClean="0">
                <a:solidFill>
                  <a:schemeClr val="tx2"/>
                </a:solidFill>
              </a:rPr>
              <a:t>% SKÓR DLE TEMATICKÝCH OKRUHŮ A OBTÍŽNOSTI ÚLOH</a:t>
            </a:r>
            <a:endParaRPr lang="cs-CZ" sz="3600" b="1" dirty="0">
              <a:solidFill>
                <a:schemeClr val="tx2"/>
              </a:solidFill>
            </a:endParaRPr>
          </a:p>
        </p:txBody>
      </p:sp>
      <p:graphicFrame>
        <p:nvGraphicFramePr>
          <p:cNvPr id="7" name="Graf 6"/>
          <p:cNvGraphicFramePr>
            <a:graphicFrameLocks/>
          </p:cNvGraphicFramePr>
          <p:nvPr>
            <p:extLst>
              <p:ext uri="{D42A27DB-BD31-4B8C-83A1-F6EECF244321}">
                <p14:modId xmlns:p14="http://schemas.microsoft.com/office/powerpoint/2010/main" val="3129602388"/>
              </p:ext>
            </p:extLst>
          </p:nvPr>
        </p:nvGraphicFramePr>
        <p:xfrm>
          <a:off x="4283968" y="1196752"/>
          <a:ext cx="4146820" cy="4185186"/>
        </p:xfrm>
        <a:graphic>
          <a:graphicData uri="http://schemas.openxmlformats.org/drawingml/2006/chart">
            <c:chart xmlns:c="http://schemas.openxmlformats.org/drawingml/2006/chart" xmlns:r="http://schemas.openxmlformats.org/officeDocument/2006/relationships" r:id="rId3"/>
          </a:graphicData>
        </a:graphic>
      </p:graphicFrame>
      <p:sp>
        <p:nvSpPr>
          <p:cNvPr id="9" name="TextovéPole 8"/>
          <p:cNvSpPr txBox="1"/>
          <p:nvPr/>
        </p:nvSpPr>
        <p:spPr>
          <a:xfrm>
            <a:off x="683568" y="1411615"/>
            <a:ext cx="3312368" cy="2862322"/>
          </a:xfrm>
          <a:prstGeom prst="rect">
            <a:avLst/>
          </a:prstGeom>
          <a:noFill/>
        </p:spPr>
        <p:txBody>
          <a:bodyPr wrap="square" rtlCol="0">
            <a:spAutoFit/>
          </a:bodyPr>
          <a:lstStyle/>
          <a:p>
            <a:r>
              <a:rPr lang="cs-CZ" sz="1000" dirty="0" smtClean="0"/>
              <a:t>Rovněž testy pro sedmý ročník jsou určeny výhradně zájemcům o víceletá gymnázia, proto obsahují větší počet obtížnějších úloh pro danou věkovou skupinu než např. testy pro devátý ročník, které by měly být naopak univerzální, tedy pro zájemce o různé typy škol. Během dvou ročníků na druhém stupni základní školy se značně zvyšují nároky v matematice. </a:t>
            </a:r>
            <a:r>
              <a:rPr lang="cs-CZ" sz="1000" dirty="0"/>
              <a:t>P</a:t>
            </a:r>
            <a:r>
              <a:rPr lang="cs-CZ" sz="1000" dirty="0" smtClean="0"/>
              <a:t>roto se mnohem lépe daří sestavit pro žáky test, který má rozlišovací charakter, ačkoli úlohy nepřekračují rámec běžně probíraného učiva. Nejsou však opomenuty ani úlohy v základní úrovni obtížnosti. Jednotlivé tematické celky mají rovnoměrné zastoupení. V testu opět převažují otevřené úlohy, což odpovídá i běžnému písemnému zkoušení žáka ve škole. Uchazeč se musí spoléhat na své vědomosti a dovednosti a neuchyluje se ke strategiím vyžadujícím speciální zkušenost.</a:t>
            </a:r>
          </a:p>
          <a:p>
            <a:r>
              <a:rPr lang="cs-CZ" sz="1000" dirty="0" smtClean="0"/>
              <a:t>Úlohy vyžadují osvojení probraného učiva v celé jeho šíři, nejsou vyňaty ani úlohy z konstruktivní geometrie a ani problémové úlohy.</a:t>
            </a:r>
            <a:endParaRPr lang="cs-CZ" sz="1000" dirty="0"/>
          </a:p>
        </p:txBody>
      </p:sp>
    </p:spTree>
    <p:extLst>
      <p:ext uri="{BB962C8B-B14F-4D97-AF65-F5344CB8AC3E}">
        <p14:creationId xmlns:p14="http://schemas.microsoft.com/office/powerpoint/2010/main" val="125996469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číslo snímku 2"/>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26</a:t>
            </a:fld>
            <a:endParaRPr lang="cs-CZ" dirty="0">
              <a:solidFill>
                <a:prstClr val="black">
                  <a:tint val="75000"/>
                </a:prstClr>
              </a:solidFill>
            </a:endParaRPr>
          </a:p>
        </p:txBody>
      </p:sp>
      <p:sp>
        <p:nvSpPr>
          <p:cNvPr id="6" name="Nadpis 1"/>
          <p:cNvSpPr txBox="1">
            <a:spLocks/>
          </p:cNvSpPr>
          <p:nvPr/>
        </p:nvSpPr>
        <p:spPr>
          <a:xfrm>
            <a:off x="395536" y="116632"/>
            <a:ext cx="8352928" cy="778098"/>
          </a:xfrm>
          <a:prstGeom prst="rect">
            <a:avLst/>
          </a:prstGeom>
        </p:spPr>
        <p:txBody>
          <a:bodyPr vert="horz" lIns="91440" tIns="45720" rIns="91440" bIns="45720" rtlCol="0" anchor="ctr">
            <a:normAutofit fontScale="6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cs-CZ" sz="4600" b="1" dirty="0" smtClean="0">
                <a:solidFill>
                  <a:schemeClr val="tx2"/>
                </a:solidFill>
              </a:rPr>
              <a:t>MATEMATIKA – 9. ROČNÍK</a:t>
            </a:r>
          </a:p>
          <a:p>
            <a:r>
              <a:rPr lang="cs-CZ" sz="3600" b="1" dirty="0" smtClean="0">
                <a:solidFill>
                  <a:schemeClr val="tx2"/>
                </a:solidFill>
              </a:rPr>
              <a:t>% SKÓR TEMATICKÝCH OKRUHŮ</a:t>
            </a:r>
            <a:endParaRPr lang="cs-CZ" sz="3600" b="1" dirty="0">
              <a:solidFill>
                <a:schemeClr val="tx2"/>
              </a:solidFill>
            </a:endParaRPr>
          </a:p>
        </p:txBody>
      </p:sp>
      <p:graphicFrame>
        <p:nvGraphicFramePr>
          <p:cNvPr id="5" name="Graf 4"/>
          <p:cNvGraphicFramePr>
            <a:graphicFrameLocks/>
          </p:cNvGraphicFramePr>
          <p:nvPr>
            <p:extLst>
              <p:ext uri="{D42A27DB-BD31-4B8C-83A1-F6EECF244321}">
                <p14:modId xmlns:p14="http://schemas.microsoft.com/office/powerpoint/2010/main" val="4110707155"/>
              </p:ext>
            </p:extLst>
          </p:nvPr>
        </p:nvGraphicFramePr>
        <p:xfrm>
          <a:off x="251520" y="858731"/>
          <a:ext cx="3730753" cy="4580951"/>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Graf 8"/>
          <p:cNvGraphicFramePr>
            <a:graphicFrameLocks/>
          </p:cNvGraphicFramePr>
          <p:nvPr>
            <p:extLst>
              <p:ext uri="{D42A27DB-BD31-4B8C-83A1-F6EECF244321}">
                <p14:modId xmlns:p14="http://schemas.microsoft.com/office/powerpoint/2010/main" val="2087117761"/>
              </p:ext>
            </p:extLst>
          </p:nvPr>
        </p:nvGraphicFramePr>
        <p:xfrm>
          <a:off x="4139952" y="861718"/>
          <a:ext cx="4792050" cy="4608512"/>
        </p:xfrm>
        <a:graphic>
          <a:graphicData uri="http://schemas.openxmlformats.org/drawingml/2006/chart">
            <c:chart xmlns:c="http://schemas.openxmlformats.org/drawingml/2006/chart" xmlns:r="http://schemas.openxmlformats.org/officeDocument/2006/relationships" r:id="rId4"/>
          </a:graphicData>
        </a:graphic>
      </p:graphicFrame>
      <p:sp>
        <p:nvSpPr>
          <p:cNvPr id="7" name="Obdélník 6"/>
          <p:cNvSpPr/>
          <p:nvPr/>
        </p:nvSpPr>
        <p:spPr>
          <a:xfrm>
            <a:off x="251521" y="5580727"/>
            <a:ext cx="8784976" cy="938719"/>
          </a:xfrm>
          <a:prstGeom prst="rect">
            <a:avLst/>
          </a:prstGeom>
        </p:spPr>
        <p:txBody>
          <a:bodyPr wrap="square">
            <a:spAutoFit/>
          </a:bodyPr>
          <a:lstStyle/>
          <a:p>
            <a:r>
              <a:rPr lang="cs-CZ" sz="1100" dirty="0"/>
              <a:t>Vzhledem k tomu, že test pro 9. ročník je určen všem uchazečům o čtyřleté studium na SŠ zakončené maturitní zkouškou, tedy bez odlišení </a:t>
            </a:r>
            <a:endParaRPr lang="cs-CZ" sz="1100" dirty="0" smtClean="0"/>
          </a:p>
          <a:p>
            <a:r>
              <a:rPr lang="cs-CZ" sz="1100" dirty="0" smtClean="0"/>
              <a:t>jednotlivých </a:t>
            </a:r>
            <a:r>
              <a:rPr lang="cs-CZ" sz="1100" dirty="0"/>
              <a:t>oborů, musí </a:t>
            </a:r>
            <a:r>
              <a:rPr lang="cs-CZ" sz="1100" dirty="0" smtClean="0"/>
              <a:t>v něm být dostatečný počet úloh ověřujících osvojení učiva, nechybí však ani obtížnější úlohy, které nabývají charakter</a:t>
            </a:r>
          </a:p>
          <a:p>
            <a:r>
              <a:rPr lang="cs-CZ" sz="1100" dirty="0" smtClean="0"/>
              <a:t>rozlišující. Žáci z 9. ročníku mají nejméně problémů s aplikačními úlohami ověřujícími nacvičené dovednosti. Úlohy, které předpokládají porozumění i zdánlivě jednoduchému, jsou pro žáky mnohem obtížnější.  Mezi průměrnými výsledky uchazečů rozdělených podle oborů, na něž se hlásí, jsou viditelné rozdíly, nicméně mezi individuálními výsledky jednotlivců jsou v rámci téhož oboru rozdíly ještě mnohem větší.</a:t>
            </a:r>
          </a:p>
        </p:txBody>
      </p:sp>
    </p:spTree>
    <p:extLst>
      <p:ext uri="{BB962C8B-B14F-4D97-AF65-F5344CB8AC3E}">
        <p14:creationId xmlns:p14="http://schemas.microsoft.com/office/powerpoint/2010/main" val="144842537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cs-CZ" b="1" dirty="0" smtClean="0">
                <a:solidFill>
                  <a:schemeClr val="tx2"/>
                </a:solidFill>
                <a:effectLst>
                  <a:outerShdw blurRad="50800" dist="38100" dir="2700000" algn="tl" rotWithShape="0">
                    <a:prstClr val="black">
                      <a:alpha val="40000"/>
                    </a:prstClr>
                  </a:outerShdw>
                </a:effectLst>
              </a:rPr>
              <a:t>DOTAZNÍKY</a:t>
            </a:r>
            <a:br>
              <a:rPr lang="cs-CZ" b="1" dirty="0" smtClean="0">
                <a:solidFill>
                  <a:schemeClr val="tx2"/>
                </a:solidFill>
                <a:effectLst>
                  <a:outerShdw blurRad="50800" dist="38100" dir="2700000" algn="tl" rotWithShape="0">
                    <a:prstClr val="black">
                      <a:alpha val="40000"/>
                    </a:prstClr>
                  </a:outerShdw>
                </a:effectLst>
              </a:rPr>
            </a:br>
            <a:r>
              <a:rPr lang="cs-CZ" b="1" dirty="0" smtClean="0">
                <a:solidFill>
                  <a:schemeClr val="tx2"/>
                </a:solidFill>
                <a:effectLst>
                  <a:outerShdw blurRad="50800" dist="38100" dir="2700000" algn="tl" rotWithShape="0">
                    <a:prstClr val="black">
                      <a:alpha val="40000"/>
                    </a:prstClr>
                  </a:outerShdw>
                </a:effectLst>
              </a:rPr>
              <a:t>ŘEDITELÉ</a:t>
            </a:r>
            <a:endParaRPr lang="cs-CZ" b="1" dirty="0">
              <a:solidFill>
                <a:schemeClr val="tx2"/>
              </a:solidFill>
              <a:effectLst>
                <a:outerShdw blurRad="50800" dist="38100" dir="2700000" algn="tl" rotWithShape="0">
                  <a:prstClr val="black">
                    <a:alpha val="40000"/>
                  </a:prstClr>
                </a:outerShdw>
              </a:effectLst>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27</a:t>
            </a:fld>
            <a:endParaRPr lang="cs-CZ" dirty="0">
              <a:solidFill>
                <a:prstClr val="black">
                  <a:tint val="75000"/>
                </a:prstClr>
              </a:solidFill>
            </a:endParaRPr>
          </a:p>
        </p:txBody>
      </p:sp>
    </p:spTree>
    <p:extLst>
      <p:ext uri="{BB962C8B-B14F-4D97-AF65-F5344CB8AC3E}">
        <p14:creationId xmlns:p14="http://schemas.microsoft.com/office/powerpoint/2010/main" val="9826201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457200" y="116632"/>
            <a:ext cx="8229600" cy="1143000"/>
          </a:xfrm>
        </p:spPr>
        <p:txBody>
          <a:bodyPr/>
          <a:lstStyle/>
          <a:p>
            <a:pPr eaLnBrk="1" hangingPunct="1"/>
            <a:r>
              <a:rPr lang="cs-CZ" sz="2800" b="1" dirty="0">
                <a:solidFill>
                  <a:schemeClr val="tx2"/>
                </a:solidFill>
              </a:rPr>
              <a:t>MAJÍ BÝT SOUČÁSTÍ PŘIJÍMACÍHO </a:t>
            </a:r>
            <a:r>
              <a:rPr lang="cs-CZ" sz="2800" b="1" dirty="0" smtClean="0">
                <a:solidFill>
                  <a:schemeClr val="tx2"/>
                </a:solidFill>
              </a:rPr>
              <a:t>ŘÍZENÍ </a:t>
            </a:r>
            <a:r>
              <a:rPr lang="cs-CZ" sz="2800" b="1" dirty="0">
                <a:solidFill>
                  <a:schemeClr val="tx2"/>
                </a:solidFill>
              </a:rPr>
              <a:t>JEDNOTNÉ CENTRÁLNĚ ZADÁVANÉ TESTY?</a:t>
            </a:r>
            <a:endParaRPr lang="cs-CZ" sz="2800" b="1" dirty="0" smtClean="0">
              <a:solidFill>
                <a:schemeClr val="tx2"/>
              </a:solidFill>
            </a:endParaRPr>
          </a:p>
        </p:txBody>
      </p:sp>
      <p:sp>
        <p:nvSpPr>
          <p:cNvPr id="6" name="TextovéPole 5"/>
          <p:cNvSpPr txBox="1"/>
          <p:nvPr/>
        </p:nvSpPr>
        <p:spPr>
          <a:xfrm>
            <a:off x="683568" y="1344831"/>
            <a:ext cx="7488832" cy="600164"/>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Názor na projekt centrálních jednotných přijímacích zkoušek se liší dle toho, jakého typu školy by se měly týkat.</a:t>
            </a:r>
            <a:r>
              <a:rPr lang="cs-CZ" sz="1100" dirty="0">
                <a:solidFill>
                  <a:prstClr val="black"/>
                </a:solidFill>
                <a:cs typeface="Arial" charset="0"/>
              </a:rPr>
              <a:t> </a:t>
            </a:r>
            <a:r>
              <a:rPr lang="cs-CZ" sz="1100" dirty="0" smtClean="0">
                <a:solidFill>
                  <a:prstClr val="black"/>
                </a:solidFill>
                <a:cs typeface="Arial" charset="0"/>
              </a:rPr>
              <a:t>V případě gymnázií je centralizace žádoucí podle bezmála 90 % ředitelů škol. Na středních odborných školách by měly být centrální přijímačky podle 72 % ředitelů a v případě oborů SOU je tento názor spíše menšinový – zastává jej pouze 36 % dotázaných.</a:t>
            </a: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28</a:t>
            </a:fld>
            <a:endParaRPr lang="cs-CZ" dirty="0">
              <a:solidFill>
                <a:prstClr val="black">
                  <a:tint val="75000"/>
                </a:prstClr>
              </a:solidFill>
            </a:endParaRPr>
          </a:p>
        </p:txBody>
      </p:sp>
      <p:sp>
        <p:nvSpPr>
          <p:cNvPr id="8" name="Obdélník 7"/>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Q1. MAJÍ </a:t>
            </a:r>
            <a:r>
              <a:rPr lang="cs-CZ" sz="900" i="1" dirty="0">
                <a:solidFill>
                  <a:schemeClr val="tx1">
                    <a:lumMod val="50000"/>
                    <a:lumOff val="50000"/>
                  </a:schemeClr>
                </a:solidFill>
              </a:rPr>
              <a:t>BÝT SOUČÁSTÍ PŘIJÍMACÍHO ŘÍZENÍ (PŘ) JEDNOTNÉ CENTRÁLNĚ ZADÁVANÉ TESTY?</a:t>
            </a:r>
          </a:p>
        </p:txBody>
      </p:sp>
      <p:graphicFrame>
        <p:nvGraphicFramePr>
          <p:cNvPr id="9" name="Graf 8"/>
          <p:cNvGraphicFramePr>
            <a:graphicFrameLocks/>
          </p:cNvGraphicFramePr>
          <p:nvPr>
            <p:extLst>
              <p:ext uri="{D42A27DB-BD31-4B8C-83A1-F6EECF244321}">
                <p14:modId xmlns:p14="http://schemas.microsoft.com/office/powerpoint/2010/main" val="1473099644"/>
              </p:ext>
            </p:extLst>
          </p:nvPr>
        </p:nvGraphicFramePr>
        <p:xfrm>
          <a:off x="937358" y="2204864"/>
          <a:ext cx="7116536" cy="3491220"/>
        </p:xfrm>
        <a:graphic>
          <a:graphicData uri="http://schemas.openxmlformats.org/drawingml/2006/chart">
            <c:chart xmlns:c="http://schemas.openxmlformats.org/drawingml/2006/chart" xmlns:r="http://schemas.openxmlformats.org/officeDocument/2006/relationships" r:id="rId2"/>
          </a:graphicData>
        </a:graphic>
      </p:graphicFrame>
      <p:sp>
        <p:nvSpPr>
          <p:cNvPr id="10" name="TextovéPole 9"/>
          <p:cNvSpPr txBox="1"/>
          <p:nvPr/>
        </p:nvSpPr>
        <p:spPr>
          <a:xfrm>
            <a:off x="7740352" y="5748689"/>
            <a:ext cx="1008112" cy="246221"/>
          </a:xfrm>
          <a:prstGeom prst="rect">
            <a:avLst/>
          </a:prstGeom>
          <a:noFill/>
        </p:spPr>
        <p:txBody>
          <a:bodyPr wrap="square" rtlCol="0">
            <a:spAutoFit/>
          </a:bodyPr>
          <a:lstStyle/>
          <a:p>
            <a:pPr algn="ctr"/>
            <a:r>
              <a:rPr lang="cs-CZ" sz="1000" i="1" dirty="0" smtClean="0"/>
              <a:t>Vzorek: 422</a:t>
            </a:r>
            <a:endParaRPr lang="cs-CZ" sz="1000" i="1" dirty="0"/>
          </a:p>
        </p:txBody>
      </p:sp>
    </p:spTree>
    <p:extLst>
      <p:ext uri="{BB962C8B-B14F-4D97-AF65-F5344CB8AC3E}">
        <p14:creationId xmlns:p14="http://schemas.microsoft.com/office/powerpoint/2010/main" val="196619870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457200" y="116632"/>
            <a:ext cx="8229600" cy="1143000"/>
          </a:xfrm>
        </p:spPr>
        <p:txBody>
          <a:bodyPr/>
          <a:lstStyle/>
          <a:p>
            <a:pPr eaLnBrk="1" hangingPunct="1"/>
            <a:r>
              <a:rPr lang="cs-CZ" sz="3200" b="1" dirty="0" smtClean="0">
                <a:solidFill>
                  <a:schemeClr val="tx2"/>
                </a:solidFill>
              </a:rPr>
              <a:t>OBECNÉ HODNOCENÍ PILOTNÍHO OVĚŘOVÁNÍ PŘIJÍMACÍHO ŘÍZENÍ</a:t>
            </a:r>
          </a:p>
        </p:txBody>
      </p:sp>
      <p:sp>
        <p:nvSpPr>
          <p:cNvPr id="6" name="TextovéPole 5"/>
          <p:cNvSpPr txBox="1"/>
          <p:nvPr/>
        </p:nvSpPr>
        <p:spPr>
          <a:xfrm>
            <a:off x="683568" y="1344831"/>
            <a:ext cx="7488832" cy="507831"/>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Celkový dojem z PO PŘ je podle ředitelů kladný, když v úhrnu 95 % z nich uvedlo, že jej hodnotí zcela nebo spíše pozitivně.</a:t>
            </a:r>
          </a:p>
          <a:p>
            <a:pPr algn="just" fontAlgn="base">
              <a:spcBef>
                <a:spcPct val="0"/>
              </a:spcBef>
              <a:spcAft>
                <a:spcPts val="600"/>
              </a:spcAft>
            </a:pPr>
            <a:r>
              <a:rPr lang="cs-CZ" sz="1100" dirty="0" smtClean="0">
                <a:solidFill>
                  <a:prstClr val="black"/>
                </a:solidFill>
                <a:cs typeface="Arial" charset="0"/>
              </a:rPr>
              <a:t>Na gymnáziích deklaruje pozitivní dojem kolem 92 %, na SOŠ 95 % a na odborných učilištích 97 % ředitelů.</a:t>
            </a: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29</a:t>
            </a:fld>
            <a:endParaRPr lang="cs-CZ" dirty="0">
              <a:solidFill>
                <a:prstClr val="black">
                  <a:tint val="75000"/>
                </a:prstClr>
              </a:solidFill>
            </a:endParaRPr>
          </a:p>
        </p:txBody>
      </p:sp>
      <p:graphicFrame>
        <p:nvGraphicFramePr>
          <p:cNvPr id="2" name="Tabulka 1"/>
          <p:cNvGraphicFramePr>
            <a:graphicFrameLocks noGrp="1"/>
          </p:cNvGraphicFramePr>
          <p:nvPr>
            <p:extLst>
              <p:ext uri="{D42A27DB-BD31-4B8C-83A1-F6EECF244321}">
                <p14:modId xmlns:p14="http://schemas.microsoft.com/office/powerpoint/2010/main" val="1741691577"/>
              </p:ext>
            </p:extLst>
          </p:nvPr>
        </p:nvGraphicFramePr>
        <p:xfrm>
          <a:off x="7887605" y="2577763"/>
          <a:ext cx="569590" cy="2543329"/>
        </p:xfrm>
        <a:graphic>
          <a:graphicData uri="http://schemas.openxmlformats.org/drawingml/2006/table">
            <a:tbl>
              <a:tblPr>
                <a:tableStyleId>{2D5ABB26-0587-4C30-8999-92F81FD0307C}</a:tableStyleId>
              </a:tblPr>
              <a:tblGrid>
                <a:gridCol w="569590"/>
              </a:tblGrid>
              <a:tr h="213667">
                <a:tc>
                  <a:txBody>
                    <a:bodyPr/>
                    <a:lstStyle/>
                    <a:p>
                      <a:pPr algn="ctr" fontAlgn="b"/>
                      <a:r>
                        <a:rPr lang="cs-CZ" sz="900" b="0" i="1" u="none" strike="noStrike" dirty="0" smtClean="0">
                          <a:solidFill>
                            <a:srgbClr val="000000"/>
                          </a:solidFill>
                          <a:effectLst/>
                          <a:latin typeface="+mn-lt"/>
                        </a:rPr>
                        <a:t>Vzorek:</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422</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114</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21</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127</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285</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154</a:t>
                      </a:r>
                      <a:endParaRPr lang="cs-CZ" sz="900" b="0" i="1" u="none" strike="noStrike" dirty="0">
                        <a:solidFill>
                          <a:srgbClr val="000000"/>
                        </a:solidFill>
                        <a:effectLst/>
                        <a:latin typeface="+mn-lt"/>
                      </a:endParaRPr>
                    </a:p>
                  </a:txBody>
                  <a:tcPr marL="9508" marR="9508" marT="9508" marB="0" anchor="ctr"/>
                </a:tc>
              </a:tr>
            </a:tbl>
          </a:graphicData>
        </a:graphic>
      </p:graphicFrame>
      <p:graphicFrame>
        <p:nvGraphicFramePr>
          <p:cNvPr id="9" name="Graf 8"/>
          <p:cNvGraphicFramePr>
            <a:graphicFrameLocks/>
          </p:cNvGraphicFramePr>
          <p:nvPr>
            <p:extLst>
              <p:ext uri="{D42A27DB-BD31-4B8C-83A1-F6EECF244321}">
                <p14:modId xmlns:p14="http://schemas.microsoft.com/office/powerpoint/2010/main" val="2830066145"/>
              </p:ext>
            </p:extLst>
          </p:nvPr>
        </p:nvGraphicFramePr>
        <p:xfrm>
          <a:off x="1056409" y="2289729"/>
          <a:ext cx="7031182" cy="3731559"/>
        </p:xfrm>
        <a:graphic>
          <a:graphicData uri="http://schemas.openxmlformats.org/drawingml/2006/chart">
            <c:chart xmlns:c="http://schemas.openxmlformats.org/drawingml/2006/chart" xmlns:r="http://schemas.openxmlformats.org/officeDocument/2006/relationships" r:id="rId2"/>
          </a:graphicData>
        </a:graphic>
      </p:graphicFrame>
      <p:sp>
        <p:nvSpPr>
          <p:cNvPr id="10" name="Obdélník 9"/>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Q2. JAK </a:t>
            </a:r>
            <a:r>
              <a:rPr lang="cs-CZ" sz="900" i="1" dirty="0">
                <a:solidFill>
                  <a:schemeClr val="tx1">
                    <a:lumMod val="50000"/>
                    <a:lumOff val="50000"/>
                  </a:schemeClr>
                </a:solidFill>
              </a:rPr>
              <a:t>HODNOTÍTE ORGANIZACI LETOŠNÍHO PILOTNÍHO OVĚŘOVÁNÍ PŘIJÍMACÍHO ŘÍZENÍ?</a:t>
            </a:r>
          </a:p>
        </p:txBody>
      </p:sp>
    </p:spTree>
    <p:extLst>
      <p:ext uri="{BB962C8B-B14F-4D97-AF65-F5344CB8AC3E}">
        <p14:creationId xmlns:p14="http://schemas.microsoft.com/office/powerpoint/2010/main" val="219426488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202564" y="201831"/>
            <a:ext cx="8784976" cy="706889"/>
          </a:xfrm>
        </p:spPr>
        <p:txBody>
          <a:bodyPr/>
          <a:lstStyle/>
          <a:p>
            <a:pPr eaLnBrk="1" hangingPunct="1"/>
            <a:r>
              <a:rPr lang="cs-CZ" sz="2800" b="1" dirty="0" smtClean="0">
                <a:solidFill>
                  <a:schemeClr val="tx2"/>
                </a:solidFill>
              </a:rPr>
              <a:t>KOMUNIKACE S CERMATEM PŘED ZAČÁTKEM PROJEKTU</a:t>
            </a:r>
          </a:p>
        </p:txBody>
      </p:sp>
      <p:sp>
        <p:nvSpPr>
          <p:cNvPr id="6" name="TextovéPole 5"/>
          <p:cNvSpPr txBox="1"/>
          <p:nvPr/>
        </p:nvSpPr>
        <p:spPr>
          <a:xfrm>
            <a:off x="683568" y="1052736"/>
            <a:ext cx="7488832" cy="846386"/>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Komunikace s CERMATem před samotných začátkem přijímaček je hodnocena v drtivé většině kladně. Přes 60 % dotázaných uvedlo, že byla velmi dobrá a měli všechny potřebné informace, 37 % uvedlo, že komunikace byla dobrá, pouze některé informace přišly pozdě. Špatné hodnocení uvedlo pouze 2,4 % ředitelů.</a:t>
            </a:r>
          </a:p>
          <a:p>
            <a:pPr algn="just" fontAlgn="base">
              <a:spcBef>
                <a:spcPct val="0"/>
              </a:spcBef>
              <a:spcAft>
                <a:spcPts val="600"/>
              </a:spcAft>
            </a:pPr>
            <a:r>
              <a:rPr lang="cs-CZ" sz="1100" dirty="0" smtClean="0">
                <a:solidFill>
                  <a:prstClr val="black"/>
                </a:solidFill>
                <a:cs typeface="Arial" charset="0"/>
              </a:rPr>
              <a:t>Na SOŠ a SOU bylo hodnocení informovanosti o něco pozitivnější, než v případě gymnázií.</a:t>
            </a:r>
            <a:endParaRPr lang="cs-CZ" sz="1100" dirty="0">
              <a:solidFill>
                <a:prstClr val="black"/>
              </a:solidFill>
              <a:cs typeface="Arial" charset="0"/>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30</a:t>
            </a:fld>
            <a:endParaRPr lang="cs-CZ" dirty="0">
              <a:solidFill>
                <a:prstClr val="black">
                  <a:tint val="75000"/>
                </a:prstClr>
              </a:solidFill>
            </a:endParaRPr>
          </a:p>
        </p:txBody>
      </p:sp>
      <p:graphicFrame>
        <p:nvGraphicFramePr>
          <p:cNvPr id="2" name="Tabulka 1"/>
          <p:cNvGraphicFramePr>
            <a:graphicFrameLocks noGrp="1"/>
          </p:cNvGraphicFramePr>
          <p:nvPr>
            <p:extLst>
              <p:ext uri="{D42A27DB-BD31-4B8C-83A1-F6EECF244321}">
                <p14:modId xmlns:p14="http://schemas.microsoft.com/office/powerpoint/2010/main" val="675604286"/>
              </p:ext>
            </p:extLst>
          </p:nvPr>
        </p:nvGraphicFramePr>
        <p:xfrm>
          <a:off x="7887605" y="2577763"/>
          <a:ext cx="569590" cy="2543329"/>
        </p:xfrm>
        <a:graphic>
          <a:graphicData uri="http://schemas.openxmlformats.org/drawingml/2006/table">
            <a:tbl>
              <a:tblPr>
                <a:tableStyleId>{2D5ABB26-0587-4C30-8999-92F81FD0307C}</a:tableStyleId>
              </a:tblPr>
              <a:tblGrid>
                <a:gridCol w="569590"/>
              </a:tblGrid>
              <a:tr h="213667">
                <a:tc>
                  <a:txBody>
                    <a:bodyPr/>
                    <a:lstStyle/>
                    <a:p>
                      <a:pPr algn="ctr" fontAlgn="b"/>
                      <a:r>
                        <a:rPr lang="cs-CZ" sz="900" b="0" i="1" u="none" strike="noStrike" dirty="0" smtClean="0">
                          <a:solidFill>
                            <a:srgbClr val="000000"/>
                          </a:solidFill>
                          <a:effectLst/>
                          <a:latin typeface="+mn-lt"/>
                        </a:rPr>
                        <a:t>Vzorek:</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422</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114</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21</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127</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285</a:t>
                      </a:r>
                      <a:endParaRPr lang="cs-CZ" sz="900" b="0" i="1" u="none" strike="noStrike" dirty="0">
                        <a:solidFill>
                          <a:srgbClr val="000000"/>
                        </a:solidFill>
                        <a:effectLst/>
                        <a:latin typeface="+mn-lt"/>
                      </a:endParaRPr>
                    </a:p>
                  </a:txBody>
                  <a:tcPr marL="9508" marR="9508" marT="9508" marB="0" anchor="ctr"/>
                </a:tc>
              </a:tr>
              <a:tr h="388277">
                <a:tc>
                  <a:txBody>
                    <a:bodyPr/>
                    <a:lstStyle/>
                    <a:p>
                      <a:pPr algn="ctr" fontAlgn="t"/>
                      <a:r>
                        <a:rPr lang="cs-CZ" sz="900" i="1" u="none" strike="noStrike" dirty="0">
                          <a:effectLst/>
                          <a:latin typeface="+mn-lt"/>
                        </a:rPr>
                        <a:t>154</a:t>
                      </a:r>
                      <a:endParaRPr lang="cs-CZ" sz="900" b="0" i="1" u="none" strike="noStrike" dirty="0">
                        <a:solidFill>
                          <a:srgbClr val="000000"/>
                        </a:solidFill>
                        <a:effectLst/>
                        <a:latin typeface="+mn-lt"/>
                      </a:endParaRPr>
                    </a:p>
                  </a:txBody>
                  <a:tcPr marL="9508" marR="9508" marT="9508" marB="0" anchor="ctr"/>
                </a:tc>
              </a:tr>
            </a:tbl>
          </a:graphicData>
        </a:graphic>
      </p:graphicFrame>
      <p:sp>
        <p:nvSpPr>
          <p:cNvPr id="10" name="Obdélník 9"/>
          <p:cNvSpPr/>
          <p:nvPr/>
        </p:nvSpPr>
        <p:spPr>
          <a:xfrm>
            <a:off x="395536" y="6093296"/>
            <a:ext cx="7992888" cy="230832"/>
          </a:xfrm>
          <a:prstGeom prst="rect">
            <a:avLst/>
          </a:prstGeom>
        </p:spPr>
        <p:txBody>
          <a:bodyPr wrap="square">
            <a:spAutoFit/>
          </a:bodyPr>
          <a:lstStyle/>
          <a:p>
            <a:pPr lvl="0"/>
            <a:r>
              <a:rPr lang="cs-CZ" sz="900" i="1" dirty="0">
                <a:solidFill>
                  <a:schemeClr val="tx1">
                    <a:lumMod val="50000"/>
                    <a:lumOff val="50000"/>
                  </a:schemeClr>
                </a:solidFill>
              </a:rPr>
              <a:t>Q3</a:t>
            </a:r>
            <a:r>
              <a:rPr lang="cs-CZ" sz="900" i="1" dirty="0" smtClean="0">
                <a:solidFill>
                  <a:schemeClr val="tx1">
                    <a:lumMod val="50000"/>
                    <a:lumOff val="50000"/>
                  </a:schemeClr>
                </a:solidFill>
              </a:rPr>
              <a:t>. JAK </a:t>
            </a:r>
            <a:r>
              <a:rPr lang="cs-CZ" sz="900" i="1" dirty="0">
                <a:solidFill>
                  <a:schemeClr val="tx1">
                    <a:lumMod val="50000"/>
                    <a:lumOff val="50000"/>
                  </a:schemeClr>
                </a:solidFill>
              </a:rPr>
              <a:t>HODNOTÍTE KOMUNIKACI S CERMATEM PŘED SAMOTNÝM KONÁNÍM PŘIJÍMACÍ ZKOUŠKY?</a:t>
            </a:r>
          </a:p>
        </p:txBody>
      </p:sp>
      <p:graphicFrame>
        <p:nvGraphicFramePr>
          <p:cNvPr id="8" name="Graf 7"/>
          <p:cNvGraphicFramePr>
            <a:graphicFrameLocks/>
          </p:cNvGraphicFramePr>
          <p:nvPr>
            <p:extLst>
              <p:ext uri="{D42A27DB-BD31-4B8C-83A1-F6EECF244321}">
                <p14:modId xmlns:p14="http://schemas.microsoft.com/office/powerpoint/2010/main" val="3512431478"/>
              </p:ext>
            </p:extLst>
          </p:nvPr>
        </p:nvGraphicFramePr>
        <p:xfrm>
          <a:off x="1043608" y="2276872"/>
          <a:ext cx="7031182" cy="373155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3165376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457200" y="116632"/>
            <a:ext cx="8229600" cy="1143000"/>
          </a:xfrm>
        </p:spPr>
        <p:txBody>
          <a:bodyPr/>
          <a:lstStyle/>
          <a:p>
            <a:pPr eaLnBrk="1" hangingPunct="1"/>
            <a:r>
              <a:rPr lang="cs-CZ" sz="3200" b="1" dirty="0" smtClean="0">
                <a:solidFill>
                  <a:schemeClr val="tx2"/>
                </a:solidFill>
              </a:rPr>
              <a:t>KOMUNIKACE S CERMATEM BĚHEM PROJEKTU</a:t>
            </a: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31</a:t>
            </a:fld>
            <a:endParaRPr lang="cs-CZ" dirty="0">
              <a:solidFill>
                <a:prstClr val="black">
                  <a:tint val="75000"/>
                </a:prstClr>
              </a:solidFill>
            </a:endParaRPr>
          </a:p>
        </p:txBody>
      </p:sp>
      <p:graphicFrame>
        <p:nvGraphicFramePr>
          <p:cNvPr id="2" name="Tabulka 1"/>
          <p:cNvGraphicFramePr>
            <a:graphicFrameLocks noGrp="1"/>
          </p:cNvGraphicFramePr>
          <p:nvPr>
            <p:extLst>
              <p:ext uri="{D42A27DB-BD31-4B8C-83A1-F6EECF244321}">
                <p14:modId xmlns:p14="http://schemas.microsoft.com/office/powerpoint/2010/main" val="3804414717"/>
              </p:ext>
            </p:extLst>
          </p:nvPr>
        </p:nvGraphicFramePr>
        <p:xfrm>
          <a:off x="7887605" y="2577763"/>
          <a:ext cx="569590" cy="2579428"/>
        </p:xfrm>
        <a:graphic>
          <a:graphicData uri="http://schemas.openxmlformats.org/drawingml/2006/table">
            <a:tbl>
              <a:tblPr>
                <a:tableStyleId>{2D5ABB26-0587-4C30-8999-92F81FD0307C}</a:tableStyleId>
              </a:tblPr>
              <a:tblGrid>
                <a:gridCol w="569590"/>
              </a:tblGrid>
              <a:tr h="216700">
                <a:tc>
                  <a:txBody>
                    <a:bodyPr/>
                    <a:lstStyle/>
                    <a:p>
                      <a:pPr algn="ctr" fontAlgn="b"/>
                      <a:r>
                        <a:rPr lang="cs-CZ" sz="900" b="0" i="1" u="none" strike="noStrike" dirty="0" smtClean="0">
                          <a:solidFill>
                            <a:srgbClr val="000000"/>
                          </a:solidFill>
                          <a:effectLst/>
                          <a:latin typeface="+mn-lt"/>
                        </a:rPr>
                        <a:t>Vzorek:</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422</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114</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21</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127</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285</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154</a:t>
                      </a:r>
                      <a:endParaRPr lang="cs-CZ" sz="900" b="0" i="1" u="none" strike="noStrike" dirty="0">
                        <a:solidFill>
                          <a:srgbClr val="000000"/>
                        </a:solidFill>
                        <a:effectLst/>
                        <a:latin typeface="+mn-lt"/>
                      </a:endParaRPr>
                    </a:p>
                  </a:txBody>
                  <a:tcPr marL="9508" marR="9508" marT="9508" marB="0" anchor="ctr"/>
                </a:tc>
              </a:tr>
            </a:tbl>
          </a:graphicData>
        </a:graphic>
      </p:graphicFrame>
      <p:sp>
        <p:nvSpPr>
          <p:cNvPr id="10" name="Obdélník 9"/>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Q4. JAK </a:t>
            </a:r>
            <a:r>
              <a:rPr lang="cs-CZ" sz="900" i="1" dirty="0">
                <a:solidFill>
                  <a:schemeClr val="tx1">
                    <a:lumMod val="50000"/>
                    <a:lumOff val="50000"/>
                  </a:schemeClr>
                </a:solidFill>
              </a:rPr>
              <a:t>HODNOTÍTE KOMUNIKACI S CERMATEM V PRŮBĚHU KONÁNÍ PŘIJÍMACÍ ZKOUŠKY?</a:t>
            </a:r>
          </a:p>
        </p:txBody>
      </p:sp>
      <p:graphicFrame>
        <p:nvGraphicFramePr>
          <p:cNvPr id="9" name="Graf 8"/>
          <p:cNvGraphicFramePr>
            <a:graphicFrameLocks/>
          </p:cNvGraphicFramePr>
          <p:nvPr>
            <p:extLst>
              <p:ext uri="{D42A27DB-BD31-4B8C-83A1-F6EECF244321}">
                <p14:modId xmlns:p14="http://schemas.microsoft.com/office/powerpoint/2010/main" val="3253960339"/>
              </p:ext>
            </p:extLst>
          </p:nvPr>
        </p:nvGraphicFramePr>
        <p:xfrm>
          <a:off x="1022066" y="2276872"/>
          <a:ext cx="7139238" cy="3801152"/>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ovéPole 7"/>
          <p:cNvSpPr txBox="1"/>
          <p:nvPr/>
        </p:nvSpPr>
        <p:spPr>
          <a:xfrm>
            <a:off x="683568" y="1052736"/>
            <a:ext cx="7488832" cy="846386"/>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Komunikace s CERMATem během přijímaček byla řediteli hodnocena také převážně v pozitivním slova smyslu. Přes tři čtvrtiny dotázaných uvedly, že byla velmi dobrá a že měli všechny potřebné informace, 23 % uvedlo, že komunikace byla dobrá, pouze některé informace přišly pozdě. Negativní zmínky se vyskytly v méně než 1,5 % případů.</a:t>
            </a:r>
          </a:p>
          <a:p>
            <a:pPr algn="just" fontAlgn="base">
              <a:spcBef>
                <a:spcPct val="0"/>
              </a:spcBef>
              <a:spcAft>
                <a:spcPts val="600"/>
              </a:spcAft>
            </a:pPr>
            <a:r>
              <a:rPr lang="cs-CZ" sz="1100" dirty="0" smtClean="0">
                <a:solidFill>
                  <a:prstClr val="black"/>
                </a:solidFill>
                <a:cs typeface="Arial" charset="0"/>
              </a:rPr>
              <a:t>Na SOŠ a SOU bylo hodnocení informovanosti opět o něco pozitivnější, než v případě gymnázií.</a:t>
            </a:r>
            <a:endParaRPr lang="cs-CZ" sz="1100" dirty="0">
              <a:solidFill>
                <a:prstClr val="black"/>
              </a:solidFill>
              <a:cs typeface="Arial" charset="0"/>
            </a:endParaRPr>
          </a:p>
        </p:txBody>
      </p:sp>
    </p:spTree>
    <p:extLst>
      <p:ext uri="{BB962C8B-B14F-4D97-AF65-F5344CB8AC3E}">
        <p14:creationId xmlns:p14="http://schemas.microsoft.com/office/powerpoint/2010/main" val="192196640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251520" y="116632"/>
            <a:ext cx="8640960" cy="1143000"/>
          </a:xfrm>
        </p:spPr>
        <p:txBody>
          <a:bodyPr/>
          <a:lstStyle/>
          <a:p>
            <a:pPr eaLnBrk="1" hangingPunct="1"/>
            <a:r>
              <a:rPr lang="cs-CZ" sz="3200" b="1" dirty="0" smtClean="0">
                <a:solidFill>
                  <a:schemeClr val="tx2"/>
                </a:solidFill>
              </a:rPr>
              <a:t>HODNOCENÍ SYSTÉMU DISTRIBUCE ZKUŠEBNÍ DOKUMENTACE</a:t>
            </a:r>
          </a:p>
        </p:txBody>
      </p:sp>
      <p:sp>
        <p:nvSpPr>
          <p:cNvPr id="6" name="TextovéPole 5"/>
          <p:cNvSpPr txBox="1"/>
          <p:nvPr/>
        </p:nvSpPr>
        <p:spPr>
          <a:xfrm>
            <a:off x="683568" y="1344831"/>
            <a:ext cx="7488832" cy="600164"/>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Podle 93 % ředitelů byl systém distribuce zkušební dokumentace nastaven dobře či spíše dobře, negativně se k němu vyjádřilo 7 % dotázaných. Na gymnáziích uvedlo negativní hodnocení přes 8 % ředitelů, na SOŠ jej hodnotilo negativně 7 % a na SOU pouze necelá 4 % z nich.</a:t>
            </a:r>
            <a:endParaRPr lang="cs-CZ" sz="1100" dirty="0">
              <a:solidFill>
                <a:prstClr val="black"/>
              </a:solidFill>
              <a:cs typeface="Arial" charset="0"/>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32</a:t>
            </a:fld>
            <a:endParaRPr lang="cs-CZ" dirty="0">
              <a:solidFill>
                <a:prstClr val="black">
                  <a:tint val="75000"/>
                </a:prstClr>
              </a:solidFill>
            </a:endParaRPr>
          </a:p>
        </p:txBody>
      </p:sp>
      <p:graphicFrame>
        <p:nvGraphicFramePr>
          <p:cNvPr id="2" name="Tabulka 1"/>
          <p:cNvGraphicFramePr>
            <a:graphicFrameLocks noGrp="1"/>
          </p:cNvGraphicFramePr>
          <p:nvPr>
            <p:extLst>
              <p:ext uri="{D42A27DB-BD31-4B8C-83A1-F6EECF244321}">
                <p14:modId xmlns:p14="http://schemas.microsoft.com/office/powerpoint/2010/main" val="4197428590"/>
              </p:ext>
            </p:extLst>
          </p:nvPr>
        </p:nvGraphicFramePr>
        <p:xfrm>
          <a:off x="7602810" y="2276872"/>
          <a:ext cx="569590" cy="2664294"/>
        </p:xfrm>
        <a:graphic>
          <a:graphicData uri="http://schemas.openxmlformats.org/drawingml/2006/table">
            <a:tbl>
              <a:tblPr>
                <a:tableStyleId>{2D5ABB26-0587-4C30-8999-92F81FD0307C}</a:tableStyleId>
              </a:tblPr>
              <a:tblGrid>
                <a:gridCol w="569590"/>
              </a:tblGrid>
              <a:tr h="223830">
                <a:tc>
                  <a:txBody>
                    <a:bodyPr/>
                    <a:lstStyle/>
                    <a:p>
                      <a:pPr algn="ctr" fontAlgn="b"/>
                      <a:r>
                        <a:rPr lang="cs-CZ" sz="900" b="0" i="1" u="none" strike="noStrike" dirty="0" smtClean="0">
                          <a:solidFill>
                            <a:srgbClr val="000000"/>
                          </a:solidFill>
                          <a:effectLst/>
                          <a:latin typeface="+mn-lt"/>
                        </a:rPr>
                        <a:t>Vzorek:</a:t>
                      </a:r>
                      <a:endParaRPr lang="cs-CZ" sz="900" b="0" i="1" u="none" strike="noStrike" dirty="0">
                        <a:solidFill>
                          <a:srgbClr val="000000"/>
                        </a:solidFill>
                        <a:effectLst/>
                        <a:latin typeface="+mn-lt"/>
                      </a:endParaRPr>
                    </a:p>
                  </a:txBody>
                  <a:tcPr marL="9508" marR="9508" marT="9508" marB="0" anchor="ctr"/>
                </a:tc>
              </a:tr>
              <a:tr h="406744">
                <a:tc>
                  <a:txBody>
                    <a:bodyPr/>
                    <a:lstStyle/>
                    <a:p>
                      <a:pPr algn="ctr" fontAlgn="t"/>
                      <a:r>
                        <a:rPr lang="cs-CZ" sz="900" i="1" u="none" strike="noStrike" dirty="0">
                          <a:effectLst/>
                          <a:latin typeface="+mn-lt"/>
                        </a:rPr>
                        <a:t>422</a:t>
                      </a:r>
                      <a:endParaRPr lang="cs-CZ" sz="900" b="0" i="1" u="none" strike="noStrike" dirty="0">
                        <a:solidFill>
                          <a:srgbClr val="000000"/>
                        </a:solidFill>
                        <a:effectLst/>
                        <a:latin typeface="+mn-lt"/>
                      </a:endParaRPr>
                    </a:p>
                  </a:txBody>
                  <a:tcPr marL="9508" marR="9508" marT="9508" marB="0" anchor="ctr"/>
                </a:tc>
              </a:tr>
              <a:tr h="406744">
                <a:tc>
                  <a:txBody>
                    <a:bodyPr/>
                    <a:lstStyle/>
                    <a:p>
                      <a:pPr algn="ctr" fontAlgn="t"/>
                      <a:r>
                        <a:rPr lang="cs-CZ" sz="900" i="1" u="none" strike="noStrike" dirty="0">
                          <a:effectLst/>
                          <a:latin typeface="+mn-lt"/>
                        </a:rPr>
                        <a:t>114</a:t>
                      </a:r>
                      <a:endParaRPr lang="cs-CZ" sz="900" b="0" i="1" u="none" strike="noStrike" dirty="0">
                        <a:solidFill>
                          <a:srgbClr val="000000"/>
                        </a:solidFill>
                        <a:effectLst/>
                        <a:latin typeface="+mn-lt"/>
                      </a:endParaRPr>
                    </a:p>
                  </a:txBody>
                  <a:tcPr marL="9508" marR="9508" marT="9508" marB="0" anchor="ctr"/>
                </a:tc>
              </a:tr>
              <a:tr h="406744">
                <a:tc>
                  <a:txBody>
                    <a:bodyPr/>
                    <a:lstStyle/>
                    <a:p>
                      <a:pPr algn="ctr" fontAlgn="t"/>
                      <a:r>
                        <a:rPr lang="cs-CZ" sz="900" i="1" u="none" strike="noStrike" dirty="0">
                          <a:effectLst/>
                          <a:latin typeface="+mn-lt"/>
                        </a:rPr>
                        <a:t>21</a:t>
                      </a:r>
                      <a:endParaRPr lang="cs-CZ" sz="900" b="0" i="1" u="none" strike="noStrike" dirty="0">
                        <a:solidFill>
                          <a:srgbClr val="000000"/>
                        </a:solidFill>
                        <a:effectLst/>
                        <a:latin typeface="+mn-lt"/>
                      </a:endParaRPr>
                    </a:p>
                  </a:txBody>
                  <a:tcPr marL="9508" marR="9508" marT="9508" marB="0" anchor="ctr"/>
                </a:tc>
              </a:tr>
              <a:tr h="406744">
                <a:tc>
                  <a:txBody>
                    <a:bodyPr/>
                    <a:lstStyle/>
                    <a:p>
                      <a:pPr algn="ctr" fontAlgn="t"/>
                      <a:r>
                        <a:rPr lang="cs-CZ" sz="900" i="1" u="none" strike="noStrike" dirty="0">
                          <a:effectLst/>
                          <a:latin typeface="+mn-lt"/>
                        </a:rPr>
                        <a:t>127</a:t>
                      </a:r>
                      <a:endParaRPr lang="cs-CZ" sz="900" b="0" i="1" u="none" strike="noStrike" dirty="0">
                        <a:solidFill>
                          <a:srgbClr val="000000"/>
                        </a:solidFill>
                        <a:effectLst/>
                        <a:latin typeface="+mn-lt"/>
                      </a:endParaRPr>
                    </a:p>
                  </a:txBody>
                  <a:tcPr marL="9508" marR="9508" marT="9508" marB="0" anchor="ctr"/>
                </a:tc>
              </a:tr>
              <a:tr h="406744">
                <a:tc>
                  <a:txBody>
                    <a:bodyPr/>
                    <a:lstStyle/>
                    <a:p>
                      <a:pPr algn="ctr" fontAlgn="t"/>
                      <a:r>
                        <a:rPr lang="cs-CZ" sz="900" i="1" u="none" strike="noStrike" dirty="0">
                          <a:effectLst/>
                          <a:latin typeface="+mn-lt"/>
                        </a:rPr>
                        <a:t>285</a:t>
                      </a:r>
                      <a:endParaRPr lang="cs-CZ" sz="900" b="0" i="1" u="none" strike="noStrike" dirty="0">
                        <a:solidFill>
                          <a:srgbClr val="000000"/>
                        </a:solidFill>
                        <a:effectLst/>
                        <a:latin typeface="+mn-lt"/>
                      </a:endParaRPr>
                    </a:p>
                  </a:txBody>
                  <a:tcPr marL="9508" marR="9508" marT="9508" marB="0" anchor="ctr"/>
                </a:tc>
              </a:tr>
              <a:tr h="406744">
                <a:tc>
                  <a:txBody>
                    <a:bodyPr/>
                    <a:lstStyle/>
                    <a:p>
                      <a:pPr algn="ctr" fontAlgn="t"/>
                      <a:r>
                        <a:rPr lang="cs-CZ" sz="900" i="1" u="none" strike="noStrike" dirty="0">
                          <a:effectLst/>
                          <a:latin typeface="+mn-lt"/>
                        </a:rPr>
                        <a:t>154</a:t>
                      </a:r>
                      <a:endParaRPr lang="cs-CZ" sz="900" b="0" i="1" u="none" strike="noStrike" dirty="0">
                        <a:solidFill>
                          <a:srgbClr val="000000"/>
                        </a:solidFill>
                        <a:effectLst/>
                        <a:latin typeface="+mn-lt"/>
                      </a:endParaRPr>
                    </a:p>
                  </a:txBody>
                  <a:tcPr marL="9508" marR="9508" marT="9508" marB="0" anchor="ctr"/>
                </a:tc>
              </a:tr>
            </a:tbl>
          </a:graphicData>
        </a:graphic>
      </p:graphicFrame>
      <p:sp>
        <p:nvSpPr>
          <p:cNvPr id="10" name="Obdélník 9"/>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Q5. JAK </a:t>
            </a:r>
            <a:r>
              <a:rPr lang="cs-CZ" sz="900" i="1" dirty="0">
                <a:solidFill>
                  <a:schemeClr val="tx1">
                    <a:lumMod val="50000"/>
                    <a:lumOff val="50000"/>
                  </a:schemeClr>
                </a:solidFill>
              </a:rPr>
              <a:t>HODNOTÍTE SYSTÉM DISTRIBUCE ZKUŠEBNÍ DOKUMENTACE?</a:t>
            </a:r>
          </a:p>
        </p:txBody>
      </p:sp>
      <p:graphicFrame>
        <p:nvGraphicFramePr>
          <p:cNvPr id="8" name="Graf 7"/>
          <p:cNvGraphicFramePr>
            <a:graphicFrameLocks/>
          </p:cNvGraphicFramePr>
          <p:nvPr>
            <p:extLst>
              <p:ext uri="{D42A27DB-BD31-4B8C-83A1-F6EECF244321}">
                <p14:modId xmlns:p14="http://schemas.microsoft.com/office/powerpoint/2010/main" val="2686774636"/>
              </p:ext>
            </p:extLst>
          </p:nvPr>
        </p:nvGraphicFramePr>
        <p:xfrm>
          <a:off x="674380" y="1988840"/>
          <a:ext cx="7146443" cy="388523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8284899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251520" y="116632"/>
            <a:ext cx="8640960" cy="1143000"/>
          </a:xfrm>
        </p:spPr>
        <p:txBody>
          <a:bodyPr/>
          <a:lstStyle/>
          <a:p>
            <a:pPr eaLnBrk="1" hangingPunct="1"/>
            <a:r>
              <a:rPr lang="cs-CZ" sz="3200" b="1" dirty="0" smtClean="0">
                <a:solidFill>
                  <a:schemeClr val="tx2"/>
                </a:solidFill>
              </a:rPr>
              <a:t>NÁZOR NA DISTRIBUCI ZKUŠEBNÍ DOKUMENTACE</a:t>
            </a:r>
          </a:p>
        </p:txBody>
      </p:sp>
      <p:sp>
        <p:nvSpPr>
          <p:cNvPr id="6" name="TextovéPole 5"/>
          <p:cNvSpPr txBox="1"/>
          <p:nvPr/>
        </p:nvSpPr>
        <p:spPr>
          <a:xfrm>
            <a:off x="683568" y="1344831"/>
            <a:ext cx="7488832" cy="430887"/>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Inspirováni systémem distribuce zkušební dokumentace u maturitní zkoušky ředitelé v drtivé většině případů uváděli, že by upřednostňovali dovoz testů přímo do své školy. </a:t>
            </a:r>
            <a:r>
              <a:rPr lang="cs-CZ" sz="1100" dirty="0">
                <a:solidFill>
                  <a:prstClr val="black"/>
                </a:solidFill>
                <a:cs typeface="Arial" charset="0"/>
              </a:rPr>
              <a:t>T</a:t>
            </a:r>
            <a:r>
              <a:rPr lang="cs-CZ" sz="1100" dirty="0" smtClean="0">
                <a:solidFill>
                  <a:prstClr val="black"/>
                </a:solidFill>
                <a:cs typeface="Arial" charset="0"/>
              </a:rPr>
              <a:t>ento názor deklaruje přes 95 % dotázaných napříč všemi typy škol.</a:t>
            </a:r>
            <a:endParaRPr lang="cs-CZ" sz="1100" dirty="0">
              <a:solidFill>
                <a:prstClr val="black"/>
              </a:solidFill>
              <a:cs typeface="Arial" charset="0"/>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33</a:t>
            </a:fld>
            <a:endParaRPr lang="cs-CZ" dirty="0">
              <a:solidFill>
                <a:prstClr val="black">
                  <a:tint val="75000"/>
                </a:prstClr>
              </a:solidFill>
            </a:endParaRPr>
          </a:p>
        </p:txBody>
      </p:sp>
      <p:graphicFrame>
        <p:nvGraphicFramePr>
          <p:cNvPr id="2" name="Tabulka 1"/>
          <p:cNvGraphicFramePr>
            <a:graphicFrameLocks noGrp="1"/>
          </p:cNvGraphicFramePr>
          <p:nvPr>
            <p:extLst>
              <p:ext uri="{D42A27DB-BD31-4B8C-83A1-F6EECF244321}">
                <p14:modId xmlns:p14="http://schemas.microsoft.com/office/powerpoint/2010/main" val="2253364178"/>
              </p:ext>
            </p:extLst>
          </p:nvPr>
        </p:nvGraphicFramePr>
        <p:xfrm>
          <a:off x="7380312" y="2577763"/>
          <a:ext cx="569590" cy="2579428"/>
        </p:xfrm>
        <a:graphic>
          <a:graphicData uri="http://schemas.openxmlformats.org/drawingml/2006/table">
            <a:tbl>
              <a:tblPr>
                <a:tableStyleId>{2D5ABB26-0587-4C30-8999-92F81FD0307C}</a:tableStyleId>
              </a:tblPr>
              <a:tblGrid>
                <a:gridCol w="569590"/>
              </a:tblGrid>
              <a:tr h="216700">
                <a:tc>
                  <a:txBody>
                    <a:bodyPr/>
                    <a:lstStyle/>
                    <a:p>
                      <a:pPr algn="ctr" fontAlgn="b"/>
                      <a:r>
                        <a:rPr lang="cs-CZ" sz="900" b="0" i="1" u="none" strike="noStrike" dirty="0" smtClean="0">
                          <a:solidFill>
                            <a:srgbClr val="000000"/>
                          </a:solidFill>
                          <a:effectLst/>
                          <a:latin typeface="+mn-lt"/>
                        </a:rPr>
                        <a:t>Vzorek:</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422</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114</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21</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127</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285</a:t>
                      </a:r>
                      <a:endParaRPr lang="cs-CZ" sz="900" b="0" i="1" u="none" strike="noStrike" dirty="0">
                        <a:solidFill>
                          <a:srgbClr val="000000"/>
                        </a:solidFill>
                        <a:effectLst/>
                        <a:latin typeface="+mn-lt"/>
                      </a:endParaRPr>
                    </a:p>
                  </a:txBody>
                  <a:tcPr marL="9508" marR="9508" marT="9508" marB="0" anchor="ctr"/>
                </a:tc>
              </a:tr>
              <a:tr h="393788">
                <a:tc>
                  <a:txBody>
                    <a:bodyPr/>
                    <a:lstStyle/>
                    <a:p>
                      <a:pPr algn="ctr" fontAlgn="t"/>
                      <a:r>
                        <a:rPr lang="cs-CZ" sz="900" i="1" u="none" strike="noStrike" dirty="0">
                          <a:effectLst/>
                          <a:latin typeface="+mn-lt"/>
                        </a:rPr>
                        <a:t>154</a:t>
                      </a:r>
                      <a:endParaRPr lang="cs-CZ" sz="900" b="0" i="1" u="none" strike="noStrike" dirty="0">
                        <a:solidFill>
                          <a:srgbClr val="000000"/>
                        </a:solidFill>
                        <a:effectLst/>
                        <a:latin typeface="+mn-lt"/>
                      </a:endParaRPr>
                    </a:p>
                  </a:txBody>
                  <a:tcPr marL="9508" marR="9508" marT="9508" marB="0" anchor="ctr"/>
                </a:tc>
              </a:tr>
            </a:tbl>
          </a:graphicData>
        </a:graphic>
      </p:graphicFrame>
      <p:sp>
        <p:nvSpPr>
          <p:cNvPr id="10" name="Obdélník 9"/>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Q5.1.  DALI </a:t>
            </a:r>
            <a:r>
              <a:rPr lang="cs-CZ" sz="900" i="1" dirty="0">
                <a:solidFill>
                  <a:schemeClr val="tx1">
                    <a:lumMod val="50000"/>
                    <a:lumOff val="50000"/>
                  </a:schemeClr>
                </a:solidFill>
              </a:rPr>
              <a:t>BYSTE PŘEDNOST DISTRIBUCI PŘÍMO DO SÍDLA ŠKOLY?</a:t>
            </a:r>
          </a:p>
        </p:txBody>
      </p:sp>
      <p:graphicFrame>
        <p:nvGraphicFramePr>
          <p:cNvPr id="9" name="Graf 8"/>
          <p:cNvGraphicFramePr>
            <a:graphicFrameLocks/>
          </p:cNvGraphicFramePr>
          <p:nvPr>
            <p:extLst>
              <p:ext uri="{D42A27DB-BD31-4B8C-83A1-F6EECF244321}">
                <p14:modId xmlns:p14="http://schemas.microsoft.com/office/powerpoint/2010/main" val="2402866047"/>
              </p:ext>
            </p:extLst>
          </p:nvPr>
        </p:nvGraphicFramePr>
        <p:xfrm>
          <a:off x="1547664" y="2276872"/>
          <a:ext cx="6196853" cy="335034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72570171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457200" y="116632"/>
            <a:ext cx="8229600" cy="1143000"/>
          </a:xfrm>
        </p:spPr>
        <p:txBody>
          <a:bodyPr/>
          <a:lstStyle/>
          <a:p>
            <a:pPr eaLnBrk="1" hangingPunct="1"/>
            <a:r>
              <a:rPr lang="cs-CZ" sz="3600" b="1" dirty="0" smtClean="0">
                <a:solidFill>
                  <a:schemeClr val="tx2"/>
                </a:solidFill>
              </a:rPr>
              <a:t>NÁZOR NA VÝSLEDKY A OBTÍŽNOST TESTŮ</a:t>
            </a:r>
            <a:endParaRPr lang="cs-CZ" sz="2800" b="1" dirty="0" smtClean="0">
              <a:solidFill>
                <a:schemeClr val="tx2"/>
              </a:solidFill>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34</a:t>
            </a:fld>
            <a:endParaRPr lang="cs-CZ" dirty="0">
              <a:solidFill>
                <a:prstClr val="black">
                  <a:tint val="75000"/>
                </a:prstClr>
              </a:solidFill>
            </a:endParaRPr>
          </a:p>
        </p:txBody>
      </p:sp>
      <p:sp>
        <p:nvSpPr>
          <p:cNvPr id="8" name="Obdélník 7"/>
          <p:cNvSpPr/>
          <p:nvPr/>
        </p:nvSpPr>
        <p:spPr>
          <a:xfrm>
            <a:off x="395536" y="6039508"/>
            <a:ext cx="8280920" cy="584775"/>
          </a:xfrm>
          <a:prstGeom prst="rect">
            <a:avLst/>
          </a:prstGeom>
        </p:spPr>
        <p:txBody>
          <a:bodyPr wrap="square">
            <a:spAutoFit/>
          </a:bodyPr>
          <a:lstStyle/>
          <a:p>
            <a:pPr lvl="0"/>
            <a:r>
              <a:rPr lang="cs-CZ" sz="800" i="1" dirty="0" smtClean="0">
                <a:solidFill>
                  <a:schemeClr val="tx1">
                    <a:lumMod val="50000"/>
                    <a:lumOff val="50000"/>
                  </a:schemeClr>
                </a:solidFill>
              </a:rPr>
              <a:t>Q7. DO </a:t>
            </a:r>
            <a:r>
              <a:rPr lang="cs-CZ" sz="800" i="1" dirty="0">
                <a:solidFill>
                  <a:schemeClr val="tx1">
                    <a:lumMod val="50000"/>
                    <a:lumOff val="50000"/>
                  </a:schemeClr>
                </a:solidFill>
              </a:rPr>
              <a:t>JAKÉ MÍRY SE NAPLNILA VAŠE OČEKÁVÁNÍ OHLEDNĚ VÝSLEDKŮ ŽÁKŮ, KTEŘÍ SE LETOS HLÁSILI NA VAŠI ŠKOLU A KONALI ZKOUŠKY V RÁMCI PILOTNÍHO OVĚŘOVÁNÍ PŘIJÍMACÍHO ŘÍZENÍ? POSUĎTE ZVLÁŠŤ KAŽDÝ Z TESTŮ, KTERÉ SE KONALY NA VAŠÍ ŠKOLE, A TO I S OHLEDEM NA RŮZNÉ OBOROVÉ SKUPINY (GYMNÁZIUM, SOŠ, SOU</a:t>
            </a:r>
            <a:r>
              <a:rPr lang="cs-CZ" sz="800" i="1" dirty="0" smtClean="0">
                <a:solidFill>
                  <a:schemeClr val="tx1">
                    <a:lumMod val="50000"/>
                    <a:lumOff val="50000"/>
                  </a:schemeClr>
                </a:solidFill>
              </a:rPr>
              <a:t>).</a:t>
            </a:r>
          </a:p>
          <a:p>
            <a:r>
              <a:rPr lang="cs-CZ" sz="800" i="1" dirty="0" smtClean="0">
                <a:solidFill>
                  <a:schemeClr val="tx1">
                    <a:lumMod val="50000"/>
                    <a:lumOff val="50000"/>
                  </a:schemeClr>
                </a:solidFill>
              </a:rPr>
              <a:t>Q8. </a:t>
            </a:r>
            <a:r>
              <a:rPr lang="cs-CZ" sz="800" i="1" dirty="0">
                <a:solidFill>
                  <a:schemeClr val="tx1">
                    <a:lumMod val="50000"/>
                    <a:lumOff val="50000"/>
                  </a:schemeClr>
                </a:solidFill>
              </a:rPr>
              <a:t>JAK HODNOTÍTE SOUČASNÉ NASTAVENÍ OBTÍŽNOSTI JEDNOTLIVÝCH TESTŮ? U TESTŮ PRO 9. ROČNÍKY POSUĎTE NAVÍC OBTÍŽNOST PRO DANOU OBOROVOU SKUPINU (GYMNÁZIUM, SOŠ, SOU).</a:t>
            </a:r>
          </a:p>
          <a:p>
            <a:pPr lvl="0"/>
            <a:endParaRPr lang="cs-CZ" sz="800" i="1" dirty="0">
              <a:solidFill>
                <a:schemeClr val="tx1">
                  <a:lumMod val="50000"/>
                  <a:lumOff val="50000"/>
                </a:schemeClr>
              </a:solidFill>
            </a:endParaRPr>
          </a:p>
        </p:txBody>
      </p:sp>
      <p:sp>
        <p:nvSpPr>
          <p:cNvPr id="10" name="Obdélník 9"/>
          <p:cNvSpPr/>
          <p:nvPr/>
        </p:nvSpPr>
        <p:spPr>
          <a:xfrm>
            <a:off x="395536" y="5558504"/>
            <a:ext cx="8280920" cy="338554"/>
          </a:xfrm>
          <a:prstGeom prst="rect">
            <a:avLst/>
          </a:prstGeom>
        </p:spPr>
        <p:txBody>
          <a:bodyPr wrap="square">
            <a:spAutoFit/>
          </a:bodyPr>
          <a:lstStyle/>
          <a:p>
            <a:pPr lvl="0"/>
            <a:r>
              <a:rPr lang="cs-CZ" sz="800" i="1" dirty="0" smtClean="0">
                <a:solidFill>
                  <a:schemeClr val="tx1">
                    <a:lumMod val="50000"/>
                    <a:lumOff val="50000"/>
                  </a:schemeClr>
                </a:solidFill>
              </a:rPr>
              <a:t>*Průměr ze škály 1 – 3, kde 1 = „Výsledky byly lepší, než jsem očekával(a)“, </a:t>
            </a:r>
            <a:r>
              <a:rPr lang="cs-CZ" sz="800" i="1" dirty="0">
                <a:solidFill>
                  <a:schemeClr val="tx1">
                    <a:lumMod val="50000"/>
                    <a:lumOff val="50000"/>
                  </a:schemeClr>
                </a:solidFill>
              </a:rPr>
              <a:t>2 = </a:t>
            </a:r>
            <a:r>
              <a:rPr lang="cs-CZ" sz="800" i="1" dirty="0" smtClean="0">
                <a:solidFill>
                  <a:schemeClr val="tx1">
                    <a:lumMod val="50000"/>
                    <a:lumOff val="50000"/>
                  </a:schemeClr>
                </a:solidFill>
              </a:rPr>
              <a:t>„Výsledky </a:t>
            </a:r>
            <a:r>
              <a:rPr lang="cs-CZ" sz="800" i="1" dirty="0">
                <a:solidFill>
                  <a:schemeClr val="tx1">
                    <a:lumMod val="50000"/>
                    <a:lumOff val="50000"/>
                  </a:schemeClr>
                </a:solidFill>
              </a:rPr>
              <a:t>odpovídaly mému </a:t>
            </a:r>
            <a:r>
              <a:rPr lang="cs-CZ" sz="800" i="1" dirty="0" smtClean="0">
                <a:solidFill>
                  <a:schemeClr val="tx1">
                    <a:lumMod val="50000"/>
                    <a:lumOff val="50000"/>
                  </a:schemeClr>
                </a:solidFill>
              </a:rPr>
              <a:t>očekávání“, 3 = </a:t>
            </a:r>
            <a:r>
              <a:rPr lang="cs-CZ" sz="800" i="1" dirty="0">
                <a:solidFill>
                  <a:schemeClr val="tx1">
                    <a:lumMod val="50000"/>
                    <a:lumOff val="50000"/>
                  </a:schemeClr>
                </a:solidFill>
              </a:rPr>
              <a:t>„Výsledky byly </a:t>
            </a:r>
            <a:r>
              <a:rPr lang="cs-CZ" sz="800" i="1" dirty="0" smtClean="0">
                <a:solidFill>
                  <a:schemeClr val="tx1">
                    <a:lumMod val="50000"/>
                    <a:lumOff val="50000"/>
                  </a:schemeClr>
                </a:solidFill>
              </a:rPr>
              <a:t>horší, </a:t>
            </a:r>
            <a:r>
              <a:rPr lang="cs-CZ" sz="800" i="1" dirty="0">
                <a:solidFill>
                  <a:schemeClr val="tx1">
                    <a:lumMod val="50000"/>
                    <a:lumOff val="50000"/>
                  </a:schemeClr>
                </a:solidFill>
              </a:rPr>
              <a:t>než jsem očekával(a</a:t>
            </a:r>
            <a:r>
              <a:rPr lang="cs-CZ" sz="800" i="1" dirty="0" smtClean="0">
                <a:solidFill>
                  <a:schemeClr val="tx1">
                    <a:lumMod val="50000"/>
                    <a:lumOff val="50000"/>
                  </a:schemeClr>
                </a:solidFill>
              </a:rPr>
              <a:t>)“</a:t>
            </a:r>
          </a:p>
          <a:p>
            <a:pPr lvl="0"/>
            <a:r>
              <a:rPr lang="cs-CZ" sz="800" i="1" dirty="0" smtClean="0">
                <a:solidFill>
                  <a:schemeClr val="tx1">
                    <a:lumMod val="50000"/>
                    <a:lumOff val="50000"/>
                  </a:schemeClr>
                </a:solidFill>
              </a:rPr>
              <a:t>**Průměr ze škály 1 – 5, kde 1 </a:t>
            </a:r>
            <a:r>
              <a:rPr lang="cs-CZ" sz="800" i="1" dirty="0">
                <a:solidFill>
                  <a:schemeClr val="tx1">
                    <a:lumMod val="50000"/>
                    <a:lumOff val="50000"/>
                  </a:schemeClr>
                </a:solidFill>
              </a:rPr>
              <a:t>=  „Příliš snadné“ – 5 = „Příliš </a:t>
            </a:r>
            <a:r>
              <a:rPr lang="cs-CZ" sz="800" i="1" dirty="0" smtClean="0">
                <a:solidFill>
                  <a:schemeClr val="tx1">
                    <a:lumMod val="50000"/>
                    <a:lumOff val="50000"/>
                  </a:schemeClr>
                </a:solidFill>
              </a:rPr>
              <a:t>obtížné“</a:t>
            </a:r>
            <a:endParaRPr lang="cs-CZ" sz="800" i="1" dirty="0">
              <a:solidFill>
                <a:schemeClr val="tx1">
                  <a:lumMod val="50000"/>
                  <a:lumOff val="50000"/>
                </a:schemeClr>
              </a:solidFill>
            </a:endParaRPr>
          </a:p>
        </p:txBody>
      </p:sp>
      <p:graphicFrame>
        <p:nvGraphicFramePr>
          <p:cNvPr id="11" name="Graf 10"/>
          <p:cNvGraphicFramePr>
            <a:graphicFrameLocks/>
          </p:cNvGraphicFramePr>
          <p:nvPr>
            <p:extLst>
              <p:ext uri="{D42A27DB-BD31-4B8C-83A1-F6EECF244321}">
                <p14:modId xmlns:p14="http://schemas.microsoft.com/office/powerpoint/2010/main" val="3798376497"/>
              </p:ext>
            </p:extLst>
          </p:nvPr>
        </p:nvGraphicFramePr>
        <p:xfrm>
          <a:off x="1619672" y="1128018"/>
          <a:ext cx="4612822" cy="443048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27964138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457200" y="116632"/>
            <a:ext cx="8229600" cy="1143000"/>
          </a:xfrm>
        </p:spPr>
        <p:txBody>
          <a:bodyPr/>
          <a:lstStyle/>
          <a:p>
            <a:pPr eaLnBrk="1" hangingPunct="1"/>
            <a:r>
              <a:rPr lang="cs-CZ" sz="3600" b="1" dirty="0" smtClean="0">
                <a:solidFill>
                  <a:schemeClr val="tx2"/>
                </a:solidFill>
              </a:rPr>
              <a:t>UNIVERZÁLNÍ VYUŽITELNOST TESTŮ</a:t>
            </a:r>
            <a:endParaRPr lang="cs-CZ" sz="2800" b="1" dirty="0" smtClean="0">
              <a:solidFill>
                <a:schemeClr val="tx2"/>
              </a:solidFill>
            </a:endParaRPr>
          </a:p>
        </p:txBody>
      </p:sp>
      <p:sp>
        <p:nvSpPr>
          <p:cNvPr id="6" name="TextovéPole 5"/>
          <p:cNvSpPr txBox="1"/>
          <p:nvPr/>
        </p:nvSpPr>
        <p:spPr>
          <a:xfrm>
            <a:off x="683568" y="1344831"/>
            <a:ext cx="7920880" cy="430887"/>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Univerzalitu neboli širší využitelnost testu pro rozmanité spektrum uchazečů o 4leté obory středoškolského studia se podařilo dosáhnout v případě testu z matematiky podle 72 % ředitelů. U testu z češtiny se takto vyjádřilo 78 % dotázaných.</a:t>
            </a:r>
            <a:endParaRPr lang="cs-CZ" sz="1100" dirty="0">
              <a:solidFill>
                <a:prstClr val="black"/>
              </a:solidFill>
              <a:cs typeface="Arial" charset="0"/>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35</a:t>
            </a:fld>
            <a:endParaRPr lang="cs-CZ" dirty="0">
              <a:solidFill>
                <a:prstClr val="black">
                  <a:tint val="75000"/>
                </a:prstClr>
              </a:solidFill>
            </a:endParaRPr>
          </a:p>
        </p:txBody>
      </p:sp>
      <p:sp>
        <p:nvSpPr>
          <p:cNvPr id="8" name="Obdélník 7"/>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Q9. POVAŽUJETE </a:t>
            </a:r>
            <a:r>
              <a:rPr lang="cs-CZ" sz="900" i="1" dirty="0">
                <a:solidFill>
                  <a:schemeClr val="tx1">
                    <a:lumMod val="50000"/>
                    <a:lumOff val="50000"/>
                  </a:schemeClr>
                </a:solidFill>
              </a:rPr>
              <a:t>TESTY PRO ŽÁKY 9. ROČNÍKŮ ZA UNIVERZÁLNĚ VYUŽITELNÉ PRO VŠECHNY OBORY STŘEDOŠKOLSKÉHO STUDIA?</a:t>
            </a:r>
          </a:p>
        </p:txBody>
      </p:sp>
      <p:sp>
        <p:nvSpPr>
          <p:cNvPr id="2" name="TextovéPole 1"/>
          <p:cNvSpPr txBox="1"/>
          <p:nvPr/>
        </p:nvSpPr>
        <p:spPr>
          <a:xfrm>
            <a:off x="1972028" y="5748689"/>
            <a:ext cx="1008112" cy="246221"/>
          </a:xfrm>
          <a:prstGeom prst="rect">
            <a:avLst/>
          </a:prstGeom>
          <a:noFill/>
        </p:spPr>
        <p:txBody>
          <a:bodyPr wrap="square" rtlCol="0">
            <a:spAutoFit/>
          </a:bodyPr>
          <a:lstStyle/>
          <a:p>
            <a:pPr algn="ctr"/>
            <a:r>
              <a:rPr lang="cs-CZ" sz="1000" i="1" dirty="0" smtClean="0"/>
              <a:t>Vzorek: 332</a:t>
            </a:r>
            <a:endParaRPr lang="cs-CZ" sz="1000" i="1" dirty="0"/>
          </a:p>
        </p:txBody>
      </p:sp>
      <p:sp>
        <p:nvSpPr>
          <p:cNvPr id="13" name="TextovéPole 12"/>
          <p:cNvSpPr txBox="1"/>
          <p:nvPr/>
        </p:nvSpPr>
        <p:spPr>
          <a:xfrm>
            <a:off x="6300192" y="5748689"/>
            <a:ext cx="1008112" cy="246221"/>
          </a:xfrm>
          <a:prstGeom prst="rect">
            <a:avLst/>
          </a:prstGeom>
          <a:noFill/>
        </p:spPr>
        <p:txBody>
          <a:bodyPr wrap="square" rtlCol="0">
            <a:spAutoFit/>
          </a:bodyPr>
          <a:lstStyle/>
          <a:p>
            <a:pPr algn="ctr"/>
            <a:r>
              <a:rPr lang="cs-CZ" sz="1000" i="1" dirty="0" smtClean="0"/>
              <a:t>Vzorek: 329</a:t>
            </a:r>
            <a:endParaRPr lang="cs-CZ" sz="1000" i="1" dirty="0"/>
          </a:p>
        </p:txBody>
      </p:sp>
      <p:graphicFrame>
        <p:nvGraphicFramePr>
          <p:cNvPr id="10" name="Graf 9"/>
          <p:cNvGraphicFramePr>
            <a:graphicFrameLocks/>
          </p:cNvGraphicFramePr>
          <p:nvPr>
            <p:extLst>
              <p:ext uri="{D42A27DB-BD31-4B8C-83A1-F6EECF244321}">
                <p14:modId xmlns:p14="http://schemas.microsoft.com/office/powerpoint/2010/main" val="194319872"/>
              </p:ext>
            </p:extLst>
          </p:nvPr>
        </p:nvGraphicFramePr>
        <p:xfrm>
          <a:off x="401101" y="2274786"/>
          <a:ext cx="4082762" cy="34671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Graf 10"/>
          <p:cNvGraphicFramePr>
            <a:graphicFrameLocks/>
          </p:cNvGraphicFramePr>
          <p:nvPr>
            <p:extLst>
              <p:ext uri="{D42A27DB-BD31-4B8C-83A1-F6EECF244321}">
                <p14:modId xmlns:p14="http://schemas.microsoft.com/office/powerpoint/2010/main" val="3194552631"/>
              </p:ext>
            </p:extLst>
          </p:nvPr>
        </p:nvGraphicFramePr>
        <p:xfrm>
          <a:off x="4660137" y="2274786"/>
          <a:ext cx="4082762" cy="34671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7784638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251520" y="116632"/>
            <a:ext cx="8640960" cy="1143000"/>
          </a:xfrm>
        </p:spPr>
        <p:txBody>
          <a:bodyPr/>
          <a:lstStyle/>
          <a:p>
            <a:pPr eaLnBrk="1" hangingPunct="1"/>
            <a:r>
              <a:rPr lang="cs-CZ" sz="2800" b="1" dirty="0" smtClean="0">
                <a:solidFill>
                  <a:schemeClr val="tx2"/>
                </a:solidFill>
              </a:rPr>
              <a:t>NÁZOR NA RVP JAKO VÝCHODISKO PRO TVORBU TESTŮ</a:t>
            </a:r>
          </a:p>
        </p:txBody>
      </p:sp>
      <p:sp>
        <p:nvSpPr>
          <p:cNvPr id="6" name="TextovéPole 5"/>
          <p:cNvSpPr txBox="1"/>
          <p:nvPr/>
        </p:nvSpPr>
        <p:spPr>
          <a:xfrm>
            <a:off x="683568" y="1344831"/>
            <a:ext cx="7920880" cy="261610"/>
          </a:xfrm>
          <a:prstGeom prst="rect">
            <a:avLst/>
          </a:prstGeom>
          <a:noFill/>
        </p:spPr>
        <p:txBody>
          <a:bodyPr wrap="square" rtlCol="0">
            <a:spAutoFit/>
          </a:bodyPr>
          <a:lstStyle/>
          <a:p>
            <a:pPr algn="just" fontAlgn="base">
              <a:spcBef>
                <a:spcPct val="0"/>
              </a:spcBef>
              <a:spcAft>
                <a:spcPts val="600"/>
              </a:spcAft>
            </a:pPr>
            <a:r>
              <a:rPr lang="cs-CZ" sz="1100" dirty="0">
                <a:solidFill>
                  <a:prstClr val="black"/>
                </a:solidFill>
                <a:cs typeface="Arial" charset="0"/>
              </a:rPr>
              <a:t>R</a:t>
            </a:r>
            <a:r>
              <a:rPr lang="cs-CZ" sz="1100" dirty="0" smtClean="0">
                <a:solidFill>
                  <a:prstClr val="black"/>
                </a:solidFill>
                <a:cs typeface="Arial" charset="0"/>
              </a:rPr>
              <a:t>ámcové vzdělávací programy by měly být závazným východiskem při tvorbě testů pro přijímací řízení podle drtivé většiny ředitelů.</a:t>
            </a:r>
            <a:endParaRPr lang="cs-CZ" sz="1100" dirty="0">
              <a:solidFill>
                <a:prstClr val="black"/>
              </a:solidFill>
              <a:cs typeface="Arial" charset="0"/>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36</a:t>
            </a:fld>
            <a:endParaRPr lang="cs-CZ" dirty="0">
              <a:solidFill>
                <a:prstClr val="black">
                  <a:tint val="75000"/>
                </a:prstClr>
              </a:solidFill>
            </a:endParaRPr>
          </a:p>
        </p:txBody>
      </p:sp>
      <p:sp>
        <p:nvSpPr>
          <p:cNvPr id="8" name="Obdélník 7"/>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Q10. MAJÍ </a:t>
            </a:r>
            <a:r>
              <a:rPr lang="cs-CZ" sz="900" i="1" dirty="0">
                <a:solidFill>
                  <a:schemeClr val="tx1">
                    <a:lumMod val="50000"/>
                    <a:lumOff val="50000"/>
                  </a:schemeClr>
                </a:solidFill>
              </a:rPr>
              <a:t>TESTY ZADANÉ V RÁMCI PŘIJÍMACÍHO ŘÍZENÍ VYCHÁZET VÝHRADNĚ Z RÁMCOVÝCH VZDĚLÁVACÍCH PROGRAMŮ?</a:t>
            </a:r>
          </a:p>
        </p:txBody>
      </p:sp>
      <p:graphicFrame>
        <p:nvGraphicFramePr>
          <p:cNvPr id="4" name="Tabulka 3"/>
          <p:cNvGraphicFramePr>
            <a:graphicFrameLocks noGrp="1"/>
          </p:cNvGraphicFramePr>
          <p:nvPr>
            <p:extLst>
              <p:ext uri="{D42A27DB-BD31-4B8C-83A1-F6EECF244321}">
                <p14:modId xmlns:p14="http://schemas.microsoft.com/office/powerpoint/2010/main" val="3735620012"/>
              </p:ext>
            </p:extLst>
          </p:nvPr>
        </p:nvGraphicFramePr>
        <p:xfrm>
          <a:off x="6804248" y="2564904"/>
          <a:ext cx="666874" cy="2952327"/>
        </p:xfrm>
        <a:graphic>
          <a:graphicData uri="http://schemas.openxmlformats.org/drawingml/2006/table">
            <a:tbl>
              <a:tblPr>
                <a:tableStyleId>{2D5ABB26-0587-4C30-8999-92F81FD0307C}</a:tableStyleId>
              </a:tblPr>
              <a:tblGrid>
                <a:gridCol w="666874"/>
              </a:tblGrid>
              <a:tr h="421761">
                <a:tc>
                  <a:txBody>
                    <a:bodyPr/>
                    <a:lstStyle/>
                    <a:p>
                      <a:pPr algn="ctr" fontAlgn="b"/>
                      <a:r>
                        <a:rPr lang="cs-CZ" sz="1000" b="0" i="1" u="none" strike="noStrike" dirty="0" smtClean="0">
                          <a:solidFill>
                            <a:srgbClr val="000000"/>
                          </a:solidFill>
                          <a:effectLst/>
                          <a:latin typeface="Calibri"/>
                        </a:rPr>
                        <a:t>Vzorek:</a:t>
                      </a:r>
                      <a:endParaRPr lang="cs-CZ" sz="1000" b="0" i="1" u="none" strike="noStrike" dirty="0">
                        <a:solidFill>
                          <a:srgbClr val="000000"/>
                        </a:solidFill>
                        <a:effectLst/>
                        <a:latin typeface="Calibri"/>
                      </a:endParaRPr>
                    </a:p>
                  </a:txBody>
                  <a:tcPr marL="9525" marR="9525" marT="9525" marB="0" anchor="ctr"/>
                </a:tc>
              </a:tr>
              <a:tr h="421761">
                <a:tc>
                  <a:txBody>
                    <a:bodyPr/>
                    <a:lstStyle/>
                    <a:p>
                      <a:pPr algn="ctr" fontAlgn="t"/>
                      <a:r>
                        <a:rPr lang="cs-CZ" sz="1000" b="0" i="1" u="none" strike="noStrike" dirty="0">
                          <a:solidFill>
                            <a:srgbClr val="000000"/>
                          </a:solidFill>
                          <a:effectLst/>
                          <a:latin typeface="Calibri"/>
                        </a:rPr>
                        <a:t>113</a:t>
                      </a:r>
                    </a:p>
                  </a:txBody>
                  <a:tcPr marL="9525" marR="9525" marT="9525" marB="0" anchor="ctr"/>
                </a:tc>
              </a:tr>
              <a:tr h="421761">
                <a:tc>
                  <a:txBody>
                    <a:bodyPr/>
                    <a:lstStyle/>
                    <a:p>
                      <a:pPr algn="ctr" fontAlgn="t"/>
                      <a:r>
                        <a:rPr lang="cs-CZ" sz="1000" b="0" i="1" u="none" strike="noStrike" dirty="0">
                          <a:solidFill>
                            <a:srgbClr val="000000"/>
                          </a:solidFill>
                          <a:effectLst/>
                          <a:latin typeface="Calibri"/>
                        </a:rPr>
                        <a:t>27</a:t>
                      </a:r>
                    </a:p>
                  </a:txBody>
                  <a:tcPr marL="9525" marR="9525" marT="9525" marB="0" anchor="ctr"/>
                </a:tc>
              </a:tr>
              <a:tr h="421761">
                <a:tc>
                  <a:txBody>
                    <a:bodyPr/>
                    <a:lstStyle/>
                    <a:p>
                      <a:pPr algn="ctr" fontAlgn="t"/>
                      <a:r>
                        <a:rPr lang="cs-CZ" sz="1000" b="0" i="1" u="none" strike="noStrike" dirty="0">
                          <a:solidFill>
                            <a:srgbClr val="000000"/>
                          </a:solidFill>
                          <a:effectLst/>
                          <a:latin typeface="Calibri"/>
                        </a:rPr>
                        <a:t>407</a:t>
                      </a:r>
                    </a:p>
                  </a:txBody>
                  <a:tcPr marL="9525" marR="9525" marT="9525" marB="0" anchor="ctr"/>
                </a:tc>
              </a:tr>
              <a:tr h="421761">
                <a:tc>
                  <a:txBody>
                    <a:bodyPr/>
                    <a:lstStyle/>
                    <a:p>
                      <a:pPr algn="ctr" fontAlgn="t"/>
                      <a:r>
                        <a:rPr lang="cs-CZ" sz="1000" b="0" i="1" u="none" strike="noStrike" dirty="0">
                          <a:solidFill>
                            <a:srgbClr val="000000"/>
                          </a:solidFill>
                          <a:effectLst/>
                          <a:latin typeface="Calibri"/>
                        </a:rPr>
                        <a:t>118</a:t>
                      </a:r>
                    </a:p>
                  </a:txBody>
                  <a:tcPr marL="9525" marR="9525" marT="9525" marB="0" anchor="ctr"/>
                </a:tc>
              </a:tr>
              <a:tr h="421761">
                <a:tc>
                  <a:txBody>
                    <a:bodyPr/>
                    <a:lstStyle/>
                    <a:p>
                      <a:pPr algn="ctr" fontAlgn="t"/>
                      <a:r>
                        <a:rPr lang="cs-CZ" sz="1000" b="0" i="1" u="none" strike="noStrike" dirty="0">
                          <a:solidFill>
                            <a:srgbClr val="000000"/>
                          </a:solidFill>
                          <a:effectLst/>
                          <a:latin typeface="Calibri"/>
                        </a:rPr>
                        <a:t>26</a:t>
                      </a:r>
                    </a:p>
                  </a:txBody>
                  <a:tcPr marL="9525" marR="9525" marT="9525" marB="0" anchor="ctr"/>
                </a:tc>
              </a:tr>
              <a:tr h="421761">
                <a:tc>
                  <a:txBody>
                    <a:bodyPr/>
                    <a:lstStyle/>
                    <a:p>
                      <a:pPr algn="ctr" fontAlgn="t"/>
                      <a:r>
                        <a:rPr lang="cs-CZ" sz="1000" b="0" i="1" u="none" strike="noStrike" dirty="0">
                          <a:solidFill>
                            <a:srgbClr val="000000"/>
                          </a:solidFill>
                          <a:effectLst/>
                          <a:latin typeface="Calibri"/>
                        </a:rPr>
                        <a:t>404</a:t>
                      </a:r>
                    </a:p>
                  </a:txBody>
                  <a:tcPr marL="9525" marR="9525" marT="9525" marB="0" anchor="ctr"/>
                </a:tc>
              </a:tr>
            </a:tbl>
          </a:graphicData>
        </a:graphic>
      </p:graphicFrame>
      <p:graphicFrame>
        <p:nvGraphicFramePr>
          <p:cNvPr id="9" name="Graf 8"/>
          <p:cNvGraphicFramePr>
            <a:graphicFrameLocks/>
          </p:cNvGraphicFramePr>
          <p:nvPr>
            <p:extLst>
              <p:ext uri="{D42A27DB-BD31-4B8C-83A1-F6EECF244321}">
                <p14:modId xmlns:p14="http://schemas.microsoft.com/office/powerpoint/2010/main" val="1896027492"/>
              </p:ext>
            </p:extLst>
          </p:nvPr>
        </p:nvGraphicFramePr>
        <p:xfrm>
          <a:off x="1475656" y="2348880"/>
          <a:ext cx="5565321" cy="36004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51884992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251520" y="116632"/>
            <a:ext cx="8640960" cy="782960"/>
          </a:xfrm>
        </p:spPr>
        <p:txBody>
          <a:bodyPr/>
          <a:lstStyle/>
          <a:p>
            <a:pPr eaLnBrk="1" hangingPunct="1"/>
            <a:r>
              <a:rPr lang="cs-CZ" sz="2800" b="1" dirty="0" smtClean="0">
                <a:solidFill>
                  <a:schemeClr val="tx2"/>
                </a:solidFill>
              </a:rPr>
              <a:t>NÁZOR NA STANOVENÍ MEZNÍ HRANICE ÚSPĚŠNOSTI</a:t>
            </a:r>
          </a:p>
        </p:txBody>
      </p:sp>
      <p:sp>
        <p:nvSpPr>
          <p:cNvPr id="6" name="TextovéPole 5"/>
          <p:cNvSpPr txBox="1"/>
          <p:nvPr/>
        </p:nvSpPr>
        <p:spPr>
          <a:xfrm>
            <a:off x="683568" y="836712"/>
            <a:ext cx="7920880" cy="1184940"/>
          </a:xfrm>
          <a:prstGeom prst="rect">
            <a:avLst/>
          </a:prstGeom>
          <a:noFill/>
        </p:spPr>
        <p:txBody>
          <a:bodyPr wrap="square" rtlCol="0">
            <a:spAutoFit/>
          </a:bodyPr>
          <a:lstStyle/>
          <a:p>
            <a:pPr marL="285750" indent="-285750" algn="just" fontAlgn="base">
              <a:spcBef>
                <a:spcPct val="0"/>
              </a:spcBef>
              <a:spcAft>
                <a:spcPts val="600"/>
              </a:spcAft>
              <a:buFont typeface="Arial" pitchFamily="34" charset="0"/>
              <a:buChar char="•"/>
            </a:pPr>
            <a:r>
              <a:rPr lang="cs-CZ" sz="1100" dirty="0" smtClean="0">
                <a:solidFill>
                  <a:prstClr val="black"/>
                </a:solidFill>
                <a:cs typeface="Arial" charset="0"/>
              </a:rPr>
              <a:t>Ke stanovení alespoň nějaké mezní hranice úspěšnosti u přijímacích zkoušek se kladně staví polovina ředitelů, přičemž 22 % se domnívá, že by se měla týkat všech typů škol a 29 % tvrdí, že by měla být stanovena pouze pro některé typy škol. Polovina dotázaných si myslí, že nastavení hranice pro úspěšné složení přijímací zkoušky by mělo být na řediteli školy.</a:t>
            </a:r>
          </a:p>
          <a:p>
            <a:pPr marL="285750" indent="-285750" algn="just" fontAlgn="base">
              <a:spcBef>
                <a:spcPct val="0"/>
              </a:spcBef>
              <a:spcAft>
                <a:spcPts val="600"/>
              </a:spcAft>
              <a:buFont typeface="Arial" pitchFamily="34" charset="0"/>
              <a:buChar char="•"/>
            </a:pPr>
            <a:r>
              <a:rPr lang="cs-CZ" sz="1100" dirty="0" smtClean="0">
                <a:solidFill>
                  <a:prstClr val="black"/>
                </a:solidFill>
                <a:cs typeface="Arial" charset="0"/>
              </a:rPr>
              <a:t>Ředitelé gymnázií se ke stanovení mezní hranice staví spíše skepticky – přes tři čtvrtiny z nich se domnívají, že by to měla být pravomoc ředitele školy. Ředitelé ze SOŠ naopak by považovali stanovení cut-off score za pravomoc ředitele pouze v 38 % případů a ředitelé SOU dokonce pouze v 29 % případů.</a:t>
            </a:r>
            <a:endParaRPr lang="cs-CZ" sz="1100" dirty="0">
              <a:solidFill>
                <a:prstClr val="black"/>
              </a:solidFill>
              <a:cs typeface="Arial" charset="0"/>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37</a:t>
            </a:fld>
            <a:endParaRPr lang="cs-CZ" dirty="0">
              <a:solidFill>
                <a:prstClr val="black">
                  <a:tint val="75000"/>
                </a:prstClr>
              </a:solidFill>
            </a:endParaRPr>
          </a:p>
        </p:txBody>
      </p:sp>
      <p:sp>
        <p:nvSpPr>
          <p:cNvPr id="8" name="Obdélník 7"/>
          <p:cNvSpPr/>
          <p:nvPr/>
        </p:nvSpPr>
        <p:spPr>
          <a:xfrm>
            <a:off x="395536" y="6093296"/>
            <a:ext cx="8208912" cy="230832"/>
          </a:xfrm>
          <a:prstGeom prst="rect">
            <a:avLst/>
          </a:prstGeom>
        </p:spPr>
        <p:txBody>
          <a:bodyPr wrap="square">
            <a:spAutoFit/>
          </a:bodyPr>
          <a:lstStyle/>
          <a:p>
            <a:pPr lvl="0"/>
            <a:r>
              <a:rPr lang="cs-CZ" sz="900" i="1" dirty="0" smtClean="0">
                <a:solidFill>
                  <a:schemeClr val="tx1">
                    <a:lumMod val="50000"/>
                    <a:lumOff val="50000"/>
                  </a:schemeClr>
                </a:solidFill>
              </a:rPr>
              <a:t>Q11. MĚLA </a:t>
            </a:r>
            <a:r>
              <a:rPr lang="cs-CZ" sz="900" i="1" dirty="0">
                <a:solidFill>
                  <a:schemeClr val="tx1">
                    <a:lumMod val="50000"/>
                    <a:lumOff val="50000"/>
                  </a:schemeClr>
                </a:solidFill>
              </a:rPr>
              <a:t>BY BÝT CENTRÁLNĚ STANOVENA MEZNÍ HRANICE ÚSPĚŠNOSTI (CUT-OFF SCORE) PRO PŘIJETÍ ŽÁKA NA STŘEDNÍ ŠKOLU ZAKONČENOU MATURITNÍ ZKOUŠKOU?</a:t>
            </a:r>
          </a:p>
        </p:txBody>
      </p:sp>
      <p:graphicFrame>
        <p:nvGraphicFramePr>
          <p:cNvPr id="4" name="Tabulka 3"/>
          <p:cNvGraphicFramePr>
            <a:graphicFrameLocks noGrp="1"/>
          </p:cNvGraphicFramePr>
          <p:nvPr>
            <p:extLst>
              <p:ext uri="{D42A27DB-BD31-4B8C-83A1-F6EECF244321}">
                <p14:modId xmlns:p14="http://schemas.microsoft.com/office/powerpoint/2010/main" val="1947116242"/>
              </p:ext>
            </p:extLst>
          </p:nvPr>
        </p:nvGraphicFramePr>
        <p:xfrm>
          <a:off x="7524328" y="2204864"/>
          <a:ext cx="666874" cy="3024336"/>
        </p:xfrm>
        <a:graphic>
          <a:graphicData uri="http://schemas.openxmlformats.org/drawingml/2006/table">
            <a:tbl>
              <a:tblPr>
                <a:tableStyleId>{2D5ABB26-0587-4C30-8999-92F81FD0307C}</a:tableStyleId>
              </a:tblPr>
              <a:tblGrid>
                <a:gridCol w="666874"/>
              </a:tblGrid>
              <a:tr h="432048">
                <a:tc>
                  <a:txBody>
                    <a:bodyPr/>
                    <a:lstStyle/>
                    <a:p>
                      <a:pPr algn="ctr" fontAlgn="b"/>
                      <a:r>
                        <a:rPr lang="cs-CZ" sz="1000" b="0" i="1" u="none" strike="noStrike" dirty="0" smtClean="0">
                          <a:solidFill>
                            <a:srgbClr val="000000"/>
                          </a:solidFill>
                          <a:effectLst/>
                          <a:latin typeface="Calibri"/>
                        </a:rPr>
                        <a:t>Vzorek:</a:t>
                      </a:r>
                      <a:endParaRPr lang="cs-CZ" sz="1000" b="0" i="1" u="none" strike="noStrike" dirty="0">
                        <a:solidFill>
                          <a:srgbClr val="000000"/>
                        </a:solidFill>
                        <a:effectLst/>
                        <a:latin typeface="Calibri"/>
                      </a:endParaRPr>
                    </a:p>
                  </a:txBody>
                  <a:tcPr marL="9525" marR="9525" marT="9525" marB="0" anchor="ctr"/>
                </a:tc>
              </a:tr>
              <a:tr h="432048">
                <a:tc>
                  <a:txBody>
                    <a:bodyPr/>
                    <a:lstStyle/>
                    <a:p>
                      <a:pPr algn="ctr" fontAlgn="t"/>
                      <a:r>
                        <a:rPr lang="cs-CZ" sz="1000" b="0" i="1" u="none" strike="noStrike" dirty="0">
                          <a:solidFill>
                            <a:srgbClr val="000000"/>
                          </a:solidFill>
                          <a:effectLst/>
                          <a:latin typeface="Calibri"/>
                        </a:rPr>
                        <a:t>422</a:t>
                      </a:r>
                    </a:p>
                  </a:txBody>
                  <a:tcPr marL="9525" marR="9525" marT="9525" marB="0" anchor="ctr"/>
                </a:tc>
              </a:tr>
              <a:tr h="432048">
                <a:tc>
                  <a:txBody>
                    <a:bodyPr/>
                    <a:lstStyle/>
                    <a:p>
                      <a:pPr algn="ctr" fontAlgn="t"/>
                      <a:r>
                        <a:rPr lang="cs-CZ" sz="1000" b="0" i="1" u="none" strike="noStrike" dirty="0">
                          <a:solidFill>
                            <a:srgbClr val="000000"/>
                          </a:solidFill>
                          <a:effectLst/>
                          <a:latin typeface="Calibri"/>
                        </a:rPr>
                        <a:t>114</a:t>
                      </a:r>
                    </a:p>
                  </a:txBody>
                  <a:tcPr marL="9525" marR="9525" marT="9525" marB="0" anchor="ctr"/>
                </a:tc>
              </a:tr>
              <a:tr h="432048">
                <a:tc>
                  <a:txBody>
                    <a:bodyPr/>
                    <a:lstStyle/>
                    <a:p>
                      <a:pPr algn="ctr" fontAlgn="t"/>
                      <a:r>
                        <a:rPr lang="cs-CZ" sz="1000" b="0" i="1" u="none" strike="noStrike" dirty="0">
                          <a:solidFill>
                            <a:srgbClr val="000000"/>
                          </a:solidFill>
                          <a:effectLst/>
                          <a:latin typeface="Calibri"/>
                        </a:rPr>
                        <a:t>21</a:t>
                      </a:r>
                    </a:p>
                  </a:txBody>
                  <a:tcPr marL="9525" marR="9525" marT="9525" marB="0" anchor="ctr"/>
                </a:tc>
              </a:tr>
              <a:tr h="432048">
                <a:tc>
                  <a:txBody>
                    <a:bodyPr/>
                    <a:lstStyle/>
                    <a:p>
                      <a:pPr algn="ctr" fontAlgn="t"/>
                      <a:r>
                        <a:rPr lang="cs-CZ" sz="1000" b="0" i="1" u="none" strike="noStrike" dirty="0">
                          <a:solidFill>
                            <a:srgbClr val="000000"/>
                          </a:solidFill>
                          <a:effectLst/>
                          <a:latin typeface="Calibri"/>
                        </a:rPr>
                        <a:t>127</a:t>
                      </a:r>
                    </a:p>
                  </a:txBody>
                  <a:tcPr marL="9525" marR="9525" marT="9525" marB="0" anchor="ctr"/>
                </a:tc>
              </a:tr>
              <a:tr h="432048">
                <a:tc>
                  <a:txBody>
                    <a:bodyPr/>
                    <a:lstStyle/>
                    <a:p>
                      <a:pPr algn="ctr" fontAlgn="t"/>
                      <a:r>
                        <a:rPr lang="cs-CZ" sz="1000" b="0" i="1" u="none" strike="noStrike" dirty="0">
                          <a:solidFill>
                            <a:srgbClr val="000000"/>
                          </a:solidFill>
                          <a:effectLst/>
                          <a:latin typeface="Calibri"/>
                        </a:rPr>
                        <a:t>285</a:t>
                      </a:r>
                    </a:p>
                  </a:txBody>
                  <a:tcPr marL="9525" marR="9525" marT="9525" marB="0" anchor="ctr"/>
                </a:tc>
              </a:tr>
              <a:tr h="432048">
                <a:tc>
                  <a:txBody>
                    <a:bodyPr/>
                    <a:lstStyle/>
                    <a:p>
                      <a:pPr algn="ctr" fontAlgn="t"/>
                      <a:r>
                        <a:rPr lang="cs-CZ" sz="1000" b="0" i="1" u="none" strike="noStrike" dirty="0">
                          <a:solidFill>
                            <a:srgbClr val="000000"/>
                          </a:solidFill>
                          <a:effectLst/>
                          <a:latin typeface="Calibri"/>
                        </a:rPr>
                        <a:t>154</a:t>
                      </a:r>
                    </a:p>
                  </a:txBody>
                  <a:tcPr marL="9525" marR="9525" marT="9525" marB="0" anchor="ctr"/>
                </a:tc>
              </a:tr>
            </a:tbl>
          </a:graphicData>
        </a:graphic>
      </p:graphicFrame>
      <p:sp>
        <p:nvSpPr>
          <p:cNvPr id="2" name="TextovéPole 1"/>
          <p:cNvSpPr txBox="1"/>
          <p:nvPr/>
        </p:nvSpPr>
        <p:spPr>
          <a:xfrm rot="16200000">
            <a:off x="1006840" y="3752274"/>
            <a:ext cx="2070014" cy="307777"/>
          </a:xfrm>
          <a:prstGeom prst="rect">
            <a:avLst/>
          </a:prstGeom>
          <a:noFill/>
        </p:spPr>
        <p:txBody>
          <a:bodyPr wrap="square" rtlCol="0">
            <a:spAutoFit/>
          </a:bodyPr>
          <a:lstStyle/>
          <a:p>
            <a:pPr algn="ctr"/>
            <a:r>
              <a:rPr lang="cs-CZ" sz="1400" b="1" dirty="0" smtClean="0"/>
              <a:t>ŘEDITELÉ Z... </a:t>
            </a:r>
            <a:endParaRPr lang="cs-CZ" sz="1400" b="1" dirty="0"/>
          </a:p>
        </p:txBody>
      </p:sp>
      <p:graphicFrame>
        <p:nvGraphicFramePr>
          <p:cNvPr id="10" name="Graf 9"/>
          <p:cNvGraphicFramePr>
            <a:graphicFrameLocks/>
          </p:cNvGraphicFramePr>
          <p:nvPr>
            <p:extLst>
              <p:ext uri="{D42A27DB-BD31-4B8C-83A1-F6EECF244321}">
                <p14:modId xmlns:p14="http://schemas.microsoft.com/office/powerpoint/2010/main" val="2322413055"/>
              </p:ext>
            </p:extLst>
          </p:nvPr>
        </p:nvGraphicFramePr>
        <p:xfrm>
          <a:off x="1444299" y="2060848"/>
          <a:ext cx="6272893" cy="393924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5325943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251520" y="188640"/>
            <a:ext cx="8640960" cy="513184"/>
          </a:xfrm>
        </p:spPr>
        <p:txBody>
          <a:bodyPr/>
          <a:lstStyle/>
          <a:p>
            <a:pPr eaLnBrk="1" hangingPunct="1"/>
            <a:r>
              <a:rPr lang="cs-CZ" sz="3200" b="1" dirty="0" smtClean="0">
                <a:solidFill>
                  <a:schemeClr val="tx2"/>
                </a:solidFill>
              </a:rPr>
              <a:t>VÁHA TESTU V PŘIJÍMACÍM ŘÍZENÍ</a:t>
            </a:r>
          </a:p>
        </p:txBody>
      </p:sp>
      <p:sp>
        <p:nvSpPr>
          <p:cNvPr id="6" name="TextovéPole 5"/>
          <p:cNvSpPr txBox="1"/>
          <p:nvPr/>
        </p:nvSpPr>
        <p:spPr>
          <a:xfrm>
            <a:off x="683568" y="692696"/>
            <a:ext cx="7920880" cy="1323439"/>
          </a:xfrm>
          <a:prstGeom prst="rect">
            <a:avLst/>
          </a:prstGeom>
          <a:noFill/>
        </p:spPr>
        <p:txBody>
          <a:bodyPr wrap="square" rtlCol="0">
            <a:spAutoFit/>
          </a:bodyPr>
          <a:lstStyle/>
          <a:p>
            <a:pPr algn="just" fontAlgn="base">
              <a:spcBef>
                <a:spcPct val="0"/>
              </a:spcBef>
              <a:spcAft>
                <a:spcPts val="600"/>
              </a:spcAft>
            </a:pPr>
            <a:r>
              <a:rPr lang="cs-CZ" sz="1000" dirty="0" smtClean="0">
                <a:solidFill>
                  <a:prstClr val="black"/>
                </a:solidFill>
                <a:cs typeface="Arial" charset="0"/>
              </a:rPr>
              <a:t>Z dotazu na ředitele škol, jakou dali váhu jednotlivým testům v celkovém přijímacím řízení, vyplývá, že vyšší byla udělena u spíše elitnějších oborů, tedy na gymnáziích.</a:t>
            </a:r>
          </a:p>
          <a:p>
            <a:pPr algn="just" fontAlgn="base">
              <a:spcBef>
                <a:spcPct val="0"/>
              </a:spcBef>
              <a:spcAft>
                <a:spcPts val="600"/>
              </a:spcAft>
            </a:pPr>
            <a:r>
              <a:rPr lang="cs-CZ" sz="1000" dirty="0" smtClean="0">
                <a:solidFill>
                  <a:prstClr val="black"/>
                </a:solidFill>
                <a:cs typeface="Arial" charset="0"/>
              </a:rPr>
              <a:t>V případě 8letých gymnázií si oba testy dohromady vysloužily v průměru váhu necelých 65 % a každý zvlášť pak bezmála 35 %. 4letá gymnázia si nastavila váhu jednotných testů v průměru o něco níže – pro oba testy na 56 %, každý zvlášť pak kolem 30 %. U 6letých gymnázií tomu bylo velmi podobně.</a:t>
            </a:r>
            <a:endParaRPr lang="cs-CZ" sz="1000" dirty="0">
              <a:solidFill>
                <a:prstClr val="black"/>
              </a:solidFill>
              <a:cs typeface="Arial" charset="0"/>
            </a:endParaRPr>
          </a:p>
          <a:p>
            <a:pPr algn="just" fontAlgn="base">
              <a:spcBef>
                <a:spcPct val="0"/>
              </a:spcBef>
              <a:spcAft>
                <a:spcPts val="600"/>
              </a:spcAft>
            </a:pPr>
            <a:r>
              <a:rPr lang="cs-CZ" sz="1000" dirty="0" smtClean="0">
                <a:solidFill>
                  <a:prstClr val="black"/>
                </a:solidFill>
                <a:cs typeface="Arial" charset="0"/>
              </a:rPr>
              <a:t>V přijímacím řízení na obory SOŠ uvedli ředitelé průměrnou váhu obou testů dohromady přes 36 %, na obory SOU pak 31 %.  Oba testy zvlášť pak na těchto typech škol oscilují s svým podílem na přijímacích kritériích kolem 23 – 24 %.</a:t>
            </a: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38</a:t>
            </a:fld>
            <a:endParaRPr lang="cs-CZ" dirty="0">
              <a:solidFill>
                <a:prstClr val="black">
                  <a:tint val="75000"/>
                </a:prstClr>
              </a:solidFill>
            </a:endParaRPr>
          </a:p>
        </p:txBody>
      </p:sp>
      <p:sp>
        <p:nvSpPr>
          <p:cNvPr id="8" name="Obdélník 7"/>
          <p:cNvSpPr/>
          <p:nvPr/>
        </p:nvSpPr>
        <p:spPr>
          <a:xfrm>
            <a:off x="395536" y="6093296"/>
            <a:ext cx="8208912" cy="230832"/>
          </a:xfrm>
          <a:prstGeom prst="rect">
            <a:avLst/>
          </a:prstGeom>
        </p:spPr>
        <p:txBody>
          <a:bodyPr wrap="square">
            <a:spAutoFit/>
          </a:bodyPr>
          <a:lstStyle/>
          <a:p>
            <a:pPr lvl="0"/>
            <a:r>
              <a:rPr lang="cs-CZ" sz="900" i="1" dirty="0" smtClean="0">
                <a:solidFill>
                  <a:schemeClr val="tx1">
                    <a:lumMod val="50000"/>
                    <a:lumOff val="50000"/>
                  </a:schemeClr>
                </a:solidFill>
              </a:rPr>
              <a:t>Q12. JAKOU </a:t>
            </a:r>
            <a:r>
              <a:rPr lang="cs-CZ" sz="900" i="1" dirty="0">
                <a:solidFill>
                  <a:schemeClr val="tx1">
                    <a:lumMod val="50000"/>
                    <a:lumOff val="50000"/>
                  </a:schemeClr>
                </a:solidFill>
              </a:rPr>
              <a:t>VÁHU JSTE DALI JEDNOTNÝM TESTŮM V KONTEXTU OSTATNÍCH KRITÉRIÍ PŘÍJÍMACÍHO ŘÍZENÍ NA VAŠÍ ŠKOLE?</a:t>
            </a:r>
          </a:p>
        </p:txBody>
      </p:sp>
      <p:graphicFrame>
        <p:nvGraphicFramePr>
          <p:cNvPr id="9" name="Graf 8"/>
          <p:cNvGraphicFramePr>
            <a:graphicFrameLocks/>
          </p:cNvGraphicFramePr>
          <p:nvPr>
            <p:extLst>
              <p:ext uri="{D42A27DB-BD31-4B8C-83A1-F6EECF244321}">
                <p14:modId xmlns:p14="http://schemas.microsoft.com/office/powerpoint/2010/main" val="3986117175"/>
              </p:ext>
            </p:extLst>
          </p:nvPr>
        </p:nvGraphicFramePr>
        <p:xfrm>
          <a:off x="1403648" y="1988840"/>
          <a:ext cx="6624736" cy="410445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9193760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107504" y="116632"/>
            <a:ext cx="8928992" cy="936104"/>
          </a:xfrm>
        </p:spPr>
        <p:txBody>
          <a:bodyPr/>
          <a:lstStyle/>
          <a:p>
            <a:pPr eaLnBrk="1" hangingPunct="1"/>
            <a:r>
              <a:rPr lang="cs-CZ" sz="2400" b="1" dirty="0" smtClean="0">
                <a:solidFill>
                  <a:schemeClr val="tx2"/>
                </a:solidFill>
              </a:rPr>
              <a:t>NÁZOR NA INSTITUCE PŘIPRAVUJÍCÍ ŽÁKY K PŘIJÍMACÍM ZKOUŠKÁM</a:t>
            </a: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39</a:t>
            </a:fld>
            <a:endParaRPr lang="cs-CZ" dirty="0">
              <a:solidFill>
                <a:prstClr val="black">
                  <a:tint val="75000"/>
                </a:prstClr>
              </a:solidFill>
            </a:endParaRPr>
          </a:p>
        </p:txBody>
      </p:sp>
      <p:sp>
        <p:nvSpPr>
          <p:cNvPr id="8" name="Obdélník 7"/>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Q13. DO </a:t>
            </a:r>
            <a:r>
              <a:rPr lang="cs-CZ" sz="900" i="1" dirty="0">
                <a:solidFill>
                  <a:schemeClr val="tx1">
                    <a:lumMod val="50000"/>
                    <a:lumOff val="50000"/>
                  </a:schemeClr>
                </a:solidFill>
              </a:rPr>
              <a:t>JAKÉ MÍRY BY SE MĚLY NÁSLEDUJÍCÍ INSTITUCE ČI SUBJEKTY PODÍLET NA PŘÍPRAVĚ ŽÁKŮ K PŘIJÍMACÍMU ŘÍZENÍ NA STŘEDNÍ ŠKOLU? </a:t>
            </a:r>
          </a:p>
        </p:txBody>
      </p:sp>
      <p:sp>
        <p:nvSpPr>
          <p:cNvPr id="12" name="TextovéPole 11"/>
          <p:cNvSpPr txBox="1"/>
          <p:nvPr/>
        </p:nvSpPr>
        <p:spPr>
          <a:xfrm>
            <a:off x="7740352" y="5775067"/>
            <a:ext cx="1008112" cy="246221"/>
          </a:xfrm>
          <a:prstGeom prst="rect">
            <a:avLst/>
          </a:prstGeom>
          <a:noFill/>
        </p:spPr>
        <p:txBody>
          <a:bodyPr wrap="square" rtlCol="0">
            <a:spAutoFit/>
          </a:bodyPr>
          <a:lstStyle/>
          <a:p>
            <a:pPr algn="ctr"/>
            <a:r>
              <a:rPr lang="cs-CZ" sz="1000" i="1" dirty="0" smtClean="0"/>
              <a:t>Vzorek: 422</a:t>
            </a:r>
            <a:endParaRPr lang="cs-CZ" sz="1000" i="1" dirty="0"/>
          </a:p>
        </p:txBody>
      </p:sp>
      <p:graphicFrame>
        <p:nvGraphicFramePr>
          <p:cNvPr id="10" name="Graf 9"/>
          <p:cNvGraphicFramePr>
            <a:graphicFrameLocks/>
          </p:cNvGraphicFramePr>
          <p:nvPr>
            <p:extLst>
              <p:ext uri="{D42A27DB-BD31-4B8C-83A1-F6EECF244321}">
                <p14:modId xmlns:p14="http://schemas.microsoft.com/office/powerpoint/2010/main" val="4163003715"/>
              </p:ext>
            </p:extLst>
          </p:nvPr>
        </p:nvGraphicFramePr>
        <p:xfrm>
          <a:off x="683568" y="2056016"/>
          <a:ext cx="7727983" cy="3738942"/>
        </p:xfrm>
        <a:graphic>
          <a:graphicData uri="http://schemas.openxmlformats.org/drawingml/2006/chart">
            <c:chart xmlns:c="http://schemas.openxmlformats.org/drawingml/2006/chart" xmlns:r="http://schemas.openxmlformats.org/officeDocument/2006/relationships" r:id="rId2"/>
          </a:graphicData>
        </a:graphic>
      </p:graphicFrame>
      <p:sp>
        <p:nvSpPr>
          <p:cNvPr id="9" name="TextovéPole 8"/>
          <p:cNvSpPr txBox="1"/>
          <p:nvPr/>
        </p:nvSpPr>
        <p:spPr>
          <a:xfrm>
            <a:off x="467544" y="980728"/>
            <a:ext cx="8352928" cy="1015663"/>
          </a:xfrm>
          <a:prstGeom prst="rect">
            <a:avLst/>
          </a:prstGeom>
          <a:noFill/>
        </p:spPr>
        <p:txBody>
          <a:bodyPr wrap="square" rtlCol="0">
            <a:spAutoFit/>
          </a:bodyPr>
          <a:lstStyle/>
          <a:p>
            <a:pPr algn="just" fontAlgn="base">
              <a:spcBef>
                <a:spcPct val="0"/>
              </a:spcBef>
              <a:spcAft>
                <a:spcPts val="600"/>
              </a:spcAft>
            </a:pPr>
            <a:r>
              <a:rPr lang="cs-CZ" sz="1000" dirty="0" smtClean="0">
                <a:solidFill>
                  <a:prstClr val="black"/>
                </a:solidFill>
                <a:cs typeface="Arial" charset="0"/>
              </a:rPr>
              <a:t>Klíčovou institucí pro přípravu žáků k přijímacím zkouškám do středoškolského studia je podle ředitelů základní škola – tento názor zastává 95 % z nich. Na druhém místě pak figuruje rodina, které přikládá zásadní podíl 38 % ředitelů a dalších 31 % deklaruje, že by se měla podílet na přípravě ve větší míře.</a:t>
            </a:r>
          </a:p>
          <a:p>
            <a:pPr algn="just" fontAlgn="base">
              <a:spcBef>
                <a:spcPct val="0"/>
              </a:spcBef>
              <a:spcAft>
                <a:spcPts val="600"/>
              </a:spcAft>
            </a:pPr>
            <a:r>
              <a:rPr lang="cs-CZ" sz="1000" dirty="0" smtClean="0">
                <a:solidFill>
                  <a:prstClr val="black"/>
                </a:solidFill>
                <a:cs typeface="Arial" charset="0"/>
              </a:rPr>
              <a:t>Podle necelé třetiny dotázaných je to organizace připravující přijímací řízení, kdo by se měl zásadně či ve větší míře podílet na tvorbě testů.</a:t>
            </a:r>
          </a:p>
          <a:p>
            <a:pPr algn="just" fontAlgn="base">
              <a:spcBef>
                <a:spcPct val="0"/>
              </a:spcBef>
              <a:spcAft>
                <a:spcPts val="600"/>
              </a:spcAft>
            </a:pPr>
            <a:r>
              <a:rPr lang="cs-CZ" sz="1000" dirty="0" smtClean="0">
                <a:solidFill>
                  <a:prstClr val="black"/>
                </a:solidFill>
                <a:cs typeface="Arial" charset="0"/>
              </a:rPr>
              <a:t>Střední škola jakožto subjekt připravující žáky na přijímačky by takto měla fungovat podle 8 % ředitelů, tedy velice okrajově. A zcela zanedbatelnou roli v tomto ohledu ředitelé dávají  libovolné organizaci, která se na tvorbě testů nepodílí – zásadně či ve větší míře by měla připravovat žáky pouze dle 3 % ředitelů.</a:t>
            </a:r>
          </a:p>
        </p:txBody>
      </p:sp>
    </p:spTree>
    <p:extLst>
      <p:ext uri="{BB962C8B-B14F-4D97-AF65-F5344CB8AC3E}">
        <p14:creationId xmlns:p14="http://schemas.microsoft.com/office/powerpoint/2010/main" val="13915331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Nadpis 1"/>
          <p:cNvSpPr>
            <a:spLocks noGrp="1"/>
          </p:cNvSpPr>
          <p:nvPr>
            <p:ph type="title"/>
          </p:nvPr>
        </p:nvSpPr>
        <p:spPr>
          <a:xfrm>
            <a:off x="107504" y="116632"/>
            <a:ext cx="8928992" cy="936104"/>
          </a:xfrm>
        </p:spPr>
        <p:txBody>
          <a:bodyPr/>
          <a:lstStyle/>
          <a:p>
            <a:pPr eaLnBrk="1" hangingPunct="1"/>
            <a:r>
              <a:rPr lang="cs-CZ" sz="3200" b="1" dirty="0" smtClean="0">
                <a:solidFill>
                  <a:schemeClr val="tx2"/>
                </a:solidFill>
              </a:rPr>
              <a:t>POŘÁDALY ŠKOLY „PŘIJÍMAČKY NANEČISTO“?</a:t>
            </a:r>
          </a:p>
        </p:txBody>
      </p:sp>
      <p:sp>
        <p:nvSpPr>
          <p:cNvPr id="6" name="TextovéPole 5"/>
          <p:cNvSpPr txBox="1"/>
          <p:nvPr/>
        </p:nvSpPr>
        <p:spPr>
          <a:xfrm>
            <a:off x="683568" y="1344831"/>
            <a:ext cx="7920880" cy="261610"/>
          </a:xfrm>
          <a:prstGeom prst="rect">
            <a:avLst/>
          </a:prstGeom>
          <a:noFill/>
        </p:spPr>
        <p:txBody>
          <a:bodyPr wrap="square" rtlCol="0">
            <a:spAutoFit/>
          </a:bodyPr>
          <a:lstStyle/>
          <a:p>
            <a:pPr algn="just" fontAlgn="base">
              <a:spcBef>
                <a:spcPct val="0"/>
              </a:spcBef>
              <a:spcAft>
                <a:spcPts val="600"/>
              </a:spcAft>
            </a:pPr>
            <a:r>
              <a:rPr lang="cs-CZ" sz="1100" dirty="0" smtClean="0">
                <a:solidFill>
                  <a:prstClr val="black"/>
                </a:solidFill>
                <a:cs typeface="Arial" charset="0"/>
              </a:rPr>
              <a:t>Jakousi přípravku na přijímací zkoušky konala dle ředitelů bezmála polovina škol, a to napříč všemi typy SŠ.</a:t>
            </a:r>
            <a:endParaRPr lang="cs-CZ" sz="1100" dirty="0">
              <a:solidFill>
                <a:prstClr val="black"/>
              </a:solidFill>
              <a:cs typeface="Arial" charset="0"/>
            </a:endParaRPr>
          </a:p>
        </p:txBody>
      </p:sp>
      <p:sp>
        <p:nvSpPr>
          <p:cNvPr id="3" name="Zástupný symbol pro číslo snímku 2"/>
          <p:cNvSpPr>
            <a:spLocks noGrp="1"/>
          </p:cNvSpPr>
          <p:nvPr>
            <p:ph type="sldNum" sz="quarter" idx="12"/>
          </p:nvPr>
        </p:nvSpPr>
        <p:spPr/>
        <p:txBody>
          <a:bodyPr/>
          <a:lstStyle/>
          <a:p>
            <a:pPr>
              <a:defRPr/>
            </a:pPr>
            <a:fld id="{241ECB02-9BF1-492D-BE86-7C40357968C5}" type="slidenum">
              <a:rPr lang="cs-CZ" smtClean="0">
                <a:solidFill>
                  <a:prstClr val="black">
                    <a:tint val="75000"/>
                  </a:prstClr>
                </a:solidFill>
              </a:rPr>
              <a:pPr>
                <a:defRPr/>
              </a:pPr>
              <a:t>40</a:t>
            </a:fld>
            <a:endParaRPr lang="cs-CZ" dirty="0">
              <a:solidFill>
                <a:prstClr val="black">
                  <a:tint val="75000"/>
                </a:prstClr>
              </a:solidFill>
            </a:endParaRPr>
          </a:p>
        </p:txBody>
      </p:sp>
      <p:sp>
        <p:nvSpPr>
          <p:cNvPr id="8" name="Obdélník 7"/>
          <p:cNvSpPr/>
          <p:nvPr/>
        </p:nvSpPr>
        <p:spPr>
          <a:xfrm>
            <a:off x="395536" y="6093296"/>
            <a:ext cx="7992888" cy="230832"/>
          </a:xfrm>
          <a:prstGeom prst="rect">
            <a:avLst/>
          </a:prstGeom>
        </p:spPr>
        <p:txBody>
          <a:bodyPr wrap="square">
            <a:spAutoFit/>
          </a:bodyPr>
          <a:lstStyle/>
          <a:p>
            <a:pPr lvl="0"/>
            <a:r>
              <a:rPr lang="cs-CZ" sz="900" i="1" dirty="0" smtClean="0">
                <a:solidFill>
                  <a:schemeClr val="tx1">
                    <a:lumMod val="50000"/>
                    <a:lumOff val="50000"/>
                  </a:schemeClr>
                </a:solidFill>
              </a:rPr>
              <a:t>Q14. ORGANIZOVALA </a:t>
            </a:r>
            <a:r>
              <a:rPr lang="cs-CZ" sz="900" i="1" dirty="0">
                <a:solidFill>
                  <a:schemeClr val="tx1">
                    <a:lumMod val="50000"/>
                    <a:lumOff val="50000"/>
                  </a:schemeClr>
                </a:solidFill>
              </a:rPr>
              <a:t>VAŠE ŠKOLA LETOS PŘED SAMOTNÝM PILOTNÍM OVĚŘOVÁNÍM PŘIJÍMACÍCH ZKOUŠEK „PŘIJÍMAČKY NANEČISTO“?</a:t>
            </a:r>
          </a:p>
        </p:txBody>
      </p:sp>
      <p:graphicFrame>
        <p:nvGraphicFramePr>
          <p:cNvPr id="9" name="Graf 8"/>
          <p:cNvGraphicFramePr>
            <a:graphicFrameLocks/>
          </p:cNvGraphicFramePr>
          <p:nvPr>
            <p:extLst>
              <p:ext uri="{D42A27DB-BD31-4B8C-83A1-F6EECF244321}">
                <p14:modId xmlns:p14="http://schemas.microsoft.com/office/powerpoint/2010/main" val="2774099176"/>
              </p:ext>
            </p:extLst>
          </p:nvPr>
        </p:nvGraphicFramePr>
        <p:xfrm>
          <a:off x="1861347" y="2436614"/>
          <a:ext cx="5565321" cy="343518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1" name="Tabulka 10"/>
          <p:cNvGraphicFramePr>
            <a:graphicFrameLocks noGrp="1"/>
          </p:cNvGraphicFramePr>
          <p:nvPr>
            <p:extLst>
              <p:ext uri="{D42A27DB-BD31-4B8C-83A1-F6EECF244321}">
                <p14:modId xmlns:p14="http://schemas.microsoft.com/office/powerpoint/2010/main" val="4051099787"/>
              </p:ext>
            </p:extLst>
          </p:nvPr>
        </p:nvGraphicFramePr>
        <p:xfrm>
          <a:off x="7308304" y="2724287"/>
          <a:ext cx="666874" cy="2664293"/>
        </p:xfrm>
        <a:graphic>
          <a:graphicData uri="http://schemas.openxmlformats.org/drawingml/2006/table">
            <a:tbl>
              <a:tblPr>
                <a:tableStyleId>{2D5ABB26-0587-4C30-8999-92F81FD0307C}</a:tableStyleId>
              </a:tblPr>
              <a:tblGrid>
                <a:gridCol w="666874"/>
              </a:tblGrid>
              <a:tr h="257171">
                <a:tc>
                  <a:txBody>
                    <a:bodyPr/>
                    <a:lstStyle/>
                    <a:p>
                      <a:pPr algn="ctr" fontAlgn="b"/>
                      <a:r>
                        <a:rPr lang="cs-CZ" sz="1000" b="0" i="1" u="none" strike="noStrike" dirty="0" smtClean="0">
                          <a:solidFill>
                            <a:srgbClr val="000000"/>
                          </a:solidFill>
                          <a:effectLst/>
                          <a:latin typeface="Calibri"/>
                        </a:rPr>
                        <a:t>Vzorek:</a:t>
                      </a:r>
                      <a:endParaRPr lang="cs-CZ" sz="1000" b="0" i="1" u="none" strike="noStrike" dirty="0">
                        <a:solidFill>
                          <a:srgbClr val="000000"/>
                        </a:solidFill>
                        <a:effectLst/>
                        <a:latin typeface="Calibri"/>
                      </a:endParaRPr>
                    </a:p>
                  </a:txBody>
                  <a:tcPr marL="9525" marR="9525" marT="9525" marB="0" anchor="ctr"/>
                </a:tc>
              </a:tr>
              <a:tr h="401187">
                <a:tc>
                  <a:txBody>
                    <a:bodyPr/>
                    <a:lstStyle/>
                    <a:p>
                      <a:pPr algn="ctr" fontAlgn="t"/>
                      <a:r>
                        <a:rPr lang="cs-CZ" sz="1000" b="0" i="1" u="none" strike="noStrike" dirty="0">
                          <a:solidFill>
                            <a:srgbClr val="000000"/>
                          </a:solidFill>
                          <a:effectLst/>
                          <a:latin typeface="Calibri"/>
                        </a:rPr>
                        <a:t>422</a:t>
                      </a:r>
                    </a:p>
                  </a:txBody>
                  <a:tcPr marL="9525" marR="9525" marT="9525" marB="0" anchor="ctr"/>
                </a:tc>
              </a:tr>
              <a:tr h="401187">
                <a:tc>
                  <a:txBody>
                    <a:bodyPr/>
                    <a:lstStyle/>
                    <a:p>
                      <a:pPr algn="ctr" fontAlgn="t"/>
                      <a:r>
                        <a:rPr lang="cs-CZ" sz="1000" b="0" i="1" u="none" strike="noStrike" dirty="0">
                          <a:solidFill>
                            <a:srgbClr val="000000"/>
                          </a:solidFill>
                          <a:effectLst/>
                          <a:latin typeface="Calibri"/>
                        </a:rPr>
                        <a:t>114</a:t>
                      </a:r>
                    </a:p>
                  </a:txBody>
                  <a:tcPr marL="9525" marR="9525" marT="9525" marB="0" anchor="ctr"/>
                </a:tc>
              </a:tr>
              <a:tr h="401187">
                <a:tc>
                  <a:txBody>
                    <a:bodyPr/>
                    <a:lstStyle/>
                    <a:p>
                      <a:pPr algn="ctr" fontAlgn="t"/>
                      <a:r>
                        <a:rPr lang="cs-CZ" sz="1000" b="0" i="1" u="none" strike="noStrike" dirty="0">
                          <a:solidFill>
                            <a:srgbClr val="000000"/>
                          </a:solidFill>
                          <a:effectLst/>
                          <a:latin typeface="Calibri"/>
                        </a:rPr>
                        <a:t>21</a:t>
                      </a:r>
                    </a:p>
                  </a:txBody>
                  <a:tcPr marL="9525" marR="9525" marT="9525" marB="0" anchor="ctr"/>
                </a:tc>
              </a:tr>
              <a:tr h="401187">
                <a:tc>
                  <a:txBody>
                    <a:bodyPr/>
                    <a:lstStyle/>
                    <a:p>
                      <a:pPr algn="ctr" fontAlgn="t"/>
                      <a:r>
                        <a:rPr lang="cs-CZ" sz="1000" b="0" i="1" u="none" strike="noStrike" dirty="0">
                          <a:solidFill>
                            <a:srgbClr val="000000"/>
                          </a:solidFill>
                          <a:effectLst/>
                          <a:latin typeface="Calibri"/>
                        </a:rPr>
                        <a:t>127</a:t>
                      </a:r>
                    </a:p>
                  </a:txBody>
                  <a:tcPr marL="9525" marR="9525" marT="9525" marB="0" anchor="ctr"/>
                </a:tc>
              </a:tr>
              <a:tr h="401187">
                <a:tc>
                  <a:txBody>
                    <a:bodyPr/>
                    <a:lstStyle/>
                    <a:p>
                      <a:pPr algn="ctr" fontAlgn="t"/>
                      <a:r>
                        <a:rPr lang="cs-CZ" sz="1000" b="0" i="1" u="none" strike="noStrike" dirty="0">
                          <a:solidFill>
                            <a:srgbClr val="000000"/>
                          </a:solidFill>
                          <a:effectLst/>
                          <a:latin typeface="Calibri"/>
                        </a:rPr>
                        <a:t>285</a:t>
                      </a:r>
                    </a:p>
                  </a:txBody>
                  <a:tcPr marL="9525" marR="9525" marT="9525" marB="0" anchor="ctr"/>
                </a:tc>
              </a:tr>
              <a:tr h="401187">
                <a:tc>
                  <a:txBody>
                    <a:bodyPr/>
                    <a:lstStyle/>
                    <a:p>
                      <a:pPr algn="ctr" fontAlgn="t"/>
                      <a:r>
                        <a:rPr lang="cs-CZ" sz="1000" b="0" i="1" u="none" strike="noStrike" dirty="0">
                          <a:solidFill>
                            <a:srgbClr val="000000"/>
                          </a:solidFill>
                          <a:effectLst/>
                          <a:latin typeface="Calibri"/>
                        </a:rPr>
                        <a:t>154</a:t>
                      </a:r>
                    </a:p>
                  </a:txBody>
                  <a:tcPr marL="9525" marR="9525" marT="9525" marB="0" anchor="ctr"/>
                </a:tc>
              </a:tr>
            </a:tbl>
          </a:graphicData>
        </a:graphic>
      </p:graphicFrame>
    </p:spTree>
    <p:extLst>
      <p:ext uri="{BB962C8B-B14F-4D97-AF65-F5344CB8AC3E}">
        <p14:creationId xmlns:p14="http://schemas.microsoft.com/office/powerpoint/2010/main" val="47614899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41</a:t>
            </a:fld>
            <a:endParaRPr lang="cs-CZ" dirty="0">
              <a:solidFill>
                <a:prstClr val="black">
                  <a:tint val="75000"/>
                </a:prstClr>
              </a:solidFill>
            </a:endParaRPr>
          </a:p>
        </p:txBody>
      </p:sp>
      <p:sp>
        <p:nvSpPr>
          <p:cNvPr id="3" name="Obdélník 2"/>
          <p:cNvSpPr/>
          <p:nvPr/>
        </p:nvSpPr>
        <p:spPr>
          <a:xfrm>
            <a:off x="1259632" y="2780928"/>
            <a:ext cx="6840760" cy="646331"/>
          </a:xfrm>
          <a:prstGeom prst="rect">
            <a:avLst/>
          </a:prstGeom>
        </p:spPr>
        <p:txBody>
          <a:bodyPr wrap="square">
            <a:spAutoFit/>
          </a:bodyPr>
          <a:lstStyle/>
          <a:p>
            <a:pPr algn="ctr"/>
            <a:r>
              <a:rPr lang="cs-CZ" sz="3600" b="1" dirty="0" smtClean="0">
                <a:solidFill>
                  <a:srgbClr val="0070C0"/>
                </a:solidFill>
              </a:rPr>
              <a:t>MATEMATIKA+</a:t>
            </a:r>
            <a:endParaRPr lang="cs-CZ" sz="3600" b="1" dirty="0">
              <a:solidFill>
                <a:srgbClr val="0070C0"/>
              </a:solidFill>
            </a:endParaRPr>
          </a:p>
        </p:txBody>
      </p:sp>
    </p:spTree>
    <p:extLst>
      <p:ext uri="{BB962C8B-B14F-4D97-AF65-F5344CB8AC3E}">
        <p14:creationId xmlns:p14="http://schemas.microsoft.com/office/powerpoint/2010/main" val="270697875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066130"/>
          </a:xfrm>
        </p:spPr>
        <p:txBody>
          <a:bodyPr/>
          <a:lstStyle/>
          <a:p>
            <a:r>
              <a:rPr lang="cs-CZ" sz="4000" b="1" dirty="0" smtClean="0">
                <a:solidFill>
                  <a:schemeClr val="tx2"/>
                </a:solidFill>
              </a:rPr>
              <a:t>POČTY A VÝSLEDKY ŽÁKŮ</a:t>
            </a:r>
            <a:br>
              <a:rPr lang="cs-CZ" sz="4000" b="1" dirty="0" smtClean="0">
                <a:solidFill>
                  <a:schemeClr val="tx2"/>
                </a:solidFill>
              </a:rPr>
            </a:br>
            <a:r>
              <a:rPr lang="cs-CZ" sz="4000" b="1" dirty="0" smtClean="0">
                <a:solidFill>
                  <a:schemeClr val="tx2"/>
                </a:solidFill>
              </a:rPr>
              <a:t>2015</a:t>
            </a:r>
            <a:br>
              <a:rPr lang="cs-CZ" sz="4000" b="1" dirty="0" smtClean="0">
                <a:solidFill>
                  <a:schemeClr val="tx2"/>
                </a:solidFill>
              </a:rPr>
            </a:br>
            <a:r>
              <a:rPr lang="cs-CZ" sz="1400" b="1" dirty="0" smtClean="0">
                <a:solidFill>
                  <a:schemeClr val="tx2"/>
                </a:solidFill>
              </a:rPr>
              <a:t>(na základě vyhodnocených výsledků k 12. 5. 2015)</a:t>
            </a:r>
            <a:endParaRPr lang="cs-CZ" sz="3200" b="1" dirty="0">
              <a:solidFill>
                <a:schemeClr val="tx2"/>
              </a:solidFill>
            </a:endParaRPr>
          </a:p>
        </p:txBody>
      </p:sp>
      <p:graphicFrame>
        <p:nvGraphicFramePr>
          <p:cNvPr id="5" name="Tabulka 4"/>
          <p:cNvGraphicFramePr>
            <a:graphicFrameLocks noGrp="1"/>
          </p:cNvGraphicFramePr>
          <p:nvPr>
            <p:extLst>
              <p:ext uri="{D42A27DB-BD31-4B8C-83A1-F6EECF244321}">
                <p14:modId xmlns:p14="http://schemas.microsoft.com/office/powerpoint/2010/main" val="302519304"/>
              </p:ext>
            </p:extLst>
          </p:nvPr>
        </p:nvGraphicFramePr>
        <p:xfrm>
          <a:off x="1115617" y="2333971"/>
          <a:ext cx="6912767" cy="2751213"/>
        </p:xfrm>
        <a:graphic>
          <a:graphicData uri="http://schemas.openxmlformats.org/drawingml/2006/table">
            <a:tbl>
              <a:tblPr/>
              <a:tblGrid>
                <a:gridCol w="2010385"/>
                <a:gridCol w="669480"/>
                <a:gridCol w="669480"/>
                <a:gridCol w="669480"/>
                <a:gridCol w="669480"/>
                <a:gridCol w="669480"/>
                <a:gridCol w="834902"/>
                <a:gridCol w="720080"/>
              </a:tblGrid>
              <a:tr h="728701">
                <a:tc>
                  <a:txBody>
                    <a:bodyPr/>
                    <a:lstStyle/>
                    <a:p>
                      <a:pPr algn="l" fontAlgn="b"/>
                      <a:r>
                        <a:rPr lang="cs-CZ" sz="1000" b="0" i="0" u="none" strike="noStrike" dirty="0">
                          <a:solidFill>
                            <a:srgbClr val="000000"/>
                          </a:solidFill>
                          <a:effectLst/>
                          <a:latin typeface="Calibri"/>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b"/>
                      <a:r>
                        <a:rPr lang="cs-CZ" sz="1000" b="1" i="0" u="none" strike="noStrike" dirty="0">
                          <a:solidFill>
                            <a:srgbClr val="000000"/>
                          </a:solidFill>
                          <a:effectLst/>
                          <a:latin typeface="Calibri"/>
                        </a:rPr>
                        <a:t>PŘIHLÁŠENI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b"/>
                      <a:r>
                        <a:rPr lang="cs-CZ" sz="1000" b="1" i="0" u="none" strike="noStrike" dirty="0">
                          <a:solidFill>
                            <a:srgbClr val="000000"/>
                          </a:solidFill>
                          <a:effectLst/>
                          <a:latin typeface="Calibri"/>
                        </a:rPr>
                        <a:t>KONALI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b"/>
                      <a:r>
                        <a:rPr lang="cs-CZ" sz="1000" b="1" i="0" u="none" strike="noStrike" dirty="0">
                          <a:solidFill>
                            <a:srgbClr val="000000"/>
                          </a:solidFill>
                          <a:effectLst/>
                          <a:latin typeface="Calibri"/>
                        </a:rPr>
                        <a:t>NEKONALI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b"/>
                      <a:r>
                        <a:rPr lang="cs-CZ" sz="1000" b="1" i="0" u="none" strike="noStrike" dirty="0">
                          <a:solidFill>
                            <a:srgbClr val="000000"/>
                          </a:solidFill>
                          <a:effectLst/>
                          <a:latin typeface="Calibri"/>
                        </a:rPr>
                        <a:t>USPĚLI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b"/>
                      <a:r>
                        <a:rPr lang="cs-CZ" sz="1000" b="1" i="0" u="none" strike="noStrike" dirty="0">
                          <a:solidFill>
                            <a:srgbClr val="000000"/>
                          </a:solidFill>
                          <a:effectLst/>
                          <a:latin typeface="Calibri"/>
                        </a:rPr>
                        <a:t>NEUSPĚLI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b"/>
                      <a:r>
                        <a:rPr lang="cs-CZ" sz="1000" b="1" i="0" u="none" strike="noStrike" dirty="0">
                          <a:solidFill>
                            <a:srgbClr val="000000"/>
                          </a:solidFill>
                          <a:effectLst/>
                          <a:latin typeface="Calibri"/>
                        </a:rPr>
                        <a:t>ČISTÁ </a:t>
                      </a:r>
                      <a:r>
                        <a:rPr lang="cs-CZ" sz="1000" b="1" i="0" u="none" strike="noStrike" dirty="0" smtClean="0">
                          <a:solidFill>
                            <a:srgbClr val="000000"/>
                          </a:solidFill>
                          <a:effectLst/>
                          <a:latin typeface="Calibri"/>
                        </a:rPr>
                        <a:t>NEÚSPĚŠNOST (%)</a:t>
                      </a:r>
                      <a:endParaRPr lang="cs-CZ" sz="1000" b="1" i="0" u="none" strike="noStrike" dirty="0">
                        <a:solidFill>
                          <a:srgbClr val="000000"/>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c>
                  <a:txBody>
                    <a:bodyPr/>
                    <a:lstStyle/>
                    <a:p>
                      <a:pPr algn="ctr" fontAlgn="b"/>
                      <a:r>
                        <a:rPr lang="cs-CZ" sz="1000" b="1" i="0" u="none" strike="noStrike" dirty="0">
                          <a:solidFill>
                            <a:srgbClr val="000000"/>
                          </a:solidFill>
                          <a:effectLst/>
                          <a:latin typeface="Calibri"/>
                        </a:rPr>
                        <a:t>% SKÓR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40000"/>
                        <a:lumOff val="60000"/>
                      </a:schemeClr>
                    </a:solidFill>
                  </a:tcPr>
                </a:tc>
              </a:tr>
              <a:tr h="252814">
                <a:tc>
                  <a:txBody>
                    <a:bodyPr/>
                    <a:lstStyle/>
                    <a:p>
                      <a:pPr algn="l" fontAlgn="b"/>
                      <a:r>
                        <a:rPr lang="cs-CZ" sz="1000" b="1" i="0" u="none" strike="noStrike" dirty="0">
                          <a:solidFill>
                            <a:srgbClr val="000000"/>
                          </a:solidFill>
                          <a:effectLst/>
                          <a:latin typeface="Calibri"/>
                        </a:rPr>
                        <a:t>CELKEM</a:t>
                      </a:r>
                    </a:p>
                  </a:txBody>
                  <a:tcPr marL="72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1923</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1780</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143</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1382</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398</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22,4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52,3</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2814">
                <a:tc>
                  <a:txBody>
                    <a:bodyPr/>
                    <a:lstStyle/>
                    <a:p>
                      <a:pPr algn="l" fontAlgn="b"/>
                      <a:r>
                        <a:rPr lang="cs-CZ" sz="1000" b="1" i="0" u="none" strike="noStrike" dirty="0" smtClean="0">
                          <a:solidFill>
                            <a:srgbClr val="000000"/>
                          </a:solidFill>
                          <a:effectLst/>
                          <a:latin typeface="Calibri"/>
                        </a:rPr>
                        <a:t>GYMNÁZIUM CELKEM</a:t>
                      </a:r>
                      <a:endParaRPr lang="cs-CZ" sz="1000" b="1" i="0" u="none" strike="noStrike" dirty="0">
                        <a:solidFill>
                          <a:srgbClr val="000000"/>
                        </a:solidFill>
                        <a:effectLst/>
                        <a:latin typeface="Calibri"/>
                      </a:endParaRPr>
                    </a:p>
                  </a:txBody>
                  <a:tcPr marL="72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1376</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1289</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87</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1122</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167</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smtClean="0">
                          <a:solidFill>
                            <a:srgbClr val="000000"/>
                          </a:solidFill>
                          <a:effectLst/>
                          <a:latin typeface="Calibri"/>
                        </a:rPr>
                        <a:t>13,0</a:t>
                      </a:r>
                      <a:endParaRPr lang="cs-CZ" sz="1000" b="0" i="0" u="none" strike="noStrike" dirty="0">
                        <a:solidFill>
                          <a:srgbClr val="000000"/>
                        </a:solidFill>
                        <a:effectLst/>
                        <a:latin typeface="Calibri"/>
                      </a:endParaRP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58,5</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2814">
                <a:tc>
                  <a:txBody>
                    <a:bodyPr/>
                    <a:lstStyle/>
                    <a:p>
                      <a:pPr algn="l" fontAlgn="b"/>
                      <a:r>
                        <a:rPr lang="cs-CZ" sz="1000" b="1" i="0" u="none" strike="noStrike" dirty="0">
                          <a:solidFill>
                            <a:srgbClr val="000000"/>
                          </a:solidFill>
                          <a:effectLst/>
                          <a:latin typeface="Calibri"/>
                        </a:rPr>
                        <a:t>GYMNÁZIUM 4LETÉ</a:t>
                      </a:r>
                    </a:p>
                  </a:txBody>
                  <a:tcPr marL="216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575</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525</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50</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428</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97</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18,5</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53,6</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2814">
                <a:tc>
                  <a:txBody>
                    <a:bodyPr/>
                    <a:lstStyle/>
                    <a:p>
                      <a:pPr algn="l" fontAlgn="b"/>
                      <a:r>
                        <a:rPr lang="cs-CZ" sz="1000" b="1" i="0" u="none" strike="noStrike" dirty="0">
                          <a:solidFill>
                            <a:srgbClr val="000000"/>
                          </a:solidFill>
                          <a:effectLst/>
                          <a:latin typeface="Calibri"/>
                        </a:rPr>
                        <a:t>GYMNÁZIUM 6LETÉ</a:t>
                      </a:r>
                    </a:p>
                  </a:txBody>
                  <a:tcPr marL="216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116</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107</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9</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98</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9</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smtClean="0">
                          <a:solidFill>
                            <a:srgbClr val="000000"/>
                          </a:solidFill>
                          <a:effectLst/>
                          <a:latin typeface="Calibri"/>
                        </a:rPr>
                        <a:t>8,4</a:t>
                      </a:r>
                      <a:endParaRPr lang="cs-CZ" sz="1000" b="0" i="0" u="none" strike="noStrike" dirty="0">
                        <a:solidFill>
                          <a:srgbClr val="000000"/>
                        </a:solidFill>
                        <a:effectLst/>
                        <a:latin typeface="Calibri"/>
                      </a:endParaRP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58,2</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2814">
                <a:tc>
                  <a:txBody>
                    <a:bodyPr/>
                    <a:lstStyle/>
                    <a:p>
                      <a:pPr algn="l" fontAlgn="b"/>
                      <a:r>
                        <a:rPr lang="cs-CZ" sz="1000" b="1" i="0" u="none" strike="noStrike" dirty="0">
                          <a:solidFill>
                            <a:srgbClr val="000000"/>
                          </a:solidFill>
                          <a:effectLst/>
                          <a:latin typeface="Calibri"/>
                        </a:rPr>
                        <a:t>GYMNÁZIUM 8LETÉ</a:t>
                      </a:r>
                    </a:p>
                  </a:txBody>
                  <a:tcPr marL="216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685</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657</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28</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596</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61</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smtClean="0">
                          <a:solidFill>
                            <a:srgbClr val="000000"/>
                          </a:solidFill>
                          <a:effectLst/>
                          <a:latin typeface="Calibri"/>
                        </a:rPr>
                        <a:t>9,3</a:t>
                      </a:r>
                      <a:endParaRPr lang="cs-CZ" sz="1000" b="0" i="0" u="none" strike="noStrike" dirty="0">
                        <a:solidFill>
                          <a:srgbClr val="000000"/>
                        </a:solidFill>
                        <a:effectLst/>
                        <a:latin typeface="Calibri"/>
                      </a:endParaRP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62,4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2814">
                <a:tc>
                  <a:txBody>
                    <a:bodyPr/>
                    <a:lstStyle/>
                    <a:p>
                      <a:pPr algn="l" fontAlgn="b"/>
                      <a:r>
                        <a:rPr lang="cs-CZ" sz="1000" b="1" i="0" u="none" strike="noStrike" dirty="0">
                          <a:solidFill>
                            <a:srgbClr val="000000"/>
                          </a:solidFill>
                          <a:effectLst/>
                          <a:latin typeface="Calibri"/>
                        </a:rPr>
                        <a:t>LYCEUM</a:t>
                      </a:r>
                    </a:p>
                  </a:txBody>
                  <a:tcPr marL="72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119</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115</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83</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32</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27,8</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44,7</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2814">
                <a:tc>
                  <a:txBody>
                    <a:bodyPr/>
                    <a:lstStyle/>
                    <a:p>
                      <a:pPr algn="l" fontAlgn="b"/>
                      <a:r>
                        <a:rPr lang="cs-CZ" sz="1000" b="1" i="0" u="none" strike="noStrike" dirty="0">
                          <a:solidFill>
                            <a:srgbClr val="000000"/>
                          </a:solidFill>
                          <a:effectLst/>
                          <a:latin typeface="Calibri"/>
                        </a:rPr>
                        <a:t>SOŠ TECHNICKÉ 1</a:t>
                      </a:r>
                    </a:p>
                  </a:txBody>
                  <a:tcPr marL="72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344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304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40</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160</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144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47,4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35,4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52814">
                <a:tc>
                  <a:txBody>
                    <a:bodyPr/>
                    <a:lstStyle/>
                    <a:p>
                      <a:pPr algn="l" fontAlgn="b"/>
                      <a:r>
                        <a:rPr lang="pt-BR" sz="1000" b="1" i="0" u="none" strike="noStrike" dirty="0">
                          <a:solidFill>
                            <a:srgbClr val="000000"/>
                          </a:solidFill>
                          <a:effectLst/>
                          <a:latin typeface="Calibri"/>
                        </a:rPr>
                        <a:t>SOŠ OSTATNÍ, SOU A NÁSTAVBY</a:t>
                      </a:r>
                    </a:p>
                  </a:txBody>
                  <a:tcPr marL="72000"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AEEF3"/>
                    </a:solidFill>
                  </a:tcPr>
                </a:tc>
                <a:tc>
                  <a:txBody>
                    <a:bodyPr/>
                    <a:lstStyle/>
                    <a:p>
                      <a:pPr algn="r" fontAlgn="b"/>
                      <a:r>
                        <a:rPr lang="cs-CZ" sz="1000" b="0" i="0" u="none" strike="noStrike" dirty="0">
                          <a:solidFill>
                            <a:srgbClr val="000000"/>
                          </a:solidFill>
                          <a:effectLst/>
                          <a:latin typeface="Calibri"/>
                        </a:rPr>
                        <a:t>84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72</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12</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17</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55</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76,4</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cs-CZ" sz="1000" b="0" i="0" u="none" strike="noStrike" dirty="0">
                          <a:solidFill>
                            <a:srgbClr val="000000"/>
                          </a:solidFill>
                          <a:effectLst/>
                          <a:latin typeface="Calibri"/>
                        </a:rPr>
                        <a:t>24,3</a:t>
                      </a:r>
                    </a:p>
                  </a:txBody>
                  <a:tcPr marL="9525" marR="72000"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3055067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58614"/>
            <a:ext cx="8229600" cy="1066130"/>
          </a:xfrm>
        </p:spPr>
        <p:txBody>
          <a:bodyPr/>
          <a:lstStyle/>
          <a:p>
            <a:r>
              <a:rPr lang="cs-CZ" sz="3200" b="1" dirty="0" smtClean="0">
                <a:solidFill>
                  <a:schemeClr val="tx2"/>
                </a:solidFill>
              </a:rPr>
              <a:t>OBOROVÁ STRUKTURA PŘIHLÁŠENÝCH ŽÁKŮ</a:t>
            </a:r>
            <a:endParaRPr lang="cs-CZ" sz="2400" b="1" dirty="0">
              <a:solidFill>
                <a:schemeClr val="tx2"/>
              </a:solidFill>
            </a:endParaRPr>
          </a:p>
        </p:txBody>
      </p:sp>
      <p:graphicFrame>
        <p:nvGraphicFramePr>
          <p:cNvPr id="4" name="Graf 3"/>
          <p:cNvGraphicFramePr>
            <a:graphicFrameLocks/>
          </p:cNvGraphicFramePr>
          <p:nvPr>
            <p:extLst>
              <p:ext uri="{D42A27DB-BD31-4B8C-83A1-F6EECF244321}">
                <p14:modId xmlns:p14="http://schemas.microsoft.com/office/powerpoint/2010/main" val="528046616"/>
              </p:ext>
            </p:extLst>
          </p:nvPr>
        </p:nvGraphicFramePr>
        <p:xfrm>
          <a:off x="1510392" y="1340768"/>
          <a:ext cx="6123215" cy="446449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3248108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58614"/>
            <a:ext cx="8229600" cy="1066130"/>
          </a:xfrm>
        </p:spPr>
        <p:txBody>
          <a:bodyPr/>
          <a:lstStyle/>
          <a:p>
            <a:r>
              <a:rPr lang="cs-CZ" b="1" dirty="0" smtClean="0">
                <a:solidFill>
                  <a:schemeClr val="tx2"/>
                </a:solidFill>
              </a:rPr>
              <a:t>ČISTÁ NEÚSPĚŠNOST A % SKÓR</a:t>
            </a:r>
            <a:endParaRPr lang="cs-CZ" sz="3600" b="1" dirty="0">
              <a:solidFill>
                <a:schemeClr val="tx2"/>
              </a:solidFill>
            </a:endParaRPr>
          </a:p>
        </p:txBody>
      </p:sp>
      <p:graphicFrame>
        <p:nvGraphicFramePr>
          <p:cNvPr id="4" name="Graf 3"/>
          <p:cNvGraphicFramePr>
            <a:graphicFrameLocks/>
          </p:cNvGraphicFramePr>
          <p:nvPr>
            <p:extLst>
              <p:ext uri="{D42A27DB-BD31-4B8C-83A1-F6EECF244321}">
                <p14:modId xmlns:p14="http://schemas.microsoft.com/office/powerpoint/2010/main" val="242215810"/>
              </p:ext>
            </p:extLst>
          </p:nvPr>
        </p:nvGraphicFramePr>
        <p:xfrm>
          <a:off x="1360714" y="898071"/>
          <a:ext cx="6422572" cy="506185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3" name="Tabulka 2"/>
          <p:cNvGraphicFramePr>
            <a:graphicFrameLocks noGrp="1"/>
          </p:cNvGraphicFramePr>
          <p:nvPr>
            <p:extLst>
              <p:ext uri="{D42A27DB-BD31-4B8C-83A1-F6EECF244321}">
                <p14:modId xmlns:p14="http://schemas.microsoft.com/office/powerpoint/2010/main" val="2068448643"/>
              </p:ext>
            </p:extLst>
          </p:nvPr>
        </p:nvGraphicFramePr>
        <p:xfrm>
          <a:off x="1403648" y="5756308"/>
          <a:ext cx="5904657" cy="161925"/>
        </p:xfrm>
        <a:graphic>
          <a:graphicData uri="http://schemas.openxmlformats.org/drawingml/2006/table">
            <a:tbl>
              <a:tblPr>
                <a:tableStyleId>{5C22544A-7EE6-4342-B048-85BDC9FD1C3A}</a:tableStyleId>
              </a:tblPr>
              <a:tblGrid>
                <a:gridCol w="656073"/>
                <a:gridCol w="656073"/>
                <a:gridCol w="656073"/>
                <a:gridCol w="656073"/>
                <a:gridCol w="656073"/>
                <a:gridCol w="656073"/>
                <a:gridCol w="656073"/>
                <a:gridCol w="656073"/>
                <a:gridCol w="656073"/>
              </a:tblGrid>
              <a:tr h="161925">
                <a:tc>
                  <a:txBody>
                    <a:bodyPr/>
                    <a:lstStyle/>
                    <a:p>
                      <a:pPr algn="ctr" fontAlgn="b"/>
                      <a:r>
                        <a:rPr lang="cs-CZ" sz="1000" b="0" i="1" u="none" strike="noStrike" dirty="0" smtClean="0">
                          <a:solidFill>
                            <a:srgbClr val="000000"/>
                          </a:solidFill>
                          <a:effectLst/>
                          <a:latin typeface="Calibri"/>
                        </a:rPr>
                        <a:t>VZOREK:</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1780</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1289</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525</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107</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657</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115</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304</a:t>
                      </a:r>
                      <a:endParaRPr lang="cs-CZ" sz="1000" b="0" i="1" u="none" strike="noStrike" dirty="0">
                        <a:solidFill>
                          <a:srgbClr val="000000"/>
                        </a:solidFill>
                        <a:effectLst/>
                        <a:latin typeface="Calibri"/>
                      </a:endParaRPr>
                    </a:p>
                  </a:txBody>
                  <a:tcPr marL="9525" marR="9525" marT="9525" marB="0" anchor="ctr"/>
                </a:tc>
                <a:tc>
                  <a:txBody>
                    <a:bodyPr/>
                    <a:lstStyle/>
                    <a:p>
                      <a:pPr algn="ctr" fontAlgn="b"/>
                      <a:r>
                        <a:rPr lang="cs-CZ" sz="1000" i="1" u="none" strike="noStrike" dirty="0">
                          <a:effectLst/>
                        </a:rPr>
                        <a:t>72</a:t>
                      </a:r>
                      <a:endParaRPr lang="cs-CZ" sz="1000" b="0" i="1" u="none" strike="noStrike" dirty="0">
                        <a:solidFill>
                          <a:srgbClr val="000000"/>
                        </a:solidFill>
                        <a:effectLst/>
                        <a:latin typeface="Calibri"/>
                      </a:endParaRPr>
                    </a:p>
                  </a:txBody>
                  <a:tcPr marL="9525" marR="9525" marT="9525" marB="0" anchor="ctr"/>
                </a:tc>
              </a:tr>
            </a:tbl>
          </a:graphicData>
        </a:graphic>
      </p:graphicFrame>
    </p:spTree>
    <p:extLst>
      <p:ext uri="{BB962C8B-B14F-4D97-AF65-F5344CB8AC3E}">
        <p14:creationId xmlns:p14="http://schemas.microsoft.com/office/powerpoint/2010/main" val="255547577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58614"/>
            <a:ext cx="8229600" cy="1066130"/>
          </a:xfrm>
        </p:spPr>
        <p:txBody>
          <a:bodyPr/>
          <a:lstStyle/>
          <a:p>
            <a:r>
              <a:rPr lang="cs-CZ" b="1" dirty="0" smtClean="0">
                <a:solidFill>
                  <a:schemeClr val="tx2"/>
                </a:solidFill>
              </a:rPr>
              <a:t>HISTOGRAM</a:t>
            </a:r>
            <a:endParaRPr lang="cs-CZ" sz="3600" b="1" dirty="0">
              <a:solidFill>
                <a:schemeClr val="tx2"/>
              </a:solidFill>
            </a:endParaRPr>
          </a:p>
        </p:txBody>
      </p:sp>
      <p:graphicFrame>
        <p:nvGraphicFramePr>
          <p:cNvPr id="5" name="Graf 4"/>
          <p:cNvGraphicFramePr>
            <a:graphicFrameLocks/>
          </p:cNvGraphicFramePr>
          <p:nvPr>
            <p:extLst>
              <p:ext uri="{D42A27DB-BD31-4B8C-83A1-F6EECF244321}">
                <p14:modId xmlns:p14="http://schemas.microsoft.com/office/powerpoint/2010/main" val="524374220"/>
              </p:ext>
            </p:extLst>
          </p:nvPr>
        </p:nvGraphicFramePr>
        <p:xfrm>
          <a:off x="1691680" y="1484784"/>
          <a:ext cx="5474451" cy="406582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4976014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Graf 5"/>
          <p:cNvGraphicFramePr>
            <a:graphicFrameLocks/>
          </p:cNvGraphicFramePr>
          <p:nvPr>
            <p:extLst>
              <p:ext uri="{D42A27DB-BD31-4B8C-83A1-F6EECF244321}">
                <p14:modId xmlns:p14="http://schemas.microsoft.com/office/powerpoint/2010/main" val="2041126862"/>
              </p:ext>
            </p:extLst>
          </p:nvPr>
        </p:nvGraphicFramePr>
        <p:xfrm>
          <a:off x="2051720" y="1556792"/>
          <a:ext cx="4828223" cy="3451121"/>
        </p:xfrm>
        <a:graphic>
          <a:graphicData uri="http://schemas.openxmlformats.org/drawingml/2006/chart">
            <c:chart xmlns:c="http://schemas.openxmlformats.org/drawingml/2006/chart" xmlns:r="http://schemas.openxmlformats.org/officeDocument/2006/relationships" r:id="rId2"/>
          </a:graphicData>
        </a:graphic>
      </p:graphicFrame>
      <p:sp>
        <p:nvSpPr>
          <p:cNvPr id="2" name="Nadpis 1"/>
          <p:cNvSpPr>
            <a:spLocks noGrp="1"/>
          </p:cNvSpPr>
          <p:nvPr>
            <p:ph type="title"/>
          </p:nvPr>
        </p:nvSpPr>
        <p:spPr>
          <a:xfrm>
            <a:off x="457200" y="58614"/>
            <a:ext cx="8229600" cy="706090"/>
          </a:xfrm>
        </p:spPr>
        <p:txBody>
          <a:bodyPr/>
          <a:lstStyle/>
          <a:p>
            <a:r>
              <a:rPr lang="cs-CZ" b="1" dirty="0" smtClean="0">
                <a:solidFill>
                  <a:schemeClr val="tx2"/>
                </a:solidFill>
              </a:rPr>
              <a:t>HISTOGRAM - GYMNÁZIA</a:t>
            </a:r>
            <a:endParaRPr lang="cs-CZ" sz="3600" b="1" dirty="0">
              <a:solidFill>
                <a:schemeClr val="tx2"/>
              </a:solidFill>
            </a:endParaRPr>
          </a:p>
        </p:txBody>
      </p:sp>
    </p:spTree>
    <p:extLst>
      <p:ext uri="{BB962C8B-B14F-4D97-AF65-F5344CB8AC3E}">
        <p14:creationId xmlns:p14="http://schemas.microsoft.com/office/powerpoint/2010/main" val="106633942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58614"/>
            <a:ext cx="8229600" cy="706090"/>
          </a:xfrm>
        </p:spPr>
        <p:txBody>
          <a:bodyPr/>
          <a:lstStyle/>
          <a:p>
            <a:r>
              <a:rPr lang="cs-CZ" b="1" dirty="0" smtClean="0">
                <a:solidFill>
                  <a:schemeClr val="tx2"/>
                </a:solidFill>
              </a:rPr>
              <a:t>HISTOGRAM - GYMNÁZIA</a:t>
            </a:r>
            <a:endParaRPr lang="cs-CZ" sz="3600" b="1" dirty="0">
              <a:solidFill>
                <a:schemeClr val="tx2"/>
              </a:solidFill>
            </a:endParaRPr>
          </a:p>
        </p:txBody>
      </p:sp>
      <p:graphicFrame>
        <p:nvGraphicFramePr>
          <p:cNvPr id="7" name="Graf 6"/>
          <p:cNvGraphicFramePr>
            <a:graphicFrameLocks/>
          </p:cNvGraphicFramePr>
          <p:nvPr>
            <p:extLst>
              <p:ext uri="{D42A27DB-BD31-4B8C-83A1-F6EECF244321}">
                <p14:modId xmlns:p14="http://schemas.microsoft.com/office/powerpoint/2010/main" val="2716441879"/>
              </p:ext>
            </p:extLst>
          </p:nvPr>
        </p:nvGraphicFramePr>
        <p:xfrm>
          <a:off x="4499992" y="692696"/>
          <a:ext cx="4159909" cy="283309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f 7"/>
          <p:cNvGraphicFramePr>
            <a:graphicFrameLocks/>
          </p:cNvGraphicFramePr>
          <p:nvPr>
            <p:extLst>
              <p:ext uri="{D42A27DB-BD31-4B8C-83A1-F6EECF244321}">
                <p14:modId xmlns:p14="http://schemas.microsoft.com/office/powerpoint/2010/main" val="2388061228"/>
              </p:ext>
            </p:extLst>
          </p:nvPr>
        </p:nvGraphicFramePr>
        <p:xfrm>
          <a:off x="251520" y="3645024"/>
          <a:ext cx="4159911" cy="283309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9" name="Graf 8"/>
          <p:cNvGraphicFramePr>
            <a:graphicFrameLocks/>
          </p:cNvGraphicFramePr>
          <p:nvPr>
            <p:extLst>
              <p:ext uri="{D42A27DB-BD31-4B8C-83A1-F6EECF244321}">
                <p14:modId xmlns:p14="http://schemas.microsoft.com/office/powerpoint/2010/main" val="2722237981"/>
              </p:ext>
            </p:extLst>
          </p:nvPr>
        </p:nvGraphicFramePr>
        <p:xfrm>
          <a:off x="4499992" y="3645024"/>
          <a:ext cx="4159909" cy="283309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Graf 10"/>
          <p:cNvGraphicFramePr>
            <a:graphicFrameLocks/>
          </p:cNvGraphicFramePr>
          <p:nvPr>
            <p:extLst>
              <p:ext uri="{D42A27DB-BD31-4B8C-83A1-F6EECF244321}">
                <p14:modId xmlns:p14="http://schemas.microsoft.com/office/powerpoint/2010/main" val="3658076659"/>
              </p:ext>
            </p:extLst>
          </p:nvPr>
        </p:nvGraphicFramePr>
        <p:xfrm>
          <a:off x="251520" y="692697"/>
          <a:ext cx="4144655" cy="2819760"/>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425874156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932040" y="476672"/>
            <a:ext cx="3754760" cy="706090"/>
          </a:xfrm>
        </p:spPr>
        <p:txBody>
          <a:bodyPr/>
          <a:lstStyle/>
          <a:p>
            <a:pPr algn="r"/>
            <a:r>
              <a:rPr lang="cs-CZ" sz="3600" b="1" dirty="0" smtClean="0">
                <a:solidFill>
                  <a:schemeClr val="tx2"/>
                </a:solidFill>
              </a:rPr>
              <a:t>HISTOGRAM - SOŠ</a:t>
            </a:r>
            <a:endParaRPr lang="cs-CZ" sz="2800" b="1" dirty="0">
              <a:solidFill>
                <a:schemeClr val="tx2"/>
              </a:solidFill>
            </a:endParaRPr>
          </a:p>
        </p:txBody>
      </p:sp>
      <p:graphicFrame>
        <p:nvGraphicFramePr>
          <p:cNvPr id="10" name="Graf 9"/>
          <p:cNvGraphicFramePr>
            <a:graphicFrameLocks/>
          </p:cNvGraphicFramePr>
          <p:nvPr>
            <p:extLst>
              <p:ext uri="{D42A27DB-BD31-4B8C-83A1-F6EECF244321}">
                <p14:modId xmlns:p14="http://schemas.microsoft.com/office/powerpoint/2010/main" val="2633773257"/>
              </p:ext>
            </p:extLst>
          </p:nvPr>
        </p:nvGraphicFramePr>
        <p:xfrm>
          <a:off x="467544" y="692696"/>
          <a:ext cx="4122738" cy="2841684"/>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2" name="Graf 11"/>
          <p:cNvGraphicFramePr>
            <a:graphicFrameLocks/>
          </p:cNvGraphicFramePr>
          <p:nvPr>
            <p:extLst>
              <p:ext uri="{D42A27DB-BD31-4B8C-83A1-F6EECF244321}">
                <p14:modId xmlns:p14="http://schemas.microsoft.com/office/powerpoint/2010/main" val="2680738981"/>
              </p:ext>
            </p:extLst>
          </p:nvPr>
        </p:nvGraphicFramePr>
        <p:xfrm>
          <a:off x="467544" y="3645024"/>
          <a:ext cx="4122738" cy="28416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Graf 12"/>
          <p:cNvGraphicFramePr>
            <a:graphicFrameLocks/>
          </p:cNvGraphicFramePr>
          <p:nvPr>
            <p:extLst>
              <p:ext uri="{D42A27DB-BD31-4B8C-83A1-F6EECF244321}">
                <p14:modId xmlns:p14="http://schemas.microsoft.com/office/powerpoint/2010/main" val="273062886"/>
              </p:ext>
            </p:extLst>
          </p:nvPr>
        </p:nvGraphicFramePr>
        <p:xfrm>
          <a:off x="4644008" y="3645024"/>
          <a:ext cx="4122739" cy="284168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79474455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Nadpis 3"/>
          <p:cNvSpPr>
            <a:spLocks noGrp="1"/>
          </p:cNvSpPr>
          <p:nvPr>
            <p:ph type="title"/>
          </p:nvPr>
        </p:nvSpPr>
        <p:spPr>
          <a:xfrm>
            <a:off x="457200" y="1628800"/>
            <a:ext cx="8229600" cy="2808312"/>
          </a:xfrm>
        </p:spPr>
        <p:txBody>
          <a:bodyPr/>
          <a:lstStyle/>
          <a:p>
            <a:r>
              <a:rPr lang="cs-CZ" sz="4800" b="1" dirty="0" smtClean="0">
                <a:solidFill>
                  <a:schemeClr val="tx2"/>
                </a:solidFill>
                <a:effectLst>
                  <a:outerShdw blurRad="50800" dist="38100" dir="2700000" algn="tl" rotWithShape="0">
                    <a:prstClr val="black">
                      <a:alpha val="40000"/>
                    </a:prstClr>
                  </a:outerShdw>
                </a:effectLst>
              </a:rPr>
              <a:t>MATURITNÍ ZKOUŠKA </a:t>
            </a:r>
            <a:br>
              <a:rPr lang="cs-CZ" sz="4800" b="1" dirty="0" smtClean="0">
                <a:solidFill>
                  <a:schemeClr val="tx2"/>
                </a:solidFill>
                <a:effectLst>
                  <a:outerShdw blurRad="50800" dist="38100" dir="2700000" algn="tl" rotWithShape="0">
                    <a:prstClr val="black">
                      <a:alpha val="40000"/>
                    </a:prstClr>
                  </a:outerShdw>
                </a:effectLst>
              </a:rPr>
            </a:br>
            <a:r>
              <a:rPr lang="cs-CZ" sz="4800" b="1" dirty="0" smtClean="0">
                <a:solidFill>
                  <a:schemeClr val="tx2"/>
                </a:solidFill>
                <a:effectLst>
                  <a:outerShdw blurRad="50800" dist="38100" dir="2700000" algn="tl" rotWithShape="0">
                    <a:prstClr val="black">
                      <a:alpha val="40000"/>
                    </a:prstClr>
                  </a:outerShdw>
                </a:effectLst>
              </a:rPr>
              <a:t>2015 JARO</a:t>
            </a:r>
            <a:br>
              <a:rPr lang="cs-CZ" sz="4800" b="1" dirty="0" smtClean="0">
                <a:solidFill>
                  <a:schemeClr val="tx2"/>
                </a:solidFill>
                <a:effectLst>
                  <a:outerShdw blurRad="50800" dist="38100" dir="2700000" algn="tl" rotWithShape="0">
                    <a:prstClr val="black">
                      <a:alpha val="40000"/>
                    </a:prstClr>
                  </a:outerShdw>
                </a:effectLst>
              </a:rPr>
            </a:br>
            <a:r>
              <a:rPr lang="cs-CZ" sz="3200" b="1" dirty="0" smtClean="0">
                <a:solidFill>
                  <a:schemeClr val="tx2"/>
                </a:solidFill>
                <a:effectLst>
                  <a:outerShdw blurRad="50800" dist="38100" dir="2700000" algn="tl" rotWithShape="0">
                    <a:prstClr val="black">
                      <a:alpha val="40000"/>
                    </a:prstClr>
                  </a:outerShdw>
                </a:effectLst>
              </a:rPr>
              <a:t>ČÁSTI MZ A POVINNÉ ZKOUŠKY</a:t>
            </a:r>
            <a:br>
              <a:rPr lang="cs-CZ" sz="3200" b="1" dirty="0" smtClean="0">
                <a:solidFill>
                  <a:schemeClr val="tx2"/>
                </a:solidFill>
                <a:effectLst>
                  <a:outerShdw blurRad="50800" dist="38100" dir="2700000" algn="tl" rotWithShape="0">
                    <a:prstClr val="black">
                      <a:alpha val="40000"/>
                    </a:prstClr>
                  </a:outerShdw>
                </a:effectLst>
              </a:rPr>
            </a:br>
            <a:r>
              <a:rPr lang="cs-CZ" sz="3200" b="1" dirty="0" smtClean="0">
                <a:solidFill>
                  <a:schemeClr val="tx2"/>
                </a:solidFill>
                <a:effectLst>
                  <a:outerShdw blurRad="50800" dist="38100" dir="2700000" algn="tl" rotWithShape="0">
                    <a:prstClr val="black">
                      <a:alpha val="40000"/>
                    </a:prstClr>
                  </a:outerShdw>
                </a:effectLst>
              </a:rPr>
              <a:t>OBOROVÉ, KRAJSKÉ A GENDEROVÉ SROVNÁNÍ</a:t>
            </a:r>
            <a:endParaRPr lang="cs-CZ" sz="4800" dirty="0">
              <a:solidFill>
                <a:schemeClr val="tx2"/>
              </a:solidFill>
              <a:effectLst>
                <a:outerShdw blurRad="50800" dist="38100" dir="2700000" algn="tl" rotWithShape="0">
                  <a:prstClr val="black">
                    <a:alpha val="40000"/>
                  </a:prstClr>
                </a:outerShdw>
              </a:effectLst>
            </a:endParaRPr>
          </a:p>
        </p:txBody>
      </p:sp>
    </p:spTree>
    <p:extLst>
      <p:ext uri="{BB962C8B-B14F-4D97-AF65-F5344CB8AC3E}">
        <p14:creationId xmlns:p14="http://schemas.microsoft.com/office/powerpoint/2010/main" val="9893814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50</a:t>
            </a:fld>
            <a:endParaRPr lang="cs-CZ" dirty="0">
              <a:solidFill>
                <a:prstClr val="black">
                  <a:tint val="75000"/>
                </a:prstClr>
              </a:solidFill>
            </a:endParaRPr>
          </a:p>
        </p:txBody>
      </p:sp>
      <p:sp>
        <p:nvSpPr>
          <p:cNvPr id="5" name="Nadpis 1"/>
          <p:cNvSpPr txBox="1">
            <a:spLocks/>
          </p:cNvSpPr>
          <p:nvPr/>
        </p:nvSpPr>
        <p:spPr>
          <a:xfrm>
            <a:off x="457200" y="332656"/>
            <a:ext cx="8229600" cy="432048"/>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cs-CZ" sz="2000" dirty="0" smtClean="0">
                <a:solidFill>
                  <a:schemeClr val="accent1">
                    <a:lumMod val="50000"/>
                  </a:schemeClr>
                </a:solidFill>
              </a:rPr>
              <a:t>STRUKTURA PŘIHLÁŠENÍ – SPOLEČNÁ ČÁST MATURITNÍ ZKOUŠKY</a:t>
            </a:r>
            <a:endParaRPr lang="cs-CZ" sz="2000" dirty="0">
              <a:solidFill>
                <a:schemeClr val="accent1">
                  <a:lumMod val="50000"/>
                </a:schemeClr>
              </a:solidFill>
            </a:endParaRPr>
          </a:p>
        </p:txBody>
      </p:sp>
      <p:graphicFrame>
        <p:nvGraphicFramePr>
          <p:cNvPr id="6" name="Tabulka 5"/>
          <p:cNvGraphicFramePr>
            <a:graphicFrameLocks noGrp="1"/>
          </p:cNvGraphicFramePr>
          <p:nvPr>
            <p:extLst>
              <p:ext uri="{D42A27DB-BD31-4B8C-83A1-F6EECF244321}">
                <p14:modId xmlns:p14="http://schemas.microsoft.com/office/powerpoint/2010/main" val="2328736237"/>
              </p:ext>
            </p:extLst>
          </p:nvPr>
        </p:nvGraphicFramePr>
        <p:xfrm>
          <a:off x="1587500" y="813464"/>
          <a:ext cx="5969000" cy="4991800"/>
        </p:xfrm>
        <a:graphic>
          <a:graphicData uri="http://schemas.openxmlformats.org/drawingml/2006/table">
            <a:tbl>
              <a:tblPr>
                <a:tableStyleId>{35758FB7-9AC5-4552-8A53-C91805E547FA}</a:tableStyleId>
              </a:tblPr>
              <a:tblGrid>
                <a:gridCol w="1802441"/>
                <a:gridCol w="926607"/>
                <a:gridCol w="926607"/>
                <a:gridCol w="752075"/>
                <a:gridCol w="799675"/>
                <a:gridCol w="761595"/>
              </a:tblGrid>
              <a:tr h="383064">
                <a:tc gridSpan="6">
                  <a:txBody>
                    <a:bodyPr/>
                    <a:lstStyle/>
                    <a:p>
                      <a:pPr algn="ctr" rtl="0" fontAlgn="b"/>
                      <a:r>
                        <a:rPr lang="cs-CZ" sz="1200" b="1" u="none" strike="noStrike" dirty="0" smtClean="0">
                          <a:effectLst/>
                        </a:rPr>
                        <a:t>Struktura přihlášek ke</a:t>
                      </a:r>
                      <a:r>
                        <a:rPr lang="cs-CZ" sz="1200" b="1" u="none" strike="noStrike" baseline="0" dirty="0" smtClean="0">
                          <a:effectLst/>
                        </a:rPr>
                        <a:t> zkouškám společné části maturitní zkoušky </a:t>
                      </a:r>
                    </a:p>
                    <a:p>
                      <a:pPr algn="ctr" rtl="0" fontAlgn="b"/>
                      <a:r>
                        <a:rPr lang="cs-CZ" sz="1200" b="1" u="none" strike="noStrike" dirty="0" smtClean="0">
                          <a:effectLst/>
                        </a:rPr>
                        <a:t>2015 jarní zkušební termín</a:t>
                      </a:r>
                      <a:r>
                        <a:rPr lang="cs-CZ" sz="1100" b="1" u="none" strike="noStrike" dirty="0">
                          <a:effectLst/>
                        </a:rPr>
                        <a:t> </a:t>
                      </a:r>
                      <a:endParaRPr lang="cs-CZ" sz="1100" b="1" i="0" u="none" strike="noStrike" dirty="0">
                        <a:solidFill>
                          <a:srgbClr val="000000"/>
                        </a:solidFill>
                        <a:effectLst/>
                        <a:latin typeface="Calibri"/>
                      </a:endParaRPr>
                    </a:p>
                  </a:txBody>
                  <a:tcPr marL="0" marR="0" marT="0" marB="0" anchor="ctr"/>
                </a:tc>
                <a:tc hMerge="1">
                  <a:txBody>
                    <a:bodyPr/>
                    <a:lstStyle/>
                    <a:p>
                      <a:pPr algn="l" fontAlgn="b"/>
                      <a:endParaRPr lang="cs-CZ" sz="1100" b="0" i="0" u="none" strike="noStrike" dirty="0">
                        <a:solidFill>
                          <a:srgbClr val="000000"/>
                        </a:solidFill>
                        <a:effectLst/>
                        <a:latin typeface="Calibri"/>
                      </a:endParaRPr>
                    </a:p>
                  </a:txBody>
                  <a:tcPr marL="0" marR="0" marT="0" marB="0" anchor="b"/>
                </a:tc>
                <a:tc hMerge="1">
                  <a:txBody>
                    <a:bodyPr/>
                    <a:lstStyle/>
                    <a:p>
                      <a:pPr algn="l" fontAlgn="b"/>
                      <a:endParaRPr lang="cs-CZ" sz="1100" b="0" i="0" u="none" strike="noStrike" dirty="0">
                        <a:solidFill>
                          <a:srgbClr val="000000"/>
                        </a:solidFill>
                        <a:effectLst/>
                        <a:latin typeface="Calibri"/>
                      </a:endParaRPr>
                    </a:p>
                  </a:txBody>
                  <a:tcPr marL="0" marR="0" marT="0" marB="0" anchor="b"/>
                </a:tc>
                <a:tc hMerge="1">
                  <a:txBody>
                    <a:bodyPr/>
                    <a:lstStyle/>
                    <a:p>
                      <a:pPr algn="l" fontAlgn="b"/>
                      <a:endParaRPr lang="cs-CZ" sz="1100" b="0" i="0" u="none" strike="noStrike" dirty="0">
                        <a:solidFill>
                          <a:srgbClr val="000000"/>
                        </a:solidFill>
                        <a:effectLst/>
                        <a:latin typeface="Calibri"/>
                      </a:endParaRPr>
                    </a:p>
                  </a:txBody>
                  <a:tcPr marL="0" marR="0" marT="0" marB="0" anchor="b"/>
                </a:tc>
                <a:tc hMerge="1">
                  <a:txBody>
                    <a:bodyPr/>
                    <a:lstStyle/>
                    <a:p>
                      <a:pPr algn="l" fontAlgn="b"/>
                      <a:endParaRPr lang="cs-CZ" sz="1100" b="0" i="0" u="none" strike="noStrike" dirty="0">
                        <a:solidFill>
                          <a:srgbClr val="000000"/>
                        </a:solidFill>
                        <a:effectLst/>
                        <a:latin typeface="Calibri"/>
                      </a:endParaRPr>
                    </a:p>
                  </a:txBody>
                  <a:tcPr marL="0" marR="0" marT="0" marB="0" anchor="b"/>
                </a:tc>
                <a:tc hMerge="1">
                  <a:txBody>
                    <a:bodyPr/>
                    <a:lstStyle/>
                    <a:p>
                      <a:pPr algn="l" fontAlgn="b"/>
                      <a:endParaRPr lang="cs-CZ" sz="1100" b="0" i="0" u="none" strike="noStrike" dirty="0">
                        <a:solidFill>
                          <a:srgbClr val="000000"/>
                        </a:solidFill>
                        <a:effectLst/>
                        <a:latin typeface="Calibri"/>
                      </a:endParaRPr>
                    </a:p>
                  </a:txBody>
                  <a:tcPr marL="0" marR="0" marT="0" marB="0" anchor="b"/>
                </a:tc>
              </a:tr>
              <a:tr h="209488">
                <a:tc>
                  <a:txBody>
                    <a:bodyPr/>
                    <a:lstStyle/>
                    <a:p>
                      <a:pPr algn="r" rtl="0" fontAlgn="b"/>
                      <a:r>
                        <a:rPr lang="cs-CZ" sz="1200" b="0" i="0" u="none" strike="noStrike" dirty="0" smtClean="0">
                          <a:solidFill>
                            <a:srgbClr val="000000"/>
                          </a:solidFill>
                          <a:effectLst/>
                          <a:latin typeface="Calibri"/>
                        </a:rPr>
                        <a:t>termín</a:t>
                      </a:r>
                      <a:endParaRPr lang="cs-CZ" sz="1200" b="0" i="0" u="none" strike="noStrike" dirty="0">
                        <a:solidFill>
                          <a:srgbClr val="000000"/>
                        </a:solidFill>
                        <a:effectLst/>
                        <a:latin typeface="Calibri"/>
                      </a:endParaRPr>
                    </a:p>
                  </a:txBody>
                  <a:tcPr marL="0" marR="0" marT="0" marB="0" anchor="ctr"/>
                </a:tc>
                <a:tc>
                  <a:txBody>
                    <a:bodyPr/>
                    <a:lstStyle/>
                    <a:p>
                      <a:pPr algn="ctr" rtl="0" fontAlgn="b"/>
                      <a:r>
                        <a:rPr lang="cs-CZ" sz="1100" b="0" i="0" u="none" strike="noStrike" dirty="0" smtClean="0">
                          <a:solidFill>
                            <a:srgbClr val="000000"/>
                          </a:solidFill>
                          <a:effectLst/>
                          <a:latin typeface="Calibri"/>
                        </a:rPr>
                        <a:t>celkem</a:t>
                      </a:r>
                      <a:endParaRPr lang="cs-CZ" sz="1100" b="0" i="0" u="none" strike="noStrike" dirty="0">
                        <a:solidFill>
                          <a:srgbClr val="000000"/>
                        </a:solidFill>
                        <a:effectLst/>
                        <a:latin typeface="Calibri"/>
                      </a:endParaRPr>
                    </a:p>
                  </a:txBody>
                  <a:tcPr marL="0" marR="85725" marT="0" marB="0" anchor="ctr"/>
                </a:tc>
                <a:tc>
                  <a:txBody>
                    <a:bodyPr/>
                    <a:lstStyle/>
                    <a:p>
                      <a:pPr algn="ctr" rtl="0" fontAlgn="b"/>
                      <a:r>
                        <a:rPr lang="cs-CZ" sz="1100" b="0" i="0" u="none" strike="noStrike" dirty="0" smtClean="0">
                          <a:solidFill>
                            <a:srgbClr val="000000"/>
                          </a:solidFill>
                          <a:effectLst/>
                          <a:latin typeface="Calibri"/>
                        </a:rPr>
                        <a:t>řádný</a:t>
                      </a:r>
                      <a:endParaRPr lang="cs-CZ" sz="1100" b="0" i="0" u="none" strike="noStrike" dirty="0">
                        <a:solidFill>
                          <a:srgbClr val="000000"/>
                        </a:solidFill>
                        <a:effectLst/>
                        <a:latin typeface="Calibri"/>
                      </a:endParaRPr>
                    </a:p>
                  </a:txBody>
                  <a:tcPr marL="0" marR="85725" marT="0" marB="0" anchor="ctr"/>
                </a:tc>
                <a:tc>
                  <a:txBody>
                    <a:bodyPr/>
                    <a:lstStyle/>
                    <a:p>
                      <a:pPr algn="ctr" rtl="0" fontAlgn="b"/>
                      <a:r>
                        <a:rPr lang="cs-CZ" sz="1100" b="0" i="0" u="none" strike="noStrike" dirty="0" smtClean="0">
                          <a:solidFill>
                            <a:srgbClr val="000000"/>
                          </a:solidFill>
                          <a:effectLst/>
                          <a:latin typeface="Calibri"/>
                        </a:rPr>
                        <a:t>opravný</a:t>
                      </a:r>
                      <a:endParaRPr lang="cs-CZ" sz="1100" b="0" i="0" u="none" strike="noStrike" dirty="0">
                        <a:solidFill>
                          <a:srgbClr val="000000"/>
                        </a:solidFill>
                        <a:effectLst/>
                        <a:latin typeface="Calibri"/>
                      </a:endParaRPr>
                    </a:p>
                  </a:txBody>
                  <a:tcPr marL="0" marR="85725" marT="0" marB="0" anchor="ctr"/>
                </a:tc>
                <a:tc>
                  <a:txBody>
                    <a:bodyPr/>
                    <a:lstStyle/>
                    <a:p>
                      <a:pPr algn="ctr" rtl="0" fontAlgn="b"/>
                      <a:r>
                        <a:rPr lang="cs-CZ" sz="1100" b="0" i="0" u="none" strike="noStrike" dirty="0" smtClean="0">
                          <a:solidFill>
                            <a:srgbClr val="000000"/>
                          </a:solidFill>
                          <a:effectLst/>
                          <a:latin typeface="Calibri"/>
                        </a:rPr>
                        <a:t>náhradní</a:t>
                      </a:r>
                      <a:endParaRPr lang="cs-CZ" sz="1100" b="0" i="0" u="none" strike="noStrike" dirty="0">
                        <a:solidFill>
                          <a:srgbClr val="000000"/>
                        </a:solidFill>
                        <a:effectLst/>
                        <a:latin typeface="Calibri"/>
                      </a:endParaRPr>
                    </a:p>
                  </a:txBody>
                  <a:tcPr marL="0" marR="85725" marT="0" marB="0" anchor="ctr"/>
                </a:tc>
                <a:tc>
                  <a:txBody>
                    <a:bodyPr/>
                    <a:lstStyle/>
                    <a:p>
                      <a:pPr algn="r" rtl="0" fontAlgn="b"/>
                      <a:endParaRPr lang="cs-CZ" sz="1100" b="0" i="0" u="none" strike="noStrike" dirty="0">
                        <a:solidFill>
                          <a:srgbClr val="000000"/>
                        </a:solidFill>
                        <a:effectLst/>
                        <a:latin typeface="Calibri"/>
                      </a:endParaRPr>
                    </a:p>
                  </a:txBody>
                  <a:tcPr marL="0" marR="85725" marT="0" marB="0" anchor="b"/>
                </a:tc>
              </a:tr>
              <a:tr h="209488">
                <a:tc>
                  <a:txBody>
                    <a:bodyPr/>
                    <a:lstStyle/>
                    <a:p>
                      <a:pPr algn="l" rtl="0" fontAlgn="b"/>
                      <a:r>
                        <a:rPr lang="cs-CZ" sz="1200" u="none" strike="noStrike" dirty="0">
                          <a:effectLst/>
                        </a:rPr>
                        <a:t>Český jazyk</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77791</a:t>
                      </a:r>
                    </a:p>
                  </a:txBody>
                  <a:tcPr marL="0" marR="85725" marT="0" marB="0" anchor="b"/>
                </a:tc>
                <a:tc>
                  <a:txBody>
                    <a:bodyPr/>
                    <a:lstStyle/>
                    <a:p>
                      <a:pPr algn="r" rtl="0" fontAlgn="b"/>
                      <a:r>
                        <a:rPr lang="cs-CZ" sz="1100" b="0" i="0" u="none" strike="noStrike" dirty="0">
                          <a:solidFill>
                            <a:srgbClr val="000000"/>
                          </a:solidFill>
                          <a:effectLst/>
                          <a:latin typeface="Calibri"/>
                        </a:rPr>
                        <a:t>74708</a:t>
                      </a:r>
                    </a:p>
                  </a:txBody>
                  <a:tcPr marL="0" marR="85725" marT="0" marB="0" anchor="b"/>
                </a:tc>
                <a:tc>
                  <a:txBody>
                    <a:bodyPr/>
                    <a:lstStyle/>
                    <a:p>
                      <a:pPr algn="r" rtl="0" fontAlgn="b"/>
                      <a:r>
                        <a:rPr lang="cs-CZ" sz="1100" b="0" i="0" u="none" strike="noStrike" dirty="0">
                          <a:solidFill>
                            <a:srgbClr val="000000"/>
                          </a:solidFill>
                          <a:effectLst/>
                          <a:latin typeface="Calibri"/>
                        </a:rPr>
                        <a:t>2693</a:t>
                      </a:r>
                    </a:p>
                  </a:txBody>
                  <a:tcPr marL="0" marR="85725" marT="0" marB="0" anchor="b"/>
                </a:tc>
                <a:tc>
                  <a:txBody>
                    <a:bodyPr/>
                    <a:lstStyle/>
                    <a:p>
                      <a:pPr algn="r" rtl="0" fontAlgn="b"/>
                      <a:r>
                        <a:rPr lang="cs-CZ" sz="1100" b="0" i="0" u="none" strike="noStrike" dirty="0">
                          <a:solidFill>
                            <a:srgbClr val="000000"/>
                          </a:solidFill>
                          <a:effectLst/>
                          <a:latin typeface="Calibri"/>
                        </a:rPr>
                        <a:t>390</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209488">
                <a:tc>
                  <a:txBody>
                    <a:bodyPr/>
                    <a:lstStyle/>
                    <a:p>
                      <a:pPr algn="l" rtl="0" fontAlgn="b"/>
                      <a:r>
                        <a:rPr lang="cs-CZ" sz="1200" u="none" strike="noStrike" dirty="0">
                          <a:effectLst/>
                        </a:rPr>
                        <a:t>2. Povinná zkouška celkem</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80488</a:t>
                      </a:r>
                    </a:p>
                  </a:txBody>
                  <a:tcPr marL="0" marR="85725" marT="0" marB="0" anchor="b"/>
                </a:tc>
                <a:tc>
                  <a:txBody>
                    <a:bodyPr/>
                    <a:lstStyle/>
                    <a:p>
                      <a:pPr algn="r" rtl="0" fontAlgn="b"/>
                      <a:r>
                        <a:rPr lang="cs-CZ" sz="1100" b="0" i="0" u="none" strike="noStrike" dirty="0">
                          <a:solidFill>
                            <a:srgbClr val="000000"/>
                          </a:solidFill>
                          <a:effectLst/>
                          <a:latin typeface="Calibri"/>
                        </a:rPr>
                        <a:t>74401</a:t>
                      </a:r>
                    </a:p>
                  </a:txBody>
                  <a:tcPr marL="0" marR="85725" marT="0" marB="0" anchor="b"/>
                </a:tc>
                <a:tc>
                  <a:txBody>
                    <a:bodyPr/>
                    <a:lstStyle/>
                    <a:p>
                      <a:pPr algn="r" rtl="0" fontAlgn="b"/>
                      <a:r>
                        <a:rPr lang="cs-CZ" sz="1100" b="0" i="0" u="none" strike="noStrike" dirty="0">
                          <a:solidFill>
                            <a:srgbClr val="000000"/>
                          </a:solidFill>
                          <a:effectLst/>
                          <a:latin typeface="Calibri"/>
                        </a:rPr>
                        <a:t>5354</a:t>
                      </a:r>
                    </a:p>
                  </a:txBody>
                  <a:tcPr marL="0" marR="85725" marT="0" marB="0" anchor="b"/>
                </a:tc>
                <a:tc>
                  <a:txBody>
                    <a:bodyPr/>
                    <a:lstStyle/>
                    <a:p>
                      <a:pPr algn="r" rtl="0" fontAlgn="b"/>
                      <a:r>
                        <a:rPr lang="cs-CZ" sz="1100" b="0" i="0" u="none" strike="noStrike" dirty="0">
                          <a:solidFill>
                            <a:srgbClr val="000000"/>
                          </a:solidFill>
                          <a:effectLst/>
                          <a:latin typeface="Calibri"/>
                        </a:rPr>
                        <a:t>733</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209488">
                <a:tc>
                  <a:txBody>
                    <a:bodyPr/>
                    <a:lstStyle/>
                    <a:p>
                      <a:pPr algn="l" rtl="0" fontAlgn="b"/>
                      <a:r>
                        <a:rPr lang="cs-CZ" sz="1200" u="none" strike="noStrike" dirty="0">
                          <a:effectLst/>
                        </a:rPr>
                        <a:t>Matematika</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25228</a:t>
                      </a:r>
                    </a:p>
                  </a:txBody>
                  <a:tcPr marL="0" marR="85725" marT="0" marB="0" anchor="b"/>
                </a:tc>
                <a:tc>
                  <a:txBody>
                    <a:bodyPr/>
                    <a:lstStyle/>
                    <a:p>
                      <a:pPr algn="r" rtl="0" fontAlgn="b"/>
                      <a:r>
                        <a:rPr lang="cs-CZ" sz="1100" b="0" i="0" u="none" strike="noStrike" dirty="0">
                          <a:solidFill>
                            <a:srgbClr val="000000"/>
                          </a:solidFill>
                          <a:effectLst/>
                          <a:latin typeface="Calibri"/>
                        </a:rPr>
                        <a:t>22047</a:t>
                      </a:r>
                    </a:p>
                  </a:txBody>
                  <a:tcPr marL="0" marR="85725" marT="0" marB="0" anchor="b"/>
                </a:tc>
                <a:tc>
                  <a:txBody>
                    <a:bodyPr/>
                    <a:lstStyle/>
                    <a:p>
                      <a:pPr algn="r" rtl="0" fontAlgn="b"/>
                      <a:r>
                        <a:rPr lang="cs-CZ" sz="1100" b="0" i="0" u="none" strike="noStrike" dirty="0">
                          <a:solidFill>
                            <a:srgbClr val="000000"/>
                          </a:solidFill>
                          <a:effectLst/>
                          <a:latin typeface="Calibri"/>
                        </a:rPr>
                        <a:t>2864</a:t>
                      </a:r>
                    </a:p>
                  </a:txBody>
                  <a:tcPr marL="0" marR="85725" marT="0" marB="0" anchor="b"/>
                </a:tc>
                <a:tc>
                  <a:txBody>
                    <a:bodyPr/>
                    <a:lstStyle/>
                    <a:p>
                      <a:pPr algn="r" rtl="0" fontAlgn="b"/>
                      <a:r>
                        <a:rPr lang="cs-CZ" sz="1100" b="0" i="0" u="none" strike="noStrike" dirty="0">
                          <a:solidFill>
                            <a:srgbClr val="000000"/>
                          </a:solidFill>
                          <a:effectLst/>
                          <a:latin typeface="Calibri"/>
                        </a:rPr>
                        <a:t>317</a:t>
                      </a:r>
                    </a:p>
                  </a:txBody>
                  <a:tcPr marL="0" marR="85725" marT="0" marB="0" anchor="b"/>
                </a:tc>
                <a:tc>
                  <a:txBody>
                    <a:bodyPr/>
                    <a:lstStyle/>
                    <a:p>
                      <a:pPr algn="r" rtl="0" fontAlgn="b"/>
                      <a:r>
                        <a:rPr lang="cs-CZ" sz="1100" b="0" i="0" u="none" strike="noStrike" dirty="0">
                          <a:solidFill>
                            <a:srgbClr val="000000"/>
                          </a:solidFill>
                          <a:effectLst/>
                          <a:latin typeface="Calibri"/>
                        </a:rPr>
                        <a:t>31,34</a:t>
                      </a:r>
                    </a:p>
                  </a:txBody>
                  <a:tcPr marL="0" marR="85725" marT="0" marB="0" anchor="b"/>
                </a:tc>
              </a:tr>
              <a:tr h="209488">
                <a:tc>
                  <a:txBody>
                    <a:bodyPr/>
                    <a:lstStyle/>
                    <a:p>
                      <a:pPr algn="l" rtl="0" fontAlgn="b"/>
                      <a:r>
                        <a:rPr lang="cs-CZ" sz="1200" u="none" strike="noStrike" dirty="0">
                          <a:effectLst/>
                        </a:rPr>
                        <a:t>Cizí jazyk celkem</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55260</a:t>
                      </a:r>
                    </a:p>
                  </a:txBody>
                  <a:tcPr marL="0" marR="85725" marT="0" marB="0" anchor="b"/>
                </a:tc>
                <a:tc>
                  <a:txBody>
                    <a:bodyPr/>
                    <a:lstStyle/>
                    <a:p>
                      <a:pPr algn="r" rtl="0" fontAlgn="b"/>
                      <a:r>
                        <a:rPr lang="cs-CZ" sz="1100" b="0" i="0" u="none" strike="noStrike" dirty="0">
                          <a:solidFill>
                            <a:srgbClr val="000000"/>
                          </a:solidFill>
                          <a:effectLst/>
                          <a:latin typeface="Calibri"/>
                        </a:rPr>
                        <a:t>52354</a:t>
                      </a:r>
                    </a:p>
                  </a:txBody>
                  <a:tcPr marL="0" marR="85725" marT="0" marB="0" anchor="b"/>
                </a:tc>
                <a:tc>
                  <a:txBody>
                    <a:bodyPr/>
                    <a:lstStyle/>
                    <a:p>
                      <a:pPr algn="r" rtl="0" fontAlgn="b"/>
                      <a:r>
                        <a:rPr lang="cs-CZ" sz="1100" b="0" i="0" u="none" strike="noStrike" dirty="0">
                          <a:solidFill>
                            <a:srgbClr val="000000"/>
                          </a:solidFill>
                          <a:effectLst/>
                          <a:latin typeface="Calibri"/>
                        </a:rPr>
                        <a:t>2490</a:t>
                      </a:r>
                    </a:p>
                  </a:txBody>
                  <a:tcPr marL="0" marR="85725" marT="0" marB="0" anchor="b"/>
                </a:tc>
                <a:tc>
                  <a:txBody>
                    <a:bodyPr/>
                    <a:lstStyle/>
                    <a:p>
                      <a:pPr algn="r" rtl="0" fontAlgn="b"/>
                      <a:r>
                        <a:rPr lang="cs-CZ" sz="1100" b="0" i="0" u="none" strike="noStrike" dirty="0">
                          <a:solidFill>
                            <a:srgbClr val="000000"/>
                          </a:solidFill>
                          <a:effectLst/>
                          <a:latin typeface="Calibri"/>
                        </a:rPr>
                        <a:t>416</a:t>
                      </a:r>
                    </a:p>
                  </a:txBody>
                  <a:tcPr marL="0" marR="85725" marT="0" marB="0" anchor="b"/>
                </a:tc>
                <a:tc>
                  <a:txBody>
                    <a:bodyPr/>
                    <a:lstStyle/>
                    <a:p>
                      <a:pPr algn="r" rtl="0" fontAlgn="b"/>
                      <a:r>
                        <a:rPr lang="cs-CZ" sz="1100" b="0" i="0" u="none" strike="noStrike" dirty="0">
                          <a:solidFill>
                            <a:srgbClr val="000000"/>
                          </a:solidFill>
                          <a:effectLst/>
                          <a:latin typeface="Calibri"/>
                        </a:rPr>
                        <a:t>68,66</a:t>
                      </a:r>
                    </a:p>
                  </a:txBody>
                  <a:tcPr marL="0" marR="85725" marT="0" marB="0" anchor="b"/>
                </a:tc>
              </a:tr>
              <a:tr h="209488">
                <a:tc>
                  <a:txBody>
                    <a:bodyPr/>
                    <a:lstStyle/>
                    <a:p>
                      <a:pPr algn="l" rtl="0" fontAlgn="b"/>
                      <a:r>
                        <a:rPr lang="cs-CZ" sz="1200" u="none" strike="noStrike" dirty="0">
                          <a:effectLst/>
                        </a:rPr>
                        <a:t>Anglický jazyk</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49057</a:t>
                      </a:r>
                    </a:p>
                  </a:txBody>
                  <a:tcPr marL="0" marR="85725" marT="0" marB="0" anchor="b"/>
                </a:tc>
                <a:tc>
                  <a:txBody>
                    <a:bodyPr/>
                    <a:lstStyle/>
                    <a:p>
                      <a:pPr algn="r" rtl="0" fontAlgn="b"/>
                      <a:r>
                        <a:rPr lang="cs-CZ" sz="1100" b="0" i="0" u="none" strike="noStrike" dirty="0">
                          <a:solidFill>
                            <a:srgbClr val="000000"/>
                          </a:solidFill>
                          <a:effectLst/>
                          <a:latin typeface="Calibri"/>
                        </a:rPr>
                        <a:t>46891</a:t>
                      </a:r>
                    </a:p>
                  </a:txBody>
                  <a:tcPr marL="0" marR="85725" marT="0" marB="0" anchor="b"/>
                </a:tc>
                <a:tc>
                  <a:txBody>
                    <a:bodyPr/>
                    <a:lstStyle/>
                    <a:p>
                      <a:pPr algn="r" rtl="0" fontAlgn="b"/>
                      <a:r>
                        <a:rPr lang="cs-CZ" sz="1100" b="0" i="0" u="none" strike="noStrike" dirty="0">
                          <a:solidFill>
                            <a:srgbClr val="000000"/>
                          </a:solidFill>
                          <a:effectLst/>
                          <a:latin typeface="Calibri"/>
                        </a:rPr>
                        <a:t>1875</a:t>
                      </a:r>
                    </a:p>
                  </a:txBody>
                  <a:tcPr marL="0" marR="85725" marT="0" marB="0" anchor="b"/>
                </a:tc>
                <a:tc>
                  <a:txBody>
                    <a:bodyPr/>
                    <a:lstStyle/>
                    <a:p>
                      <a:pPr algn="r" rtl="0" fontAlgn="b"/>
                      <a:r>
                        <a:rPr lang="cs-CZ" sz="1100" b="0" i="0" u="none" strike="noStrike" dirty="0">
                          <a:solidFill>
                            <a:srgbClr val="000000"/>
                          </a:solidFill>
                          <a:effectLst/>
                          <a:latin typeface="Calibri"/>
                        </a:rPr>
                        <a:t>291</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209488">
                <a:tc>
                  <a:txBody>
                    <a:bodyPr/>
                    <a:lstStyle/>
                    <a:p>
                      <a:pPr algn="l" rtl="0" fontAlgn="b"/>
                      <a:r>
                        <a:rPr lang="cs-CZ" sz="1200" u="none" strike="noStrike" dirty="0">
                          <a:effectLst/>
                        </a:rPr>
                        <a:t>Německý jazyk</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4567</a:t>
                      </a:r>
                    </a:p>
                  </a:txBody>
                  <a:tcPr marL="0" marR="85725" marT="0" marB="0" anchor="b"/>
                </a:tc>
                <a:tc>
                  <a:txBody>
                    <a:bodyPr/>
                    <a:lstStyle/>
                    <a:p>
                      <a:pPr algn="r" rtl="0" fontAlgn="b"/>
                      <a:r>
                        <a:rPr lang="cs-CZ" sz="1100" b="0" i="0" u="none" strike="noStrike" dirty="0">
                          <a:solidFill>
                            <a:srgbClr val="000000"/>
                          </a:solidFill>
                          <a:effectLst/>
                          <a:latin typeface="Calibri"/>
                        </a:rPr>
                        <a:t>3901</a:t>
                      </a:r>
                    </a:p>
                  </a:txBody>
                  <a:tcPr marL="0" marR="85725" marT="0" marB="0" anchor="b"/>
                </a:tc>
                <a:tc>
                  <a:txBody>
                    <a:bodyPr/>
                    <a:lstStyle/>
                    <a:p>
                      <a:pPr algn="r" rtl="0" fontAlgn="b"/>
                      <a:r>
                        <a:rPr lang="cs-CZ" sz="1100" b="0" i="0" u="none" strike="noStrike" dirty="0">
                          <a:solidFill>
                            <a:srgbClr val="000000"/>
                          </a:solidFill>
                          <a:effectLst/>
                          <a:latin typeface="Calibri"/>
                        </a:rPr>
                        <a:t>562</a:t>
                      </a:r>
                    </a:p>
                  </a:txBody>
                  <a:tcPr marL="0" marR="85725" marT="0" marB="0" anchor="b"/>
                </a:tc>
                <a:tc>
                  <a:txBody>
                    <a:bodyPr/>
                    <a:lstStyle/>
                    <a:p>
                      <a:pPr algn="r" rtl="0" fontAlgn="b"/>
                      <a:r>
                        <a:rPr lang="cs-CZ" sz="1100" b="0" i="0" u="none" strike="noStrike" dirty="0">
                          <a:solidFill>
                            <a:srgbClr val="000000"/>
                          </a:solidFill>
                          <a:effectLst/>
                          <a:latin typeface="Calibri"/>
                        </a:rPr>
                        <a:t>104</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209488">
                <a:tc>
                  <a:txBody>
                    <a:bodyPr/>
                    <a:lstStyle/>
                    <a:p>
                      <a:pPr algn="l" rtl="0" fontAlgn="b"/>
                      <a:r>
                        <a:rPr lang="cs-CZ" sz="1200" u="none" strike="noStrike" dirty="0">
                          <a:effectLst/>
                        </a:rPr>
                        <a:t>Ruský jazyk</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1339</a:t>
                      </a:r>
                    </a:p>
                  </a:txBody>
                  <a:tcPr marL="0" marR="85725" marT="0" marB="0" anchor="b"/>
                </a:tc>
                <a:tc>
                  <a:txBody>
                    <a:bodyPr/>
                    <a:lstStyle/>
                    <a:p>
                      <a:pPr algn="r" rtl="0" fontAlgn="b"/>
                      <a:r>
                        <a:rPr lang="cs-CZ" sz="1100" b="0" i="0" u="none" strike="noStrike" dirty="0">
                          <a:solidFill>
                            <a:srgbClr val="000000"/>
                          </a:solidFill>
                          <a:effectLst/>
                          <a:latin typeface="Calibri"/>
                        </a:rPr>
                        <a:t>1275</a:t>
                      </a:r>
                    </a:p>
                  </a:txBody>
                  <a:tcPr marL="0" marR="85725" marT="0" marB="0" anchor="b"/>
                </a:tc>
                <a:tc>
                  <a:txBody>
                    <a:bodyPr/>
                    <a:lstStyle/>
                    <a:p>
                      <a:pPr algn="r" rtl="0" fontAlgn="b"/>
                      <a:r>
                        <a:rPr lang="cs-CZ" sz="1100" b="0" i="0" u="none" strike="noStrike" dirty="0">
                          <a:solidFill>
                            <a:srgbClr val="000000"/>
                          </a:solidFill>
                          <a:effectLst/>
                          <a:latin typeface="Calibri"/>
                        </a:rPr>
                        <a:t>43</a:t>
                      </a:r>
                    </a:p>
                  </a:txBody>
                  <a:tcPr marL="0" marR="85725" marT="0" marB="0" anchor="b"/>
                </a:tc>
                <a:tc>
                  <a:txBody>
                    <a:bodyPr/>
                    <a:lstStyle/>
                    <a:p>
                      <a:pPr algn="r" rtl="0" fontAlgn="b"/>
                      <a:r>
                        <a:rPr lang="cs-CZ" sz="1100" b="0" i="0" u="none" strike="noStrike" dirty="0">
                          <a:solidFill>
                            <a:srgbClr val="000000"/>
                          </a:solidFill>
                          <a:effectLst/>
                          <a:latin typeface="Calibri"/>
                        </a:rPr>
                        <a:t>21</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209488">
                <a:tc>
                  <a:txBody>
                    <a:bodyPr/>
                    <a:lstStyle/>
                    <a:p>
                      <a:pPr algn="l" rtl="0" fontAlgn="b"/>
                      <a:r>
                        <a:rPr lang="cs-CZ" sz="1200" u="none" strike="noStrike" dirty="0">
                          <a:effectLst/>
                        </a:rPr>
                        <a:t>Francouzský jazyk</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147</a:t>
                      </a:r>
                    </a:p>
                  </a:txBody>
                  <a:tcPr marL="0" marR="85725" marT="0" marB="0" anchor="b"/>
                </a:tc>
                <a:tc>
                  <a:txBody>
                    <a:bodyPr/>
                    <a:lstStyle/>
                    <a:p>
                      <a:pPr algn="r" rtl="0" fontAlgn="b"/>
                      <a:r>
                        <a:rPr lang="cs-CZ" sz="1100" b="0" i="0" u="none" strike="noStrike" dirty="0">
                          <a:solidFill>
                            <a:srgbClr val="000000"/>
                          </a:solidFill>
                          <a:effectLst/>
                          <a:latin typeface="Calibri"/>
                        </a:rPr>
                        <a:t>144</a:t>
                      </a:r>
                    </a:p>
                  </a:txBody>
                  <a:tcPr marL="0" marR="85725" marT="0" marB="0" anchor="b"/>
                </a:tc>
                <a:tc>
                  <a:txBody>
                    <a:bodyPr/>
                    <a:lstStyle/>
                    <a:p>
                      <a:pPr algn="r" rtl="0" fontAlgn="b"/>
                      <a:r>
                        <a:rPr lang="cs-CZ" sz="1100" b="0" i="0" u="none" strike="noStrike" dirty="0">
                          <a:solidFill>
                            <a:srgbClr val="000000"/>
                          </a:solidFill>
                          <a:effectLst/>
                          <a:latin typeface="Calibri"/>
                        </a:rPr>
                        <a:t>3</a:t>
                      </a:r>
                    </a:p>
                  </a:txBody>
                  <a:tcPr marL="0" marR="85725" marT="0" marB="0" anchor="b"/>
                </a:tc>
                <a:tc>
                  <a:txBody>
                    <a:bodyPr/>
                    <a:lstStyle/>
                    <a:p>
                      <a:pPr algn="r" rtl="0" fontAlgn="b"/>
                      <a:r>
                        <a:rPr lang="cs-CZ" sz="1100" b="0" i="0" u="none" strike="noStrike" dirty="0">
                          <a:solidFill>
                            <a:srgbClr val="000000"/>
                          </a:solidFill>
                          <a:effectLst/>
                          <a:latin typeface="Calibri"/>
                        </a:rPr>
                        <a:t>0</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209488">
                <a:tc>
                  <a:txBody>
                    <a:bodyPr/>
                    <a:lstStyle/>
                    <a:p>
                      <a:pPr algn="l" rtl="0" fontAlgn="b"/>
                      <a:r>
                        <a:rPr lang="cs-CZ" sz="1200" u="none" strike="noStrike" dirty="0">
                          <a:effectLst/>
                        </a:rPr>
                        <a:t>Španělský jazyk</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150</a:t>
                      </a:r>
                    </a:p>
                  </a:txBody>
                  <a:tcPr marL="0" marR="85725" marT="0" marB="0" anchor="b"/>
                </a:tc>
                <a:tc>
                  <a:txBody>
                    <a:bodyPr/>
                    <a:lstStyle/>
                    <a:p>
                      <a:pPr algn="r" rtl="0" fontAlgn="b"/>
                      <a:r>
                        <a:rPr lang="cs-CZ" sz="1100" b="0" i="0" u="none" strike="noStrike" dirty="0">
                          <a:solidFill>
                            <a:srgbClr val="000000"/>
                          </a:solidFill>
                          <a:effectLst/>
                          <a:latin typeface="Calibri"/>
                        </a:rPr>
                        <a:t>143</a:t>
                      </a:r>
                    </a:p>
                  </a:txBody>
                  <a:tcPr marL="0" marR="85725" marT="0" marB="0" anchor="b"/>
                </a:tc>
                <a:tc>
                  <a:txBody>
                    <a:bodyPr/>
                    <a:lstStyle/>
                    <a:p>
                      <a:pPr algn="r" rtl="0" fontAlgn="b"/>
                      <a:r>
                        <a:rPr lang="cs-CZ" sz="1100" b="0" i="0" u="none" strike="noStrike" dirty="0">
                          <a:solidFill>
                            <a:srgbClr val="000000"/>
                          </a:solidFill>
                          <a:effectLst/>
                          <a:latin typeface="Calibri"/>
                        </a:rPr>
                        <a:t>7</a:t>
                      </a:r>
                    </a:p>
                  </a:txBody>
                  <a:tcPr marL="0" marR="85725" marT="0" marB="0" anchor="b"/>
                </a:tc>
                <a:tc>
                  <a:txBody>
                    <a:bodyPr/>
                    <a:lstStyle/>
                    <a:p>
                      <a:pPr algn="r" rtl="0" fontAlgn="b"/>
                      <a:r>
                        <a:rPr lang="cs-CZ" sz="1100" b="0" i="0" u="none" strike="noStrike" dirty="0">
                          <a:solidFill>
                            <a:srgbClr val="000000"/>
                          </a:solidFill>
                          <a:effectLst/>
                          <a:latin typeface="Calibri"/>
                        </a:rPr>
                        <a:t>0</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209488">
                <a:tc>
                  <a:txBody>
                    <a:bodyPr/>
                    <a:lstStyle/>
                    <a:p>
                      <a:pPr algn="l" rtl="0" fontAlgn="b"/>
                      <a:r>
                        <a:rPr lang="cs-CZ" sz="1200" u="none" strike="noStrike" dirty="0">
                          <a:effectLst/>
                        </a:rPr>
                        <a:t>Celkem 2015</a:t>
                      </a:r>
                      <a:endParaRPr lang="cs-CZ" sz="1200" b="0" i="0" u="none" strike="noStrike" dirty="0">
                        <a:solidFill>
                          <a:srgbClr val="000000"/>
                        </a:solidFill>
                        <a:effectLst/>
                        <a:latin typeface="Calibri"/>
                      </a:endParaRPr>
                    </a:p>
                  </a:txBody>
                  <a:tcPr marL="0" marR="0" marT="0" marB="0" anchor="b"/>
                </a:tc>
                <a:tc>
                  <a:txBody>
                    <a:bodyPr/>
                    <a:lstStyle/>
                    <a:p>
                      <a:pPr algn="r" rtl="0" fontAlgn="b"/>
                      <a:r>
                        <a:rPr lang="cs-CZ" sz="1100" b="0" i="0" u="none" strike="noStrike" dirty="0">
                          <a:solidFill>
                            <a:srgbClr val="000000"/>
                          </a:solidFill>
                          <a:effectLst/>
                          <a:latin typeface="Calibri"/>
                        </a:rPr>
                        <a:t>82130</a:t>
                      </a:r>
                    </a:p>
                  </a:txBody>
                  <a:tcPr marL="0" marR="85725" marT="0" marB="0" anchor="b"/>
                </a:tc>
                <a:tc>
                  <a:txBody>
                    <a:bodyPr/>
                    <a:lstStyle/>
                    <a:p>
                      <a:pPr algn="r" rtl="0" fontAlgn="b"/>
                      <a:r>
                        <a:rPr lang="cs-CZ" sz="1100" b="0" i="0" u="none" strike="noStrike" dirty="0">
                          <a:solidFill>
                            <a:srgbClr val="000000"/>
                          </a:solidFill>
                          <a:effectLst/>
                          <a:latin typeface="Calibri"/>
                        </a:rPr>
                        <a:t>74708</a:t>
                      </a:r>
                    </a:p>
                  </a:txBody>
                  <a:tcPr marL="0" marR="85725" marT="0" marB="0" anchor="b"/>
                </a:tc>
                <a:tc>
                  <a:txBody>
                    <a:bodyPr/>
                    <a:lstStyle/>
                    <a:p>
                      <a:pPr algn="r" rtl="0" fontAlgn="b"/>
                      <a:r>
                        <a:rPr lang="cs-CZ" sz="1100" b="0" i="0" u="none" strike="noStrike" dirty="0">
                          <a:solidFill>
                            <a:srgbClr val="000000"/>
                          </a:solidFill>
                          <a:effectLst/>
                          <a:latin typeface="Calibri"/>
                        </a:rPr>
                        <a:t>6652</a:t>
                      </a:r>
                    </a:p>
                  </a:txBody>
                  <a:tcPr marL="0" marR="85725" marT="0" marB="0" anchor="b"/>
                </a:tc>
                <a:tc>
                  <a:txBody>
                    <a:bodyPr/>
                    <a:lstStyle/>
                    <a:p>
                      <a:pPr algn="r" rtl="0" fontAlgn="b"/>
                      <a:r>
                        <a:rPr lang="cs-CZ" sz="1100" b="0" i="0" u="none" strike="noStrike" dirty="0">
                          <a:solidFill>
                            <a:srgbClr val="000000"/>
                          </a:solidFill>
                          <a:effectLst/>
                          <a:latin typeface="Calibri"/>
                        </a:rPr>
                        <a:t>886</a:t>
                      </a:r>
                    </a:p>
                  </a:txBody>
                  <a:tcPr marL="0" marR="85725" marT="0" marB="0" anchor="b"/>
                </a:tc>
                <a:tc>
                  <a:txBody>
                    <a:bodyPr/>
                    <a:lstStyle/>
                    <a:p>
                      <a:pPr algn="r" rtl="0" fontAlgn="b"/>
                      <a:r>
                        <a:rPr lang="cs-CZ" sz="1100" b="0" i="0" u="none" strike="noStrike" dirty="0">
                          <a:solidFill>
                            <a:srgbClr val="000000"/>
                          </a:solidFill>
                          <a:effectLst/>
                          <a:latin typeface="Calibri"/>
                        </a:rPr>
                        <a:t> </a:t>
                      </a:r>
                    </a:p>
                  </a:txBody>
                  <a:tcPr marL="0" marR="85725" marT="0" marB="0" anchor="b"/>
                </a:tc>
              </a:tr>
              <a:tr h="418976">
                <a:tc gridSpan="6">
                  <a:txBody>
                    <a:bodyPr/>
                    <a:lstStyle/>
                    <a:p>
                      <a:pPr algn="ctr" rtl="0" fontAlgn="b"/>
                      <a:r>
                        <a:rPr lang="pl-PL" sz="1200" u="none" strike="noStrike" dirty="0">
                          <a:effectLst/>
                        </a:rPr>
                        <a:t>Podíl přihlášek roku 2015 ku roku </a:t>
                      </a:r>
                      <a:r>
                        <a:rPr lang="pl-PL" sz="1200" u="none" strike="noStrike" dirty="0" smtClean="0">
                          <a:effectLst/>
                        </a:rPr>
                        <a:t>2014</a:t>
                      </a:r>
                      <a:r>
                        <a:rPr lang="cs-CZ" sz="1100" u="none" strike="noStrike" dirty="0">
                          <a:effectLst/>
                        </a:rPr>
                        <a:t>  </a:t>
                      </a:r>
                      <a:endParaRPr lang="cs-CZ" sz="1100" b="0" i="0" u="none" strike="noStrike" dirty="0">
                        <a:solidFill>
                          <a:srgbClr val="000000"/>
                        </a:solidFill>
                        <a:effectLst/>
                        <a:latin typeface="Calibri"/>
                      </a:endParaRPr>
                    </a:p>
                  </a:txBody>
                  <a:tcPr marL="0" marR="0" marT="0" marB="0" anchor="ctr"/>
                </a:tc>
                <a:tc hMerge="1">
                  <a:txBody>
                    <a:bodyPr/>
                    <a:lstStyle/>
                    <a:p>
                      <a:pPr lvl="0" algn="r" fontAlgn="b"/>
                      <a:endParaRPr lang="cs-CZ" sz="1100" b="0" i="0" u="none" strike="noStrike" dirty="0">
                        <a:solidFill>
                          <a:srgbClr val="000000"/>
                        </a:solidFill>
                        <a:effectLst/>
                        <a:latin typeface="Calibri"/>
                      </a:endParaRPr>
                    </a:p>
                  </a:txBody>
                  <a:tcPr marL="0" marR="0" marT="0" marB="0" anchor="b"/>
                </a:tc>
                <a:tc hMerge="1">
                  <a:txBody>
                    <a:bodyPr/>
                    <a:lstStyle/>
                    <a:p>
                      <a:pPr lvl="0" algn="r" fontAlgn="b"/>
                      <a:endParaRPr lang="cs-CZ" sz="1100" b="0" i="0" u="none" strike="noStrike" dirty="0">
                        <a:solidFill>
                          <a:srgbClr val="000000"/>
                        </a:solidFill>
                        <a:effectLst/>
                        <a:latin typeface="Calibri"/>
                      </a:endParaRPr>
                    </a:p>
                  </a:txBody>
                  <a:tcPr marL="0" marR="0" marT="0" marB="0" anchor="b"/>
                </a:tc>
                <a:tc hMerge="1">
                  <a:txBody>
                    <a:bodyPr/>
                    <a:lstStyle/>
                    <a:p>
                      <a:pPr lvl="0" algn="r" fontAlgn="b"/>
                      <a:endParaRPr lang="cs-CZ" sz="1100" b="0" i="0" u="none" strike="noStrike" dirty="0">
                        <a:solidFill>
                          <a:srgbClr val="000000"/>
                        </a:solidFill>
                        <a:effectLst/>
                        <a:latin typeface="Calibri"/>
                      </a:endParaRPr>
                    </a:p>
                  </a:txBody>
                  <a:tcPr marL="0" marR="0" marT="0" marB="0" anchor="b"/>
                </a:tc>
                <a:tc hMerge="1">
                  <a:txBody>
                    <a:bodyPr/>
                    <a:lstStyle/>
                    <a:p>
                      <a:pPr lvl="0" algn="r" fontAlgn="b"/>
                      <a:endParaRPr lang="cs-CZ" sz="1100" b="0" i="0" u="none" strike="noStrike" dirty="0">
                        <a:solidFill>
                          <a:srgbClr val="000000"/>
                        </a:solidFill>
                        <a:effectLst/>
                        <a:latin typeface="Calibri"/>
                      </a:endParaRPr>
                    </a:p>
                  </a:txBody>
                  <a:tcPr marL="0" marR="0" marT="0" marB="0" anchor="b"/>
                </a:tc>
                <a:tc hMerge="1">
                  <a:txBody>
                    <a:bodyPr/>
                    <a:lstStyle/>
                    <a:p>
                      <a:pPr lvl="0" algn="r" fontAlgn="b"/>
                      <a:endParaRPr lang="cs-CZ" sz="1100" b="0" i="0" u="none" strike="noStrike" dirty="0">
                        <a:solidFill>
                          <a:srgbClr val="000000"/>
                        </a:solidFill>
                        <a:effectLst/>
                        <a:latin typeface="Calibri"/>
                      </a:endParaRPr>
                    </a:p>
                  </a:txBody>
                  <a:tcPr marL="0" marR="0" marT="0" marB="0" anchor="b"/>
                </a:tc>
              </a:tr>
              <a:tr h="209488">
                <a:tc>
                  <a:txBody>
                    <a:bodyPr/>
                    <a:lstStyle/>
                    <a:p>
                      <a:pPr algn="l" rtl="0" fontAlgn="b"/>
                      <a:r>
                        <a:rPr lang="cs-CZ" sz="1200" u="none" strike="noStrike" dirty="0">
                          <a:effectLst/>
                        </a:rPr>
                        <a:t>Český jazyk</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94,20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93,21</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128,48</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117,82</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 </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2. Povinná zkouška celkem</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93,30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93,12</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93,83</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109,73</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 </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Matematika</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76,44</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76,70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73,06</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93,51</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81,93</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Cizí jazyk celkem</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103,74</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102,35</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139,42</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126,44</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111,19</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Anglický jazyk</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107,55</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106,04</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158,36</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137,26</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 </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Německý jazyk</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79,38</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76,85</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98,08</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100,00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 </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Ruský jazyk</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89,15</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87,09</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159,26</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190,91</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 </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Francouzský jazyk</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72,06</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71,29</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300,00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0,00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 </a:t>
                      </a:r>
                    </a:p>
                  </a:txBody>
                  <a:tcPr marL="0" marR="85725" marT="0" marB="0" anchor="b">
                    <a:solidFill>
                      <a:schemeClr val="accent5">
                        <a:lumMod val="60000"/>
                        <a:lumOff val="40000"/>
                      </a:schemeClr>
                    </a:solidFill>
                  </a:tcPr>
                </a:tc>
              </a:tr>
              <a:tr h="209488">
                <a:tc>
                  <a:txBody>
                    <a:bodyPr/>
                    <a:lstStyle/>
                    <a:p>
                      <a:pPr algn="l" rtl="0" fontAlgn="b"/>
                      <a:r>
                        <a:rPr lang="cs-CZ" sz="1200" u="none" strike="noStrike" dirty="0">
                          <a:effectLst/>
                        </a:rPr>
                        <a:t>Španělský jazyk</a:t>
                      </a:r>
                      <a:endParaRPr lang="cs-CZ" sz="1200" b="0" i="0" u="none" strike="noStrike" dirty="0">
                        <a:solidFill>
                          <a:srgbClr val="000000"/>
                        </a:solidFill>
                        <a:effectLst/>
                        <a:latin typeface="Calibri"/>
                      </a:endParaRPr>
                    </a:p>
                  </a:txBody>
                  <a:tcPr marL="0" marR="0"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76,92</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74,09</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700,00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0,00</a:t>
                      </a:r>
                    </a:p>
                  </a:txBody>
                  <a:tcPr marL="0" marR="85725" marT="0" marB="0" anchor="b">
                    <a:solidFill>
                      <a:schemeClr val="accent5">
                        <a:lumMod val="60000"/>
                        <a:lumOff val="40000"/>
                      </a:schemeClr>
                    </a:solidFill>
                  </a:tcPr>
                </a:tc>
                <a:tc>
                  <a:txBody>
                    <a:bodyPr/>
                    <a:lstStyle/>
                    <a:p>
                      <a:pPr algn="r" rtl="0" fontAlgn="b"/>
                      <a:r>
                        <a:rPr lang="cs-CZ" sz="1100" b="0" i="0" u="none" strike="noStrike" dirty="0">
                          <a:solidFill>
                            <a:srgbClr val="000000"/>
                          </a:solidFill>
                          <a:effectLst/>
                          <a:latin typeface="Calibri"/>
                        </a:rPr>
                        <a:t> </a:t>
                      </a:r>
                    </a:p>
                  </a:txBody>
                  <a:tcPr marL="0" marR="85725" marT="0" marB="0" anchor="b">
                    <a:solidFill>
                      <a:schemeClr val="accent5">
                        <a:lumMod val="60000"/>
                        <a:lumOff val="40000"/>
                      </a:schemeClr>
                    </a:solidFill>
                  </a:tcPr>
                </a:tc>
              </a:tr>
            </a:tbl>
          </a:graphicData>
        </a:graphic>
      </p:graphicFrame>
    </p:spTree>
    <p:extLst>
      <p:ext uri="{BB962C8B-B14F-4D97-AF65-F5344CB8AC3E}">
        <p14:creationId xmlns:p14="http://schemas.microsoft.com/office/powerpoint/2010/main" val="366860536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332656"/>
            <a:ext cx="8229600" cy="648072"/>
          </a:xfrm>
        </p:spPr>
        <p:txBody>
          <a:bodyPr>
            <a:noAutofit/>
          </a:bodyPr>
          <a:lstStyle/>
          <a:p>
            <a:r>
              <a:rPr lang="cs-CZ" sz="3600" dirty="0" smtClean="0"/>
              <a:t>MATURITNÍ ZKOUŠKA A JEJÍ ČÁSTI</a:t>
            </a:r>
            <a:br>
              <a:rPr lang="cs-CZ" sz="3600" dirty="0" smtClean="0"/>
            </a:br>
            <a:r>
              <a:rPr lang="cs-CZ" sz="3200" dirty="0" smtClean="0"/>
              <a:t>ČISTÁ NEÚSPĚŠNOST</a:t>
            </a:r>
            <a:endParaRPr lang="cs-CZ" sz="3200" dirty="0"/>
          </a:p>
        </p:txBody>
      </p:sp>
      <p:graphicFrame>
        <p:nvGraphicFramePr>
          <p:cNvPr id="6" name="Graf 5"/>
          <p:cNvGraphicFramePr>
            <a:graphicFrameLocks/>
          </p:cNvGraphicFramePr>
          <p:nvPr>
            <p:extLst>
              <p:ext uri="{D42A27DB-BD31-4B8C-83A1-F6EECF244321}">
                <p14:modId xmlns:p14="http://schemas.microsoft.com/office/powerpoint/2010/main" val="1898403025"/>
              </p:ext>
            </p:extLst>
          </p:nvPr>
        </p:nvGraphicFramePr>
        <p:xfrm>
          <a:off x="2152711" y="1441955"/>
          <a:ext cx="4838578" cy="397408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9508845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332656"/>
            <a:ext cx="8229600" cy="648072"/>
          </a:xfrm>
        </p:spPr>
        <p:txBody>
          <a:bodyPr>
            <a:noAutofit/>
          </a:bodyPr>
          <a:lstStyle/>
          <a:p>
            <a:r>
              <a:rPr lang="cs-CZ" sz="3600" dirty="0" smtClean="0"/>
              <a:t>MATURITNÍ ZKOUŠKA CELKEM</a:t>
            </a:r>
            <a:br>
              <a:rPr lang="cs-CZ" sz="3600" dirty="0" smtClean="0"/>
            </a:br>
            <a:r>
              <a:rPr lang="cs-CZ" sz="3200" dirty="0" smtClean="0"/>
              <a:t>ČISTÁ A HRUBÁ NEÚSPĚŠNOST</a:t>
            </a:r>
            <a:endParaRPr lang="cs-CZ" sz="3200" dirty="0"/>
          </a:p>
        </p:txBody>
      </p:sp>
      <p:graphicFrame>
        <p:nvGraphicFramePr>
          <p:cNvPr id="8" name="Graf 7"/>
          <p:cNvGraphicFramePr>
            <a:graphicFrameLocks/>
          </p:cNvGraphicFramePr>
          <p:nvPr>
            <p:extLst>
              <p:ext uri="{D42A27DB-BD31-4B8C-83A1-F6EECF244321}">
                <p14:modId xmlns:p14="http://schemas.microsoft.com/office/powerpoint/2010/main" val="3336626831"/>
              </p:ext>
            </p:extLst>
          </p:nvPr>
        </p:nvGraphicFramePr>
        <p:xfrm>
          <a:off x="275995" y="1851248"/>
          <a:ext cx="4299471" cy="381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Graf 8"/>
          <p:cNvGraphicFramePr>
            <a:graphicFrameLocks/>
          </p:cNvGraphicFramePr>
          <p:nvPr>
            <p:extLst>
              <p:ext uri="{D42A27DB-BD31-4B8C-83A1-F6EECF244321}">
                <p14:modId xmlns:p14="http://schemas.microsoft.com/office/powerpoint/2010/main" val="2599216698"/>
              </p:ext>
            </p:extLst>
          </p:nvPr>
        </p:nvGraphicFramePr>
        <p:xfrm>
          <a:off x="4672635" y="1851248"/>
          <a:ext cx="4291853" cy="3810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0742564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332656"/>
            <a:ext cx="8229600" cy="648072"/>
          </a:xfrm>
        </p:spPr>
        <p:txBody>
          <a:bodyPr>
            <a:noAutofit/>
          </a:bodyPr>
          <a:lstStyle/>
          <a:p>
            <a:r>
              <a:rPr lang="cs-CZ" sz="3600" dirty="0" smtClean="0"/>
              <a:t>SPOLEČNÁ ČÁST MZ</a:t>
            </a:r>
            <a:br>
              <a:rPr lang="cs-CZ" sz="3600" dirty="0" smtClean="0"/>
            </a:br>
            <a:r>
              <a:rPr lang="cs-CZ" sz="3200" dirty="0" smtClean="0"/>
              <a:t>ČISTÁ A HRUBÁ NEÚSPĚŠNOST</a:t>
            </a:r>
            <a:endParaRPr lang="cs-CZ" sz="3200" dirty="0"/>
          </a:p>
        </p:txBody>
      </p:sp>
      <p:graphicFrame>
        <p:nvGraphicFramePr>
          <p:cNvPr id="5" name="Graf 4"/>
          <p:cNvGraphicFramePr>
            <a:graphicFrameLocks/>
          </p:cNvGraphicFramePr>
          <p:nvPr>
            <p:extLst>
              <p:ext uri="{D42A27DB-BD31-4B8C-83A1-F6EECF244321}">
                <p14:modId xmlns:p14="http://schemas.microsoft.com/office/powerpoint/2010/main" val="4207825075"/>
              </p:ext>
            </p:extLst>
          </p:nvPr>
        </p:nvGraphicFramePr>
        <p:xfrm>
          <a:off x="275995" y="1851248"/>
          <a:ext cx="4299471" cy="381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af 5"/>
          <p:cNvGraphicFramePr>
            <a:graphicFrameLocks/>
          </p:cNvGraphicFramePr>
          <p:nvPr>
            <p:extLst>
              <p:ext uri="{D42A27DB-BD31-4B8C-83A1-F6EECF244321}">
                <p14:modId xmlns:p14="http://schemas.microsoft.com/office/powerpoint/2010/main" val="4005009242"/>
              </p:ext>
            </p:extLst>
          </p:nvPr>
        </p:nvGraphicFramePr>
        <p:xfrm>
          <a:off x="4672635" y="1851248"/>
          <a:ext cx="4291853" cy="3810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8602637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332656"/>
            <a:ext cx="8229600" cy="648072"/>
          </a:xfrm>
        </p:spPr>
        <p:txBody>
          <a:bodyPr>
            <a:noAutofit/>
          </a:bodyPr>
          <a:lstStyle/>
          <a:p>
            <a:r>
              <a:rPr lang="cs-CZ" sz="3600" dirty="0" smtClean="0"/>
              <a:t>PROFILOVÁ ČÁST MZ</a:t>
            </a:r>
            <a:br>
              <a:rPr lang="cs-CZ" sz="3600" dirty="0" smtClean="0"/>
            </a:br>
            <a:r>
              <a:rPr lang="cs-CZ" sz="3200" dirty="0" smtClean="0"/>
              <a:t>ČISTÁ A HRUBÁ NEÚSPĚŠNOST</a:t>
            </a:r>
            <a:endParaRPr lang="cs-CZ" sz="3200" dirty="0"/>
          </a:p>
        </p:txBody>
      </p:sp>
      <p:graphicFrame>
        <p:nvGraphicFramePr>
          <p:cNvPr id="7" name="Graf 6"/>
          <p:cNvGraphicFramePr>
            <a:graphicFrameLocks/>
          </p:cNvGraphicFramePr>
          <p:nvPr>
            <p:extLst>
              <p:ext uri="{D42A27DB-BD31-4B8C-83A1-F6EECF244321}">
                <p14:modId xmlns:p14="http://schemas.microsoft.com/office/powerpoint/2010/main" val="2118219846"/>
              </p:ext>
            </p:extLst>
          </p:nvPr>
        </p:nvGraphicFramePr>
        <p:xfrm>
          <a:off x="251520" y="1844824"/>
          <a:ext cx="4299471" cy="381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Graf 7"/>
          <p:cNvGraphicFramePr>
            <a:graphicFrameLocks/>
          </p:cNvGraphicFramePr>
          <p:nvPr>
            <p:extLst>
              <p:ext uri="{D42A27DB-BD31-4B8C-83A1-F6EECF244321}">
                <p14:modId xmlns:p14="http://schemas.microsoft.com/office/powerpoint/2010/main" val="1748021041"/>
              </p:ext>
            </p:extLst>
          </p:nvPr>
        </p:nvGraphicFramePr>
        <p:xfrm>
          <a:off x="4648160" y="1844824"/>
          <a:ext cx="4291853" cy="3810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86609062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55</a:t>
            </a:fld>
            <a:endParaRPr lang="cs-CZ" dirty="0">
              <a:solidFill>
                <a:prstClr val="black">
                  <a:tint val="75000"/>
                </a:prstClr>
              </a:solidFill>
            </a:endParaRPr>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980728"/>
            <a:ext cx="7472349"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2613157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číslo snímku 1"/>
          <p:cNvSpPr>
            <a:spLocks noGrp="1"/>
          </p:cNvSpPr>
          <p:nvPr>
            <p:ph type="sldNum" sz="quarter" idx="12"/>
          </p:nvPr>
        </p:nvSpPr>
        <p:spPr/>
        <p:txBody>
          <a:bodyPr/>
          <a:lstStyle/>
          <a:p>
            <a:pPr>
              <a:defRPr/>
            </a:pPr>
            <a:fld id="{7C88508D-7738-4A58-B910-83BF47AB7EE8}" type="slidenum">
              <a:rPr lang="cs-CZ" smtClean="0">
                <a:solidFill>
                  <a:prstClr val="black">
                    <a:tint val="75000"/>
                  </a:prstClr>
                </a:solidFill>
              </a:rPr>
              <a:pPr>
                <a:defRPr/>
              </a:pPr>
              <a:t>56</a:t>
            </a:fld>
            <a:endParaRPr lang="cs-CZ" dirty="0">
              <a:solidFill>
                <a:prstClr val="black">
                  <a:tint val="75000"/>
                </a:prstClr>
              </a:solidFill>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980728"/>
            <a:ext cx="7704856" cy="49746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7675394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188640"/>
            <a:ext cx="8229600" cy="936104"/>
          </a:xfrm>
        </p:spPr>
        <p:txBody>
          <a:bodyPr>
            <a:noAutofit/>
          </a:bodyPr>
          <a:lstStyle/>
          <a:p>
            <a:r>
              <a:rPr lang="cs-CZ" sz="3600" dirty="0" smtClean="0"/>
              <a:t>MATURITNÍ ZKOUŠKA A JEJÍ ČÁSTI</a:t>
            </a:r>
            <a:br>
              <a:rPr lang="cs-CZ" sz="3600" dirty="0" smtClean="0"/>
            </a:br>
            <a:r>
              <a:rPr lang="cs-CZ" sz="3200" dirty="0" smtClean="0"/>
              <a:t>ČISTÁ</a:t>
            </a:r>
            <a:r>
              <a:rPr lang="cs-CZ" sz="3600" dirty="0" smtClean="0"/>
              <a:t> </a:t>
            </a:r>
            <a:r>
              <a:rPr lang="cs-CZ" sz="3200" dirty="0" smtClean="0"/>
              <a:t>NEÚSPĚŠNOST PODLE KRAJE</a:t>
            </a:r>
            <a:endParaRPr lang="cs-CZ" sz="3200" dirty="0"/>
          </a:p>
        </p:txBody>
      </p:sp>
      <p:graphicFrame>
        <p:nvGraphicFramePr>
          <p:cNvPr id="5" name="Graf 4"/>
          <p:cNvGraphicFramePr>
            <a:graphicFrameLocks/>
          </p:cNvGraphicFramePr>
          <p:nvPr>
            <p:extLst>
              <p:ext uri="{D42A27DB-BD31-4B8C-83A1-F6EECF244321}">
                <p14:modId xmlns:p14="http://schemas.microsoft.com/office/powerpoint/2010/main" val="1181634474"/>
              </p:ext>
            </p:extLst>
          </p:nvPr>
        </p:nvGraphicFramePr>
        <p:xfrm>
          <a:off x="1839748" y="1210108"/>
          <a:ext cx="5464504" cy="4437783"/>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67815471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188640"/>
            <a:ext cx="8229600" cy="936104"/>
          </a:xfrm>
        </p:spPr>
        <p:txBody>
          <a:bodyPr>
            <a:noAutofit/>
          </a:bodyPr>
          <a:lstStyle/>
          <a:p>
            <a:r>
              <a:rPr lang="cs-CZ" sz="3600" dirty="0" smtClean="0"/>
              <a:t>MATURITNÍ ZKOUŠKA CELKEM</a:t>
            </a:r>
            <a:br>
              <a:rPr lang="cs-CZ" sz="3600" dirty="0" smtClean="0"/>
            </a:br>
            <a:r>
              <a:rPr lang="cs-CZ" sz="3200" dirty="0" smtClean="0"/>
              <a:t>ČISTÁ</a:t>
            </a:r>
            <a:r>
              <a:rPr lang="cs-CZ" sz="3600" dirty="0" smtClean="0"/>
              <a:t> </a:t>
            </a:r>
            <a:r>
              <a:rPr lang="cs-CZ" sz="3200" dirty="0" smtClean="0"/>
              <a:t>NEÚSPĚŠNOST PODLE KRAJE</a:t>
            </a:r>
            <a:endParaRPr lang="cs-CZ" sz="3200" dirty="0"/>
          </a:p>
        </p:txBody>
      </p:sp>
      <p:graphicFrame>
        <p:nvGraphicFramePr>
          <p:cNvPr id="6" name="Graf 5"/>
          <p:cNvGraphicFramePr>
            <a:graphicFrameLocks/>
          </p:cNvGraphicFramePr>
          <p:nvPr>
            <p:extLst>
              <p:ext uri="{D42A27DB-BD31-4B8C-83A1-F6EECF244321}">
                <p14:modId xmlns:p14="http://schemas.microsoft.com/office/powerpoint/2010/main" val="2092110963"/>
              </p:ext>
            </p:extLst>
          </p:nvPr>
        </p:nvGraphicFramePr>
        <p:xfrm>
          <a:off x="1849316" y="1508482"/>
          <a:ext cx="5445368" cy="38410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70432334"/>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188640"/>
            <a:ext cx="8229600" cy="936104"/>
          </a:xfrm>
        </p:spPr>
        <p:txBody>
          <a:bodyPr>
            <a:noAutofit/>
          </a:bodyPr>
          <a:lstStyle/>
          <a:p>
            <a:r>
              <a:rPr lang="cs-CZ" sz="3600" dirty="0" smtClean="0"/>
              <a:t>SPOLEČNÁ ČÁST MATURITNÍ ZKOUŠKY</a:t>
            </a:r>
            <a:br>
              <a:rPr lang="cs-CZ" sz="3600" dirty="0" smtClean="0"/>
            </a:br>
            <a:r>
              <a:rPr lang="cs-CZ" sz="3200" dirty="0"/>
              <a:t>ČISTÁ</a:t>
            </a:r>
            <a:r>
              <a:rPr lang="cs-CZ" sz="3600" dirty="0"/>
              <a:t> </a:t>
            </a:r>
            <a:r>
              <a:rPr lang="cs-CZ" sz="3200" dirty="0"/>
              <a:t>NEÚSPĚŠNOST PODLE </a:t>
            </a:r>
            <a:r>
              <a:rPr lang="cs-CZ" sz="3200" dirty="0" smtClean="0"/>
              <a:t>KRAJE</a:t>
            </a:r>
            <a:endParaRPr lang="cs-CZ" sz="3200" dirty="0"/>
          </a:p>
        </p:txBody>
      </p:sp>
      <p:graphicFrame>
        <p:nvGraphicFramePr>
          <p:cNvPr id="6" name="Graf 5"/>
          <p:cNvGraphicFramePr>
            <a:graphicFrameLocks/>
          </p:cNvGraphicFramePr>
          <p:nvPr>
            <p:extLst>
              <p:ext uri="{D42A27DB-BD31-4B8C-83A1-F6EECF244321}">
                <p14:modId xmlns:p14="http://schemas.microsoft.com/office/powerpoint/2010/main" val="3873962699"/>
              </p:ext>
            </p:extLst>
          </p:nvPr>
        </p:nvGraphicFramePr>
        <p:xfrm>
          <a:off x="1869877" y="1508482"/>
          <a:ext cx="5404245" cy="38410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1940789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1"/>
          <p:cNvSpPr>
            <a:spLocks noGrp="1"/>
          </p:cNvSpPr>
          <p:nvPr>
            <p:ph type="title"/>
          </p:nvPr>
        </p:nvSpPr>
        <p:spPr>
          <a:xfrm>
            <a:off x="457200" y="188640"/>
            <a:ext cx="8229600" cy="936104"/>
          </a:xfrm>
        </p:spPr>
        <p:txBody>
          <a:bodyPr>
            <a:noAutofit/>
          </a:bodyPr>
          <a:lstStyle/>
          <a:p>
            <a:r>
              <a:rPr lang="cs-CZ" sz="3600" dirty="0" smtClean="0"/>
              <a:t>PROFILOVÁ ČÁST MATURITNÍ ZKOUŠKY</a:t>
            </a:r>
            <a:br>
              <a:rPr lang="cs-CZ" sz="3600" dirty="0" smtClean="0"/>
            </a:br>
            <a:r>
              <a:rPr lang="cs-CZ" sz="3200" dirty="0"/>
              <a:t>ČISTÁ</a:t>
            </a:r>
            <a:r>
              <a:rPr lang="cs-CZ" sz="3600" dirty="0"/>
              <a:t> </a:t>
            </a:r>
            <a:r>
              <a:rPr lang="cs-CZ" sz="3200" dirty="0"/>
              <a:t>NEÚSPĚŠNOST PODLE </a:t>
            </a:r>
            <a:r>
              <a:rPr lang="cs-CZ" sz="3200" dirty="0" smtClean="0"/>
              <a:t>KRAJE</a:t>
            </a:r>
            <a:endParaRPr lang="cs-CZ" sz="3200" dirty="0"/>
          </a:p>
        </p:txBody>
      </p:sp>
      <p:graphicFrame>
        <p:nvGraphicFramePr>
          <p:cNvPr id="6" name="Graf 5"/>
          <p:cNvGraphicFramePr>
            <a:graphicFrameLocks/>
          </p:cNvGraphicFramePr>
          <p:nvPr>
            <p:extLst>
              <p:ext uri="{D42A27DB-BD31-4B8C-83A1-F6EECF244321}">
                <p14:modId xmlns:p14="http://schemas.microsoft.com/office/powerpoint/2010/main" val="3683865629"/>
              </p:ext>
            </p:extLst>
          </p:nvPr>
        </p:nvGraphicFramePr>
        <p:xfrm>
          <a:off x="1840148" y="1508482"/>
          <a:ext cx="5463704" cy="384103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82415700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Obdélník 1"/>
              <p:cNvSpPr/>
              <p:nvPr/>
            </p:nvSpPr>
            <p:spPr>
              <a:xfrm>
                <a:off x="755576" y="548680"/>
                <a:ext cx="7560840" cy="1477328"/>
              </a:xfrm>
              <a:prstGeom prst="rect">
                <a:avLst/>
              </a:prstGeom>
            </p:spPr>
            <p:txBody>
              <a:bodyPr wrap="square">
                <a:spAutoFit/>
              </a:bodyPr>
              <a:lstStyle/>
              <a:p>
                <a:r>
                  <a:rPr lang="cs-CZ" b="1" dirty="0"/>
                  <a:t>VÝCHOZÍ TEXT K ÚLOZE 3</a:t>
                </a:r>
              </a:p>
              <a:p>
                <a:r>
                  <a:rPr lang="cs-CZ" dirty="0"/>
                  <a:t>Tiskárna vytiskne </a:t>
                </a:r>
                <a:r>
                  <a:rPr lang="cs-CZ" dirty="0" smtClean="0"/>
                  <a:t> </a:t>
                </a:r>
                <a:r>
                  <a:rPr lang="cs-CZ" i="1" dirty="0" smtClean="0"/>
                  <a:t>k </a:t>
                </a:r>
                <a:r>
                  <a:rPr lang="cs-CZ" dirty="0" smtClean="0"/>
                  <a:t>listů </a:t>
                </a:r>
                <a:r>
                  <a:rPr lang="cs-CZ" dirty="0"/>
                  <a:t>za </a:t>
                </a:r>
                <a:r>
                  <a:rPr lang="cs-CZ" i="1" dirty="0" smtClean="0"/>
                  <a:t>n</a:t>
                </a:r>
                <a:r>
                  <a:rPr lang="cs-CZ" dirty="0" smtClean="0"/>
                  <a:t> </a:t>
                </a:r>
                <a:r>
                  <a:rPr lang="cs-CZ" dirty="0"/>
                  <a:t>sekund </a:t>
                </a:r>
                <a:r>
                  <a:rPr lang="cs-CZ" dirty="0" smtClean="0"/>
                  <a:t>(</a:t>
                </a:r>
                <a:r>
                  <a:rPr lang="cs-CZ" i="1" dirty="0" smtClean="0"/>
                  <a:t>k, </a:t>
                </a:r>
                <a:r>
                  <a:rPr lang="cs-CZ" i="1" dirty="0"/>
                  <a:t>n </a:t>
                </a:r>
                <a14:m>
                  <m:oMath xmlns:m="http://schemas.openxmlformats.org/officeDocument/2006/math">
                    <m:r>
                      <a:rPr lang="cs-CZ" i="1" smtClean="0">
                        <a:latin typeface="Cambria Math"/>
                        <a:ea typeface="Cambria Math"/>
                      </a:rPr>
                      <m:t>∈</m:t>
                    </m:r>
                  </m:oMath>
                </a14:m>
                <a:r>
                  <a:rPr lang="cs-CZ" i="1" dirty="0" smtClean="0"/>
                  <a:t> </a:t>
                </a:r>
                <a:r>
                  <a:rPr lang="cs-CZ" i="1" dirty="0"/>
                  <a:t>N</a:t>
                </a:r>
                <a:r>
                  <a:rPr lang="cs-CZ" dirty="0" smtClean="0"/>
                  <a:t>).</a:t>
                </a:r>
                <a:endParaRPr lang="cs-CZ" dirty="0"/>
              </a:p>
              <a:p>
                <a:endParaRPr lang="cs-CZ" dirty="0"/>
              </a:p>
              <a:p>
                <a:r>
                  <a:rPr lang="cs-CZ" b="1" dirty="0" smtClean="0"/>
                  <a:t>Vyjádřete </a:t>
                </a:r>
                <a:r>
                  <a:rPr lang="cs-CZ" b="1" dirty="0"/>
                  <a:t>v závislosti na veličinách </a:t>
                </a:r>
                <a:r>
                  <a:rPr lang="cs-CZ" i="1" dirty="0" smtClean="0"/>
                  <a:t>k</a:t>
                </a:r>
                <a:r>
                  <a:rPr lang="cs-CZ" dirty="0" smtClean="0"/>
                  <a:t> </a:t>
                </a:r>
                <a:r>
                  <a:rPr lang="cs-CZ" b="1" dirty="0"/>
                  <a:t>a </a:t>
                </a:r>
                <a:r>
                  <a:rPr lang="cs-CZ" i="1" dirty="0" smtClean="0"/>
                  <a:t>n</a:t>
                </a:r>
                <a:r>
                  <a:rPr lang="cs-CZ" dirty="0" smtClean="0"/>
                  <a:t> </a:t>
                </a:r>
                <a:r>
                  <a:rPr lang="cs-CZ" b="1" dirty="0"/>
                  <a:t>počet listů, které </a:t>
                </a:r>
                <a:r>
                  <a:rPr lang="cs-CZ" b="1" dirty="0" smtClean="0"/>
                  <a:t>tiskárna vytiskne </a:t>
                </a:r>
                <a:r>
                  <a:rPr lang="cs-CZ" b="1" dirty="0"/>
                  <a:t>za 5 minut.</a:t>
                </a:r>
                <a:endParaRPr lang="cs-CZ" dirty="0"/>
              </a:p>
            </p:txBody>
          </p:sp>
        </mc:Choice>
        <mc:Fallback xmlns="">
          <p:sp>
            <p:nvSpPr>
              <p:cNvPr id="2" name="Obdélník 1"/>
              <p:cNvSpPr>
                <a:spLocks noRot="1" noChangeAspect="1" noMove="1" noResize="1" noEditPoints="1" noAdjustHandles="1" noChangeArrowheads="1" noChangeShapeType="1" noTextEdit="1"/>
              </p:cNvSpPr>
              <p:nvPr/>
            </p:nvSpPr>
            <p:spPr>
              <a:xfrm>
                <a:off x="755576" y="548680"/>
                <a:ext cx="7560840" cy="1477328"/>
              </a:xfrm>
              <a:prstGeom prst="rect">
                <a:avLst/>
              </a:prstGeom>
              <a:blipFill rotWithShape="1">
                <a:blip r:embed="rId2"/>
                <a:stretch>
                  <a:fillRect l="-726" t="-2066" r="-242" b="-5785"/>
                </a:stretch>
              </a:blipFill>
            </p:spPr>
            <p:txBody>
              <a:bodyPr/>
              <a:lstStyle/>
              <a:p>
                <a:r>
                  <a:rPr lang="cs-CZ">
                    <a:noFill/>
                  </a:rPr>
                  <a:t> </a:t>
                </a:r>
              </a:p>
            </p:txBody>
          </p:sp>
        </mc:Fallback>
      </mc:AlternateContent>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1916832"/>
            <a:ext cx="4726701" cy="39495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9" name="Obdélník 8"/>
              <p:cNvSpPr/>
              <p:nvPr/>
            </p:nvSpPr>
            <p:spPr>
              <a:xfrm>
                <a:off x="899592" y="2420888"/>
                <a:ext cx="795411" cy="618311"/>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cs-CZ" i="1">
                              <a:latin typeface="Cambria Math"/>
                            </a:rPr>
                          </m:ctrlPr>
                        </m:fPr>
                        <m:num>
                          <m:r>
                            <a:rPr lang="cs-CZ" i="1">
                              <a:latin typeface="Cambria Math"/>
                            </a:rPr>
                            <m:t>300 </m:t>
                          </m:r>
                          <m:r>
                            <m:rPr>
                              <m:sty m:val="p"/>
                            </m:rPr>
                            <a:rPr lang="cs-CZ">
                              <a:latin typeface="Cambria Math"/>
                            </a:rPr>
                            <m:t>k</m:t>
                          </m:r>
                        </m:num>
                        <m:den>
                          <m:r>
                            <a:rPr lang="cs-CZ" i="1">
                              <a:latin typeface="Cambria Math"/>
                            </a:rPr>
                            <m:t>𝑛</m:t>
                          </m:r>
                        </m:den>
                      </m:f>
                    </m:oMath>
                  </m:oMathPara>
                </a14:m>
                <a:endParaRPr lang="cs-CZ" dirty="0"/>
              </a:p>
            </p:txBody>
          </p:sp>
        </mc:Choice>
        <mc:Fallback xmlns="">
          <p:sp>
            <p:nvSpPr>
              <p:cNvPr id="9" name="Obdélník 8"/>
              <p:cNvSpPr>
                <a:spLocks noRot="1" noChangeAspect="1" noMove="1" noResize="1" noEditPoints="1" noAdjustHandles="1" noChangeArrowheads="1" noChangeShapeType="1" noTextEdit="1"/>
              </p:cNvSpPr>
              <p:nvPr/>
            </p:nvSpPr>
            <p:spPr>
              <a:xfrm>
                <a:off x="899592" y="2420888"/>
                <a:ext cx="795411" cy="618311"/>
              </a:xfrm>
              <a:prstGeom prst="rect">
                <a:avLst/>
              </a:prstGeom>
              <a:blipFill rotWithShape="1">
                <a:blip r:embed="rId4"/>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42623088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1920" y="2025898"/>
            <a:ext cx="4514701" cy="39216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mc:AlternateContent xmlns:mc="http://schemas.openxmlformats.org/markup-compatibility/2006" xmlns:a14="http://schemas.microsoft.com/office/drawing/2010/main">
        <mc:Choice Requires="a14">
          <p:sp>
            <p:nvSpPr>
              <p:cNvPr id="5" name="Obdélník 4"/>
              <p:cNvSpPr/>
              <p:nvPr/>
            </p:nvSpPr>
            <p:spPr>
              <a:xfrm>
                <a:off x="755254" y="620688"/>
                <a:ext cx="7057106" cy="1200329"/>
              </a:xfrm>
              <a:prstGeom prst="rect">
                <a:avLst/>
              </a:prstGeom>
            </p:spPr>
            <p:txBody>
              <a:bodyPr wrap="square">
                <a:spAutoFit/>
              </a:bodyPr>
              <a:lstStyle/>
              <a:p>
                <a:r>
                  <a:rPr lang="cs-CZ" b="1" dirty="0" smtClean="0"/>
                  <a:t>ÚLOHA 10</a:t>
                </a:r>
                <a:endParaRPr lang="cs-CZ" b="1" dirty="0"/>
              </a:p>
              <a:p>
                <a:r>
                  <a:rPr lang="cs-CZ" dirty="0" smtClean="0"/>
                  <a:t>Pro</a:t>
                </a:r>
                <a:r>
                  <a:rPr lang="cs-CZ" i="1" dirty="0" smtClean="0"/>
                  <a:t> </a:t>
                </a:r>
                <a:r>
                  <a:rPr lang="cs-CZ" i="1" dirty="0"/>
                  <a:t>n </a:t>
                </a:r>
                <a14:m>
                  <m:oMath xmlns:m="http://schemas.openxmlformats.org/officeDocument/2006/math">
                    <m:r>
                      <a:rPr lang="cs-CZ" i="1">
                        <a:latin typeface="Cambria Math"/>
                        <a:ea typeface="Cambria Math"/>
                      </a:rPr>
                      <m:t>∈</m:t>
                    </m:r>
                  </m:oMath>
                </a14:m>
                <a:r>
                  <a:rPr lang="cs-CZ" i="1" dirty="0"/>
                  <a:t> </a:t>
                </a:r>
                <a:r>
                  <a:rPr lang="cs-CZ" i="1" dirty="0" smtClean="0"/>
                  <a:t>N </a:t>
                </a:r>
                <a:r>
                  <a:rPr lang="cs-CZ" dirty="0" smtClean="0"/>
                  <a:t>je dán lomený výraz:</a:t>
                </a:r>
              </a:p>
              <a:p>
                <a:endParaRPr lang="cs-CZ" dirty="0" smtClean="0"/>
              </a:p>
              <a:p>
                <a:r>
                  <a:rPr lang="cs-CZ" b="1" dirty="0" smtClean="0"/>
                  <a:t>Lomený výraz rozšiřte číslem 3 a odstraňte závorky</a:t>
                </a:r>
                <a:endParaRPr lang="cs-CZ" dirty="0"/>
              </a:p>
            </p:txBody>
          </p:sp>
        </mc:Choice>
        <mc:Fallback xmlns="">
          <p:sp>
            <p:nvSpPr>
              <p:cNvPr id="5" name="Obdélník 4"/>
              <p:cNvSpPr>
                <a:spLocks noRot="1" noChangeAspect="1" noMove="1" noResize="1" noEditPoints="1" noAdjustHandles="1" noChangeArrowheads="1" noChangeShapeType="1" noTextEdit="1"/>
              </p:cNvSpPr>
              <p:nvPr/>
            </p:nvSpPr>
            <p:spPr>
              <a:xfrm>
                <a:off x="755254" y="620688"/>
                <a:ext cx="7057106" cy="1200329"/>
              </a:xfrm>
              <a:prstGeom prst="rect">
                <a:avLst/>
              </a:prstGeom>
              <a:blipFill rotWithShape="1">
                <a:blip r:embed="rId3"/>
                <a:stretch>
                  <a:fillRect l="-777" t="-2538" b="-710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6" name="Obdélník 5"/>
              <p:cNvSpPr/>
              <p:nvPr/>
            </p:nvSpPr>
            <p:spPr>
              <a:xfrm>
                <a:off x="1115616" y="3678037"/>
                <a:ext cx="954107" cy="617348"/>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f>
                        <m:fPr>
                          <m:ctrlPr>
                            <a:rPr lang="cs-CZ" i="1">
                              <a:latin typeface="Cambria Math"/>
                            </a:rPr>
                          </m:ctrlPr>
                        </m:fPr>
                        <m:num>
                          <m:r>
                            <a:rPr lang="cs-CZ" i="1">
                              <a:latin typeface="Cambria Math"/>
                            </a:rPr>
                            <m:t>6 </m:t>
                          </m:r>
                          <m:r>
                            <a:rPr lang="cs-CZ" i="1">
                              <a:latin typeface="Cambria Math"/>
                            </a:rPr>
                            <m:t>𝑛</m:t>
                          </m:r>
                          <m:r>
                            <a:rPr lang="cs-CZ" i="1">
                              <a:latin typeface="Cambria Math"/>
                            </a:rPr>
                            <m:t>−1</m:t>
                          </m:r>
                        </m:num>
                        <m:den>
                          <m:r>
                            <a:rPr lang="cs-CZ" i="1">
                              <a:latin typeface="Cambria Math"/>
                            </a:rPr>
                            <m:t>9+</m:t>
                          </m:r>
                          <m:r>
                            <a:rPr lang="cs-CZ" i="1">
                              <a:latin typeface="Cambria Math"/>
                            </a:rPr>
                            <m:t>𝑛</m:t>
                          </m:r>
                        </m:den>
                      </m:f>
                    </m:oMath>
                  </m:oMathPara>
                </a14:m>
                <a:endParaRPr lang="cs-CZ" dirty="0"/>
              </a:p>
            </p:txBody>
          </p:sp>
        </mc:Choice>
        <mc:Fallback xmlns="">
          <p:sp>
            <p:nvSpPr>
              <p:cNvPr id="6" name="Obdélník 5"/>
              <p:cNvSpPr>
                <a:spLocks noRot="1" noChangeAspect="1" noMove="1" noResize="1" noEditPoints="1" noAdjustHandles="1" noChangeArrowheads="1" noChangeShapeType="1" noTextEdit="1"/>
              </p:cNvSpPr>
              <p:nvPr/>
            </p:nvSpPr>
            <p:spPr>
              <a:xfrm>
                <a:off x="1115616" y="3678037"/>
                <a:ext cx="954107" cy="617348"/>
              </a:xfrm>
              <a:prstGeom prst="rect">
                <a:avLst/>
              </a:prstGeom>
              <a:blipFill rotWithShape="1">
                <a:blip r:embed="rId4"/>
                <a:stretch>
                  <a:fillRect/>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9" name="Obdélník 8"/>
              <p:cNvSpPr/>
              <p:nvPr/>
            </p:nvSpPr>
            <p:spPr>
              <a:xfrm>
                <a:off x="3887122" y="620688"/>
                <a:ext cx="1584176" cy="971356"/>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f>
                        <m:fPr>
                          <m:ctrlPr>
                            <a:rPr lang="cs-CZ" i="1" smtClean="0">
                              <a:latin typeface="Cambria Math"/>
                            </a:rPr>
                          </m:ctrlPr>
                        </m:fPr>
                        <m:num>
                          <m:r>
                            <a:rPr lang="cs-CZ" b="0" i="1" smtClean="0">
                              <a:latin typeface="Cambria Math"/>
                            </a:rPr>
                            <m:t>2</m:t>
                          </m:r>
                          <m:r>
                            <a:rPr lang="cs-CZ" i="1">
                              <a:latin typeface="Cambria Math"/>
                            </a:rPr>
                            <m:t> </m:t>
                          </m:r>
                          <m:r>
                            <a:rPr lang="cs-CZ" i="1">
                              <a:latin typeface="Cambria Math"/>
                            </a:rPr>
                            <m:t>𝑛</m:t>
                          </m:r>
                          <m:r>
                            <a:rPr lang="cs-CZ" i="1">
                              <a:latin typeface="Cambria Math"/>
                            </a:rPr>
                            <m:t>−</m:t>
                          </m:r>
                          <m:f>
                            <m:fPr>
                              <m:ctrlPr>
                                <a:rPr lang="cs-CZ" i="1" smtClean="0">
                                  <a:latin typeface="Cambria Math"/>
                                </a:rPr>
                              </m:ctrlPr>
                            </m:fPr>
                            <m:num>
                              <m:r>
                                <a:rPr lang="cs-CZ" b="0" i="1" smtClean="0">
                                  <a:latin typeface="Cambria Math"/>
                                </a:rPr>
                                <m:t>1</m:t>
                              </m:r>
                            </m:num>
                            <m:den>
                              <m:r>
                                <a:rPr lang="cs-CZ" b="0" i="1" smtClean="0">
                                  <a:latin typeface="Cambria Math"/>
                                </a:rPr>
                                <m:t>3</m:t>
                              </m:r>
                            </m:den>
                          </m:f>
                        </m:num>
                        <m:den>
                          <m:r>
                            <a:rPr lang="cs-CZ" b="0" i="1" smtClean="0">
                              <a:latin typeface="Cambria Math"/>
                            </a:rPr>
                            <m:t>3 (1</m:t>
                          </m:r>
                          <m:r>
                            <a:rPr lang="cs-CZ" i="1">
                              <a:latin typeface="Cambria Math"/>
                            </a:rPr>
                            <m:t>+</m:t>
                          </m:r>
                          <m:f>
                            <m:fPr>
                              <m:ctrlPr>
                                <a:rPr lang="cs-CZ" i="1" smtClean="0">
                                  <a:latin typeface="Cambria Math"/>
                                </a:rPr>
                              </m:ctrlPr>
                            </m:fPr>
                            <m:num>
                              <m:r>
                                <a:rPr lang="cs-CZ" b="0" i="1" smtClean="0">
                                  <a:latin typeface="Cambria Math"/>
                                </a:rPr>
                                <m:t>𝑛</m:t>
                              </m:r>
                            </m:num>
                            <m:den>
                              <m:r>
                                <a:rPr lang="cs-CZ" b="0" i="1" smtClean="0">
                                  <a:latin typeface="Cambria Math"/>
                                </a:rPr>
                                <m:t>9</m:t>
                              </m:r>
                            </m:den>
                          </m:f>
                          <m:r>
                            <a:rPr lang="cs-CZ" b="0" i="1" smtClean="0">
                              <a:latin typeface="Cambria Math"/>
                            </a:rPr>
                            <m:t>)</m:t>
                          </m:r>
                        </m:den>
                      </m:f>
                    </m:oMath>
                  </m:oMathPara>
                </a14:m>
                <a:endParaRPr lang="cs-CZ" dirty="0"/>
              </a:p>
            </p:txBody>
          </p:sp>
        </mc:Choice>
        <mc:Fallback xmlns="">
          <p:sp>
            <p:nvSpPr>
              <p:cNvPr id="9" name="Obdélník 8"/>
              <p:cNvSpPr>
                <a:spLocks noRot="1" noChangeAspect="1" noMove="1" noResize="1" noEditPoints="1" noAdjustHandles="1" noChangeArrowheads="1" noChangeShapeType="1" noTextEdit="1"/>
              </p:cNvSpPr>
              <p:nvPr/>
            </p:nvSpPr>
            <p:spPr>
              <a:xfrm>
                <a:off x="3887122" y="620688"/>
                <a:ext cx="1584176" cy="971356"/>
              </a:xfrm>
              <a:prstGeom prst="rect">
                <a:avLst/>
              </a:prstGeom>
              <a:blipFill rotWithShape="1">
                <a:blip r:embed="rId5"/>
                <a:stretch>
                  <a:fillRect/>
                </a:stretch>
              </a:blipFill>
            </p:spPr>
            <p:txBody>
              <a:bodyPr/>
              <a:lstStyle/>
              <a:p>
                <a:r>
                  <a:rPr lang="cs-CZ">
                    <a:noFill/>
                  </a:rPr>
                  <a:t> </a:t>
                </a:r>
              </a:p>
            </p:txBody>
          </p:sp>
        </mc:Fallback>
      </mc:AlternateContent>
    </p:spTree>
    <p:extLst>
      <p:ext uri="{BB962C8B-B14F-4D97-AF65-F5344CB8AC3E}">
        <p14:creationId xmlns:p14="http://schemas.microsoft.com/office/powerpoint/2010/main" val="4041004478"/>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755576" y="705177"/>
            <a:ext cx="7704856" cy="1477328"/>
          </a:xfrm>
          <a:prstGeom prst="rect">
            <a:avLst/>
          </a:prstGeom>
        </p:spPr>
        <p:txBody>
          <a:bodyPr wrap="square">
            <a:spAutoFit/>
          </a:bodyPr>
          <a:lstStyle/>
          <a:p>
            <a:r>
              <a:rPr lang="cs-CZ" b="1" dirty="0"/>
              <a:t>VÝCHOZÍ TEXT K ÚLOZE 12</a:t>
            </a:r>
          </a:p>
          <a:p>
            <a:r>
              <a:rPr lang="cs-CZ" dirty="0"/>
              <a:t>Zaváděcí ceny sportovní obuvi jsou o 12,5 % nižší, než jsou běžné ceny. Emil si </a:t>
            </a:r>
            <a:r>
              <a:rPr lang="cs-CZ" dirty="0" smtClean="0"/>
              <a:t>koupil jedny </a:t>
            </a:r>
            <a:r>
              <a:rPr lang="cs-CZ" dirty="0"/>
              <a:t>boty za zaváděcí cenu a později stejné boty za běžnou cenu. Za oba páry bot </a:t>
            </a:r>
            <a:r>
              <a:rPr lang="cs-CZ" dirty="0" smtClean="0"/>
              <a:t>zaplatil celkem </a:t>
            </a:r>
            <a:r>
              <a:rPr lang="cs-CZ" dirty="0"/>
              <a:t>4 875 Kč.</a:t>
            </a:r>
          </a:p>
          <a:p>
            <a:r>
              <a:rPr lang="cs-CZ" b="1" dirty="0" smtClean="0"/>
              <a:t>Vypočtěte</a:t>
            </a:r>
            <a:r>
              <a:rPr lang="cs-CZ" b="1" dirty="0"/>
              <a:t>, kolik korun Emil ušetřil při nákupu prvního páru obuvi.</a:t>
            </a:r>
            <a:endParaRPr lang="cs-CZ"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66094" y="2276872"/>
            <a:ext cx="4191638" cy="3789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bdélník 3"/>
          <p:cNvSpPr/>
          <p:nvPr/>
        </p:nvSpPr>
        <p:spPr>
          <a:xfrm>
            <a:off x="1835696" y="3429000"/>
            <a:ext cx="802143" cy="369332"/>
          </a:xfrm>
          <a:prstGeom prst="rect">
            <a:avLst/>
          </a:prstGeom>
        </p:spPr>
        <p:txBody>
          <a:bodyPr wrap="none">
            <a:spAutoFit/>
          </a:bodyPr>
          <a:lstStyle/>
          <a:p>
            <a:r>
              <a:rPr lang="cs-CZ" dirty="0" smtClean="0"/>
              <a:t>325 Kč</a:t>
            </a:r>
            <a:endParaRPr lang="cs-CZ" dirty="0"/>
          </a:p>
        </p:txBody>
      </p:sp>
    </p:spTree>
    <p:extLst>
      <p:ext uri="{BB962C8B-B14F-4D97-AF65-F5344CB8AC3E}">
        <p14:creationId xmlns:p14="http://schemas.microsoft.com/office/powerpoint/2010/main" val="2431323424"/>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Nadpis 3"/>
          <p:cNvSpPr>
            <a:spLocks noGrp="1"/>
          </p:cNvSpPr>
          <p:nvPr>
            <p:ph type="title"/>
          </p:nvPr>
        </p:nvSpPr>
        <p:spPr>
          <a:xfrm>
            <a:off x="457200" y="1628800"/>
            <a:ext cx="8229600" cy="2808312"/>
          </a:xfrm>
        </p:spPr>
        <p:txBody>
          <a:bodyPr/>
          <a:lstStyle/>
          <a:p>
            <a:r>
              <a:rPr lang="cs-CZ" sz="4800" b="1" dirty="0" smtClean="0">
                <a:solidFill>
                  <a:schemeClr val="tx2"/>
                </a:solidFill>
                <a:effectLst>
                  <a:outerShdw blurRad="50800" dist="38100" dir="2700000" algn="tl" rotWithShape="0">
                    <a:prstClr val="black">
                      <a:alpha val="40000"/>
                    </a:prstClr>
                  </a:outerShdw>
                </a:effectLst>
              </a:rPr>
              <a:t>MATURITNÍ ZKOUŠKA </a:t>
            </a:r>
            <a:br>
              <a:rPr lang="cs-CZ" sz="4800" b="1" dirty="0" smtClean="0">
                <a:solidFill>
                  <a:schemeClr val="tx2"/>
                </a:solidFill>
                <a:effectLst>
                  <a:outerShdw blurRad="50800" dist="38100" dir="2700000" algn="tl" rotWithShape="0">
                    <a:prstClr val="black">
                      <a:alpha val="40000"/>
                    </a:prstClr>
                  </a:outerShdw>
                </a:effectLst>
              </a:rPr>
            </a:br>
            <a:r>
              <a:rPr lang="cs-CZ" sz="4800" b="1" dirty="0" smtClean="0">
                <a:solidFill>
                  <a:schemeClr val="tx2"/>
                </a:solidFill>
                <a:effectLst>
                  <a:outerShdw blurRad="50800" dist="38100" dir="2700000" algn="tl" rotWithShape="0">
                    <a:prstClr val="black">
                      <a:alpha val="40000"/>
                    </a:prstClr>
                  </a:outerShdw>
                </a:effectLst>
              </a:rPr>
              <a:t>2015 PODZIM</a:t>
            </a:r>
            <a:br>
              <a:rPr lang="cs-CZ" sz="4800" b="1" dirty="0" smtClean="0">
                <a:solidFill>
                  <a:schemeClr val="tx2"/>
                </a:solidFill>
                <a:effectLst>
                  <a:outerShdw blurRad="50800" dist="38100" dir="2700000" algn="tl" rotWithShape="0">
                    <a:prstClr val="black">
                      <a:alpha val="40000"/>
                    </a:prstClr>
                  </a:outerShdw>
                </a:effectLst>
              </a:rPr>
            </a:br>
            <a:r>
              <a:rPr lang="cs-CZ" sz="4800" b="1" dirty="0" smtClean="0">
                <a:solidFill>
                  <a:schemeClr val="tx2"/>
                </a:solidFill>
                <a:effectLst>
                  <a:outerShdw blurRad="50800" dist="38100" dir="2700000" algn="tl" rotWithShape="0">
                    <a:prstClr val="black">
                      <a:alpha val="40000"/>
                    </a:prstClr>
                  </a:outerShdw>
                </a:effectLst>
              </a:rPr>
              <a:t>DIDAKTICKÉ TESTY</a:t>
            </a:r>
            <a:endParaRPr lang="cs-CZ" sz="4800" dirty="0">
              <a:solidFill>
                <a:schemeClr val="tx2"/>
              </a:solidFill>
              <a:effectLst>
                <a:outerShdw blurRad="50800" dist="38100" dir="2700000" algn="tl" rotWithShape="0">
                  <a:prstClr val="black">
                    <a:alpha val="40000"/>
                  </a:prstClr>
                </a:outerShdw>
              </a:effectLst>
            </a:endParaRPr>
          </a:p>
        </p:txBody>
      </p:sp>
    </p:spTree>
    <p:extLst>
      <p:ext uri="{BB962C8B-B14F-4D97-AF65-F5344CB8AC3E}">
        <p14:creationId xmlns:p14="http://schemas.microsoft.com/office/powerpoint/2010/main" val="234595442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003934982"/>
              </p:ext>
            </p:extLst>
          </p:nvPr>
        </p:nvGraphicFramePr>
        <p:xfrm>
          <a:off x="1475656" y="980728"/>
          <a:ext cx="6552728" cy="4896544"/>
        </p:xfrm>
        <a:graphic>
          <a:graphicData uri="http://schemas.openxmlformats.org/drawingml/2006/table">
            <a:tbl>
              <a:tblPr>
                <a:tableStyleId>{22838BEF-8BB2-4498-84A7-C5851F593DF1}</a:tableStyleId>
              </a:tblPr>
              <a:tblGrid>
                <a:gridCol w="1404992"/>
                <a:gridCol w="1065453"/>
                <a:gridCol w="1404992"/>
                <a:gridCol w="1342549"/>
                <a:gridCol w="1334742"/>
              </a:tblGrid>
              <a:tr h="288032">
                <a:tc rowSpan="2">
                  <a:txBody>
                    <a:bodyPr/>
                    <a:lstStyle/>
                    <a:p>
                      <a:pPr algn="ctr" fontAlgn="ctr"/>
                      <a:r>
                        <a:rPr lang="cs-CZ" sz="1100" b="1" u="none" strike="noStrike" dirty="0">
                          <a:effectLst/>
                        </a:rPr>
                        <a:t>Dílčí zkouška</a:t>
                      </a:r>
                      <a:endParaRPr lang="cs-CZ" sz="1100" b="1" i="0" u="none" strike="noStrike" dirty="0">
                        <a:solidFill>
                          <a:srgbClr val="000000"/>
                        </a:solidFill>
                        <a:effectLst/>
                        <a:latin typeface="Calibri"/>
                      </a:endParaRPr>
                    </a:p>
                  </a:txBody>
                  <a:tcPr marL="9525" marR="9525" marT="9525" marB="0" anchor="ctr"/>
                </a:tc>
                <a:tc rowSpan="2">
                  <a:txBody>
                    <a:bodyPr/>
                    <a:lstStyle/>
                    <a:p>
                      <a:pPr algn="ctr" fontAlgn="ctr"/>
                      <a:r>
                        <a:rPr lang="cs-CZ" sz="1100" b="1" u="none" strike="noStrike" dirty="0">
                          <a:effectLst/>
                        </a:rPr>
                        <a:t>Termín</a:t>
                      </a:r>
                      <a:endParaRPr lang="cs-CZ" sz="1100" b="1" i="0" u="none" strike="noStrike" dirty="0">
                        <a:solidFill>
                          <a:srgbClr val="000000"/>
                        </a:solidFill>
                        <a:effectLst/>
                        <a:latin typeface="Calibri"/>
                      </a:endParaRPr>
                    </a:p>
                  </a:txBody>
                  <a:tcPr marL="9525" marR="9525" marT="9525" marB="0" anchor="ctr"/>
                </a:tc>
                <a:tc gridSpan="3">
                  <a:txBody>
                    <a:bodyPr/>
                    <a:lstStyle/>
                    <a:p>
                      <a:pPr algn="ctr" fontAlgn="ctr"/>
                      <a:r>
                        <a:rPr lang="cs-CZ" sz="1100" b="1" u="none" strike="noStrike" dirty="0">
                          <a:effectLst/>
                        </a:rPr>
                        <a:t>Žáci (počet)</a:t>
                      </a:r>
                      <a:endParaRPr lang="cs-CZ" sz="1100" b="1" i="0" u="none" strike="noStrike" dirty="0">
                        <a:solidFill>
                          <a:srgbClr val="000000"/>
                        </a:solidFill>
                        <a:effectLst/>
                        <a:latin typeface="Calibri"/>
                      </a:endParaRPr>
                    </a:p>
                  </a:txBody>
                  <a:tcPr marL="9525" marR="9525" marT="9525" marB="0" anchor="ctr"/>
                </a:tc>
                <a:tc hMerge="1">
                  <a:txBody>
                    <a:bodyPr/>
                    <a:lstStyle/>
                    <a:p>
                      <a:endParaRPr lang="cs-CZ"/>
                    </a:p>
                  </a:txBody>
                  <a:tcPr/>
                </a:tc>
                <a:tc hMerge="1">
                  <a:txBody>
                    <a:bodyPr/>
                    <a:lstStyle/>
                    <a:p>
                      <a:endParaRPr lang="cs-CZ"/>
                    </a:p>
                  </a:txBody>
                  <a:tcPr/>
                </a:tc>
              </a:tr>
              <a:tr h="864096">
                <a:tc vMerge="1">
                  <a:txBody>
                    <a:bodyPr/>
                    <a:lstStyle/>
                    <a:p>
                      <a:endParaRPr lang="cs-CZ"/>
                    </a:p>
                  </a:txBody>
                  <a:tcPr/>
                </a:tc>
                <a:tc vMerge="1">
                  <a:txBody>
                    <a:bodyPr/>
                    <a:lstStyle/>
                    <a:p>
                      <a:endParaRPr lang="cs-CZ"/>
                    </a:p>
                  </a:txBody>
                  <a:tcPr/>
                </a:tc>
                <a:tc>
                  <a:txBody>
                    <a:bodyPr/>
                    <a:lstStyle/>
                    <a:p>
                      <a:pPr algn="ctr" fontAlgn="ctr"/>
                      <a:r>
                        <a:rPr lang="cs-CZ" sz="1100" b="1" u="none" strike="noStrike" dirty="0">
                          <a:effectLst/>
                        </a:rPr>
                        <a:t>konající alespoň jednu dílčí zkoušku</a:t>
                      </a:r>
                      <a:endParaRPr lang="cs-CZ" sz="1100" b="1" i="0" u="none" strike="noStrike" dirty="0">
                        <a:solidFill>
                          <a:srgbClr val="000000"/>
                        </a:solidFill>
                        <a:effectLst/>
                        <a:latin typeface="Calibri"/>
                      </a:endParaRPr>
                    </a:p>
                  </a:txBody>
                  <a:tcPr marL="9525" marR="9525" marT="9525" marB="0" anchor="ctr"/>
                </a:tc>
                <a:tc>
                  <a:txBody>
                    <a:bodyPr/>
                    <a:lstStyle/>
                    <a:p>
                      <a:pPr algn="ctr" fontAlgn="ctr"/>
                      <a:r>
                        <a:rPr lang="cs-CZ" sz="1100" b="1" u="none" strike="noStrike" dirty="0">
                          <a:effectLst/>
                        </a:rPr>
                        <a:t>nekonající alespoň jednu dílčí zkoušku</a:t>
                      </a:r>
                      <a:endParaRPr lang="cs-CZ" sz="1100" b="1" i="0" u="none" strike="noStrike" dirty="0">
                        <a:solidFill>
                          <a:srgbClr val="000000"/>
                        </a:solidFill>
                        <a:effectLst/>
                        <a:latin typeface="Calibri"/>
                      </a:endParaRPr>
                    </a:p>
                  </a:txBody>
                  <a:tcPr marL="9525" marR="9525" marT="9525" marB="0" anchor="ctr"/>
                </a:tc>
                <a:tc>
                  <a:txBody>
                    <a:bodyPr/>
                    <a:lstStyle/>
                    <a:p>
                      <a:pPr algn="ctr" fontAlgn="ctr"/>
                      <a:r>
                        <a:rPr lang="cs-CZ" sz="1100" b="1" u="none" strike="noStrike" dirty="0">
                          <a:effectLst/>
                        </a:rPr>
                        <a:t>přihlášení alespoň k jedné dílčí zkoušce</a:t>
                      </a:r>
                      <a:endParaRPr lang="cs-CZ" sz="1100" b="1" i="0" u="none" strike="noStrike" dirty="0">
                        <a:solidFill>
                          <a:srgbClr val="000000"/>
                        </a:solidFill>
                        <a:effectLst/>
                        <a:latin typeface="Calibri"/>
                      </a:endParaRPr>
                    </a:p>
                  </a:txBody>
                  <a:tcPr marL="9525" marR="9525" marT="9525" marB="0" anchor="ctr"/>
                </a:tc>
              </a:tr>
              <a:tr h="288032">
                <a:tc rowSpan="4">
                  <a:txBody>
                    <a:bodyPr/>
                    <a:lstStyle/>
                    <a:p>
                      <a:pPr algn="ctr" fontAlgn="ctr"/>
                      <a:r>
                        <a:rPr lang="cs-CZ" sz="1100" b="1" u="none" strike="noStrike" dirty="0">
                          <a:effectLst/>
                        </a:rPr>
                        <a:t>DT</a:t>
                      </a:r>
                      <a:endParaRPr lang="cs-CZ" sz="1100" b="1" i="0" u="none" strike="noStrike" dirty="0">
                        <a:solidFill>
                          <a:srgbClr val="000000"/>
                        </a:solidFill>
                        <a:effectLst/>
                        <a:latin typeface="Calibri"/>
                      </a:endParaRPr>
                    </a:p>
                  </a:txBody>
                  <a:tcPr marL="9525" marR="9525" marT="9525" marB="0" anchor="ctr"/>
                </a:tc>
                <a:tc>
                  <a:txBody>
                    <a:bodyPr/>
                    <a:lstStyle/>
                    <a:p>
                      <a:pPr algn="l" fontAlgn="ctr"/>
                      <a:r>
                        <a:rPr lang="cs-CZ" sz="1100" b="1" u="none" strike="noStrike" dirty="0">
                          <a:effectLst/>
                        </a:rPr>
                        <a:t>Řádný</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3325</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1718</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4983</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Opravný</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10634</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552</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11144</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Náhradní</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407</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227</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626</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Celkem</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14366</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2497</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16727</a:t>
                      </a:r>
                      <a:endParaRPr lang="cs-CZ" sz="1100" b="0" i="0" u="none" strike="noStrike" dirty="0">
                        <a:solidFill>
                          <a:srgbClr val="000000"/>
                        </a:solidFill>
                        <a:effectLst/>
                        <a:latin typeface="Calibri"/>
                      </a:endParaRPr>
                    </a:p>
                  </a:txBody>
                  <a:tcPr marL="9525" marR="85725" marT="9525" marB="0" anchor="b"/>
                </a:tc>
              </a:tr>
              <a:tr h="288032">
                <a:tc rowSpan="4">
                  <a:txBody>
                    <a:bodyPr/>
                    <a:lstStyle/>
                    <a:p>
                      <a:pPr algn="ctr" fontAlgn="ctr"/>
                      <a:r>
                        <a:rPr lang="cs-CZ" sz="1100" b="1" u="none" strike="noStrike" dirty="0">
                          <a:effectLst/>
                        </a:rPr>
                        <a:t>PP</a:t>
                      </a:r>
                      <a:endParaRPr lang="cs-CZ" sz="1100" b="1" i="0" u="none" strike="noStrike" dirty="0">
                        <a:solidFill>
                          <a:srgbClr val="000000"/>
                        </a:solidFill>
                        <a:effectLst/>
                        <a:latin typeface="Calibri"/>
                      </a:endParaRPr>
                    </a:p>
                  </a:txBody>
                  <a:tcPr marL="9525" marR="9525" marT="9525" marB="0" anchor="ctr"/>
                </a:tc>
                <a:tc>
                  <a:txBody>
                    <a:bodyPr/>
                    <a:lstStyle/>
                    <a:p>
                      <a:pPr algn="l" fontAlgn="ctr"/>
                      <a:r>
                        <a:rPr lang="cs-CZ" sz="1100" b="1" u="none" strike="noStrike" dirty="0">
                          <a:effectLst/>
                        </a:rPr>
                        <a:t>Řádný</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3322</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1694</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4983</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Opravný</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2227</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235</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2458</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Náhradní</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252</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129</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377</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Celkem</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5801</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2058</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7811</a:t>
                      </a:r>
                      <a:endParaRPr lang="cs-CZ" sz="1100" b="0" i="0" u="none" strike="noStrike" dirty="0">
                        <a:solidFill>
                          <a:srgbClr val="000000"/>
                        </a:solidFill>
                        <a:effectLst/>
                        <a:latin typeface="Calibri"/>
                      </a:endParaRPr>
                    </a:p>
                  </a:txBody>
                  <a:tcPr marL="9525" marR="85725" marT="9525" marB="0" anchor="b"/>
                </a:tc>
              </a:tr>
              <a:tr h="288032">
                <a:tc rowSpan="4">
                  <a:txBody>
                    <a:bodyPr/>
                    <a:lstStyle/>
                    <a:p>
                      <a:pPr algn="ctr" fontAlgn="ctr"/>
                      <a:r>
                        <a:rPr lang="cs-CZ" sz="1100" b="1" u="none" strike="noStrike" dirty="0">
                          <a:effectLst/>
                        </a:rPr>
                        <a:t>DT a PP</a:t>
                      </a:r>
                      <a:endParaRPr lang="cs-CZ" sz="1100" b="1" i="0" u="none" strike="noStrike" dirty="0">
                        <a:solidFill>
                          <a:srgbClr val="000000"/>
                        </a:solidFill>
                        <a:effectLst/>
                        <a:latin typeface="Calibri"/>
                      </a:endParaRPr>
                    </a:p>
                  </a:txBody>
                  <a:tcPr marL="9525" marR="9525" marT="9525" marB="0" anchor="ctr"/>
                </a:tc>
                <a:tc>
                  <a:txBody>
                    <a:bodyPr/>
                    <a:lstStyle/>
                    <a:p>
                      <a:pPr algn="l" fontAlgn="ctr"/>
                      <a:r>
                        <a:rPr lang="cs-CZ" sz="1100" b="1" u="none" strike="noStrike" dirty="0">
                          <a:effectLst/>
                        </a:rPr>
                        <a:t>Řádný</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3330</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1736</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4983</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Opravný</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11677</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639</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12260</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Náhradní</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471</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279</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739</a:t>
                      </a:r>
                      <a:endParaRPr lang="cs-CZ" sz="1100" b="0" i="0" u="none" strike="noStrike" dirty="0">
                        <a:solidFill>
                          <a:srgbClr val="000000"/>
                        </a:solidFill>
                        <a:effectLst/>
                        <a:latin typeface="Calibri"/>
                      </a:endParaRPr>
                    </a:p>
                  </a:txBody>
                  <a:tcPr marL="9525" marR="85725" marT="9525" marB="0" anchor="b"/>
                </a:tc>
              </a:tr>
              <a:tr h="288032">
                <a:tc vMerge="1">
                  <a:txBody>
                    <a:bodyPr/>
                    <a:lstStyle/>
                    <a:p>
                      <a:endParaRPr lang="cs-CZ"/>
                    </a:p>
                  </a:txBody>
                  <a:tcPr/>
                </a:tc>
                <a:tc>
                  <a:txBody>
                    <a:bodyPr/>
                    <a:lstStyle/>
                    <a:p>
                      <a:pPr algn="l" fontAlgn="ctr"/>
                      <a:r>
                        <a:rPr lang="cs-CZ" sz="1100" b="1" u="none" strike="noStrike" dirty="0">
                          <a:effectLst/>
                        </a:rPr>
                        <a:t>Celkem</a:t>
                      </a:r>
                      <a:endParaRPr lang="cs-CZ" sz="1100" b="1" i="0" u="none" strike="noStrike" dirty="0">
                        <a:solidFill>
                          <a:srgbClr val="000000"/>
                        </a:solidFill>
                        <a:effectLst/>
                        <a:latin typeface="Calibri"/>
                      </a:endParaRPr>
                    </a:p>
                  </a:txBody>
                  <a:tcPr marL="85725" marR="9525" marT="9525" marB="0" anchor="ctr"/>
                </a:tc>
                <a:tc>
                  <a:txBody>
                    <a:bodyPr/>
                    <a:lstStyle/>
                    <a:p>
                      <a:pPr algn="r" fontAlgn="b"/>
                      <a:r>
                        <a:rPr lang="cs-CZ" sz="1100" u="none" strike="noStrike" dirty="0">
                          <a:effectLst/>
                        </a:rPr>
                        <a:t>15478</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2654</a:t>
                      </a:r>
                      <a:endParaRPr lang="cs-CZ" sz="1100" b="0" i="0" u="none" strike="noStrike" dirty="0">
                        <a:solidFill>
                          <a:srgbClr val="000000"/>
                        </a:solidFill>
                        <a:effectLst/>
                        <a:latin typeface="Calibri"/>
                      </a:endParaRPr>
                    </a:p>
                  </a:txBody>
                  <a:tcPr marL="9525" marR="85725" marT="9525" marB="0" anchor="b"/>
                </a:tc>
                <a:tc>
                  <a:txBody>
                    <a:bodyPr/>
                    <a:lstStyle/>
                    <a:p>
                      <a:pPr algn="r" fontAlgn="b"/>
                      <a:r>
                        <a:rPr lang="cs-CZ" sz="1100" u="none" strike="noStrike" dirty="0">
                          <a:effectLst/>
                        </a:rPr>
                        <a:t>17946</a:t>
                      </a:r>
                      <a:endParaRPr lang="cs-CZ" sz="1100" b="0" i="0" u="none" strike="noStrike" dirty="0">
                        <a:solidFill>
                          <a:srgbClr val="000000"/>
                        </a:solidFill>
                        <a:effectLst/>
                        <a:latin typeface="Calibri"/>
                      </a:endParaRPr>
                    </a:p>
                  </a:txBody>
                  <a:tcPr marL="9525" marR="85725" marT="9525" marB="0" anchor="b"/>
                </a:tc>
              </a:tr>
              <a:tr h="288032">
                <a:tc>
                  <a:txBody>
                    <a:bodyPr/>
                    <a:lstStyle/>
                    <a:p>
                      <a:pPr algn="ctr" fontAlgn="b"/>
                      <a:r>
                        <a:rPr lang="cs-CZ" sz="1100" b="1" u="none" strike="noStrike" dirty="0">
                          <a:effectLst/>
                        </a:rPr>
                        <a:t>DT, PP, ÚZ</a:t>
                      </a:r>
                      <a:endParaRPr lang="cs-CZ" sz="1100" b="1" i="0" u="none" strike="noStrike" dirty="0">
                        <a:solidFill>
                          <a:srgbClr val="000000"/>
                        </a:solidFill>
                        <a:effectLst/>
                        <a:latin typeface="Calibri"/>
                      </a:endParaRPr>
                    </a:p>
                  </a:txBody>
                  <a:tcPr marL="9525" marR="9525" marT="9525" marB="0" anchor="ctr"/>
                </a:tc>
                <a:tc>
                  <a:txBody>
                    <a:bodyPr/>
                    <a:lstStyle/>
                    <a:p>
                      <a:pPr algn="l" fontAlgn="ctr"/>
                      <a:r>
                        <a:rPr lang="cs-CZ" sz="1100" b="1" u="none" strike="noStrike" dirty="0">
                          <a:effectLst/>
                        </a:rPr>
                        <a:t>Celkem</a:t>
                      </a:r>
                      <a:endParaRPr lang="cs-CZ" sz="1100" b="1" i="0" u="none" strike="noStrike" dirty="0">
                        <a:solidFill>
                          <a:srgbClr val="000000"/>
                        </a:solidFill>
                        <a:effectLst/>
                        <a:latin typeface="Calibri"/>
                      </a:endParaRPr>
                    </a:p>
                  </a:txBody>
                  <a:tcPr marL="85725" marR="9525" marT="9525" marB="0" anchor="ctr"/>
                </a:tc>
                <a:tc>
                  <a:txBody>
                    <a:bodyPr/>
                    <a:lstStyle/>
                    <a:p>
                      <a:pPr algn="l" fontAlgn="b"/>
                      <a:r>
                        <a:rPr lang="cs-CZ" sz="1100" u="none" strike="noStrike" dirty="0">
                          <a:effectLst/>
                        </a:rPr>
                        <a:t> </a:t>
                      </a:r>
                      <a:endParaRPr lang="cs-CZ" sz="1100" b="0" i="0" u="none" strike="noStrike" dirty="0">
                        <a:solidFill>
                          <a:srgbClr val="000000"/>
                        </a:solidFill>
                        <a:effectLst/>
                        <a:latin typeface="Calibri"/>
                      </a:endParaRPr>
                    </a:p>
                  </a:txBody>
                  <a:tcPr marL="9525" marR="9525" marT="9525" marB="0" anchor="b"/>
                </a:tc>
                <a:tc>
                  <a:txBody>
                    <a:bodyPr/>
                    <a:lstStyle/>
                    <a:p>
                      <a:pPr algn="l" fontAlgn="b"/>
                      <a:r>
                        <a:rPr lang="cs-CZ" sz="1100" u="none" strike="noStrike" dirty="0">
                          <a:effectLst/>
                        </a:rPr>
                        <a:t> </a:t>
                      </a:r>
                      <a:endParaRPr lang="cs-CZ" sz="1100" b="0" i="0" u="none" strike="noStrike" dirty="0">
                        <a:solidFill>
                          <a:srgbClr val="000000"/>
                        </a:solidFill>
                        <a:effectLst/>
                        <a:latin typeface="Calibri"/>
                      </a:endParaRPr>
                    </a:p>
                  </a:txBody>
                  <a:tcPr marL="9525" marR="9525" marT="9525" marB="0" anchor="b"/>
                </a:tc>
                <a:tc>
                  <a:txBody>
                    <a:bodyPr/>
                    <a:lstStyle/>
                    <a:p>
                      <a:pPr algn="r" fontAlgn="b"/>
                      <a:r>
                        <a:rPr lang="cs-CZ" sz="1100" u="none" strike="noStrike" dirty="0">
                          <a:effectLst/>
                        </a:rPr>
                        <a:t>20727</a:t>
                      </a:r>
                      <a:endParaRPr lang="cs-CZ" sz="1100" b="0" i="0" u="none" strike="noStrike" dirty="0">
                        <a:solidFill>
                          <a:srgbClr val="000000"/>
                        </a:solidFill>
                        <a:effectLst/>
                        <a:latin typeface="Calibri"/>
                      </a:endParaRPr>
                    </a:p>
                  </a:txBody>
                  <a:tcPr marL="9525" marR="85725" marT="9525" marB="0" anchor="b"/>
                </a:tc>
              </a:tr>
            </a:tbl>
          </a:graphicData>
        </a:graphic>
      </p:graphicFrame>
    </p:spTree>
    <p:extLst>
      <p:ext uri="{BB962C8B-B14F-4D97-AF65-F5344CB8AC3E}">
        <p14:creationId xmlns:p14="http://schemas.microsoft.com/office/powerpoint/2010/main" val="198868218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extLst>
              <p:ext uri="{D42A27DB-BD31-4B8C-83A1-F6EECF244321}">
                <p14:modId xmlns:p14="http://schemas.microsoft.com/office/powerpoint/2010/main" val="3445570394"/>
              </p:ext>
            </p:extLst>
          </p:nvPr>
        </p:nvGraphicFramePr>
        <p:xfrm>
          <a:off x="1835696" y="1556796"/>
          <a:ext cx="5472608" cy="3888432"/>
        </p:xfrm>
        <a:graphic>
          <a:graphicData uri="http://schemas.openxmlformats.org/drawingml/2006/table">
            <a:tbl>
              <a:tblPr/>
              <a:tblGrid>
                <a:gridCol w="1571620"/>
                <a:gridCol w="1479409"/>
                <a:gridCol w="689588"/>
                <a:gridCol w="513182"/>
                <a:gridCol w="1218809"/>
              </a:tblGrid>
              <a:tr h="432048">
                <a:tc>
                  <a:txBody>
                    <a:bodyPr/>
                    <a:lstStyle/>
                    <a:p>
                      <a:pPr algn="ctr" fontAlgn="b"/>
                      <a:r>
                        <a:rPr lang="cs-CZ" sz="1400" b="1" i="0" u="none" strike="noStrike" dirty="0" smtClean="0">
                          <a:solidFill>
                            <a:srgbClr val="000000"/>
                          </a:solidFill>
                          <a:effectLst/>
                          <a:latin typeface="Calibri"/>
                        </a:rPr>
                        <a:t>Dílčí zkouška</a:t>
                      </a:r>
                      <a:endParaRPr lang="cs-CZ" sz="1400" b="1" i="0" u="none" strike="noStrike" dirty="0">
                        <a:solidFill>
                          <a:srgbClr val="000000"/>
                        </a:solidFill>
                        <a:effectLst/>
                        <a:latin typeface="Calibri"/>
                      </a:endParaRPr>
                    </a:p>
                  </a:txBody>
                  <a:tcPr marL="0" marR="0" marT="0" marB="0" anchor="ctr">
                    <a:lnL>
                      <a:noFill/>
                    </a:lnL>
                    <a:lnR>
                      <a:noFill/>
                    </a:lnR>
                    <a:lnT>
                      <a:noFill/>
                    </a:lnT>
                    <a:lnB w="6350" cap="flat" cmpd="sng" algn="ctr">
                      <a:solidFill>
                        <a:srgbClr val="95B3D7"/>
                      </a:solidFill>
                      <a:prstDash val="solid"/>
                      <a:round/>
                      <a:headEnd type="none" w="med" len="med"/>
                      <a:tailEnd type="none" w="med" len="med"/>
                    </a:lnB>
                    <a:solidFill>
                      <a:srgbClr val="DCE6F1"/>
                    </a:solidFill>
                  </a:tcPr>
                </a:tc>
                <a:tc>
                  <a:txBody>
                    <a:bodyPr/>
                    <a:lstStyle/>
                    <a:p>
                      <a:pPr algn="ctr" fontAlgn="b"/>
                      <a:r>
                        <a:rPr lang="cs-CZ" sz="1400" b="1" i="0" u="none" strike="noStrike" dirty="0">
                          <a:solidFill>
                            <a:srgbClr val="000000"/>
                          </a:solidFill>
                          <a:effectLst/>
                          <a:latin typeface="Calibri"/>
                        </a:rPr>
                        <a:t>náhradní</a:t>
                      </a:r>
                    </a:p>
                  </a:txBody>
                  <a:tcPr marL="0" marR="0" marT="0" marB="0" anchor="ctr">
                    <a:lnL>
                      <a:noFill/>
                    </a:lnL>
                    <a:lnR>
                      <a:noFill/>
                    </a:lnR>
                    <a:lnT>
                      <a:noFill/>
                    </a:lnT>
                    <a:lnB w="6350" cap="flat" cmpd="sng" algn="ctr">
                      <a:solidFill>
                        <a:srgbClr val="95B3D7"/>
                      </a:solidFill>
                      <a:prstDash val="solid"/>
                      <a:round/>
                      <a:headEnd type="none" w="med" len="med"/>
                      <a:tailEnd type="none" w="med" len="med"/>
                    </a:lnB>
                    <a:solidFill>
                      <a:srgbClr val="DCE6F1"/>
                    </a:solidFill>
                  </a:tcPr>
                </a:tc>
                <a:tc>
                  <a:txBody>
                    <a:bodyPr/>
                    <a:lstStyle/>
                    <a:p>
                      <a:pPr algn="ctr" fontAlgn="b"/>
                      <a:r>
                        <a:rPr lang="cs-CZ" sz="1400" b="1" i="0" u="none" strike="noStrike" dirty="0">
                          <a:solidFill>
                            <a:srgbClr val="000000"/>
                          </a:solidFill>
                          <a:effectLst/>
                          <a:latin typeface="Calibri"/>
                        </a:rPr>
                        <a:t>opravný</a:t>
                      </a:r>
                    </a:p>
                  </a:txBody>
                  <a:tcPr marL="0" marR="0" marT="0" marB="0" anchor="ctr">
                    <a:lnL>
                      <a:noFill/>
                    </a:lnL>
                    <a:lnR>
                      <a:noFill/>
                    </a:lnR>
                    <a:lnT>
                      <a:noFill/>
                    </a:lnT>
                    <a:lnB w="6350" cap="flat" cmpd="sng" algn="ctr">
                      <a:solidFill>
                        <a:srgbClr val="95B3D7"/>
                      </a:solidFill>
                      <a:prstDash val="solid"/>
                      <a:round/>
                      <a:headEnd type="none" w="med" len="med"/>
                      <a:tailEnd type="none" w="med" len="med"/>
                    </a:lnB>
                    <a:solidFill>
                      <a:srgbClr val="DCE6F1"/>
                    </a:solidFill>
                  </a:tcPr>
                </a:tc>
                <a:tc>
                  <a:txBody>
                    <a:bodyPr/>
                    <a:lstStyle/>
                    <a:p>
                      <a:pPr algn="ctr" fontAlgn="b"/>
                      <a:r>
                        <a:rPr lang="cs-CZ" sz="1400" b="1" i="0" u="none" strike="noStrike" dirty="0">
                          <a:solidFill>
                            <a:srgbClr val="000000"/>
                          </a:solidFill>
                          <a:effectLst/>
                          <a:latin typeface="Calibri"/>
                        </a:rPr>
                        <a:t>řádný</a:t>
                      </a:r>
                    </a:p>
                  </a:txBody>
                  <a:tcPr marL="0" marR="0" marT="0" marB="0" anchor="ctr">
                    <a:lnL>
                      <a:noFill/>
                    </a:lnL>
                    <a:lnR>
                      <a:noFill/>
                    </a:lnR>
                    <a:lnT>
                      <a:noFill/>
                    </a:lnT>
                    <a:lnB w="6350" cap="flat" cmpd="sng" algn="ctr">
                      <a:solidFill>
                        <a:srgbClr val="95B3D7"/>
                      </a:solidFill>
                      <a:prstDash val="solid"/>
                      <a:round/>
                      <a:headEnd type="none" w="med" len="med"/>
                      <a:tailEnd type="none" w="med" len="med"/>
                    </a:lnB>
                    <a:solidFill>
                      <a:srgbClr val="DCE6F1"/>
                    </a:solidFill>
                  </a:tcPr>
                </a:tc>
                <a:tc>
                  <a:txBody>
                    <a:bodyPr/>
                    <a:lstStyle/>
                    <a:p>
                      <a:pPr algn="ctr" fontAlgn="b"/>
                      <a:r>
                        <a:rPr lang="cs-CZ" sz="1400" b="1" i="0" u="none" strike="noStrike" dirty="0" smtClean="0">
                          <a:solidFill>
                            <a:srgbClr val="000000"/>
                          </a:solidFill>
                          <a:effectLst/>
                          <a:latin typeface="Calibri"/>
                        </a:rPr>
                        <a:t>Celkem</a:t>
                      </a:r>
                      <a:endParaRPr lang="cs-CZ" sz="1400" b="1" i="0" u="none" strike="noStrike" dirty="0">
                        <a:solidFill>
                          <a:srgbClr val="000000"/>
                        </a:solidFill>
                        <a:effectLst/>
                        <a:latin typeface="Calibri"/>
                      </a:endParaRPr>
                    </a:p>
                  </a:txBody>
                  <a:tcPr marL="0" marR="0" marT="0" marB="0" anchor="ctr">
                    <a:lnL>
                      <a:noFill/>
                    </a:lnL>
                    <a:lnR>
                      <a:noFill/>
                    </a:lnR>
                    <a:lnT>
                      <a:noFill/>
                    </a:lnT>
                    <a:lnB w="6350" cap="flat" cmpd="sng" algn="ctr">
                      <a:solidFill>
                        <a:srgbClr val="95B3D7"/>
                      </a:solidFill>
                      <a:prstDash val="solid"/>
                      <a:round/>
                      <a:headEnd type="none" w="med" len="med"/>
                      <a:tailEnd type="none" w="med" len="med"/>
                    </a:lnB>
                    <a:solidFill>
                      <a:srgbClr val="DCE6F1"/>
                    </a:solidFill>
                  </a:tcPr>
                </a:tc>
              </a:tr>
              <a:tr h="432048">
                <a:tc>
                  <a:txBody>
                    <a:bodyPr/>
                    <a:lstStyle/>
                    <a:p>
                      <a:pPr algn="ctr" fontAlgn="b"/>
                      <a:r>
                        <a:rPr lang="cs-CZ" sz="1400" b="0" i="0" u="none" strike="noStrike" dirty="0">
                          <a:solidFill>
                            <a:srgbClr val="000000"/>
                          </a:solidFill>
                          <a:effectLst/>
                          <a:latin typeface="Calibri"/>
                        </a:rPr>
                        <a:t>AJ-DT-Z</a:t>
                      </a:r>
                    </a:p>
                  </a:txBody>
                  <a:tcPr marL="0" marR="0" marT="0" marB="0" anchor="ctr">
                    <a:lnL>
                      <a:noFill/>
                    </a:lnL>
                    <a:lnR>
                      <a:noFill/>
                    </a:lnR>
                    <a:lnT w="6350" cap="flat" cmpd="sng" algn="ctr">
                      <a:solidFill>
                        <a:srgbClr val="95B3D7"/>
                      </a:solidFill>
                      <a:prstDash val="solid"/>
                      <a:round/>
                      <a:headEnd type="none" w="med" len="med"/>
                      <a:tailEnd type="none" w="med" len="med"/>
                    </a:lnT>
                    <a:lnB>
                      <a:noFill/>
                    </a:lnB>
                  </a:tcPr>
                </a:tc>
                <a:tc>
                  <a:txBody>
                    <a:bodyPr/>
                    <a:lstStyle/>
                    <a:p>
                      <a:pPr algn="ctr" fontAlgn="b"/>
                      <a:r>
                        <a:rPr lang="cs-CZ" sz="1400" b="0" i="0" u="none" strike="noStrike" dirty="0">
                          <a:solidFill>
                            <a:srgbClr val="000000"/>
                          </a:solidFill>
                          <a:effectLst/>
                          <a:latin typeface="Calibri"/>
                        </a:rPr>
                        <a:t>61,49</a:t>
                      </a:r>
                    </a:p>
                  </a:txBody>
                  <a:tcPr marL="0" marR="0" marT="0" marB="0" anchor="ctr">
                    <a:lnL>
                      <a:noFill/>
                    </a:lnL>
                    <a:lnR>
                      <a:noFill/>
                    </a:lnR>
                    <a:lnT w="6350" cap="flat" cmpd="sng" algn="ctr">
                      <a:solidFill>
                        <a:srgbClr val="95B3D7"/>
                      </a:solidFill>
                      <a:prstDash val="solid"/>
                      <a:round/>
                      <a:headEnd type="none" w="med" len="med"/>
                      <a:tailEnd type="none" w="med" len="med"/>
                    </a:lnT>
                    <a:lnB>
                      <a:noFill/>
                    </a:lnB>
                  </a:tcPr>
                </a:tc>
                <a:tc>
                  <a:txBody>
                    <a:bodyPr/>
                    <a:lstStyle/>
                    <a:p>
                      <a:pPr algn="ctr" fontAlgn="b"/>
                      <a:r>
                        <a:rPr lang="cs-CZ" sz="1400" b="0" i="0" u="none" strike="noStrike" dirty="0">
                          <a:solidFill>
                            <a:srgbClr val="000000"/>
                          </a:solidFill>
                          <a:effectLst/>
                          <a:latin typeface="Calibri"/>
                        </a:rPr>
                        <a:t>49,53</a:t>
                      </a:r>
                    </a:p>
                  </a:txBody>
                  <a:tcPr marL="0" marR="0" marT="0" marB="0" anchor="ctr">
                    <a:lnL>
                      <a:noFill/>
                    </a:lnL>
                    <a:lnR>
                      <a:noFill/>
                    </a:lnR>
                    <a:lnT w="6350" cap="flat" cmpd="sng" algn="ctr">
                      <a:solidFill>
                        <a:srgbClr val="95B3D7"/>
                      </a:solidFill>
                      <a:prstDash val="solid"/>
                      <a:round/>
                      <a:headEnd type="none" w="med" len="med"/>
                      <a:tailEnd type="none" w="med" len="med"/>
                    </a:lnT>
                    <a:lnB>
                      <a:noFill/>
                    </a:lnB>
                  </a:tcPr>
                </a:tc>
                <a:tc>
                  <a:txBody>
                    <a:bodyPr/>
                    <a:lstStyle/>
                    <a:p>
                      <a:pPr algn="ctr" fontAlgn="b"/>
                      <a:r>
                        <a:rPr lang="cs-CZ" sz="1400" b="0" i="0" u="none" strike="noStrike" dirty="0">
                          <a:solidFill>
                            <a:srgbClr val="000000"/>
                          </a:solidFill>
                          <a:effectLst/>
                          <a:latin typeface="Calibri"/>
                        </a:rPr>
                        <a:t>65,65</a:t>
                      </a:r>
                    </a:p>
                  </a:txBody>
                  <a:tcPr marL="0" marR="0" marT="0" marB="0" anchor="ctr">
                    <a:lnL>
                      <a:noFill/>
                    </a:lnL>
                    <a:lnR>
                      <a:noFill/>
                    </a:lnR>
                    <a:lnT w="6350" cap="flat" cmpd="sng" algn="ctr">
                      <a:solidFill>
                        <a:srgbClr val="95B3D7"/>
                      </a:solidFill>
                      <a:prstDash val="solid"/>
                      <a:round/>
                      <a:headEnd type="none" w="med" len="med"/>
                      <a:tailEnd type="none" w="med" len="med"/>
                    </a:lnT>
                    <a:lnB>
                      <a:noFill/>
                    </a:lnB>
                  </a:tcPr>
                </a:tc>
                <a:tc>
                  <a:txBody>
                    <a:bodyPr/>
                    <a:lstStyle/>
                    <a:p>
                      <a:pPr algn="ctr" fontAlgn="b"/>
                      <a:r>
                        <a:rPr lang="cs-CZ" sz="1400" b="0" i="0" u="none" strike="noStrike" dirty="0">
                          <a:solidFill>
                            <a:srgbClr val="000000"/>
                          </a:solidFill>
                          <a:effectLst/>
                          <a:latin typeface="Calibri"/>
                        </a:rPr>
                        <a:t>56,82</a:t>
                      </a:r>
                    </a:p>
                  </a:txBody>
                  <a:tcPr marL="0" marR="0" marT="0" marB="0" anchor="ctr">
                    <a:lnL>
                      <a:noFill/>
                    </a:lnL>
                    <a:lnR>
                      <a:noFill/>
                    </a:lnR>
                    <a:lnT w="6350" cap="flat" cmpd="sng" algn="ctr">
                      <a:solidFill>
                        <a:srgbClr val="95B3D7"/>
                      </a:solidFill>
                      <a:prstDash val="solid"/>
                      <a:round/>
                      <a:headEnd type="none" w="med" len="med"/>
                      <a:tailEnd type="none" w="med" len="med"/>
                    </a:lnT>
                    <a:lnB>
                      <a:noFill/>
                    </a:lnB>
                  </a:tcPr>
                </a:tc>
              </a:tr>
              <a:tr h="432048">
                <a:tc>
                  <a:txBody>
                    <a:bodyPr/>
                    <a:lstStyle/>
                    <a:p>
                      <a:pPr algn="ctr" fontAlgn="b"/>
                      <a:r>
                        <a:rPr lang="cs-CZ" sz="1400" b="0" i="0" u="none" strike="noStrike" dirty="0">
                          <a:solidFill>
                            <a:srgbClr val="000000"/>
                          </a:solidFill>
                          <a:effectLst/>
                          <a:latin typeface="Calibri"/>
                        </a:rPr>
                        <a:t>CJ-DT-Z</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55,91</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45,94</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53,99</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49,58</a:t>
                      </a:r>
                    </a:p>
                  </a:txBody>
                  <a:tcPr marL="0" marR="0" marT="0" marB="0" anchor="ctr">
                    <a:lnL>
                      <a:noFill/>
                    </a:lnL>
                    <a:lnR>
                      <a:noFill/>
                    </a:lnR>
                    <a:lnT>
                      <a:noFill/>
                    </a:lnT>
                    <a:lnB>
                      <a:noFill/>
                    </a:lnB>
                  </a:tcPr>
                </a:tc>
              </a:tr>
              <a:tr h="432048">
                <a:tc>
                  <a:txBody>
                    <a:bodyPr/>
                    <a:lstStyle/>
                    <a:p>
                      <a:pPr algn="ctr" fontAlgn="b"/>
                      <a:r>
                        <a:rPr lang="cs-CZ" sz="1400" b="0" i="0" u="none" strike="noStrike" dirty="0">
                          <a:solidFill>
                            <a:srgbClr val="000000"/>
                          </a:solidFill>
                          <a:effectLst/>
                          <a:latin typeface="Calibri"/>
                        </a:rPr>
                        <a:t>FJ-DT-Z</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90,48</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68,26</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31,74</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63,49</a:t>
                      </a:r>
                    </a:p>
                  </a:txBody>
                  <a:tcPr marL="0" marR="0" marT="0" marB="0" anchor="ctr">
                    <a:lnL>
                      <a:noFill/>
                    </a:lnL>
                    <a:lnR>
                      <a:noFill/>
                    </a:lnR>
                    <a:lnT>
                      <a:noFill/>
                    </a:lnT>
                    <a:lnB>
                      <a:noFill/>
                    </a:lnB>
                  </a:tcPr>
                </a:tc>
              </a:tr>
              <a:tr h="432048">
                <a:tc>
                  <a:txBody>
                    <a:bodyPr/>
                    <a:lstStyle/>
                    <a:p>
                      <a:pPr algn="ctr" fontAlgn="b"/>
                      <a:r>
                        <a:rPr lang="cs-CZ" sz="1400" b="0" i="0" u="none" strike="noStrike" dirty="0">
                          <a:solidFill>
                            <a:srgbClr val="000000"/>
                          </a:solidFill>
                          <a:effectLst/>
                          <a:latin typeface="Calibri"/>
                        </a:rPr>
                        <a:t>MA-DT-Z</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25,76</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31,60</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29,41</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31,11</a:t>
                      </a:r>
                    </a:p>
                  </a:txBody>
                  <a:tcPr marL="0" marR="0" marT="0" marB="0" anchor="ctr">
                    <a:lnL>
                      <a:noFill/>
                    </a:lnL>
                    <a:lnR>
                      <a:noFill/>
                    </a:lnR>
                    <a:lnT>
                      <a:noFill/>
                    </a:lnT>
                    <a:lnB>
                      <a:noFill/>
                    </a:lnB>
                  </a:tcPr>
                </a:tc>
              </a:tr>
              <a:tr h="432048">
                <a:tc>
                  <a:txBody>
                    <a:bodyPr/>
                    <a:lstStyle/>
                    <a:p>
                      <a:pPr algn="ctr" fontAlgn="b"/>
                      <a:r>
                        <a:rPr lang="cs-CZ" sz="1400" b="0" i="0" u="none" strike="noStrike" dirty="0">
                          <a:solidFill>
                            <a:srgbClr val="000000"/>
                          </a:solidFill>
                          <a:effectLst/>
                          <a:latin typeface="Calibri"/>
                        </a:rPr>
                        <a:t>NJ-DT-Z</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44,67</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45,07</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49,14</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46,12</a:t>
                      </a:r>
                    </a:p>
                  </a:txBody>
                  <a:tcPr marL="0" marR="0" marT="0" marB="0" anchor="ctr">
                    <a:lnL>
                      <a:noFill/>
                    </a:lnL>
                    <a:lnR>
                      <a:noFill/>
                    </a:lnR>
                    <a:lnT>
                      <a:noFill/>
                    </a:lnT>
                    <a:lnB>
                      <a:noFill/>
                    </a:lnB>
                  </a:tcPr>
                </a:tc>
              </a:tr>
              <a:tr h="432048">
                <a:tc>
                  <a:txBody>
                    <a:bodyPr/>
                    <a:lstStyle/>
                    <a:p>
                      <a:pPr algn="ctr" fontAlgn="b"/>
                      <a:r>
                        <a:rPr lang="cs-CZ" sz="1400" b="0" i="0" u="none" strike="noStrike" dirty="0">
                          <a:solidFill>
                            <a:srgbClr val="000000"/>
                          </a:solidFill>
                          <a:effectLst/>
                          <a:latin typeface="Calibri"/>
                        </a:rPr>
                        <a:t>RJ-DT-Z</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48,02</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40,94</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63,86</a:t>
                      </a:r>
                    </a:p>
                  </a:txBody>
                  <a:tcPr marL="0" marR="0" marT="0" marB="0" anchor="ctr">
                    <a:lnL>
                      <a:noFill/>
                    </a:lnL>
                    <a:lnR>
                      <a:noFill/>
                    </a:lnR>
                    <a:lnT>
                      <a:noFill/>
                    </a:lnT>
                    <a:lnB>
                      <a:noFill/>
                    </a:lnB>
                  </a:tcPr>
                </a:tc>
                <a:tc>
                  <a:txBody>
                    <a:bodyPr/>
                    <a:lstStyle/>
                    <a:p>
                      <a:pPr algn="ctr" fontAlgn="b"/>
                      <a:r>
                        <a:rPr lang="cs-CZ" sz="1400" b="0" i="0" u="none" strike="noStrike" dirty="0">
                          <a:solidFill>
                            <a:srgbClr val="000000"/>
                          </a:solidFill>
                          <a:effectLst/>
                          <a:latin typeface="Calibri"/>
                        </a:rPr>
                        <a:t>55,40</a:t>
                      </a:r>
                    </a:p>
                  </a:txBody>
                  <a:tcPr marL="0" marR="0" marT="0" marB="0" anchor="ctr">
                    <a:lnL>
                      <a:noFill/>
                    </a:lnL>
                    <a:lnR>
                      <a:noFill/>
                    </a:lnR>
                    <a:lnT>
                      <a:noFill/>
                    </a:lnT>
                    <a:lnB>
                      <a:noFill/>
                    </a:lnB>
                  </a:tcPr>
                </a:tc>
              </a:tr>
              <a:tr h="432048">
                <a:tc>
                  <a:txBody>
                    <a:bodyPr/>
                    <a:lstStyle/>
                    <a:p>
                      <a:pPr algn="ctr" fontAlgn="b"/>
                      <a:r>
                        <a:rPr lang="cs-CZ" sz="1400" b="0" i="0" u="none" strike="noStrike" dirty="0">
                          <a:solidFill>
                            <a:srgbClr val="000000"/>
                          </a:solidFill>
                          <a:effectLst/>
                          <a:latin typeface="Calibri"/>
                        </a:rPr>
                        <a:t>SJ-DT-Z</a:t>
                      </a:r>
                    </a:p>
                  </a:txBody>
                  <a:tcPr marL="0" marR="0" marT="0" marB="0" anchor="ctr">
                    <a:lnL>
                      <a:noFill/>
                    </a:lnL>
                    <a:lnR>
                      <a:noFill/>
                    </a:lnR>
                    <a:lnT>
                      <a:noFill/>
                    </a:lnT>
                    <a:lnB w="6350" cap="flat" cmpd="sng" algn="ctr">
                      <a:solidFill>
                        <a:srgbClr val="95B3D7"/>
                      </a:solidFill>
                      <a:prstDash val="solid"/>
                      <a:round/>
                      <a:headEnd type="none" w="med" len="med"/>
                      <a:tailEnd type="none" w="med" len="med"/>
                    </a:lnB>
                  </a:tcPr>
                </a:tc>
                <a:tc>
                  <a:txBody>
                    <a:bodyPr/>
                    <a:lstStyle/>
                    <a:p>
                      <a:pPr algn="ctr" fontAlgn="b"/>
                      <a:r>
                        <a:rPr lang="cs-CZ" sz="1400" b="0" i="0" u="none" strike="noStrike" dirty="0">
                          <a:solidFill>
                            <a:srgbClr val="000000"/>
                          </a:solidFill>
                          <a:effectLst/>
                          <a:latin typeface="Calibri"/>
                        </a:rPr>
                        <a:t>95,24</a:t>
                      </a:r>
                    </a:p>
                  </a:txBody>
                  <a:tcPr marL="0" marR="0" marT="0" marB="0" anchor="ctr">
                    <a:lnL>
                      <a:noFill/>
                    </a:lnL>
                    <a:lnR>
                      <a:noFill/>
                    </a:lnR>
                    <a:lnT>
                      <a:noFill/>
                    </a:lnT>
                    <a:lnB w="6350" cap="flat" cmpd="sng" algn="ctr">
                      <a:solidFill>
                        <a:srgbClr val="95B3D7"/>
                      </a:solidFill>
                      <a:prstDash val="solid"/>
                      <a:round/>
                      <a:headEnd type="none" w="med" len="med"/>
                      <a:tailEnd type="none" w="med" len="med"/>
                    </a:lnB>
                  </a:tcPr>
                </a:tc>
                <a:tc>
                  <a:txBody>
                    <a:bodyPr/>
                    <a:lstStyle/>
                    <a:p>
                      <a:pPr algn="ctr" fontAlgn="b"/>
                      <a:r>
                        <a:rPr lang="cs-CZ" sz="1400" b="0" i="0" u="none" strike="noStrike" dirty="0">
                          <a:solidFill>
                            <a:srgbClr val="000000"/>
                          </a:solidFill>
                          <a:effectLst/>
                          <a:latin typeface="Calibri"/>
                        </a:rPr>
                        <a:t>57,95</a:t>
                      </a:r>
                    </a:p>
                  </a:txBody>
                  <a:tcPr marL="0" marR="0" marT="0" marB="0" anchor="ctr">
                    <a:lnL>
                      <a:noFill/>
                    </a:lnL>
                    <a:lnR>
                      <a:noFill/>
                    </a:lnR>
                    <a:lnT>
                      <a:noFill/>
                    </a:lnT>
                    <a:lnB w="6350" cap="flat" cmpd="sng" algn="ctr">
                      <a:solidFill>
                        <a:srgbClr val="95B3D7"/>
                      </a:solidFill>
                      <a:prstDash val="solid"/>
                      <a:round/>
                      <a:headEnd type="none" w="med" len="med"/>
                      <a:tailEnd type="none" w="med" len="med"/>
                    </a:lnB>
                  </a:tcPr>
                </a:tc>
                <a:tc>
                  <a:txBody>
                    <a:bodyPr/>
                    <a:lstStyle/>
                    <a:p>
                      <a:pPr algn="ctr" fontAlgn="b"/>
                      <a:r>
                        <a:rPr lang="cs-CZ" sz="1400" b="0" i="0" u="none" strike="noStrike" dirty="0">
                          <a:solidFill>
                            <a:srgbClr val="000000"/>
                          </a:solidFill>
                          <a:effectLst/>
                          <a:latin typeface="Calibri"/>
                        </a:rPr>
                        <a:t>69,84</a:t>
                      </a:r>
                    </a:p>
                  </a:txBody>
                  <a:tcPr marL="0" marR="0" marT="0" marB="0" anchor="ctr">
                    <a:lnL>
                      <a:noFill/>
                    </a:lnL>
                    <a:lnR>
                      <a:noFill/>
                    </a:lnR>
                    <a:lnT>
                      <a:noFill/>
                    </a:lnT>
                    <a:lnB w="6350" cap="flat" cmpd="sng" algn="ctr">
                      <a:solidFill>
                        <a:srgbClr val="95B3D7"/>
                      </a:solidFill>
                      <a:prstDash val="solid"/>
                      <a:round/>
                      <a:headEnd type="none" w="med" len="med"/>
                      <a:tailEnd type="none" w="med" len="med"/>
                    </a:lnB>
                  </a:tcPr>
                </a:tc>
                <a:tc>
                  <a:txBody>
                    <a:bodyPr/>
                    <a:lstStyle/>
                    <a:p>
                      <a:pPr algn="ctr" fontAlgn="b"/>
                      <a:r>
                        <a:rPr lang="cs-CZ" sz="1400" b="0" i="0" u="none" strike="noStrike" dirty="0">
                          <a:solidFill>
                            <a:srgbClr val="000000"/>
                          </a:solidFill>
                          <a:effectLst/>
                          <a:latin typeface="Calibri"/>
                        </a:rPr>
                        <a:t>70,11</a:t>
                      </a:r>
                    </a:p>
                  </a:txBody>
                  <a:tcPr marL="0" marR="0" marT="0" marB="0" anchor="ctr">
                    <a:lnL>
                      <a:noFill/>
                    </a:lnL>
                    <a:lnR>
                      <a:noFill/>
                    </a:lnR>
                    <a:lnT>
                      <a:noFill/>
                    </a:lnT>
                    <a:lnB w="6350" cap="flat" cmpd="sng" algn="ctr">
                      <a:solidFill>
                        <a:srgbClr val="95B3D7"/>
                      </a:solidFill>
                      <a:prstDash val="solid"/>
                      <a:round/>
                      <a:headEnd type="none" w="med" len="med"/>
                      <a:tailEnd type="none" w="med" len="med"/>
                    </a:lnB>
                  </a:tcPr>
                </a:tc>
              </a:tr>
              <a:tr h="432048">
                <a:tc>
                  <a:txBody>
                    <a:bodyPr/>
                    <a:lstStyle/>
                    <a:p>
                      <a:pPr algn="ctr" fontAlgn="b"/>
                      <a:endParaRPr lang="cs-CZ" sz="1400" b="1" i="0" u="none" strike="noStrike" dirty="0">
                        <a:solidFill>
                          <a:srgbClr val="000000"/>
                        </a:solidFill>
                        <a:effectLst/>
                        <a:latin typeface="Calibri"/>
                      </a:endParaRPr>
                    </a:p>
                  </a:txBody>
                  <a:tcPr marL="0" marR="0" marT="0" marB="0" anchor="ctr">
                    <a:lnL>
                      <a:noFill/>
                    </a:lnL>
                    <a:lnR>
                      <a:noFill/>
                    </a:lnR>
                    <a:lnT w="6350" cap="flat" cmpd="sng" algn="ctr">
                      <a:solidFill>
                        <a:srgbClr val="95B3D7"/>
                      </a:solidFill>
                      <a:prstDash val="solid"/>
                      <a:round/>
                      <a:headEnd type="none" w="med" len="med"/>
                      <a:tailEnd type="none" w="med" len="med"/>
                    </a:lnT>
                    <a:lnB>
                      <a:noFill/>
                    </a:lnB>
                    <a:solidFill>
                      <a:srgbClr val="DCE6F1"/>
                    </a:solidFill>
                  </a:tcPr>
                </a:tc>
                <a:tc>
                  <a:txBody>
                    <a:bodyPr/>
                    <a:lstStyle/>
                    <a:p>
                      <a:pPr algn="ctr" fontAlgn="b"/>
                      <a:endParaRPr lang="cs-CZ" sz="1400" b="1" i="0" u="none" strike="noStrike" dirty="0">
                        <a:solidFill>
                          <a:srgbClr val="000000"/>
                        </a:solidFill>
                        <a:effectLst/>
                        <a:latin typeface="Calibri"/>
                      </a:endParaRPr>
                    </a:p>
                  </a:txBody>
                  <a:tcPr marL="0" marR="0" marT="0" marB="0" anchor="ctr">
                    <a:lnL>
                      <a:noFill/>
                    </a:lnL>
                    <a:lnR>
                      <a:noFill/>
                    </a:lnR>
                    <a:lnT w="6350" cap="flat" cmpd="sng" algn="ctr">
                      <a:solidFill>
                        <a:srgbClr val="95B3D7"/>
                      </a:solidFill>
                      <a:prstDash val="solid"/>
                      <a:round/>
                      <a:headEnd type="none" w="med" len="med"/>
                      <a:tailEnd type="none" w="med" len="med"/>
                    </a:lnT>
                    <a:lnB>
                      <a:noFill/>
                    </a:lnB>
                    <a:solidFill>
                      <a:srgbClr val="DCE6F1"/>
                    </a:solidFill>
                  </a:tcPr>
                </a:tc>
                <a:tc>
                  <a:txBody>
                    <a:bodyPr/>
                    <a:lstStyle/>
                    <a:p>
                      <a:pPr algn="ctr" fontAlgn="b"/>
                      <a:endParaRPr lang="cs-CZ" sz="1400" b="1" i="0" u="none" strike="noStrike" dirty="0">
                        <a:solidFill>
                          <a:srgbClr val="000000"/>
                        </a:solidFill>
                        <a:effectLst/>
                        <a:latin typeface="Calibri"/>
                      </a:endParaRPr>
                    </a:p>
                  </a:txBody>
                  <a:tcPr marL="0" marR="0" marT="0" marB="0" anchor="ctr">
                    <a:lnL>
                      <a:noFill/>
                    </a:lnL>
                    <a:lnR>
                      <a:noFill/>
                    </a:lnR>
                    <a:lnT w="6350" cap="flat" cmpd="sng" algn="ctr">
                      <a:solidFill>
                        <a:srgbClr val="95B3D7"/>
                      </a:solidFill>
                      <a:prstDash val="solid"/>
                      <a:round/>
                      <a:headEnd type="none" w="med" len="med"/>
                      <a:tailEnd type="none" w="med" len="med"/>
                    </a:lnT>
                    <a:lnB>
                      <a:noFill/>
                    </a:lnB>
                    <a:solidFill>
                      <a:srgbClr val="DCE6F1"/>
                    </a:solidFill>
                  </a:tcPr>
                </a:tc>
                <a:tc>
                  <a:txBody>
                    <a:bodyPr/>
                    <a:lstStyle/>
                    <a:p>
                      <a:pPr algn="ctr" fontAlgn="b"/>
                      <a:endParaRPr lang="cs-CZ" sz="1400" b="1" i="0" u="none" strike="noStrike" dirty="0">
                        <a:solidFill>
                          <a:srgbClr val="000000"/>
                        </a:solidFill>
                        <a:effectLst/>
                        <a:latin typeface="Calibri"/>
                      </a:endParaRPr>
                    </a:p>
                  </a:txBody>
                  <a:tcPr marL="0" marR="0" marT="0" marB="0" anchor="ctr">
                    <a:lnL>
                      <a:noFill/>
                    </a:lnL>
                    <a:lnR>
                      <a:noFill/>
                    </a:lnR>
                    <a:lnT w="6350" cap="flat" cmpd="sng" algn="ctr">
                      <a:solidFill>
                        <a:srgbClr val="95B3D7"/>
                      </a:solidFill>
                      <a:prstDash val="solid"/>
                      <a:round/>
                      <a:headEnd type="none" w="med" len="med"/>
                      <a:tailEnd type="none" w="med" len="med"/>
                    </a:lnT>
                    <a:lnB>
                      <a:noFill/>
                    </a:lnB>
                    <a:solidFill>
                      <a:srgbClr val="DCE6F1"/>
                    </a:solidFill>
                  </a:tcPr>
                </a:tc>
                <a:tc>
                  <a:txBody>
                    <a:bodyPr/>
                    <a:lstStyle/>
                    <a:p>
                      <a:pPr algn="ctr" fontAlgn="b"/>
                      <a:endParaRPr lang="cs-CZ" sz="1400" b="1" i="0" u="none" strike="noStrike" dirty="0">
                        <a:solidFill>
                          <a:srgbClr val="000000"/>
                        </a:solidFill>
                        <a:effectLst/>
                        <a:latin typeface="Calibri"/>
                      </a:endParaRPr>
                    </a:p>
                  </a:txBody>
                  <a:tcPr marL="0" marR="0" marT="0" marB="0" anchor="ctr">
                    <a:lnL>
                      <a:noFill/>
                    </a:lnL>
                    <a:lnR>
                      <a:noFill/>
                    </a:lnR>
                    <a:lnT w="6350" cap="flat" cmpd="sng" algn="ctr">
                      <a:solidFill>
                        <a:srgbClr val="95B3D7"/>
                      </a:solidFill>
                      <a:prstDash val="solid"/>
                      <a:round/>
                      <a:headEnd type="none" w="med" len="med"/>
                      <a:tailEnd type="none" w="med" len="med"/>
                    </a:lnT>
                    <a:lnB>
                      <a:noFill/>
                    </a:lnB>
                    <a:solidFill>
                      <a:srgbClr val="DCE6F1"/>
                    </a:solidFill>
                  </a:tcPr>
                </a:tc>
              </a:tr>
            </a:tbl>
          </a:graphicData>
        </a:graphic>
      </p:graphicFrame>
      <p:sp>
        <p:nvSpPr>
          <p:cNvPr id="3" name="TextovéPole 2"/>
          <p:cNvSpPr txBox="1"/>
          <p:nvPr/>
        </p:nvSpPr>
        <p:spPr>
          <a:xfrm>
            <a:off x="1403648" y="476672"/>
            <a:ext cx="6408712" cy="923330"/>
          </a:xfrm>
          <a:prstGeom prst="rect">
            <a:avLst/>
          </a:prstGeom>
          <a:noFill/>
        </p:spPr>
        <p:txBody>
          <a:bodyPr wrap="square" rtlCol="0">
            <a:spAutoFit/>
          </a:bodyPr>
          <a:lstStyle/>
          <a:p>
            <a:pPr algn="ctr"/>
            <a:r>
              <a:rPr lang="cs-CZ" dirty="0" smtClean="0"/>
              <a:t>Průměrný % skór </a:t>
            </a:r>
          </a:p>
          <a:p>
            <a:pPr algn="ctr"/>
            <a:r>
              <a:rPr lang="cs-CZ" dirty="0" smtClean="0"/>
              <a:t>podzimní termín 2015 </a:t>
            </a:r>
          </a:p>
          <a:p>
            <a:pPr algn="ctr"/>
            <a:r>
              <a:rPr lang="cs-CZ" dirty="0" smtClean="0"/>
              <a:t>podle termínů zkoušky</a:t>
            </a:r>
            <a:endParaRPr lang="cs-CZ" dirty="0"/>
          </a:p>
        </p:txBody>
      </p:sp>
    </p:spTree>
    <p:extLst>
      <p:ext uri="{BB962C8B-B14F-4D97-AF65-F5344CB8AC3E}">
        <p14:creationId xmlns:p14="http://schemas.microsoft.com/office/powerpoint/2010/main" val="3991212203"/>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848" y="623889"/>
            <a:ext cx="7751600" cy="52533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864150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af 3"/>
          <p:cNvGraphicFramePr>
            <a:graphicFrameLocks/>
          </p:cNvGraphicFramePr>
          <p:nvPr>
            <p:extLst>
              <p:ext uri="{D42A27DB-BD31-4B8C-83A1-F6EECF244321}">
                <p14:modId xmlns:p14="http://schemas.microsoft.com/office/powerpoint/2010/main" val="1854506643"/>
              </p:ext>
            </p:extLst>
          </p:nvPr>
        </p:nvGraphicFramePr>
        <p:xfrm>
          <a:off x="1403648" y="1484784"/>
          <a:ext cx="5976664" cy="4248472"/>
        </p:xfrm>
        <a:graphic>
          <a:graphicData uri="http://schemas.openxmlformats.org/drawingml/2006/chart">
            <c:chart xmlns:c="http://schemas.openxmlformats.org/drawingml/2006/chart" xmlns:r="http://schemas.openxmlformats.org/officeDocument/2006/relationships" r:id="rId2"/>
          </a:graphicData>
        </a:graphic>
      </p:graphicFrame>
      <p:sp>
        <p:nvSpPr>
          <p:cNvPr id="5" name="Obdélník 4"/>
          <p:cNvSpPr/>
          <p:nvPr/>
        </p:nvSpPr>
        <p:spPr>
          <a:xfrm>
            <a:off x="247104" y="568626"/>
            <a:ext cx="8480015" cy="523220"/>
          </a:xfrm>
          <a:prstGeom prst="rect">
            <a:avLst/>
          </a:prstGeom>
        </p:spPr>
        <p:txBody>
          <a:bodyPr wrap="none">
            <a:spAutoFit/>
          </a:bodyPr>
          <a:lstStyle/>
          <a:p>
            <a:pPr algn="ctr"/>
            <a:r>
              <a:rPr lang="pl-PL" sz="2800" b="1" dirty="0" smtClean="0">
                <a:solidFill>
                  <a:schemeClr val="tx2"/>
                </a:solidFill>
              </a:rPr>
              <a:t>DIDAKTICKÉ TEST MZ2014p A MZ2015p – POKUSY ŽÁKŮ</a:t>
            </a:r>
            <a:endParaRPr lang="pl-PL" sz="2800" b="1" dirty="0">
              <a:solidFill>
                <a:schemeClr val="tx2"/>
              </a:solidFill>
            </a:endParaRPr>
          </a:p>
        </p:txBody>
      </p:sp>
    </p:spTree>
    <p:extLst>
      <p:ext uri="{BB962C8B-B14F-4D97-AF65-F5344CB8AC3E}">
        <p14:creationId xmlns:p14="http://schemas.microsoft.com/office/powerpoint/2010/main" val="3572386547"/>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815821" y="476672"/>
            <a:ext cx="3342582" cy="523220"/>
          </a:xfrm>
          <a:prstGeom prst="rect">
            <a:avLst/>
          </a:prstGeom>
        </p:spPr>
        <p:txBody>
          <a:bodyPr wrap="none">
            <a:spAutoFit/>
          </a:bodyPr>
          <a:lstStyle/>
          <a:p>
            <a:pPr algn="ctr"/>
            <a:r>
              <a:rPr lang="pl-PL" sz="2800" b="1" dirty="0" smtClean="0">
                <a:solidFill>
                  <a:schemeClr val="tx2"/>
                </a:solidFill>
              </a:rPr>
              <a:t>CJDT – POKUSY ŽÁKŮ</a:t>
            </a:r>
            <a:endParaRPr lang="pl-PL" sz="2800" b="1" dirty="0">
              <a:solidFill>
                <a:schemeClr val="tx2"/>
              </a:solidFill>
            </a:endParaRPr>
          </a:p>
        </p:txBody>
      </p:sp>
      <p:graphicFrame>
        <p:nvGraphicFramePr>
          <p:cNvPr id="3" name="Graf 2"/>
          <p:cNvGraphicFramePr>
            <a:graphicFrameLocks/>
          </p:cNvGraphicFramePr>
          <p:nvPr>
            <p:extLst>
              <p:ext uri="{D42A27DB-BD31-4B8C-83A1-F6EECF244321}">
                <p14:modId xmlns:p14="http://schemas.microsoft.com/office/powerpoint/2010/main" val="804944488"/>
              </p:ext>
            </p:extLst>
          </p:nvPr>
        </p:nvGraphicFramePr>
        <p:xfrm>
          <a:off x="323528" y="1108343"/>
          <a:ext cx="3960000" cy="2520000"/>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ovéPole 3"/>
          <p:cNvSpPr txBox="1"/>
          <p:nvPr/>
        </p:nvSpPr>
        <p:spPr>
          <a:xfrm>
            <a:off x="803975" y="5260112"/>
            <a:ext cx="7344816" cy="646331"/>
          </a:xfrm>
          <a:prstGeom prst="rect">
            <a:avLst/>
          </a:prstGeom>
          <a:noFill/>
        </p:spPr>
        <p:txBody>
          <a:bodyPr wrap="square" rtlCol="0">
            <a:spAutoFit/>
          </a:bodyPr>
          <a:lstStyle/>
          <a:p>
            <a:pPr algn="just"/>
            <a:r>
              <a:rPr lang="cs-CZ" dirty="0" smtClean="0">
                <a:solidFill>
                  <a:schemeClr val="tx2"/>
                </a:solidFill>
              </a:rPr>
              <a:t>Výrazně přibylo žáků píšících didaktický test z českého jazyka a literatury na druhý i na třetí pokus.</a:t>
            </a:r>
          </a:p>
        </p:txBody>
      </p:sp>
      <p:graphicFrame>
        <p:nvGraphicFramePr>
          <p:cNvPr id="5" name="Graf 4"/>
          <p:cNvGraphicFramePr>
            <a:graphicFrameLocks/>
          </p:cNvGraphicFramePr>
          <p:nvPr>
            <p:extLst>
              <p:ext uri="{D42A27DB-BD31-4B8C-83A1-F6EECF244321}">
                <p14:modId xmlns:p14="http://schemas.microsoft.com/office/powerpoint/2010/main" val="2413654638"/>
              </p:ext>
            </p:extLst>
          </p:nvPr>
        </p:nvGraphicFramePr>
        <p:xfrm>
          <a:off x="4499992" y="2348880"/>
          <a:ext cx="4140000" cy="270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Tabulka 5"/>
          <p:cNvGraphicFramePr>
            <a:graphicFrameLocks noGrp="1"/>
          </p:cNvGraphicFramePr>
          <p:nvPr>
            <p:extLst>
              <p:ext uri="{D42A27DB-BD31-4B8C-83A1-F6EECF244321}">
                <p14:modId xmlns:p14="http://schemas.microsoft.com/office/powerpoint/2010/main" val="2801000590"/>
              </p:ext>
            </p:extLst>
          </p:nvPr>
        </p:nvGraphicFramePr>
        <p:xfrm>
          <a:off x="1626013" y="4005064"/>
          <a:ext cx="1219200" cy="762000"/>
        </p:xfrm>
        <a:graphic>
          <a:graphicData uri="http://schemas.openxmlformats.org/drawingml/2006/table">
            <a:tbl>
              <a:tblPr>
                <a:tableStyleId>{BC89EF96-8CEA-46FF-86C4-4CE0E7609802}</a:tableStyleId>
              </a:tblPr>
              <a:tblGrid>
                <a:gridCol w="609600"/>
                <a:gridCol w="609600"/>
              </a:tblGrid>
              <a:tr h="381000">
                <a:tc>
                  <a:txBody>
                    <a:bodyPr/>
                    <a:lstStyle/>
                    <a:p>
                      <a:pPr algn="ctr" fontAlgn="ctr"/>
                      <a:r>
                        <a:rPr lang="cs-CZ" sz="1100" u="none" strike="noStrike" dirty="0">
                          <a:effectLst/>
                        </a:rPr>
                        <a:t>CJDT</a:t>
                      </a:r>
                      <a:endParaRPr lang="cs-CZ" sz="1100" b="0" i="0" u="none" strike="noStrike" dirty="0">
                        <a:solidFill>
                          <a:srgbClr val="000000"/>
                        </a:solidFill>
                        <a:effectLst/>
                        <a:latin typeface="Calibri"/>
                      </a:endParaRPr>
                    </a:p>
                  </a:txBody>
                  <a:tcPr marL="9525" marR="9525" marT="9525" marB="0" anchor="ctr"/>
                </a:tc>
                <a:tc>
                  <a:txBody>
                    <a:bodyPr/>
                    <a:lstStyle/>
                    <a:p>
                      <a:pPr algn="ctr" fontAlgn="b"/>
                      <a:r>
                        <a:rPr lang="cs-CZ" sz="1100" u="none" strike="noStrike" dirty="0">
                          <a:effectLst/>
                        </a:rPr>
                        <a:t>POČET ŽÁKŮ</a:t>
                      </a:r>
                      <a:endParaRPr lang="cs-CZ" sz="1100" b="0" i="0" u="none" strike="noStrike" dirty="0">
                        <a:solidFill>
                          <a:srgbClr val="000000"/>
                        </a:solidFill>
                        <a:effectLst/>
                        <a:latin typeface="Calibri"/>
                      </a:endParaRPr>
                    </a:p>
                  </a:txBody>
                  <a:tcPr marL="9525" marR="9525" marT="9525" marB="0" anchor="b"/>
                </a:tc>
              </a:tr>
              <a:tr h="190500">
                <a:tc>
                  <a:txBody>
                    <a:bodyPr/>
                    <a:lstStyle/>
                    <a:p>
                      <a:pPr algn="l" fontAlgn="b"/>
                      <a:r>
                        <a:rPr lang="cs-CZ" sz="1100" u="none" strike="noStrike" dirty="0">
                          <a:effectLst/>
                        </a:rPr>
                        <a:t>MZ2014p</a:t>
                      </a:r>
                      <a:endParaRPr lang="cs-CZ" sz="1100" b="0" i="0" u="none" strike="noStrike" dirty="0">
                        <a:solidFill>
                          <a:srgbClr val="000000"/>
                        </a:solidFill>
                        <a:effectLst/>
                        <a:latin typeface="Calibri"/>
                      </a:endParaRPr>
                    </a:p>
                  </a:txBody>
                  <a:tcPr marL="9525" marR="9525" marT="9525" marB="0" anchor="b"/>
                </a:tc>
                <a:tc>
                  <a:txBody>
                    <a:bodyPr/>
                    <a:lstStyle/>
                    <a:p>
                      <a:pPr algn="r" fontAlgn="ctr"/>
                      <a:r>
                        <a:rPr lang="cs-CZ" sz="1100" u="none" strike="noStrike" dirty="0">
                          <a:effectLst/>
                        </a:rPr>
                        <a:t>5770</a:t>
                      </a:r>
                      <a:endParaRPr lang="cs-CZ" sz="1100" b="0" i="0" u="none" strike="noStrike" dirty="0">
                        <a:solidFill>
                          <a:srgbClr val="000000"/>
                        </a:solidFill>
                        <a:effectLst/>
                        <a:latin typeface="Calibri"/>
                      </a:endParaRPr>
                    </a:p>
                  </a:txBody>
                  <a:tcPr marL="9525" marR="85725" marT="9525" marB="0" anchor="ctr"/>
                </a:tc>
              </a:tr>
              <a:tr h="190500">
                <a:tc>
                  <a:txBody>
                    <a:bodyPr/>
                    <a:lstStyle/>
                    <a:p>
                      <a:pPr algn="l" fontAlgn="b"/>
                      <a:r>
                        <a:rPr lang="cs-CZ" sz="1100" u="none" strike="noStrike" dirty="0">
                          <a:effectLst/>
                        </a:rPr>
                        <a:t>MZ2015p</a:t>
                      </a:r>
                      <a:endParaRPr lang="cs-CZ" sz="1100" b="0" i="0" u="none" strike="noStrike" dirty="0">
                        <a:solidFill>
                          <a:srgbClr val="000000"/>
                        </a:solidFill>
                        <a:effectLst/>
                        <a:latin typeface="Calibri"/>
                      </a:endParaRPr>
                    </a:p>
                  </a:txBody>
                  <a:tcPr marL="9525" marR="9525" marT="9525" marB="0" anchor="b"/>
                </a:tc>
                <a:tc>
                  <a:txBody>
                    <a:bodyPr/>
                    <a:lstStyle/>
                    <a:p>
                      <a:pPr algn="r" fontAlgn="ctr"/>
                      <a:r>
                        <a:rPr lang="cs-CZ" sz="1100" u="none" strike="noStrike" dirty="0">
                          <a:effectLst/>
                        </a:rPr>
                        <a:t>7857</a:t>
                      </a:r>
                      <a:endParaRPr lang="cs-CZ" sz="1100" b="0" i="0" u="none" strike="noStrike" dirty="0">
                        <a:solidFill>
                          <a:srgbClr val="000000"/>
                        </a:solidFill>
                        <a:effectLst/>
                        <a:latin typeface="Calibri"/>
                      </a:endParaRPr>
                    </a:p>
                  </a:txBody>
                  <a:tcPr marL="9525" marR="85725" marT="9525" marB="0" anchor="ctr"/>
                </a:tc>
              </a:tr>
            </a:tbl>
          </a:graphicData>
        </a:graphic>
      </p:graphicFrame>
    </p:spTree>
    <p:extLst>
      <p:ext uri="{BB962C8B-B14F-4D97-AF65-F5344CB8AC3E}">
        <p14:creationId xmlns:p14="http://schemas.microsoft.com/office/powerpoint/2010/main" val="3288952693"/>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801041" y="476672"/>
            <a:ext cx="3372142" cy="523220"/>
          </a:xfrm>
          <a:prstGeom prst="rect">
            <a:avLst/>
          </a:prstGeom>
        </p:spPr>
        <p:txBody>
          <a:bodyPr wrap="none">
            <a:spAutoFit/>
          </a:bodyPr>
          <a:lstStyle/>
          <a:p>
            <a:pPr algn="ctr"/>
            <a:r>
              <a:rPr lang="pl-PL" sz="2800" b="1" dirty="0" smtClean="0">
                <a:solidFill>
                  <a:schemeClr val="tx2"/>
                </a:solidFill>
              </a:rPr>
              <a:t>AJDT – POKUSY ŽÁKŮ</a:t>
            </a:r>
            <a:endParaRPr lang="pl-PL" sz="2800" b="1" dirty="0">
              <a:solidFill>
                <a:schemeClr val="tx2"/>
              </a:solidFill>
            </a:endParaRPr>
          </a:p>
        </p:txBody>
      </p:sp>
      <p:graphicFrame>
        <p:nvGraphicFramePr>
          <p:cNvPr id="3" name="Graf 2"/>
          <p:cNvGraphicFramePr>
            <a:graphicFrameLocks/>
          </p:cNvGraphicFramePr>
          <p:nvPr>
            <p:extLst>
              <p:ext uri="{D42A27DB-BD31-4B8C-83A1-F6EECF244321}">
                <p14:modId xmlns:p14="http://schemas.microsoft.com/office/powerpoint/2010/main" val="1860169369"/>
              </p:ext>
            </p:extLst>
          </p:nvPr>
        </p:nvGraphicFramePr>
        <p:xfrm>
          <a:off x="395536" y="1340768"/>
          <a:ext cx="3960000" cy="252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4" name="Graf 3"/>
          <p:cNvGraphicFramePr>
            <a:graphicFrameLocks/>
          </p:cNvGraphicFramePr>
          <p:nvPr>
            <p:extLst>
              <p:ext uri="{D42A27DB-BD31-4B8C-83A1-F6EECF244321}">
                <p14:modId xmlns:p14="http://schemas.microsoft.com/office/powerpoint/2010/main" val="1223200553"/>
              </p:ext>
            </p:extLst>
          </p:nvPr>
        </p:nvGraphicFramePr>
        <p:xfrm>
          <a:off x="4487112" y="2780928"/>
          <a:ext cx="4140000" cy="2700000"/>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ovéPole 4"/>
          <p:cNvSpPr txBox="1"/>
          <p:nvPr/>
        </p:nvSpPr>
        <p:spPr>
          <a:xfrm>
            <a:off x="671847" y="5445224"/>
            <a:ext cx="7344816" cy="646331"/>
          </a:xfrm>
          <a:prstGeom prst="rect">
            <a:avLst/>
          </a:prstGeom>
          <a:noFill/>
        </p:spPr>
        <p:txBody>
          <a:bodyPr wrap="square" rtlCol="0">
            <a:spAutoFit/>
          </a:bodyPr>
          <a:lstStyle/>
          <a:p>
            <a:pPr algn="just"/>
            <a:r>
              <a:rPr lang="cs-CZ" dirty="0" smtClean="0">
                <a:solidFill>
                  <a:schemeClr val="tx2"/>
                </a:solidFill>
              </a:rPr>
              <a:t>Vyšší podíl žáků píšících AJDT na druhý a třetí pokus měl podíl na tom, že celkový dosažený % skór je nižší než loni. </a:t>
            </a:r>
          </a:p>
        </p:txBody>
      </p:sp>
      <p:graphicFrame>
        <p:nvGraphicFramePr>
          <p:cNvPr id="6" name="Tabulka 5"/>
          <p:cNvGraphicFramePr>
            <a:graphicFrameLocks noGrp="1"/>
          </p:cNvGraphicFramePr>
          <p:nvPr>
            <p:extLst>
              <p:ext uri="{D42A27DB-BD31-4B8C-83A1-F6EECF244321}">
                <p14:modId xmlns:p14="http://schemas.microsoft.com/office/powerpoint/2010/main" val="77993406"/>
              </p:ext>
            </p:extLst>
          </p:nvPr>
        </p:nvGraphicFramePr>
        <p:xfrm>
          <a:off x="1835696" y="4149080"/>
          <a:ext cx="1219200" cy="762000"/>
        </p:xfrm>
        <a:graphic>
          <a:graphicData uri="http://schemas.openxmlformats.org/drawingml/2006/table">
            <a:tbl>
              <a:tblPr>
                <a:tableStyleId>{BC89EF96-8CEA-46FF-86C4-4CE0E7609802}</a:tableStyleId>
              </a:tblPr>
              <a:tblGrid>
                <a:gridCol w="609600"/>
                <a:gridCol w="609600"/>
              </a:tblGrid>
              <a:tr h="381000">
                <a:tc>
                  <a:txBody>
                    <a:bodyPr/>
                    <a:lstStyle/>
                    <a:p>
                      <a:pPr algn="ctr" fontAlgn="ctr"/>
                      <a:r>
                        <a:rPr lang="cs-CZ" sz="1100" u="none" strike="noStrike" dirty="0">
                          <a:effectLst/>
                        </a:rPr>
                        <a:t>AJDT</a:t>
                      </a:r>
                      <a:endParaRPr lang="cs-CZ" sz="1100" b="0" i="0" u="none" strike="noStrike" dirty="0">
                        <a:solidFill>
                          <a:srgbClr val="000000"/>
                        </a:solidFill>
                        <a:effectLst/>
                        <a:latin typeface="Calibri"/>
                      </a:endParaRPr>
                    </a:p>
                  </a:txBody>
                  <a:tcPr marL="9525" marR="9525" marT="9525" marB="0" anchor="ctr"/>
                </a:tc>
                <a:tc>
                  <a:txBody>
                    <a:bodyPr/>
                    <a:lstStyle/>
                    <a:p>
                      <a:pPr algn="ctr" fontAlgn="b"/>
                      <a:r>
                        <a:rPr lang="cs-CZ" sz="1100" u="none" strike="noStrike" dirty="0">
                          <a:effectLst/>
                        </a:rPr>
                        <a:t>POČET ŽÁKŮ</a:t>
                      </a:r>
                      <a:endParaRPr lang="cs-CZ" sz="1100" b="0" i="0" u="none" strike="noStrike" dirty="0">
                        <a:solidFill>
                          <a:srgbClr val="000000"/>
                        </a:solidFill>
                        <a:effectLst/>
                        <a:latin typeface="Calibri"/>
                      </a:endParaRPr>
                    </a:p>
                  </a:txBody>
                  <a:tcPr marL="9525" marR="9525" marT="9525" marB="0" anchor="b"/>
                </a:tc>
              </a:tr>
              <a:tr h="190500">
                <a:tc>
                  <a:txBody>
                    <a:bodyPr/>
                    <a:lstStyle/>
                    <a:p>
                      <a:pPr algn="l" fontAlgn="b"/>
                      <a:r>
                        <a:rPr lang="cs-CZ" sz="1100" u="none" strike="noStrike" dirty="0">
                          <a:effectLst/>
                        </a:rPr>
                        <a:t>MZ2014p</a:t>
                      </a:r>
                      <a:endParaRPr lang="cs-CZ" sz="1100" b="0" i="0" u="none" strike="noStrike" dirty="0">
                        <a:solidFill>
                          <a:srgbClr val="000000"/>
                        </a:solidFill>
                        <a:effectLst/>
                        <a:latin typeface="Calibri"/>
                      </a:endParaRPr>
                    </a:p>
                  </a:txBody>
                  <a:tcPr marL="9525" marR="9525" marT="9525" marB="0" anchor="b"/>
                </a:tc>
                <a:tc>
                  <a:txBody>
                    <a:bodyPr/>
                    <a:lstStyle/>
                    <a:p>
                      <a:pPr algn="r" fontAlgn="ctr"/>
                      <a:r>
                        <a:rPr lang="cs-CZ" sz="1100" u="none" strike="noStrike" dirty="0">
                          <a:effectLst/>
                        </a:rPr>
                        <a:t>3852</a:t>
                      </a:r>
                      <a:endParaRPr lang="cs-CZ" sz="1100" b="0" i="0" u="none" strike="noStrike" dirty="0">
                        <a:solidFill>
                          <a:srgbClr val="000000"/>
                        </a:solidFill>
                        <a:effectLst/>
                        <a:latin typeface="Calibri"/>
                      </a:endParaRPr>
                    </a:p>
                  </a:txBody>
                  <a:tcPr marL="9525" marR="85725" marT="9525" marB="0" anchor="ctr"/>
                </a:tc>
              </a:tr>
              <a:tr h="190500">
                <a:tc>
                  <a:txBody>
                    <a:bodyPr/>
                    <a:lstStyle/>
                    <a:p>
                      <a:pPr algn="l" fontAlgn="b"/>
                      <a:r>
                        <a:rPr lang="cs-CZ" sz="1100" u="none" strike="noStrike" dirty="0">
                          <a:effectLst/>
                        </a:rPr>
                        <a:t>MZ2015p</a:t>
                      </a:r>
                      <a:endParaRPr lang="cs-CZ" sz="1100" b="0" i="0" u="none" strike="noStrike" dirty="0">
                        <a:solidFill>
                          <a:srgbClr val="000000"/>
                        </a:solidFill>
                        <a:effectLst/>
                        <a:latin typeface="Calibri"/>
                      </a:endParaRPr>
                    </a:p>
                  </a:txBody>
                  <a:tcPr marL="9525" marR="9525" marT="9525" marB="0" anchor="b"/>
                </a:tc>
                <a:tc>
                  <a:txBody>
                    <a:bodyPr/>
                    <a:lstStyle/>
                    <a:p>
                      <a:pPr algn="r" fontAlgn="ctr"/>
                      <a:r>
                        <a:rPr lang="cs-CZ" sz="1100" u="none" strike="noStrike" dirty="0">
                          <a:effectLst/>
                        </a:rPr>
                        <a:t>4900</a:t>
                      </a:r>
                      <a:endParaRPr lang="cs-CZ" sz="1100" b="0" i="0" u="none" strike="noStrike" dirty="0">
                        <a:solidFill>
                          <a:srgbClr val="000000"/>
                        </a:solidFill>
                        <a:effectLst/>
                        <a:latin typeface="Calibri"/>
                      </a:endParaRPr>
                    </a:p>
                  </a:txBody>
                  <a:tcPr marL="9525" marR="85725" marT="9525" marB="0" anchor="ctr"/>
                </a:tc>
              </a:tr>
            </a:tbl>
          </a:graphicData>
        </a:graphic>
      </p:graphicFrame>
    </p:spTree>
    <p:extLst>
      <p:ext uri="{BB962C8B-B14F-4D97-AF65-F5344CB8AC3E}">
        <p14:creationId xmlns:p14="http://schemas.microsoft.com/office/powerpoint/2010/main" val="3464063866"/>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2705727" y="476672"/>
            <a:ext cx="3562770" cy="523220"/>
          </a:xfrm>
          <a:prstGeom prst="rect">
            <a:avLst/>
          </a:prstGeom>
        </p:spPr>
        <p:txBody>
          <a:bodyPr wrap="none">
            <a:spAutoFit/>
          </a:bodyPr>
          <a:lstStyle/>
          <a:p>
            <a:pPr algn="ctr"/>
            <a:r>
              <a:rPr lang="pl-PL" sz="2800" b="1" dirty="0" smtClean="0">
                <a:solidFill>
                  <a:schemeClr val="tx2"/>
                </a:solidFill>
              </a:rPr>
              <a:t>MADT – POKUSY ŽÁKŮ</a:t>
            </a:r>
            <a:endParaRPr lang="pl-PL" sz="2800" b="1" dirty="0">
              <a:solidFill>
                <a:schemeClr val="tx2"/>
              </a:solidFill>
            </a:endParaRPr>
          </a:p>
        </p:txBody>
      </p:sp>
      <p:graphicFrame>
        <p:nvGraphicFramePr>
          <p:cNvPr id="5" name="Graf 4"/>
          <p:cNvGraphicFramePr>
            <a:graphicFrameLocks/>
          </p:cNvGraphicFramePr>
          <p:nvPr>
            <p:extLst>
              <p:ext uri="{D42A27DB-BD31-4B8C-83A1-F6EECF244321}">
                <p14:modId xmlns:p14="http://schemas.microsoft.com/office/powerpoint/2010/main" val="3312461528"/>
              </p:ext>
            </p:extLst>
          </p:nvPr>
        </p:nvGraphicFramePr>
        <p:xfrm>
          <a:off x="323528" y="1196752"/>
          <a:ext cx="3960000" cy="252000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af 5"/>
          <p:cNvGraphicFramePr>
            <a:graphicFrameLocks/>
          </p:cNvGraphicFramePr>
          <p:nvPr>
            <p:extLst>
              <p:ext uri="{D42A27DB-BD31-4B8C-83A1-F6EECF244321}">
                <p14:modId xmlns:p14="http://schemas.microsoft.com/office/powerpoint/2010/main" val="3604171241"/>
              </p:ext>
            </p:extLst>
          </p:nvPr>
        </p:nvGraphicFramePr>
        <p:xfrm>
          <a:off x="4487112" y="2420888"/>
          <a:ext cx="4140000" cy="27000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ovéPole 6"/>
          <p:cNvSpPr txBox="1"/>
          <p:nvPr/>
        </p:nvSpPr>
        <p:spPr>
          <a:xfrm>
            <a:off x="683568" y="5517232"/>
            <a:ext cx="7344816" cy="646331"/>
          </a:xfrm>
          <a:prstGeom prst="rect">
            <a:avLst/>
          </a:prstGeom>
          <a:noFill/>
        </p:spPr>
        <p:txBody>
          <a:bodyPr wrap="square" rtlCol="0">
            <a:spAutoFit/>
          </a:bodyPr>
          <a:lstStyle/>
          <a:p>
            <a:pPr algn="just"/>
            <a:r>
              <a:rPr lang="cs-CZ" dirty="0" smtClean="0">
                <a:solidFill>
                  <a:schemeClr val="tx2"/>
                </a:solidFill>
              </a:rPr>
              <a:t>Zajímavé je, že ti, kteří píší didaktický test na druhý pokus, dosáhli nejvyššího % skóru, na druhém místě jsou žáci na první pokus, na třetím třetí pokusy.</a:t>
            </a:r>
          </a:p>
        </p:txBody>
      </p:sp>
      <p:graphicFrame>
        <p:nvGraphicFramePr>
          <p:cNvPr id="8" name="Tabulka 7"/>
          <p:cNvGraphicFramePr>
            <a:graphicFrameLocks noGrp="1"/>
          </p:cNvGraphicFramePr>
          <p:nvPr>
            <p:extLst>
              <p:ext uri="{D42A27DB-BD31-4B8C-83A1-F6EECF244321}">
                <p14:modId xmlns:p14="http://schemas.microsoft.com/office/powerpoint/2010/main" val="1850108882"/>
              </p:ext>
            </p:extLst>
          </p:nvPr>
        </p:nvGraphicFramePr>
        <p:xfrm>
          <a:off x="1619672" y="4077072"/>
          <a:ext cx="1219200" cy="762000"/>
        </p:xfrm>
        <a:graphic>
          <a:graphicData uri="http://schemas.openxmlformats.org/drawingml/2006/table">
            <a:tbl>
              <a:tblPr>
                <a:tableStyleId>{BC89EF96-8CEA-46FF-86C4-4CE0E7609802}</a:tableStyleId>
              </a:tblPr>
              <a:tblGrid>
                <a:gridCol w="609600"/>
                <a:gridCol w="609600"/>
              </a:tblGrid>
              <a:tr h="381000">
                <a:tc>
                  <a:txBody>
                    <a:bodyPr/>
                    <a:lstStyle/>
                    <a:p>
                      <a:pPr algn="ctr" fontAlgn="ctr"/>
                      <a:r>
                        <a:rPr lang="cs-CZ" sz="1100" u="none" strike="noStrike" dirty="0">
                          <a:effectLst/>
                        </a:rPr>
                        <a:t>MADT</a:t>
                      </a:r>
                      <a:endParaRPr lang="cs-CZ" sz="1100" b="0" i="0" u="none" strike="noStrike" dirty="0">
                        <a:solidFill>
                          <a:srgbClr val="000000"/>
                        </a:solidFill>
                        <a:effectLst/>
                        <a:latin typeface="Calibri"/>
                      </a:endParaRPr>
                    </a:p>
                  </a:txBody>
                  <a:tcPr marL="9525" marR="9525" marT="9525" marB="0" anchor="ctr"/>
                </a:tc>
                <a:tc>
                  <a:txBody>
                    <a:bodyPr/>
                    <a:lstStyle/>
                    <a:p>
                      <a:pPr algn="ctr" fontAlgn="b"/>
                      <a:r>
                        <a:rPr lang="cs-CZ" sz="1100" u="none" strike="noStrike" dirty="0">
                          <a:effectLst/>
                        </a:rPr>
                        <a:t>POČET ŽÁKŮ</a:t>
                      </a:r>
                      <a:endParaRPr lang="cs-CZ" sz="1100" b="0" i="0" u="none" strike="noStrike" dirty="0">
                        <a:solidFill>
                          <a:srgbClr val="000000"/>
                        </a:solidFill>
                        <a:effectLst/>
                        <a:latin typeface="Calibri"/>
                      </a:endParaRPr>
                    </a:p>
                  </a:txBody>
                  <a:tcPr marL="9525" marR="9525" marT="9525" marB="0" anchor="b"/>
                </a:tc>
              </a:tr>
              <a:tr h="190500">
                <a:tc>
                  <a:txBody>
                    <a:bodyPr/>
                    <a:lstStyle/>
                    <a:p>
                      <a:pPr algn="l" fontAlgn="b"/>
                      <a:r>
                        <a:rPr lang="cs-CZ" sz="1100" u="none" strike="noStrike" dirty="0">
                          <a:effectLst/>
                        </a:rPr>
                        <a:t>MZ2014p</a:t>
                      </a:r>
                      <a:endParaRPr lang="cs-CZ" sz="1100" b="0" i="0" u="none" strike="noStrike" dirty="0">
                        <a:solidFill>
                          <a:srgbClr val="000000"/>
                        </a:solidFill>
                        <a:effectLst/>
                        <a:latin typeface="Calibri"/>
                      </a:endParaRPr>
                    </a:p>
                  </a:txBody>
                  <a:tcPr marL="9525" marR="9525" marT="9525" marB="0" anchor="b"/>
                </a:tc>
                <a:tc>
                  <a:txBody>
                    <a:bodyPr/>
                    <a:lstStyle/>
                    <a:p>
                      <a:pPr algn="r" fontAlgn="ctr"/>
                      <a:r>
                        <a:rPr lang="cs-CZ" sz="1100" u="none" strike="noStrike" dirty="0">
                          <a:effectLst/>
                        </a:rPr>
                        <a:t>7708</a:t>
                      </a:r>
                      <a:endParaRPr lang="cs-CZ" sz="1100" b="0" i="0" u="none" strike="noStrike" dirty="0">
                        <a:solidFill>
                          <a:srgbClr val="000000"/>
                        </a:solidFill>
                        <a:effectLst/>
                        <a:latin typeface="Calibri"/>
                      </a:endParaRPr>
                    </a:p>
                  </a:txBody>
                  <a:tcPr marL="9525" marR="85725" marT="9525" marB="0" anchor="ctr"/>
                </a:tc>
              </a:tr>
              <a:tr h="190500">
                <a:tc>
                  <a:txBody>
                    <a:bodyPr/>
                    <a:lstStyle/>
                    <a:p>
                      <a:pPr algn="l" fontAlgn="b"/>
                      <a:r>
                        <a:rPr lang="cs-CZ" sz="1100" u="none" strike="noStrike" dirty="0">
                          <a:effectLst/>
                        </a:rPr>
                        <a:t>MZ2015p</a:t>
                      </a:r>
                      <a:endParaRPr lang="cs-CZ" sz="1100" b="0" i="0" u="none" strike="noStrike" dirty="0">
                        <a:solidFill>
                          <a:srgbClr val="000000"/>
                        </a:solidFill>
                        <a:effectLst/>
                        <a:latin typeface="Calibri"/>
                      </a:endParaRPr>
                    </a:p>
                  </a:txBody>
                  <a:tcPr marL="9525" marR="9525" marT="9525" marB="0" anchor="b"/>
                </a:tc>
                <a:tc>
                  <a:txBody>
                    <a:bodyPr/>
                    <a:lstStyle/>
                    <a:p>
                      <a:pPr algn="r" fontAlgn="ctr"/>
                      <a:r>
                        <a:rPr lang="cs-CZ" sz="1100" u="none" strike="noStrike" dirty="0">
                          <a:effectLst/>
                        </a:rPr>
                        <a:t>5886</a:t>
                      </a:r>
                      <a:endParaRPr lang="cs-CZ" sz="1100" b="0" i="0" u="none" strike="noStrike" dirty="0">
                        <a:solidFill>
                          <a:srgbClr val="000000"/>
                        </a:solidFill>
                        <a:effectLst/>
                        <a:latin typeface="Calibri"/>
                      </a:endParaRPr>
                    </a:p>
                  </a:txBody>
                  <a:tcPr marL="9525" marR="85725" marT="9525" marB="0" anchor="ctr"/>
                </a:tc>
              </a:tr>
            </a:tbl>
          </a:graphicData>
        </a:graphic>
      </p:graphicFrame>
    </p:spTree>
    <p:extLst>
      <p:ext uri="{BB962C8B-B14F-4D97-AF65-F5344CB8AC3E}">
        <p14:creationId xmlns:p14="http://schemas.microsoft.com/office/powerpoint/2010/main" val="372286739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2060"/>
                </a:solidFill>
              </a:rPr>
              <a:t>Děkuji za pozornost</a:t>
            </a:r>
            <a:endParaRPr lang="cs-CZ" dirty="0">
              <a:solidFill>
                <a:srgbClr val="002060"/>
              </a:solidFill>
            </a:endParaRPr>
          </a:p>
        </p:txBody>
      </p:sp>
    </p:spTree>
    <p:extLst>
      <p:ext uri="{BB962C8B-B14F-4D97-AF65-F5344CB8AC3E}">
        <p14:creationId xmlns:p14="http://schemas.microsoft.com/office/powerpoint/2010/main" val="1667798019"/>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8242</TotalTime>
  <Words>4409</Words>
  <Application>Microsoft Office PowerPoint</Application>
  <PresentationFormat>Předvádění na obrazovce (4:3)</PresentationFormat>
  <Paragraphs>866</Paragraphs>
  <Slides>72</Slides>
  <Notes>16</Notes>
  <HiddenSlides>0</HiddenSlides>
  <MMClips>0</MMClips>
  <ScaleCrop>false</ScaleCrop>
  <HeadingPairs>
    <vt:vector size="4" baseType="variant">
      <vt:variant>
        <vt:lpstr>Motiv</vt:lpstr>
      </vt:variant>
      <vt:variant>
        <vt:i4>1</vt:i4>
      </vt:variant>
      <vt:variant>
        <vt:lpstr>Nadpisy snímků</vt:lpstr>
      </vt:variant>
      <vt:variant>
        <vt:i4>72</vt:i4>
      </vt:variant>
    </vt:vector>
  </HeadingPairs>
  <TitlesOfParts>
    <vt:vector size="73" baseType="lpstr">
      <vt:lpstr>Motiv sady Office</vt:lpstr>
      <vt:lpstr>Asociace SPŠ ČR Špindlerův mlýn</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komplexy úloh</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DOTAZNÍKY ŘEDITELÉ</vt:lpstr>
      <vt:lpstr>MAJÍ BÝT SOUČÁSTÍ PŘIJÍMACÍHO ŘÍZENÍ JEDNOTNÉ CENTRÁLNĚ ZADÁVANÉ TESTY?</vt:lpstr>
      <vt:lpstr>OBECNÉ HODNOCENÍ PILOTNÍHO OVĚŘOVÁNÍ PŘIJÍMACÍHO ŘÍZENÍ</vt:lpstr>
      <vt:lpstr>KOMUNIKACE S CERMATEM PŘED ZAČÁTKEM PROJEKTU</vt:lpstr>
      <vt:lpstr>KOMUNIKACE S CERMATEM BĚHEM PROJEKTU</vt:lpstr>
      <vt:lpstr>HODNOCENÍ SYSTÉMU DISTRIBUCE ZKUŠEBNÍ DOKUMENTACE</vt:lpstr>
      <vt:lpstr>NÁZOR NA DISTRIBUCI ZKUŠEBNÍ DOKUMENTACE</vt:lpstr>
      <vt:lpstr>NÁZOR NA VÝSLEDKY A OBTÍŽNOST TESTŮ</vt:lpstr>
      <vt:lpstr>UNIVERZÁLNÍ VYUŽITELNOST TESTŮ</vt:lpstr>
      <vt:lpstr>NÁZOR NA RVP JAKO VÝCHODISKO PRO TVORBU TESTŮ</vt:lpstr>
      <vt:lpstr>NÁZOR NA STANOVENÍ MEZNÍ HRANICE ÚSPĚŠNOSTI</vt:lpstr>
      <vt:lpstr>VÁHA TESTU V PŘIJÍMACÍM ŘÍZENÍ</vt:lpstr>
      <vt:lpstr>NÁZOR NA INSTITUCE PŘIPRAVUJÍCÍ ŽÁKY K PŘIJÍMACÍM ZKOUŠKÁM</vt:lpstr>
      <vt:lpstr>POŘÁDALY ŠKOLY „PŘIJÍMAČKY NANEČISTO“?</vt:lpstr>
      <vt:lpstr>Prezentace aplikace PowerPoint</vt:lpstr>
      <vt:lpstr>POČTY A VÝSLEDKY ŽÁKŮ 2015 (na základě vyhodnocených výsledků k 12. 5. 2015)</vt:lpstr>
      <vt:lpstr>OBOROVÁ STRUKTURA PŘIHLÁŠENÝCH ŽÁKŮ</vt:lpstr>
      <vt:lpstr>ČISTÁ NEÚSPĚŠNOST A % SKÓR</vt:lpstr>
      <vt:lpstr>HISTOGRAM</vt:lpstr>
      <vt:lpstr>HISTOGRAM - GYMNÁZIA</vt:lpstr>
      <vt:lpstr>HISTOGRAM - GYMNÁZIA</vt:lpstr>
      <vt:lpstr>HISTOGRAM - SOŠ</vt:lpstr>
      <vt:lpstr>MATURITNÍ ZKOUŠKA  2015 JARO ČÁSTI MZ A POVINNÉ ZKOUŠKY OBOROVÉ, KRAJSKÉ A GENDEROVÉ SROVNÁNÍ</vt:lpstr>
      <vt:lpstr>Prezentace aplikace PowerPoint</vt:lpstr>
      <vt:lpstr>MATURITNÍ ZKOUŠKA A JEJÍ ČÁSTI ČISTÁ NEÚSPĚŠNOST</vt:lpstr>
      <vt:lpstr>MATURITNÍ ZKOUŠKA CELKEM ČISTÁ A HRUBÁ NEÚSPĚŠNOST</vt:lpstr>
      <vt:lpstr>SPOLEČNÁ ČÁST MZ ČISTÁ A HRUBÁ NEÚSPĚŠNOST</vt:lpstr>
      <vt:lpstr>PROFILOVÁ ČÁST MZ ČISTÁ A HRUBÁ NEÚSPĚŠNOST</vt:lpstr>
      <vt:lpstr>Prezentace aplikace PowerPoint</vt:lpstr>
      <vt:lpstr>Prezentace aplikace PowerPoint</vt:lpstr>
      <vt:lpstr>MATURITNÍ ZKOUŠKA A JEJÍ ČÁSTI ČISTÁ NEÚSPĚŠNOST PODLE KRAJE</vt:lpstr>
      <vt:lpstr>MATURITNÍ ZKOUŠKA CELKEM ČISTÁ NEÚSPĚŠNOST PODLE KRAJE</vt:lpstr>
      <vt:lpstr>SPOLEČNÁ ČÁST MATURITNÍ ZKOUŠKY ČISTÁ NEÚSPĚŠNOST PODLE KRAJE</vt:lpstr>
      <vt:lpstr>PROFILOVÁ ČÁST MATURITNÍ ZKOUŠKY ČISTÁ NEÚSPĚŠNOST PODLE KRAJE</vt:lpstr>
      <vt:lpstr>Prezentace aplikace PowerPoint</vt:lpstr>
      <vt:lpstr>Prezentace aplikace PowerPoint</vt:lpstr>
      <vt:lpstr>Prezentace aplikace PowerPoint</vt:lpstr>
      <vt:lpstr>MATURITNÍ ZKOUŠKA  2015 PODZIM DIDAKTICKÉ TESTY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Děkuji za pozornost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VÝSLEDKY DIDAKTICKÝCH TESTŮ MZ 2013 JARO</dc:title>
  <dc:creator>Zelená Lucie</dc:creator>
  <cp:lastModifiedBy>Jaroslava Buzková</cp:lastModifiedBy>
  <cp:revision>390</cp:revision>
  <cp:lastPrinted>2014-02-18T10:48:42Z</cp:lastPrinted>
  <dcterms:created xsi:type="dcterms:W3CDTF">2013-05-24T09:17:06Z</dcterms:created>
  <dcterms:modified xsi:type="dcterms:W3CDTF">2015-10-09T12:29:25Z</dcterms:modified>
</cp:coreProperties>
</file>