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83" r:id="rId3"/>
    <p:sldId id="279" r:id="rId4"/>
    <p:sldId id="284" r:id="rId5"/>
    <p:sldId id="281" r:id="rId6"/>
    <p:sldId id="282" r:id="rId7"/>
    <p:sldId id="285" r:id="rId8"/>
    <p:sldId id="275" r:id="rId9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8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92686" autoAdjust="0"/>
  </p:normalViewPr>
  <p:slideViewPr>
    <p:cSldViewPr>
      <p:cViewPr>
        <p:scale>
          <a:sx n="70" d="100"/>
          <a:sy n="70" d="100"/>
        </p:scale>
        <p:origin x="-131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FC61DB7E-50A3-4D19-B03B-D47021B05CCB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1543" cy="339884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9" y="6456612"/>
            <a:ext cx="4301543" cy="339884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64479C01-56A2-4AE1-A924-759ACBD169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7092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B0683C53-209C-40A5-8BC7-2A222E9E8B5F}" type="datetimeFigureOut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39884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39884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320AC157-68E0-4F13-9BFD-18D668B6640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720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AC157-68E0-4F13-9BFD-18D668B6640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040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AC157-68E0-4F13-9BFD-18D668B6640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848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AC157-68E0-4F13-9BFD-18D668B6640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846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AC157-68E0-4F13-9BFD-18D668B6640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6826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0AC157-68E0-4F13-9BFD-18D668B6640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3528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2987824" y="3356992"/>
            <a:ext cx="5470376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b="1" dirty="0" smtClean="0">
                <a:latin typeface="+mn-lt"/>
              </a:rPr>
              <a:t>Státní podpora sportu </a:t>
            </a:r>
            <a:br>
              <a:rPr lang="pl-PL" b="1" dirty="0" smtClean="0">
                <a:latin typeface="+mn-lt"/>
              </a:rPr>
            </a:br>
            <a:r>
              <a:rPr lang="pl-PL" b="1" dirty="0" smtClean="0">
                <a:latin typeface="+mn-lt"/>
              </a:rPr>
              <a:t>pro rok 2013</a:t>
            </a:r>
            <a:endParaRPr lang="cs-CZ" b="1" dirty="0">
              <a:latin typeface="+mn-lt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987824" y="5949280"/>
            <a:ext cx="4784576" cy="432048"/>
          </a:xfrm>
        </p:spPr>
        <p:txBody>
          <a:bodyPr>
            <a:normAutofit fontScale="77500" lnSpcReduction="20000"/>
          </a:bodyPr>
          <a:lstStyle>
            <a:lvl1pPr marL="0" indent="0">
              <a:buNone/>
              <a:defRPr/>
            </a:lvl1pPr>
          </a:lstStyle>
          <a:p>
            <a:pPr algn="l"/>
            <a:r>
              <a:rPr lang="cs-CZ" sz="900" dirty="0" smtClean="0"/>
              <a:t>Ministerstvo školství, mládeže a tělovýchovy</a:t>
            </a:r>
          </a:p>
          <a:p>
            <a:pPr algn="l"/>
            <a:r>
              <a:rPr lang="cs-CZ" sz="900" dirty="0" smtClean="0"/>
              <a:t>Karmelitská 7, 118 12 Praha 1 • tel.:: +420 234 811 111</a:t>
            </a:r>
          </a:p>
          <a:p>
            <a:pPr algn="l"/>
            <a:r>
              <a:rPr lang="cs-CZ" sz="900" dirty="0" smtClean="0"/>
              <a:t>msmt@msmt.cz • www.msmt.cz</a:t>
            </a:r>
            <a:endParaRPr lang="cs-CZ" sz="900" dirty="0"/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323528" y="6093296"/>
            <a:ext cx="1872208" cy="648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07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ablony MS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571184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 smtClean="0">
                <a:solidFill>
                  <a:srgbClr val="418E96"/>
                </a:solidFill>
              </a:rPr>
              <a:t>Státní podpora sportu pro rok 2013</a:t>
            </a:r>
          </a:p>
          <a:p>
            <a:pPr marL="0" indent="0">
              <a:buNone/>
            </a:pPr>
            <a:r>
              <a:rPr lang="cs-CZ" sz="2000" b="1" dirty="0" smtClean="0"/>
              <a:t>Státní podpora sportu pro rok 2013 byla projednána poradou vedení MŠMT dne 19. června 2012. </a:t>
            </a:r>
            <a:r>
              <a:rPr lang="cs-CZ" sz="2000" dirty="0" smtClean="0"/>
              <a:t>Jedná se o veřejné vyhlášení programů neinvestičního charakteru a charakteru programového financování reprodukce majetku v oblasti sportu. </a:t>
            </a:r>
          </a:p>
          <a:p>
            <a:pPr marL="0" indent="0">
              <a:buNone/>
            </a:pPr>
            <a:r>
              <a:rPr lang="cs-CZ" sz="2000" dirty="0" smtClean="0"/>
              <a:t>Státní finanční prostředky pro oblast sportu jsou z pozice státního rozpočtu vedeny ve dvou závazných ukazatelích, které pro rok 2013 jsou navrhovány s označením: </a:t>
            </a:r>
          </a:p>
          <a:p>
            <a:endParaRPr lang="cs-CZ" sz="2000" dirty="0" smtClean="0"/>
          </a:p>
          <a:p>
            <a:r>
              <a:rPr lang="cs-CZ" sz="2000" dirty="0" smtClean="0"/>
              <a:t>a) výdajový okruh: „Sportovní reprezentace“ </a:t>
            </a:r>
          </a:p>
          <a:p>
            <a:r>
              <a:rPr lang="cs-CZ" sz="2000" dirty="0" smtClean="0"/>
              <a:t>b) výdajový okruh: „Všeobecná sportovní činnost“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9308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B32F09-55A8-4CD1-800E-DE1F37E16F05}" type="datetime1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2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738B8-AF64-4FE4-B405-ED8BCA522024}" type="datetime1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CD8058-F576-4074-B136-4DCC072DDC84}" type="datetime1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822AEC-62FD-44ED-A00D-A24AEE9FD083}" type="datetime1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76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011B5A-1E28-4D66-A5E1-E485A822FC52}" type="datetime1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0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BC10FC-2AAA-47B9-B9B2-B0B97568D014}" type="datetime1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92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DB8E4B-2AB7-4C74-93BC-179C3E3648DF}" type="datetime1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18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2B30BC-CCD8-4378-88BC-430872E484EC}" type="datetime1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5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60CB82B-603D-4E52-A075-E2D552D01AC5}" type="datetime1">
              <a:rPr lang="cs-CZ" smtClean="0"/>
              <a:pPr/>
              <a:t>5. 10. 2015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00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1628800"/>
            <a:ext cx="7571184" cy="44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5"/>
          <p:cNvSpPr txBox="1">
            <a:spLocks/>
          </p:cNvSpPr>
          <p:nvPr userDrawn="1"/>
        </p:nvSpPr>
        <p:spPr>
          <a:xfrm>
            <a:off x="251520" y="6356350"/>
            <a:ext cx="648072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07FF043-C0B2-4D5E-9D2E-6F925F59FAFC}" type="slidenum">
              <a:rPr lang="cs-CZ" smtClean="0"/>
              <a:pPr algn="r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22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87824" y="3212976"/>
            <a:ext cx="5470376" cy="2592288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rgbClr val="FF0000"/>
                </a:solidFill>
              </a:rPr>
              <a:t>Chystaná novela </a:t>
            </a:r>
            <a:r>
              <a:rPr lang="pl-PL" sz="2800" b="1" dirty="0">
                <a:solidFill>
                  <a:srgbClr val="FF0000"/>
                </a:solidFill>
              </a:rPr>
              <a:t>školského zákona</a:t>
            </a:r>
            <a:r>
              <a:rPr lang="pl-PL" sz="2800" b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pl-PL" sz="2800" b="1" dirty="0" smtClean="0">
                <a:solidFill>
                  <a:srgbClr val="FF0000"/>
                </a:solidFill>
                <a:latin typeface="+mn-lt"/>
              </a:rPr>
            </a:br>
            <a:r>
              <a:rPr lang="pl-PL" sz="2800" b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pl-PL" sz="2800" b="1" dirty="0" smtClean="0">
                <a:solidFill>
                  <a:srgbClr val="FF0000"/>
                </a:solidFill>
                <a:latin typeface="+mn-lt"/>
              </a:rPr>
            </a:br>
            <a:r>
              <a:rPr lang="pl-PL" sz="2000" b="1" dirty="0" smtClean="0">
                <a:latin typeface="+mn-lt"/>
              </a:rPr>
              <a:t>Mgr. Jaroslav Fidrmuc</a:t>
            </a:r>
            <a:br>
              <a:rPr lang="pl-PL" sz="2000" b="1" dirty="0" smtClean="0">
                <a:latin typeface="+mn-lt"/>
              </a:rPr>
            </a:br>
            <a:r>
              <a:rPr lang="pl-PL" sz="2000" b="1" dirty="0" smtClean="0">
                <a:latin typeface="+mn-lt"/>
              </a:rPr>
              <a:t>náměstek pro řízení sekce vzdělávání</a:t>
            </a:r>
            <a:br>
              <a:rPr lang="pl-PL" sz="2000" b="1" dirty="0" smtClean="0">
                <a:latin typeface="+mn-lt"/>
              </a:rPr>
            </a:br>
            <a:r>
              <a:rPr lang="pl-PL" sz="2000" b="1" dirty="0" smtClean="0">
                <a:latin typeface="+mn-lt"/>
              </a:rPr>
              <a:t/>
            </a:r>
            <a:br>
              <a:rPr lang="pl-PL" sz="2000" b="1" dirty="0" smtClean="0">
                <a:latin typeface="+mn-lt"/>
              </a:rPr>
            </a:br>
            <a:r>
              <a:rPr lang="pl-PL" sz="2000" b="1" dirty="0" smtClean="0"/>
              <a:t>Asociace </a:t>
            </a:r>
            <a:r>
              <a:rPr lang="pl-PL" sz="2000" b="1" dirty="0"/>
              <a:t>středních průmyslových škol ČR</a:t>
            </a:r>
            <a:br>
              <a:rPr lang="pl-PL" sz="2000" b="1" dirty="0"/>
            </a:br>
            <a:r>
              <a:rPr lang="pl-PL" sz="2000" b="1" dirty="0" smtClean="0"/>
              <a:t>Špindlerův Mlýn, 7. října 2015</a:t>
            </a:r>
            <a:r>
              <a:rPr lang="pl-PL" sz="2000" b="1" dirty="0"/>
              <a:t/>
            </a:r>
            <a:br>
              <a:rPr lang="pl-PL" sz="2000" b="1" dirty="0"/>
            </a:br>
            <a:r>
              <a:rPr lang="pl-PL" sz="1600" b="1" dirty="0">
                <a:latin typeface="+mn-lt"/>
              </a:rPr>
              <a:t/>
            </a:r>
            <a:br>
              <a:rPr lang="pl-PL" sz="1600" b="1" dirty="0">
                <a:latin typeface="+mn-lt"/>
              </a:rPr>
            </a:br>
            <a:endParaRPr lang="cs-CZ" sz="1600" b="1" dirty="0"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2987824" y="5949280"/>
            <a:ext cx="4784576" cy="43204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cs-CZ" sz="700" dirty="0" smtClean="0"/>
              <a:t>Ministerstvo školství, mládeže a tělovýchovy</a:t>
            </a:r>
          </a:p>
          <a:p>
            <a:pPr marL="0" indent="0" algn="l">
              <a:buNone/>
            </a:pPr>
            <a:r>
              <a:rPr lang="cs-CZ" sz="700" dirty="0" smtClean="0"/>
              <a:t>Karmelitská 7, 118 12 Praha 1 • tel.: +420 234 812 163</a:t>
            </a:r>
          </a:p>
          <a:p>
            <a:pPr marL="0" indent="0" algn="l">
              <a:buNone/>
            </a:pPr>
            <a:r>
              <a:rPr lang="cs-CZ" sz="700" dirty="0" smtClean="0"/>
              <a:t>msmt@msmt.cz • www.msmt.cz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94035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b="1" dirty="0" smtClean="0">
                <a:solidFill>
                  <a:srgbClr val="FF0000"/>
                </a:solidFill>
              </a:rPr>
              <a:t>                      </a:t>
            </a:r>
            <a:r>
              <a:rPr lang="pl-PL" sz="2400" b="1" dirty="0" smtClean="0">
                <a:solidFill>
                  <a:srgbClr val="0070C0"/>
                </a:solidFill>
              </a:rPr>
              <a:t>Vládní návrh novely </a:t>
            </a:r>
            <a:r>
              <a:rPr lang="pl-PL" sz="2400" b="1" dirty="0">
                <a:solidFill>
                  <a:srgbClr val="0070C0"/>
                </a:solidFill>
              </a:rPr>
              <a:t>školského zákona</a:t>
            </a:r>
            <a:br>
              <a:rPr lang="pl-PL" sz="2400" b="1" dirty="0">
                <a:solidFill>
                  <a:srgbClr val="0070C0"/>
                </a:solidFill>
              </a:rPr>
            </a:br>
            <a:endParaRPr lang="pl-PL" sz="2400" b="1" dirty="0" smtClean="0">
              <a:solidFill>
                <a:srgbClr val="0070C0"/>
              </a:solidFill>
            </a:endParaRPr>
          </a:p>
          <a:p>
            <a:pPr lvl="0">
              <a:buFont typeface="Wingdings" pitchFamily="2" charset="2"/>
              <a:buChar char="ü"/>
            </a:pPr>
            <a:r>
              <a:rPr lang="cs-CZ" sz="2400" dirty="0"/>
              <a:t>v</a:t>
            </a:r>
            <a:r>
              <a:rPr lang="cs-CZ" sz="2400" dirty="0" smtClean="0"/>
              <a:t>láda ČR projednala a schválila 23. září 2015</a:t>
            </a:r>
          </a:p>
          <a:p>
            <a:pPr marL="0" lvl="0" indent="0">
              <a:buNone/>
            </a:pPr>
            <a:endParaRPr lang="cs-CZ" sz="2400" dirty="0"/>
          </a:p>
          <a:p>
            <a:pPr lvl="0">
              <a:buFont typeface="Wingdings" pitchFamily="2" charset="2"/>
              <a:buChar char="ü"/>
            </a:pPr>
            <a:r>
              <a:rPr lang="cs-CZ" sz="2400" dirty="0" smtClean="0"/>
              <a:t>sněmovní </a:t>
            </a:r>
            <a:r>
              <a:rPr lang="cs-CZ" sz="2400" dirty="0"/>
              <a:t>tisk </a:t>
            </a:r>
            <a:r>
              <a:rPr lang="cs-CZ" sz="2400" b="1" dirty="0"/>
              <a:t>č. </a:t>
            </a:r>
            <a:r>
              <a:rPr lang="cs-CZ" sz="2400" b="1" dirty="0" smtClean="0"/>
              <a:t>611</a:t>
            </a:r>
          </a:p>
          <a:p>
            <a:pPr lvl="0">
              <a:buFont typeface="Wingdings" pitchFamily="2" charset="2"/>
              <a:buChar char="ü"/>
            </a:pPr>
            <a:endParaRPr lang="cs-CZ" sz="2400" dirty="0"/>
          </a:p>
          <a:p>
            <a:pPr lvl="0">
              <a:buFont typeface="Wingdings" pitchFamily="2" charset="2"/>
              <a:buChar char="ü"/>
            </a:pPr>
            <a:r>
              <a:rPr lang="cs-CZ" sz="2400" dirty="0"/>
              <a:t>z</a:t>
            </a:r>
            <a:r>
              <a:rPr lang="cs-CZ" sz="2400" dirty="0" smtClean="0"/>
              <a:t>ákladní účinnost novely jako celku – 1. září 2016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7196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115616" y="1556791"/>
            <a:ext cx="7571184" cy="5164683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sz="2600" b="1" dirty="0" smtClean="0">
                <a:solidFill>
                  <a:srgbClr val="0070C0"/>
                </a:solidFill>
              </a:rPr>
              <a:t> N</a:t>
            </a:r>
            <a:r>
              <a:rPr lang="pl-PL" sz="2600" b="1" dirty="0" smtClean="0">
                <a:solidFill>
                  <a:srgbClr val="0070C0"/>
                </a:solidFill>
              </a:rPr>
              <a:t>ovela ŠZ </a:t>
            </a:r>
          </a:p>
          <a:p>
            <a:pPr algn="ctr">
              <a:buNone/>
            </a:pPr>
            <a:r>
              <a:rPr lang="cs-CZ" sz="2600" b="1" dirty="0" smtClean="0">
                <a:solidFill>
                  <a:srgbClr val="0070C0"/>
                </a:solidFill>
              </a:rPr>
              <a:t>Povinný rok předškolního vzdělávání před zahájením PŠD</a:t>
            </a:r>
            <a:endParaRPr lang="cs-CZ" altLang="cs-CZ" sz="2600" dirty="0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 smtClean="0"/>
              <a:t>účinnost od ledna, resp. </a:t>
            </a:r>
            <a:r>
              <a:rPr lang="cs-CZ" altLang="cs-CZ" sz="2400" b="1" dirty="0" smtClean="0"/>
              <a:t>září 2017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 smtClean="0"/>
              <a:t>povinnost stanovena pro 5leté děti a starší, občany ČR i cizince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 smtClean="0"/>
              <a:t>vymezení </a:t>
            </a:r>
            <a:r>
              <a:rPr lang="cs-CZ" altLang="cs-CZ" sz="2400" b="1" dirty="0" smtClean="0"/>
              <a:t>školského obvodu MŠ </a:t>
            </a:r>
            <a:r>
              <a:rPr lang="cs-CZ" altLang="cs-CZ" sz="2400" dirty="0" smtClean="0"/>
              <a:t>podle trvalého pobytu, resp. pobytu dítěte (obdobně </a:t>
            </a:r>
            <a:r>
              <a:rPr lang="cs-CZ" altLang="cs-CZ" sz="2400" dirty="0"/>
              <a:t>jako u </a:t>
            </a:r>
            <a:r>
              <a:rPr lang="cs-CZ" altLang="cs-CZ" sz="2400" dirty="0" smtClean="0"/>
              <a:t>ZŠ)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/>
              <a:t>v</a:t>
            </a:r>
            <a:r>
              <a:rPr lang="cs-CZ" altLang="cs-CZ" sz="2400" dirty="0" smtClean="0"/>
              <a:t>zdělávání v MŠ je určeno pro děti 2leté a starší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 smtClean="0"/>
              <a:t>zápis </a:t>
            </a:r>
            <a:r>
              <a:rPr lang="cs-CZ" altLang="cs-CZ" sz="2400" dirty="0"/>
              <a:t>k předškolnímu vzdělávání </a:t>
            </a:r>
            <a:r>
              <a:rPr lang="cs-CZ" altLang="cs-CZ" sz="2400" dirty="0" smtClean="0"/>
              <a:t>do rejstříkové MŠ … období </a:t>
            </a:r>
            <a:br>
              <a:rPr lang="cs-CZ" altLang="cs-CZ" sz="2400" dirty="0" smtClean="0"/>
            </a:br>
            <a:r>
              <a:rPr lang="cs-CZ" altLang="cs-CZ" sz="2400" b="1" dirty="0" smtClean="0"/>
              <a:t>od 15</a:t>
            </a:r>
            <a:r>
              <a:rPr lang="cs-CZ" altLang="cs-CZ" sz="2400" b="1" dirty="0"/>
              <a:t>. </a:t>
            </a:r>
            <a:r>
              <a:rPr lang="cs-CZ" altLang="cs-CZ" sz="2400" b="1" dirty="0" smtClean="0"/>
              <a:t>do 31. května </a:t>
            </a:r>
            <a:r>
              <a:rPr lang="cs-CZ" altLang="cs-CZ" sz="2400" dirty="0" smtClean="0"/>
              <a:t>… týká se všech věkových kategorií dětí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/>
              <a:t>š</a:t>
            </a:r>
            <a:r>
              <a:rPr lang="cs-CZ" altLang="cs-CZ" sz="2400" dirty="0" smtClean="0"/>
              <a:t>iroké </a:t>
            </a:r>
            <a:r>
              <a:rPr lang="cs-CZ" altLang="cs-CZ" sz="2400" b="1" dirty="0" smtClean="0"/>
              <a:t>možnosti </a:t>
            </a:r>
            <a:r>
              <a:rPr lang="cs-CZ" altLang="cs-CZ" sz="2400" b="1" dirty="0"/>
              <a:t>individuálního vzdělávání </a:t>
            </a:r>
            <a:r>
              <a:rPr lang="cs-CZ" altLang="cs-CZ" sz="2400" b="1" dirty="0" smtClean="0"/>
              <a:t>dítěte </a:t>
            </a:r>
            <a:r>
              <a:rPr lang="cs-CZ" altLang="cs-CZ" sz="2400" dirty="0" smtClean="0"/>
              <a:t>(vzdělávání </a:t>
            </a:r>
            <a:br>
              <a:rPr lang="cs-CZ" altLang="cs-CZ" sz="2400" dirty="0" smtClean="0"/>
            </a:br>
            <a:r>
              <a:rPr lang="cs-CZ" altLang="cs-CZ" sz="2400" dirty="0" smtClean="0"/>
              <a:t>v předškolním zařízení mimo rejstřík, s rodičem doma, </a:t>
            </a:r>
            <a:br>
              <a:rPr lang="cs-CZ" altLang="cs-CZ" sz="2400" dirty="0" smtClean="0"/>
            </a:br>
            <a:r>
              <a:rPr lang="cs-CZ" altLang="cs-CZ" sz="2400" dirty="0" smtClean="0"/>
              <a:t>v zahraniční škole na území ČR, v přípravných třídách ZŠ)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/>
              <a:t>o</a:t>
            </a:r>
            <a:r>
              <a:rPr lang="cs-CZ" altLang="cs-CZ" sz="2400" dirty="0" smtClean="0"/>
              <a:t>d 5let dítěte </a:t>
            </a:r>
            <a:r>
              <a:rPr lang="cs-CZ" altLang="cs-CZ" sz="2400" b="1" dirty="0" smtClean="0"/>
              <a:t>bezplatné</a:t>
            </a:r>
            <a:r>
              <a:rPr lang="cs-CZ" altLang="cs-CZ" sz="2400" dirty="0" smtClean="0"/>
              <a:t> až do nástupu k PŠD </a:t>
            </a:r>
            <a:endParaRPr lang="cs-CZ" altLang="cs-CZ" sz="2400" dirty="0"/>
          </a:p>
          <a:p>
            <a:pPr marL="0" lvl="0" indent="0"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>
              <a:solidFill>
                <a:srgbClr val="0070C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2800" b="1" dirty="0">
                <a:solidFill>
                  <a:srgbClr val="0070C0"/>
                </a:solidFill>
              </a:rPr>
              <a:t> </a:t>
            </a:r>
            <a:r>
              <a:rPr lang="cs-CZ" sz="2400" b="1" dirty="0">
                <a:solidFill>
                  <a:srgbClr val="0070C0"/>
                </a:solidFill>
              </a:rPr>
              <a:t>N</a:t>
            </a:r>
            <a:r>
              <a:rPr lang="pl-PL" sz="2400" b="1" dirty="0">
                <a:solidFill>
                  <a:srgbClr val="0070C0"/>
                </a:solidFill>
              </a:rPr>
              <a:t>ovela ŠZ </a:t>
            </a:r>
          </a:p>
          <a:p>
            <a:pPr algn="ctr"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Změny v povinné školní docházce </a:t>
            </a:r>
            <a:endParaRPr lang="cs-CZ" sz="2400" b="1" dirty="0">
              <a:solidFill>
                <a:srgbClr val="0070C0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cs-CZ" altLang="cs-CZ" dirty="0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/>
              <a:t>p</a:t>
            </a:r>
            <a:r>
              <a:rPr lang="cs-CZ" altLang="cs-CZ" sz="2400" dirty="0" smtClean="0"/>
              <a:t>osun </a:t>
            </a:r>
            <a:r>
              <a:rPr lang="cs-CZ" altLang="cs-CZ" sz="2400" dirty="0"/>
              <a:t>termínu zápisu k PŠD …. </a:t>
            </a:r>
            <a:r>
              <a:rPr lang="cs-CZ" altLang="cs-CZ" sz="2400" b="1" dirty="0"/>
              <a:t>n</a:t>
            </a:r>
            <a:r>
              <a:rPr lang="cs-CZ" altLang="cs-CZ" sz="2400" b="1" dirty="0" smtClean="0"/>
              <a:t>ově od 1. do 30. dubna </a:t>
            </a:r>
          </a:p>
          <a:p>
            <a:pPr marL="0" indent="0">
              <a:lnSpc>
                <a:spcPct val="80000"/>
              </a:lnSpc>
              <a:buNone/>
            </a:pPr>
            <a:endParaRPr lang="cs-CZ" altLang="cs-CZ" sz="2400" b="1" dirty="0"/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/>
              <a:t>ž</a:t>
            </a:r>
            <a:r>
              <a:rPr lang="cs-CZ" altLang="cs-CZ" sz="2400" dirty="0" smtClean="0"/>
              <a:t>ádost o odklad PŠD bude nutné doložit již při dubnovém zápisu</a:t>
            </a:r>
          </a:p>
          <a:p>
            <a:pPr marL="0" indent="0">
              <a:lnSpc>
                <a:spcPct val="80000"/>
              </a:lnSpc>
              <a:buNone/>
            </a:pPr>
            <a:endParaRPr lang="cs-CZ" altLang="cs-CZ" sz="2400" dirty="0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/>
              <a:t>spádovost </a:t>
            </a:r>
            <a:r>
              <a:rPr lang="cs-CZ" altLang="cs-CZ" sz="2400" dirty="0" smtClean="0"/>
              <a:t>ZŠ </a:t>
            </a:r>
            <a:r>
              <a:rPr lang="cs-CZ" altLang="cs-CZ" sz="2400" dirty="0"/>
              <a:t>(a také </a:t>
            </a:r>
            <a:r>
              <a:rPr lang="cs-CZ" altLang="cs-CZ" sz="2400" dirty="0" smtClean="0"/>
              <a:t>MŠ</a:t>
            </a:r>
            <a:r>
              <a:rPr lang="cs-CZ" altLang="cs-CZ" sz="2400" dirty="0"/>
              <a:t>): </a:t>
            </a:r>
            <a:r>
              <a:rPr lang="cs-CZ" altLang="cs-CZ" sz="2400" b="1" dirty="0"/>
              <a:t>nově </a:t>
            </a:r>
            <a:r>
              <a:rPr lang="cs-CZ" altLang="cs-CZ" sz="2400" dirty="0"/>
              <a:t>se bude vztahovat i </a:t>
            </a:r>
            <a:r>
              <a:rPr lang="cs-CZ" altLang="cs-CZ" sz="2400" dirty="0" smtClean="0"/>
              <a:t>na žáky-cizince (resp. </a:t>
            </a:r>
            <a:r>
              <a:rPr lang="cs-CZ" altLang="cs-CZ" sz="2400" dirty="0"/>
              <a:t>d</a:t>
            </a:r>
            <a:r>
              <a:rPr lang="cs-CZ" altLang="cs-CZ" sz="2400" dirty="0" smtClean="0"/>
              <a:t>ěti-cizince)</a:t>
            </a:r>
            <a:endParaRPr lang="cs-CZ" altLang="cs-CZ" sz="2400" dirty="0"/>
          </a:p>
          <a:p>
            <a:pPr marL="0" indent="0">
              <a:lnSpc>
                <a:spcPct val="80000"/>
              </a:lnSpc>
              <a:buNone/>
            </a:pPr>
            <a:endParaRPr lang="cs-CZ" altLang="cs-CZ" sz="2400" b="1" dirty="0"/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 smtClean="0"/>
              <a:t>přípravné </a:t>
            </a:r>
            <a:r>
              <a:rPr lang="cs-CZ" altLang="cs-CZ" sz="2400" dirty="0"/>
              <a:t>třídy ZŠ </a:t>
            </a:r>
            <a:r>
              <a:rPr lang="cs-CZ" altLang="cs-CZ" sz="2400" dirty="0" smtClean="0"/>
              <a:t>od 1. 9. 2017 budou určeny jen pro děti, </a:t>
            </a:r>
            <a:r>
              <a:rPr lang="cs-CZ" altLang="cs-CZ" sz="2400" dirty="0"/>
              <a:t>kterým byl povolen odklad </a:t>
            </a:r>
            <a:r>
              <a:rPr lang="cs-CZ" altLang="cs-CZ" sz="2400" dirty="0" smtClean="0"/>
              <a:t>PŠD, tj. </a:t>
            </a:r>
            <a:r>
              <a:rPr lang="cs-CZ" altLang="cs-CZ" sz="2400" b="1" dirty="0" smtClean="0"/>
              <a:t>pro 6leté a starší </a:t>
            </a:r>
            <a:endParaRPr lang="cs-CZ" altLang="cs-CZ" sz="2400" b="1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3425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1556792"/>
            <a:ext cx="7571184" cy="518457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sz="2600" b="1" dirty="0">
                <a:solidFill>
                  <a:srgbClr val="0070C0"/>
                </a:solidFill>
              </a:rPr>
              <a:t>N</a:t>
            </a:r>
            <a:r>
              <a:rPr lang="pl-PL" sz="2600" b="1" dirty="0">
                <a:solidFill>
                  <a:srgbClr val="0070C0"/>
                </a:solidFill>
              </a:rPr>
              <a:t>ovela ŠZ </a:t>
            </a:r>
          </a:p>
          <a:p>
            <a:pPr marL="0" lvl="0" indent="0" algn="ctr">
              <a:buNone/>
            </a:pPr>
            <a:r>
              <a:rPr lang="cs-CZ" sz="2600" b="1" dirty="0" smtClean="0">
                <a:solidFill>
                  <a:srgbClr val="0070C0"/>
                </a:solidFill>
              </a:rPr>
              <a:t>Přijímací řízení na SŠ formou jednotných zkoušek </a:t>
            </a:r>
            <a:endParaRPr lang="cs-CZ" sz="2400" b="1" dirty="0" smtClean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 smtClean="0"/>
              <a:t>účinnost </a:t>
            </a:r>
            <a:r>
              <a:rPr lang="cs-CZ" altLang="cs-CZ" sz="2400" b="1" dirty="0" smtClean="0"/>
              <a:t>od </a:t>
            </a:r>
            <a:r>
              <a:rPr lang="cs-CZ" altLang="cs-CZ" sz="2400" b="1" dirty="0"/>
              <a:t>září 2016</a:t>
            </a:r>
            <a:r>
              <a:rPr lang="cs-CZ" altLang="cs-CZ" sz="2400" dirty="0"/>
              <a:t>, tj. poprvé přijímací řízení vyhlášené </a:t>
            </a:r>
            <a:r>
              <a:rPr lang="cs-CZ" altLang="cs-CZ" sz="2400" dirty="0" smtClean="0"/>
              <a:t/>
            </a:r>
            <a:br>
              <a:rPr lang="cs-CZ" altLang="cs-CZ" sz="2400" dirty="0" smtClean="0"/>
            </a:br>
            <a:r>
              <a:rPr lang="cs-CZ" altLang="cs-CZ" sz="2400" dirty="0" smtClean="0"/>
              <a:t>ve </a:t>
            </a:r>
            <a:r>
              <a:rPr lang="cs-CZ" altLang="cs-CZ" sz="2400" dirty="0"/>
              <a:t>školním roce </a:t>
            </a:r>
            <a:r>
              <a:rPr lang="cs-CZ" altLang="cs-CZ" sz="2400" dirty="0" smtClean="0"/>
              <a:t>2016/2017</a:t>
            </a:r>
            <a:r>
              <a:rPr lang="cs-CZ" altLang="cs-CZ" sz="2400" b="1" dirty="0" smtClean="0"/>
              <a:t>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 smtClean="0"/>
              <a:t>povinná </a:t>
            </a:r>
            <a:r>
              <a:rPr lang="cs-CZ" altLang="cs-CZ" sz="2400" dirty="0"/>
              <a:t>přijímací zkouška </a:t>
            </a:r>
            <a:r>
              <a:rPr lang="cs-CZ" altLang="cs-CZ" sz="2400" dirty="0" smtClean="0"/>
              <a:t>do </a:t>
            </a:r>
            <a:r>
              <a:rPr lang="cs-CZ" altLang="cs-CZ" sz="2400" dirty="0"/>
              <a:t>1. ročníku </a:t>
            </a:r>
            <a:r>
              <a:rPr lang="cs-CZ" altLang="cs-CZ" sz="2400" dirty="0" smtClean="0"/>
              <a:t>většiny maturitních </a:t>
            </a:r>
            <a:r>
              <a:rPr lang="cs-CZ" altLang="cs-CZ" sz="2400" dirty="0"/>
              <a:t>oborů vzdělání </a:t>
            </a:r>
            <a:r>
              <a:rPr lang="cs-CZ" altLang="cs-CZ" sz="2400" dirty="0" smtClean="0"/>
              <a:t>– </a:t>
            </a:r>
            <a:r>
              <a:rPr lang="cs-CZ" altLang="cs-CZ" sz="2400" b="1" dirty="0" smtClean="0"/>
              <a:t>formou jednotných testů z ČJL a </a:t>
            </a:r>
            <a:r>
              <a:rPr lang="cs-CZ" altLang="cs-CZ" sz="2400" b="1" dirty="0" err="1" smtClean="0"/>
              <a:t>Ma</a:t>
            </a:r>
            <a:r>
              <a:rPr lang="cs-CZ" altLang="cs-CZ" sz="2400" b="1" dirty="0" smtClean="0"/>
              <a:t> od CZVV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 smtClean="0"/>
              <a:t>u </a:t>
            </a:r>
            <a:r>
              <a:rPr lang="cs-CZ" altLang="cs-CZ" sz="2400" dirty="0"/>
              <a:t>oborů </a:t>
            </a:r>
            <a:r>
              <a:rPr lang="cs-CZ" altLang="cs-CZ" sz="2400" dirty="0" smtClean="0"/>
              <a:t>kat. </a:t>
            </a:r>
            <a:r>
              <a:rPr lang="cs-CZ" altLang="cs-CZ" sz="2400" dirty="0" err="1"/>
              <a:t>dosaž</a:t>
            </a:r>
            <a:r>
              <a:rPr lang="cs-CZ" altLang="cs-CZ" sz="2400" dirty="0"/>
              <a:t>. vzdělání K, M, L0 a L5, u všech forem </a:t>
            </a:r>
            <a:r>
              <a:rPr lang="cs-CZ" altLang="cs-CZ" sz="2400" dirty="0" smtClean="0"/>
              <a:t>vzdělávání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 smtClean="0"/>
              <a:t>pouze </a:t>
            </a:r>
            <a:r>
              <a:rPr lang="cs-CZ" altLang="cs-CZ" sz="2400" dirty="0"/>
              <a:t>v 1. kole přijímacího </a:t>
            </a:r>
            <a:r>
              <a:rPr lang="cs-CZ" altLang="cs-CZ" sz="2400" dirty="0" smtClean="0"/>
              <a:t>řízení … </a:t>
            </a:r>
            <a:r>
              <a:rPr lang="cs-CZ" altLang="cs-CZ" sz="2400" b="1" dirty="0" smtClean="0"/>
              <a:t>období od 12. do 28. dubna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cs-CZ" altLang="cs-CZ" sz="2400" b="1" dirty="0"/>
              <a:t>n</a:t>
            </a:r>
            <a:r>
              <a:rPr lang="cs-CZ" altLang="cs-CZ" sz="2400" b="1" dirty="0" smtClean="0"/>
              <a:t>ově </a:t>
            </a:r>
            <a:r>
              <a:rPr lang="cs-CZ" altLang="cs-CZ" sz="2400" dirty="0" smtClean="0"/>
              <a:t>se přihláška ke studiu bude odevzdávat</a:t>
            </a:r>
            <a:r>
              <a:rPr lang="cs-CZ" altLang="cs-CZ" sz="2400" b="1" dirty="0" smtClean="0"/>
              <a:t> do 1. března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/>
              <a:t>m</a:t>
            </a:r>
            <a:r>
              <a:rPr lang="cs-CZ" altLang="cs-CZ" sz="2400" dirty="0" smtClean="0"/>
              <a:t>ax. 2 přihlášky v 1. kole, 2 termíny jednotných testů </a:t>
            </a:r>
            <a:r>
              <a:rPr lang="cs-CZ" altLang="cs-CZ" sz="2400" b="1" dirty="0" smtClean="0"/>
              <a:t>– CZVV </a:t>
            </a:r>
            <a:br>
              <a:rPr lang="cs-CZ" altLang="cs-CZ" sz="2400" b="1" dirty="0" smtClean="0"/>
            </a:br>
            <a:r>
              <a:rPr lang="cs-CZ" altLang="cs-CZ" sz="2400" b="1" dirty="0" smtClean="0"/>
              <a:t>každé škole zpřístupní lepší výsledek uchazeče z obou testů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cs-CZ" altLang="cs-CZ" sz="2400" dirty="0"/>
              <a:t>j</a:t>
            </a:r>
            <a:r>
              <a:rPr lang="cs-CZ" altLang="cs-CZ" sz="2400" dirty="0" smtClean="0"/>
              <a:t>ednotná zkouška se na hodnocení uchazeče podílí nejméně</a:t>
            </a:r>
            <a:r>
              <a:rPr lang="cs-CZ" altLang="cs-CZ" sz="2400" b="1" dirty="0" smtClean="0"/>
              <a:t> </a:t>
            </a:r>
            <a:br>
              <a:rPr lang="cs-CZ" altLang="cs-CZ" sz="2400" b="1" dirty="0" smtClean="0"/>
            </a:br>
            <a:r>
              <a:rPr lang="cs-CZ" altLang="cs-CZ" sz="2400" b="1" dirty="0" smtClean="0"/>
              <a:t>jednou polovinou    </a:t>
            </a:r>
          </a:p>
          <a:p>
            <a:pPr marL="0" indent="0">
              <a:lnSpc>
                <a:spcPct val="90000"/>
              </a:lnSpc>
              <a:buNone/>
            </a:pPr>
            <a:endParaRPr lang="cs-CZ" altLang="cs-CZ" sz="2400" b="1" dirty="0" smtClean="0"/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cs-CZ" altLang="cs-CZ" sz="2400" b="1" dirty="0"/>
              <a:t>k</a:t>
            </a:r>
            <a:r>
              <a:rPr lang="cs-CZ" altLang="cs-CZ" sz="2400" b="1" dirty="0" smtClean="0"/>
              <a:t>de jednotná zkouška nebude: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400" b="1" dirty="0" smtClean="0"/>
              <a:t>-  </a:t>
            </a:r>
            <a:r>
              <a:rPr lang="cs-CZ" altLang="cs-CZ" sz="2400" dirty="0" smtClean="0"/>
              <a:t>obory </a:t>
            </a:r>
            <a:r>
              <a:rPr lang="cs-CZ" altLang="cs-CZ" sz="2400" dirty="0"/>
              <a:t>s talentovou zkouškou </a:t>
            </a:r>
            <a:r>
              <a:rPr lang="cs-CZ" altLang="cs-CZ" sz="2400" dirty="0" smtClean="0"/>
              <a:t>(zůstává říjnový termín pro odevzdání přihlášky, lednový termín pro konání talentové zkoušky)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400" dirty="0" smtClean="0"/>
              <a:t>-  obory zkráceného </a:t>
            </a:r>
            <a:r>
              <a:rPr lang="cs-CZ" altLang="cs-CZ" sz="2400" dirty="0"/>
              <a:t>studia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ü"/>
            </a:pPr>
            <a:endParaRPr lang="cs-CZ" altLang="cs-CZ" b="1" dirty="0"/>
          </a:p>
          <a:p>
            <a:pPr>
              <a:lnSpc>
                <a:spcPct val="80000"/>
              </a:lnSpc>
              <a:buFontTx/>
              <a:buNone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>
                <a:solidFill>
                  <a:srgbClr val="0070C0"/>
                </a:solidFill>
              </a:rPr>
              <a:t>N</a:t>
            </a:r>
            <a:r>
              <a:rPr lang="pl-PL" sz="2800" b="1" dirty="0">
                <a:solidFill>
                  <a:srgbClr val="0070C0"/>
                </a:solidFill>
              </a:rPr>
              <a:t>ovela ŠZ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altLang="cs-CZ" sz="2800" b="1" dirty="0" smtClean="0">
                <a:solidFill>
                  <a:srgbClr val="0070C0"/>
                </a:solidFill>
              </a:rPr>
              <a:t>Změny </a:t>
            </a:r>
            <a:r>
              <a:rPr lang="cs-CZ" altLang="cs-CZ" sz="2800" b="1" dirty="0">
                <a:solidFill>
                  <a:srgbClr val="0070C0"/>
                </a:solidFill>
              </a:rPr>
              <a:t>v maturitní </a:t>
            </a:r>
            <a:r>
              <a:rPr lang="cs-CZ" altLang="cs-CZ" sz="2800" b="1" dirty="0" smtClean="0">
                <a:solidFill>
                  <a:srgbClr val="0070C0"/>
                </a:solidFill>
              </a:rPr>
              <a:t>zkoušce</a:t>
            </a:r>
            <a:endParaRPr lang="cs-CZ" altLang="cs-CZ" sz="2400" b="1" dirty="0">
              <a:solidFill>
                <a:srgbClr val="0070C0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b="1" dirty="0" smtClean="0"/>
              <a:t>od </a:t>
            </a:r>
            <a:r>
              <a:rPr lang="cs-CZ" altLang="cs-CZ" sz="2400" b="1" dirty="0"/>
              <a:t>jara 2017 </a:t>
            </a:r>
            <a:r>
              <a:rPr lang="cs-CZ" altLang="cs-CZ" sz="2400" dirty="0"/>
              <a:t>… </a:t>
            </a:r>
            <a:r>
              <a:rPr lang="cs-CZ" altLang="cs-CZ" sz="2400" dirty="0" smtClean="0"/>
              <a:t>písemné práce z ČJL </a:t>
            </a:r>
            <a:r>
              <a:rPr lang="cs-CZ" altLang="cs-CZ" sz="2400" dirty="0"/>
              <a:t>budou hodnotit </a:t>
            </a:r>
            <a:r>
              <a:rPr lang="cs-CZ" altLang="cs-CZ" sz="2400" dirty="0" smtClean="0"/>
              <a:t/>
            </a:r>
            <a:br>
              <a:rPr lang="cs-CZ" altLang="cs-CZ" sz="2400" dirty="0" smtClean="0"/>
            </a:br>
            <a:r>
              <a:rPr lang="cs-CZ" altLang="cs-CZ" sz="2400" dirty="0" smtClean="0"/>
              <a:t>externí </a:t>
            </a:r>
            <a:r>
              <a:rPr lang="cs-CZ" altLang="cs-CZ" sz="2400" dirty="0"/>
              <a:t>češtináři </a:t>
            </a:r>
            <a:r>
              <a:rPr lang="cs-CZ" altLang="cs-CZ" sz="2400" dirty="0" smtClean="0"/>
              <a:t>centrálně, na základě smlouvy s CZVV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cs-CZ" altLang="cs-CZ" sz="2400" b="1" dirty="0" smtClean="0"/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cs-CZ" altLang="cs-CZ" sz="2400" b="1" dirty="0" smtClean="0"/>
              <a:t>od </a:t>
            </a:r>
            <a:r>
              <a:rPr lang="cs-CZ" altLang="cs-CZ" sz="2400" b="1" dirty="0"/>
              <a:t>jara 2021 </a:t>
            </a:r>
            <a:r>
              <a:rPr lang="cs-CZ" altLang="cs-CZ" sz="2400" dirty="0"/>
              <a:t>… SČ MZ – </a:t>
            </a:r>
            <a:r>
              <a:rPr lang="cs-CZ" altLang="cs-CZ" sz="2400" b="1" dirty="0"/>
              <a:t>tři povinné zkoušky </a:t>
            </a:r>
            <a:br>
              <a:rPr lang="cs-CZ" altLang="cs-CZ" sz="2400" b="1" dirty="0"/>
            </a:br>
            <a:r>
              <a:rPr lang="cs-CZ" altLang="cs-CZ" sz="2400" b="1" dirty="0" smtClean="0"/>
              <a:t>(</a:t>
            </a:r>
            <a:r>
              <a:rPr lang="cs-CZ" altLang="cs-CZ" sz="2400" b="1" dirty="0"/>
              <a:t>ČJL + </a:t>
            </a:r>
            <a:r>
              <a:rPr lang="cs-CZ" altLang="cs-CZ" sz="2400" b="1" dirty="0" err="1"/>
              <a:t>Ma</a:t>
            </a:r>
            <a:r>
              <a:rPr lang="cs-CZ" altLang="cs-CZ" sz="2400" b="1" dirty="0"/>
              <a:t> + CJ) </a:t>
            </a:r>
            <a:r>
              <a:rPr lang="cs-CZ" altLang="cs-CZ" sz="2400" dirty="0"/>
              <a:t>pro žáky 66 oborů vzdělání (včetně </a:t>
            </a:r>
            <a:r>
              <a:rPr lang="cs-CZ" altLang="cs-CZ" sz="2400" dirty="0" smtClean="0"/>
              <a:t>G):  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cs-CZ" altLang="cs-CZ" sz="2400" dirty="0"/>
              <a:t>j</a:t>
            </a:r>
            <a:r>
              <a:rPr lang="cs-CZ" altLang="cs-CZ" sz="2400" dirty="0" smtClean="0"/>
              <a:t>de o obory s 10hod. (a vyšší) týdenní dotací výuky </a:t>
            </a:r>
            <a:r>
              <a:rPr lang="cs-CZ" altLang="cs-CZ" sz="2400" dirty="0" err="1" smtClean="0"/>
              <a:t>Ma</a:t>
            </a:r>
            <a:r>
              <a:rPr lang="cs-CZ" altLang="cs-CZ" sz="2400" dirty="0" smtClean="0"/>
              <a:t> podle RVP – stanoví je nařízení vlády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cs-CZ" altLang="cs-CZ" sz="2400" dirty="0"/>
              <a:t>o</a:t>
            </a:r>
            <a:r>
              <a:rPr lang="cs-CZ" altLang="cs-CZ" sz="2400" dirty="0" smtClean="0"/>
              <a:t>bory bez 3 povinných zkoušek SČ MZ – skladba mat. zkoušky: ČJL + CJ + tři povinné profilové zkoušky  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cs-CZ" altLang="cs-CZ" sz="2400" dirty="0"/>
              <a:t>p</a:t>
            </a:r>
            <a:r>
              <a:rPr lang="cs-CZ" altLang="cs-CZ" sz="2400" dirty="0" smtClean="0"/>
              <a:t>ro žáky, kteří ukončí poslední ročník střed. vzdělávání po 30. září 2020 – nebude se týkat </a:t>
            </a:r>
            <a:r>
              <a:rPr lang="cs-CZ" altLang="cs-CZ" sz="2400" dirty="0" err="1" smtClean="0"/>
              <a:t>opr</a:t>
            </a:r>
            <a:r>
              <a:rPr lang="cs-CZ" altLang="cs-CZ" sz="2400" dirty="0" smtClean="0"/>
              <a:t>./</a:t>
            </a:r>
            <a:r>
              <a:rPr lang="cs-CZ" altLang="cs-CZ" sz="2400" dirty="0" err="1" smtClean="0"/>
              <a:t>náhr</a:t>
            </a:r>
            <a:r>
              <a:rPr lang="cs-CZ" altLang="cs-CZ" sz="2400" dirty="0" smtClean="0"/>
              <a:t>. zkoušek</a:t>
            </a:r>
            <a:endParaRPr lang="cs-CZ" alt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>
                <a:solidFill>
                  <a:srgbClr val="0070C0"/>
                </a:solidFill>
              </a:rPr>
              <a:t>N</a:t>
            </a:r>
            <a:r>
              <a:rPr lang="pl-PL" sz="2400" b="1" dirty="0">
                <a:solidFill>
                  <a:srgbClr val="0070C0"/>
                </a:solidFill>
              </a:rPr>
              <a:t>ovela ŠZ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altLang="cs-CZ" sz="2400" b="1" dirty="0" smtClean="0">
                <a:solidFill>
                  <a:srgbClr val="0070C0"/>
                </a:solidFill>
              </a:rPr>
              <a:t>Národní rada pro vzdělávání </a:t>
            </a:r>
            <a:endParaRPr lang="cs-CZ" altLang="cs-CZ" sz="2400" b="1" dirty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cs-CZ" sz="2400" b="1" dirty="0"/>
              <a:t>n</a:t>
            </a:r>
            <a:r>
              <a:rPr lang="cs-CZ" sz="2400" b="1" dirty="0" smtClean="0"/>
              <a:t>ový § </a:t>
            </a:r>
            <a:r>
              <a:rPr lang="cs-CZ" sz="2400" b="1" dirty="0"/>
              <a:t>172a</a:t>
            </a:r>
          </a:p>
          <a:p>
            <a:pPr marL="0" indent="0">
              <a:buNone/>
            </a:pPr>
            <a:r>
              <a:rPr lang="cs-CZ" sz="2400" dirty="0" smtClean="0"/>
              <a:t>„(</a:t>
            </a:r>
            <a:r>
              <a:rPr lang="cs-CZ" sz="2400" dirty="0"/>
              <a:t>1) Ministerstvo školství, mládeže a tělovýchovy zřizuje Národní radu pro vzdělávání (dále jen „Národní rada“)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jako </a:t>
            </a:r>
            <a:r>
              <a:rPr lang="cs-CZ" sz="2400" dirty="0"/>
              <a:t>svůj poradní orgán. Národní rada se vyjadřuje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ke </a:t>
            </a:r>
            <a:r>
              <a:rPr lang="cs-CZ" sz="2400" dirty="0"/>
              <a:t>koncepčním materiálům v oblasti školství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(</a:t>
            </a:r>
            <a:r>
              <a:rPr lang="cs-CZ" sz="2400" dirty="0"/>
              <a:t>2) Členy Národní rady a jejího předsedu jmenuje ministr školství, mládeže a tělovýchovy. </a:t>
            </a:r>
          </a:p>
          <a:p>
            <a:pPr marL="0" indent="0">
              <a:buNone/>
            </a:pPr>
            <a:r>
              <a:rPr lang="cs-CZ" sz="2400" dirty="0" smtClean="0"/>
              <a:t>(</a:t>
            </a:r>
            <a:r>
              <a:rPr lang="cs-CZ" sz="2400" dirty="0"/>
              <a:t>3) Podrobnosti o organizaci a činnosti Národní rady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stanoví </a:t>
            </a:r>
            <a:r>
              <a:rPr lang="cs-CZ" sz="2400" dirty="0"/>
              <a:t>statut, který schvaluje Ministerstvo školství, mládeže a tělovýchovy</a:t>
            </a:r>
            <a:r>
              <a:rPr lang="cs-CZ" sz="2400" dirty="0" smtClean="0"/>
              <a:t>.“</a:t>
            </a:r>
            <a:endParaRPr lang="cs-CZ" sz="24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127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87824" y="3429000"/>
            <a:ext cx="5904656" cy="1800200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spcBef>
                <a:spcPts val="2000"/>
              </a:spcBef>
              <a:spcAft>
                <a:spcPts val="2000"/>
              </a:spcAft>
            </a:pPr>
            <a:r>
              <a:rPr lang="pl-PL" sz="1000" b="1" dirty="0" smtClean="0">
                <a:latin typeface="+mn-lt"/>
              </a:rPr>
              <a:t/>
            </a:r>
            <a:br>
              <a:rPr lang="pl-PL" sz="1000" b="1" dirty="0" smtClean="0">
                <a:latin typeface="+mn-lt"/>
              </a:rPr>
            </a:br>
            <a:r>
              <a:rPr lang="pl-PL" sz="1000" b="1" dirty="0" smtClean="0">
                <a:latin typeface="+mn-lt"/>
              </a:rPr>
              <a:t/>
            </a:r>
            <a:br>
              <a:rPr lang="pl-PL" sz="1000" b="1" dirty="0" smtClean="0">
                <a:latin typeface="+mn-lt"/>
              </a:rPr>
            </a:br>
            <a:r>
              <a:rPr lang="pl-PL" sz="2800" b="1" dirty="0" smtClean="0">
                <a:latin typeface="+mn-lt"/>
              </a:rPr>
              <a:t>Děkuji za pozornost.</a:t>
            </a:r>
            <a:br>
              <a:rPr lang="pl-PL" sz="2800" b="1" dirty="0" smtClean="0">
                <a:latin typeface="+mn-lt"/>
              </a:rPr>
            </a:br>
            <a:r>
              <a:rPr lang="pl-PL" sz="1000" b="1" dirty="0" smtClean="0">
                <a:latin typeface="+mn-lt"/>
              </a:rPr>
              <a:t> </a:t>
            </a:r>
            <a:r>
              <a:rPr lang="pl-PL" b="1" dirty="0" smtClean="0">
                <a:latin typeface="+mn-lt"/>
              </a:rPr>
              <a:t/>
            </a:r>
            <a:br>
              <a:rPr lang="pl-PL" b="1" dirty="0" smtClean="0">
                <a:latin typeface="+mn-lt"/>
              </a:rPr>
            </a:br>
            <a:endParaRPr lang="cs-CZ" sz="3200" b="1" dirty="0"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2987824" y="5949280"/>
            <a:ext cx="4784576" cy="432048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cs-CZ" sz="700" dirty="0" smtClean="0"/>
              <a:t>Ministerstvo školství, mládeže a tělovýchovy</a:t>
            </a:r>
          </a:p>
          <a:p>
            <a:pPr marL="0" indent="0" algn="l">
              <a:buNone/>
            </a:pPr>
            <a:r>
              <a:rPr lang="cs-CZ" sz="700" dirty="0" smtClean="0"/>
              <a:t>Karmelitská 7, 118 12 Praha 1 • tel.: +420 234 811 111</a:t>
            </a:r>
          </a:p>
          <a:p>
            <a:pPr marL="0" indent="0" algn="l">
              <a:buNone/>
            </a:pPr>
            <a:r>
              <a:rPr lang="cs-CZ" sz="700" dirty="0" smtClean="0"/>
              <a:t>msmt@msmt.cz • www.msmt.cz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423513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SM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18E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adpi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2013</TotalTime>
  <Words>281</Words>
  <Application>Microsoft Office PowerPoint</Application>
  <PresentationFormat>Předvádění na obrazovce (4:3)</PresentationFormat>
  <Paragraphs>66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Chystaná novela školského zákona  Mgr. Jaroslav Fidrmuc náměstek pro řízení sekce vzdělávání  Asociace středních průmyslových škol ČR Špindlerův Mlýn, 7. října 2015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Děkuji za pozornost.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podpora sportu  pro rok 2013</dc:title>
  <dc:creator>User</dc:creator>
  <cp:lastModifiedBy>fidrmuc</cp:lastModifiedBy>
  <cp:revision>279</cp:revision>
  <cp:lastPrinted>2014-12-03T07:47:27Z</cp:lastPrinted>
  <dcterms:created xsi:type="dcterms:W3CDTF">2013-10-09T10:41:53Z</dcterms:created>
  <dcterms:modified xsi:type="dcterms:W3CDTF">2015-10-05T20:36:11Z</dcterms:modified>
</cp:coreProperties>
</file>