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06" r:id="rId3"/>
    <p:sldId id="315" r:id="rId4"/>
    <p:sldId id="316" r:id="rId5"/>
    <p:sldId id="317" r:id="rId6"/>
    <p:sldId id="328" r:id="rId7"/>
    <p:sldId id="318" r:id="rId8"/>
    <p:sldId id="323" r:id="rId9"/>
    <p:sldId id="324" r:id="rId10"/>
    <p:sldId id="325" r:id="rId11"/>
    <p:sldId id="326" r:id="rId12"/>
    <p:sldId id="327" r:id="rId13"/>
    <p:sldId id="287" r:id="rId14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8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17" autoAdjust="0"/>
    <p:restoredTop sz="94660"/>
  </p:normalViewPr>
  <p:slideViewPr>
    <p:cSldViewPr>
      <p:cViewPr varScale="1">
        <p:scale>
          <a:sx n="63" d="100"/>
          <a:sy n="63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785E2-F179-4652-86E0-C6EC681AC1AA}" type="datetimeFigureOut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10602F-4A3B-4003-B49E-0290FA8B41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749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3C53-209C-40A5-8BC7-2A222E9E8B5F}" type="datetimeFigureOut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AC157-68E0-4F13-9BFD-18D668B664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2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b="1" dirty="0" smtClean="0">
                <a:latin typeface="+mn-lt"/>
              </a:rPr>
              <a:t>Státní podpora sportu </a:t>
            </a:r>
            <a:br>
              <a:rPr lang="pl-PL" b="1" dirty="0" smtClean="0">
                <a:latin typeface="+mn-lt"/>
              </a:rPr>
            </a:br>
            <a:r>
              <a:rPr lang="pl-PL" b="1" dirty="0" smtClean="0">
                <a:latin typeface="+mn-lt"/>
              </a:rPr>
              <a:t>pro rok 2013</a:t>
            </a:r>
            <a:endParaRPr lang="cs-CZ" b="1" dirty="0">
              <a:latin typeface="+mn-lt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pPr algn="l"/>
            <a:r>
              <a:rPr lang="cs-CZ" sz="900" dirty="0" smtClean="0"/>
              <a:t>Ministerstvo školství, mládeže a tělovýchovy</a:t>
            </a:r>
          </a:p>
          <a:p>
            <a:pPr algn="l"/>
            <a:r>
              <a:rPr lang="cs-CZ" sz="900" dirty="0" smtClean="0"/>
              <a:t>Karmelitská 7, 118 12 Praha 1 • tel.:: +420 234 811 111</a:t>
            </a:r>
          </a:p>
          <a:p>
            <a:pPr algn="l"/>
            <a:r>
              <a:rPr lang="cs-CZ" sz="900" dirty="0" smtClean="0"/>
              <a:t>msmt@msmt.cz • www.msmt.cz</a:t>
            </a:r>
            <a:endParaRPr lang="cs-CZ" sz="900" dirty="0"/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093296"/>
            <a:ext cx="1872208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07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solidFill>
                  <a:srgbClr val="418E96"/>
                </a:solidFill>
              </a:rPr>
              <a:t>Státní podpora sportu pro rok 2013</a:t>
            </a:r>
          </a:p>
          <a:p>
            <a:pPr marL="0" indent="0">
              <a:buNone/>
            </a:pPr>
            <a:r>
              <a:rPr lang="cs-CZ" sz="2000" b="1" dirty="0" smtClean="0"/>
              <a:t>Státní podpora sportu pro rok 2013 byla projednána poradou vedení MŠMT dne 19. června 2012. </a:t>
            </a:r>
            <a:r>
              <a:rPr lang="cs-CZ" sz="2000" dirty="0" smtClean="0"/>
              <a:t>Jedná se o veřejné vyhlášení programů neinvestičního charakteru a charakteru programového financování reprodukce majetku v oblasti sportu. </a:t>
            </a:r>
          </a:p>
          <a:p>
            <a:pPr marL="0" indent="0">
              <a:buNone/>
            </a:pPr>
            <a:r>
              <a:rPr lang="cs-CZ" sz="2000" dirty="0" smtClean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sz="2000" dirty="0" smtClean="0"/>
          </a:p>
          <a:p>
            <a:r>
              <a:rPr lang="cs-CZ" sz="2000" dirty="0" smtClean="0"/>
              <a:t>a) výdajový okruh: „Sportovní reprezentace“ </a:t>
            </a:r>
          </a:p>
          <a:p>
            <a:r>
              <a:rPr lang="cs-CZ" sz="2000" dirty="0" smtClean="0"/>
              <a:t>b) výdajový okruh: „Všeobecná sportovní činnost“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930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B32F09-55A8-4CD1-800E-DE1F37E16F05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738B8-AF64-4FE4-B405-ED8BCA522024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CD8058-F576-4074-B136-4DCC072DDC84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822AEC-62FD-44ED-A00D-A24AEE9FD083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7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011B5A-1E28-4D66-A5E1-E485A822FC52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BC10FC-2AAA-47B9-B9B2-B0B97568D014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DB8E4B-2AB7-4C74-93BC-179C3E3648DF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18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2B30BC-CCD8-4378-88BC-430872E484EC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0CB82B-603D-4E52-A075-E2D552D01AC5}" type="datetime1">
              <a:rPr lang="cs-CZ" smtClean="0"/>
              <a:pPr/>
              <a:t>6. 10. 2015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63" y="1143000"/>
            <a:ext cx="8229600" cy="714364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rgbClr val="990000"/>
                </a:solidFill>
              </a:defRPr>
            </a:lvl1pPr>
          </a:lstStyle>
          <a:p>
            <a:r>
              <a:rPr lang="cs-CZ" dirty="0" smtClean="0"/>
              <a:t>Klepnutím lze upravit styl předlohy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4143404"/>
          </a:xfrm>
        </p:spPr>
        <p:txBody>
          <a:bodyPr/>
          <a:lstStyle>
            <a:lvl1pPr>
              <a:spcBef>
                <a:spcPts val="1200"/>
              </a:spcBef>
              <a:spcAft>
                <a:spcPts val="1200"/>
              </a:spcAft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10366-0095-42C0-AF78-88BD1AC2D3CC}" type="datetime1">
              <a:rPr lang="cs-CZ"/>
              <a:pPr>
                <a:defRPr/>
              </a:pPr>
              <a:t>6. 10. 2015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C50BA-AC08-4908-B019-2378DE03A19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7571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1520" y="6356350"/>
            <a:ext cx="648072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07FF043-C0B2-4D5E-9D2E-6F925F59FAFC}" type="slidenum">
              <a:rPr lang="cs-CZ" smtClean="0"/>
              <a:pPr algn="r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2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mt.cz/" TargetMode="External"/><Relationship Id="rId2" Type="http://schemas.openxmlformats.org/officeDocument/2006/relationships/hyperlink" Target="mailto:petr.fidrmuc@msmt.cz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824" y="3212976"/>
            <a:ext cx="5470376" cy="2736304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sz="3200" b="1" dirty="0" smtClean="0"/>
              <a:t>Kariérní systém a reforma financování</a:t>
            </a:r>
            <a:r>
              <a:rPr lang="pl-PL" sz="3200" b="1" dirty="0" smtClean="0"/>
              <a:t/>
            </a:r>
            <a:br>
              <a:rPr lang="pl-PL" sz="3200" b="1" dirty="0" smtClean="0"/>
            </a:br>
            <a:r>
              <a:rPr lang="pl-PL" sz="3200" b="1" dirty="0" smtClean="0"/>
              <a:t/>
            </a:r>
            <a:br>
              <a:rPr lang="pl-PL" sz="3200" b="1" dirty="0" smtClean="0"/>
            </a:br>
            <a:r>
              <a:rPr lang="pl-PL" sz="3200" b="1" dirty="0" smtClean="0"/>
              <a:t/>
            </a:r>
            <a:br>
              <a:rPr lang="pl-PL" sz="3200" b="1" dirty="0" smtClean="0"/>
            </a:br>
            <a:r>
              <a:rPr lang="pl-PL" sz="2000" b="1" dirty="0" smtClean="0"/>
              <a:t>Jaroslav Fidrmuc</a:t>
            </a:r>
            <a:r>
              <a:rPr lang="pl-PL" sz="2000" b="1" dirty="0" smtClean="0"/>
              <a:t/>
            </a:r>
            <a:br>
              <a:rPr lang="pl-PL" sz="2000" b="1" dirty="0" smtClean="0"/>
            </a:br>
            <a:r>
              <a:rPr lang="pl-PL" sz="2000" i="1" dirty="0" smtClean="0"/>
              <a:t>MŠMT</a:t>
            </a:r>
            <a:endParaRPr lang="cs-CZ" sz="2000" i="1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987824" y="5949280"/>
            <a:ext cx="4784576" cy="4320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700" dirty="0" smtClean="0"/>
              <a:t>Ministerstvo školství, mládeže a tělovýchovy</a:t>
            </a:r>
          </a:p>
          <a:p>
            <a:pPr marL="0" indent="0" algn="l">
              <a:buNone/>
            </a:pPr>
            <a:r>
              <a:rPr lang="cs-CZ" sz="700" dirty="0" smtClean="0"/>
              <a:t>Karmelitská 7, 118 12 Praha 1 • tel.: +420 234 812 163</a:t>
            </a:r>
          </a:p>
          <a:p>
            <a:pPr marL="0" indent="0" algn="l">
              <a:buNone/>
            </a:pPr>
            <a:r>
              <a:rPr lang="cs-CZ" sz="700" dirty="0" smtClean="0"/>
              <a:t>msmt@msmt.cz • www.msmt.cz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9403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Kariérní systém učitelů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24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cs-CZ" sz="2800" dirty="0" smtClean="0">
                <a:latin typeface="Calibri" panose="020F0502020204030204" pitchFamily="34" charset="0"/>
              </a:rPr>
              <a:t>Výsledky projektu:</a:t>
            </a:r>
          </a:p>
          <a:p>
            <a:pPr marL="457200" indent="-45720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Calibri" panose="020F0502020204030204" pitchFamily="34" charset="0"/>
              </a:rPr>
              <a:t>Standard učitele</a:t>
            </a:r>
          </a:p>
          <a:p>
            <a:pPr marL="457200" indent="-45720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Calibri" panose="020F0502020204030204" pitchFamily="34" charset="0"/>
              </a:rPr>
              <a:t>4 kariérní stupně:</a:t>
            </a:r>
          </a:p>
          <a:p>
            <a:pPr marL="914400" lvl="1" indent="-45720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Calibri" panose="020F0502020204030204" pitchFamily="34" charset="0"/>
              </a:rPr>
              <a:t>Začínající učitel</a:t>
            </a:r>
          </a:p>
          <a:p>
            <a:pPr marL="914400" lvl="1" indent="-45720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Calibri" panose="020F0502020204030204" pitchFamily="34" charset="0"/>
              </a:rPr>
              <a:t>Samostatný učitel</a:t>
            </a:r>
          </a:p>
          <a:p>
            <a:pPr marL="914400" lvl="1" indent="-45720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Calibri" panose="020F0502020204030204" pitchFamily="34" charset="0"/>
              </a:rPr>
              <a:t>Učitel 3. KS</a:t>
            </a:r>
          </a:p>
          <a:p>
            <a:pPr marL="914400" lvl="1" indent="-45720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Calibri" panose="020F0502020204030204" pitchFamily="34" charset="0"/>
              </a:rPr>
              <a:t>Učitel  4. KS</a:t>
            </a:r>
            <a:endParaRPr lang="cs-CZ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52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Některé problémy výstupu projektu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0" lvl="0" indent="-4572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/>
              <a:t>Finanční ohodnocení:</a:t>
            </a:r>
          </a:p>
          <a:p>
            <a:pPr marL="914400" lvl="1" indent="-4572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3. KS – příplatek 5.000Kč, 15% učitelů</a:t>
            </a:r>
          </a:p>
          <a:p>
            <a:pPr marL="914400" lvl="1" indent="-4572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4. KS – příplatek 10.000Kč, 5% učitelů</a:t>
            </a:r>
          </a:p>
          <a:p>
            <a:pPr marL="914400" lvl="1" indent="-4572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MPSV neumožní financovat, nemění se náročnost vykonávané práce</a:t>
            </a:r>
          </a:p>
          <a:p>
            <a:pPr marL="457200" indent="-4572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/>
              <a:t>Problematika 4. KS </a:t>
            </a:r>
          </a:p>
          <a:p>
            <a:pPr marL="914400" lvl="1" indent="-4572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400" dirty="0" smtClean="0"/>
              <a:t>Anglie ustupuje</a:t>
            </a:r>
          </a:p>
          <a:p>
            <a:pPr marL="914400" lvl="1" indent="-4572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Problematika vykonávané činnosti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295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Současné přehodnocování KS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Standard absolventa pregraduálního studia</a:t>
            </a:r>
          </a:p>
          <a:p>
            <a:pPr marL="342900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Standard učitele na dalších KS</a:t>
            </a:r>
          </a:p>
          <a:p>
            <a:pPr marL="342900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Adaptační období</a:t>
            </a:r>
          </a:p>
          <a:p>
            <a:pPr marL="800100" lvl="1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2 roky</a:t>
            </a:r>
          </a:p>
          <a:p>
            <a:pPr marL="800100" lvl="1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Smlouva na dobu určitou</a:t>
            </a:r>
          </a:p>
          <a:p>
            <a:pPr marL="800100" lvl="1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Uvádějící učitel</a:t>
            </a:r>
          </a:p>
          <a:p>
            <a:pPr marL="800100" lvl="1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Tutor VŠ připravující učitele</a:t>
            </a:r>
            <a:endParaRPr lang="cs-CZ" sz="2400" dirty="0"/>
          </a:p>
          <a:p>
            <a:pPr marL="342900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Samostatný učitel</a:t>
            </a:r>
          </a:p>
          <a:p>
            <a:pPr marL="342900" indent="-342900" algn="just">
              <a:lnSpc>
                <a:spcPct val="13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Učitel na 3. KS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Současné přehodnocování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 smtClean="0"/>
              <a:t>Finanční ohodnocení </a:t>
            </a:r>
          </a:p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/>
              <a:t>	</a:t>
            </a:r>
            <a:r>
              <a:rPr lang="cs-CZ" sz="2400" dirty="0" smtClean="0"/>
              <a:t>Varianta: přechod do vyšší platové třídy</a:t>
            </a:r>
          </a:p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 smtClean="0"/>
              <a:t>Přechod do vyššího KS:</a:t>
            </a:r>
          </a:p>
          <a:p>
            <a:pPr marL="342900" indent="-342900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Začínající učitel, samostatný učitel</a:t>
            </a:r>
          </a:p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/>
              <a:t>	</a:t>
            </a:r>
            <a:r>
              <a:rPr lang="cs-CZ" sz="2400" dirty="0" smtClean="0"/>
              <a:t>Plán profesního rozvoje</a:t>
            </a:r>
          </a:p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/>
              <a:t>	</a:t>
            </a:r>
            <a:r>
              <a:rPr lang="cs-CZ" sz="2400" dirty="0" smtClean="0"/>
              <a:t>Profesní portfolio</a:t>
            </a:r>
          </a:p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/>
              <a:t>	</a:t>
            </a:r>
            <a:r>
              <a:rPr lang="cs-CZ" sz="2400" dirty="0" smtClean="0"/>
              <a:t>Pohovor: ŘŠ, začínající učitel, tutor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Současné přehodnocování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 smtClean="0"/>
              <a:t>Přechod do vyššího KS:</a:t>
            </a:r>
          </a:p>
          <a:p>
            <a:pPr marL="342900" indent="-342900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Samostatný učitel, učitel 3. KS</a:t>
            </a:r>
          </a:p>
          <a:p>
            <a:pPr>
              <a:lnSpc>
                <a:spcPct val="114000"/>
              </a:lnSpc>
              <a:spcAft>
                <a:spcPts val="300"/>
              </a:spcAft>
              <a:defRPr/>
            </a:pPr>
            <a:r>
              <a:rPr lang="cs-CZ" sz="2400" dirty="0"/>
              <a:t>	</a:t>
            </a:r>
            <a:r>
              <a:rPr lang="cs-CZ" sz="2400" dirty="0" smtClean="0"/>
              <a:t>zvažují se různé varianty, včetně atestační komise</a:t>
            </a:r>
            <a:endParaRPr lang="cs-CZ" sz="2400" dirty="0" smtClean="0"/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endParaRPr lang="cs-CZ" sz="2000" dirty="0" smtClean="0"/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Návrh na dvoustupňový kariérní řád: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Rámcový kariérní řád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Školní kariérní řád</a:t>
            </a:r>
            <a:endParaRPr lang="cs-CZ" sz="2400" dirty="0"/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Výsledný návrh bude představen 19. listopadu, PS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5340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Reforma financování </a:t>
            </a:r>
            <a:r>
              <a:rPr lang="cs-CZ" sz="2400" b="1" dirty="0" err="1" smtClean="0">
                <a:solidFill>
                  <a:srgbClr val="418E96"/>
                </a:solidFill>
              </a:rPr>
              <a:t>rgš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Stávající model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/>
              <a:t>	</a:t>
            </a:r>
            <a:r>
              <a:rPr lang="cs-CZ" sz="2400" dirty="0" smtClean="0"/>
              <a:t>Provozní náklady – zřizovatel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/>
              <a:t>	</a:t>
            </a:r>
            <a:r>
              <a:rPr lang="cs-CZ" sz="2400" dirty="0" smtClean="0"/>
              <a:t>Mzdy, ONIV – MŠMT prostřednictvím KÚ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Způsob financování z MŠMT na KÚ: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/>
              <a:t>	</a:t>
            </a:r>
            <a:r>
              <a:rPr lang="cs-CZ" sz="2400" dirty="0" smtClean="0"/>
              <a:t>Věkový normativ na </a:t>
            </a:r>
            <a:r>
              <a:rPr lang="cs-CZ" sz="2400" dirty="0" err="1" smtClean="0"/>
              <a:t>žíka</a:t>
            </a:r>
            <a:endParaRPr lang="cs-CZ" sz="2400" dirty="0" smtClean="0"/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Úloha KÚ: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/>
              <a:t>	</a:t>
            </a:r>
            <a:r>
              <a:rPr lang="cs-CZ" sz="2400" dirty="0" smtClean="0"/>
              <a:t>Z věkového normativu stanoví oborové normativy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Financování školy: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/>
              <a:t>	</a:t>
            </a:r>
            <a:r>
              <a:rPr lang="cs-CZ" sz="2400" dirty="0" smtClean="0"/>
              <a:t>Formou krajského normativu na žáka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Negativa současného způsobu financování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Různé kraje stanovují různé oborové normativy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Snaha škol přijmout co největší počet žáků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Závislost ŠVP, platů aj. na počtu žáků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….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Návrh nového systému financování </a:t>
            </a:r>
            <a:r>
              <a:rPr lang="cs-CZ" sz="2400" b="1" dirty="0" err="1" smtClean="0">
                <a:solidFill>
                  <a:srgbClr val="418E96"/>
                </a:solidFill>
              </a:rPr>
              <a:t>rgš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Provozní náklady – zřizovatel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Platy, ONIV – MŠMT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Způsob financování z MŠMT: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Princip: </a:t>
            </a:r>
          </a:p>
          <a:p>
            <a:pPr lvl="1"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uhradit potřebné náklady na realizaci ŠVP již od stanoveného minimálního počtu žáků ve třídě (17)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Způsob stanovení počtu financovaných odučených hodin:</a:t>
            </a:r>
          </a:p>
          <a:p>
            <a:pPr lvl="1"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stanovit maximální počet hodin, který obor může dostat uhrazen (</a:t>
            </a:r>
            <a:r>
              <a:rPr lang="cs-CZ" sz="2400" dirty="0" err="1" smtClean="0"/>
              <a:t>ph</a:t>
            </a:r>
            <a:r>
              <a:rPr lang="cs-CZ" sz="2400" baseline="-25000" dirty="0" err="1" smtClean="0"/>
              <a:t>max</a:t>
            </a:r>
            <a:r>
              <a:rPr lang="cs-CZ" sz="2400" dirty="0"/>
              <a:t>)</a:t>
            </a:r>
            <a:endParaRPr lang="cs-CZ" sz="2400" dirty="0" smtClean="0"/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Financování mzdových nákladů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Platy školního managementu a THP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Platy učitelů dle přiznané platové třídy a platového stupně, včetně příplatků za specializační činnosti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Platy provozních zaměstnanců podle počtu tříd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Zohledněn: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Nenárokové složky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Kariérní řád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Inkluze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Počet žáků ve třídě – zvýšením nenárokové složky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A další</a:t>
            </a:r>
            <a:endParaRPr lang="cs-CZ" sz="2400" dirty="0" smtClean="0"/>
          </a:p>
          <a:p>
            <a:pPr marL="457200" indent="-457200" algn="just">
              <a:lnSpc>
                <a:spcPct val="114000"/>
              </a:lnSpc>
              <a:spcAft>
                <a:spcPts val="300"/>
              </a:spcAft>
              <a:buFontTx/>
              <a:buChar char="-"/>
            </a:pP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Financování ONIV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Zohledněny specifické potřeby – řidičské průkazy, svářečské průkazy aj.</a:t>
            </a:r>
            <a:endParaRPr lang="cs-CZ" sz="2400" dirty="0" smtClean="0"/>
          </a:p>
          <a:p>
            <a:pPr marL="457200" indent="-457200" algn="just">
              <a:lnSpc>
                <a:spcPct val="114000"/>
              </a:lnSpc>
              <a:spcAft>
                <a:spcPts val="300"/>
              </a:spcAft>
              <a:buFontTx/>
              <a:buChar char="-"/>
            </a:pPr>
            <a:endParaRPr lang="cs-CZ" sz="2000" dirty="0" smtClean="0"/>
          </a:p>
          <a:p>
            <a:pPr marL="457200" indent="-457200" algn="just">
              <a:lnSpc>
                <a:spcPct val="114000"/>
              </a:lnSpc>
              <a:spcAft>
                <a:spcPts val="300"/>
              </a:spcAft>
              <a:buFontTx/>
              <a:buChar char="-"/>
            </a:pP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418E96"/>
                </a:solidFill>
              </a:rPr>
              <a:t>Zohlednění potřebnosti oborů</a:t>
            </a:r>
            <a:endParaRPr lang="cs-CZ" sz="2400" b="1" dirty="0" smtClean="0">
              <a:solidFill>
                <a:srgbClr val="418E96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772816"/>
            <a:ext cx="7571184" cy="4752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Nesouvisí přímo s reformou financování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Možné cesty: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Úprava oborů školy a jejich kapacit v rejstříku škol</a:t>
            </a:r>
          </a:p>
          <a:p>
            <a:pPr marL="800100" lvl="1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Zohlednit:</a:t>
            </a:r>
          </a:p>
          <a:p>
            <a:pPr marL="1257300" lvl="2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Uplatnění absolventů na trhu práce</a:t>
            </a:r>
          </a:p>
          <a:p>
            <a:pPr marL="1257300" lvl="2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Potřebnost oborů (predikce potřeb  trhu práce…)</a:t>
            </a:r>
          </a:p>
          <a:p>
            <a:pPr marL="342900" indent="-342900" algn="just">
              <a:lnSpc>
                <a:spcPct val="114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400" dirty="0" smtClean="0"/>
              <a:t>Stanovit počty otvíraných tříd jednotlivých oborů, které budou financovány 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 smtClean="0"/>
              <a:t>Představení výsledné podoby reformy financování </a:t>
            </a:r>
            <a:r>
              <a:rPr lang="cs-CZ" sz="2400" dirty="0" err="1" smtClean="0"/>
              <a:t>rgš</a:t>
            </a:r>
            <a:r>
              <a:rPr lang="cs-CZ" sz="2400" dirty="0" smtClean="0"/>
              <a:t>:</a:t>
            </a:r>
          </a:p>
          <a:p>
            <a:pPr algn="just">
              <a:lnSpc>
                <a:spcPct val="114000"/>
              </a:lnSpc>
              <a:spcAft>
                <a:spcPts val="300"/>
              </a:spcAft>
            </a:pPr>
            <a:r>
              <a:rPr lang="cs-CZ" sz="2400" dirty="0"/>
              <a:t>	</a:t>
            </a:r>
            <a:r>
              <a:rPr lang="cs-CZ" sz="2400" dirty="0" smtClean="0"/>
              <a:t>PS 19. listopadu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49597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1C50BA-AC08-4908-B019-2378DE03A199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259632" y="2348880"/>
            <a:ext cx="7056784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 </a:t>
            </a:r>
          </a:p>
          <a:p>
            <a:r>
              <a:rPr lang="cs-CZ" sz="2400" b="1" dirty="0" smtClean="0"/>
              <a:t>Jaroslav Fidrmuc</a:t>
            </a:r>
            <a:endParaRPr lang="cs-CZ" sz="2400" b="1" dirty="0"/>
          </a:p>
          <a:p>
            <a:r>
              <a:rPr lang="cs-CZ" sz="2000" b="1" i="1" dirty="0" smtClean="0"/>
              <a:t>Náměstek sekce vzdělávání</a:t>
            </a:r>
            <a:endParaRPr lang="cs-CZ" sz="2000" dirty="0"/>
          </a:p>
          <a:p>
            <a:r>
              <a:rPr lang="cs-CZ" sz="2400" dirty="0"/>
              <a:t>Ministerstvo školství, mládeže a tělovýchovy</a:t>
            </a:r>
          </a:p>
          <a:p>
            <a:r>
              <a:rPr lang="cs-CZ" sz="2400" dirty="0"/>
              <a:t>Karmelitská 7</a:t>
            </a:r>
          </a:p>
          <a:p>
            <a:r>
              <a:rPr lang="cs-CZ" sz="2400" dirty="0"/>
              <a:t>118 12  Praha 1</a:t>
            </a:r>
          </a:p>
          <a:p>
            <a:r>
              <a:rPr lang="cs-CZ" sz="2400" dirty="0" smtClean="0"/>
              <a:t>E-mail</a:t>
            </a:r>
            <a:r>
              <a:rPr lang="cs-CZ" sz="2400" dirty="0"/>
              <a:t>: </a:t>
            </a:r>
            <a:r>
              <a:rPr lang="cs-CZ" sz="2400" u="sng" dirty="0" smtClean="0">
                <a:hlinkClick r:id="rId2"/>
              </a:rPr>
              <a:t>jaroslav.fidrmuc@msmt.cz</a:t>
            </a:r>
            <a:endParaRPr lang="cs-CZ" sz="2400" u="sng" dirty="0" smtClean="0"/>
          </a:p>
          <a:p>
            <a:r>
              <a:rPr lang="cs-CZ" sz="2400" dirty="0" smtClean="0"/>
              <a:t>www</a:t>
            </a:r>
            <a:r>
              <a:rPr lang="cs-CZ" sz="2400" dirty="0"/>
              <a:t>: </a:t>
            </a:r>
            <a:r>
              <a:rPr lang="cs-CZ" sz="2400" u="sng" dirty="0">
                <a:hlinkClick r:id="rId3"/>
              </a:rPr>
              <a:t>http://www.msmt.cz</a:t>
            </a:r>
            <a:endParaRPr lang="cs-CZ" sz="2400" dirty="0"/>
          </a:p>
          <a:p>
            <a:r>
              <a:rPr lang="cs-CZ" sz="2400" dirty="0"/>
              <a:t> </a:t>
            </a:r>
          </a:p>
        </p:txBody>
      </p:sp>
      <p:sp>
        <p:nvSpPr>
          <p:cNvPr id="6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1008112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rgbClr val="418E96"/>
                </a:solidFill>
              </a:rPr>
              <a:t>Děkuji Vám za pozornost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356</Words>
  <Application>Microsoft Office PowerPoint</Application>
  <PresentationFormat>Předvádění na obrazovce (4:3)</PresentationFormat>
  <Paragraphs>103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Kariérní systém a reforma financování   Jaroslav Fidrmuc MŠMT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fidrmuc</cp:lastModifiedBy>
  <cp:revision>335</cp:revision>
  <cp:lastPrinted>2015-03-13T15:36:58Z</cp:lastPrinted>
  <dcterms:created xsi:type="dcterms:W3CDTF">2013-10-09T10:41:53Z</dcterms:created>
  <dcterms:modified xsi:type="dcterms:W3CDTF">2015-10-06T21:51:10Z</dcterms:modified>
</cp:coreProperties>
</file>