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sldIdLst>
    <p:sldId id="256" r:id="rId2"/>
    <p:sldId id="257" r:id="rId3"/>
    <p:sldId id="275" r:id="rId4"/>
    <p:sldId id="258" r:id="rId5"/>
    <p:sldId id="259" r:id="rId6"/>
    <p:sldId id="260" r:id="rId7"/>
    <p:sldId id="261" r:id="rId8"/>
    <p:sldId id="277" r:id="rId9"/>
    <p:sldId id="276" r:id="rId10"/>
    <p:sldId id="294" r:id="rId11"/>
    <p:sldId id="278" r:id="rId12"/>
    <p:sldId id="264" r:id="rId13"/>
    <p:sldId id="279" r:id="rId14"/>
    <p:sldId id="298" r:id="rId15"/>
    <p:sldId id="270" r:id="rId16"/>
    <p:sldId id="296" r:id="rId17"/>
    <p:sldId id="300" r:id="rId18"/>
    <p:sldId id="281" r:id="rId19"/>
    <p:sldId id="297" r:id="rId20"/>
    <p:sldId id="267" r:id="rId21"/>
    <p:sldId id="282" r:id="rId22"/>
    <p:sldId id="301" r:id="rId23"/>
    <p:sldId id="288" r:id="rId24"/>
    <p:sldId id="302"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087" autoAdjust="0"/>
  </p:normalViewPr>
  <p:slideViewPr>
    <p:cSldViewPr>
      <p:cViewPr varScale="1">
        <p:scale>
          <a:sx n="73" d="100"/>
          <a:sy n="73" d="100"/>
        </p:scale>
        <p:origin x="-144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cs-CZ" smtClean="0"/>
              <a:t>Kliknutím lze upravit styl.</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p>
        </p:txBody>
      </p:sp>
    </p:spTree>
    <p:extLst>
      <p:ext uri="{BB962C8B-B14F-4D97-AF65-F5344CB8AC3E}">
        <p14:creationId xmlns:p14="http://schemas.microsoft.com/office/powerpoint/2010/main" val="43807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cs-CZ" smtClean="0"/>
              <a:t>Kliknutím lze upravit styl.</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pPr algn="l" eaLnBrk="1" latinLnBrk="0" hangingPunct="1"/>
            <a:fld id="{74CBEAF9-9E58-4CC8-A6FF-6DD8A58DEEA4}" type="datetimeFigureOut">
              <a:rPr lang="en-US" smtClean="0"/>
              <a:pPr algn="l" eaLnBrk="1" latinLnBrk="0" hangingPunct="1"/>
              <a:t>10/9/2015</a:t>
            </a:fld>
            <a:endParaRPr lang="en-US" dirty="0">
              <a:solidFill>
                <a:schemeClr val="accent1">
                  <a:shade val="75000"/>
                </a:schemeClr>
              </a:solidFill>
            </a:endParaRPr>
          </a:p>
        </p:txBody>
      </p:sp>
      <p:sp>
        <p:nvSpPr>
          <p:cNvPr id="5" name="Footer Placeholder 4"/>
          <p:cNvSpPr>
            <a:spLocks noGrp="1"/>
          </p:cNvSpPr>
          <p:nvPr>
            <p:ph type="ftr" sz="quarter" idx="11"/>
          </p:nvPr>
        </p:nvSpPr>
        <p:spPr/>
        <p:txBody>
          <a:bodyPr/>
          <a:lstStyle/>
          <a:p>
            <a:pPr algn="r" eaLnBrk="1" latinLnBrk="0" hangingPunct="1"/>
            <a:endParaRPr kumimoji="0" lang="en-US" dirty="0">
              <a:solidFill>
                <a:schemeClr val="accent1">
                  <a:shade val="75000"/>
                </a:schemeClr>
              </a:solidFill>
            </a:endParaRPr>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Tree>
    <p:extLst>
      <p:ext uri="{BB962C8B-B14F-4D97-AF65-F5344CB8AC3E}">
        <p14:creationId xmlns:p14="http://schemas.microsoft.com/office/powerpoint/2010/main" val="369300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cs-CZ" smtClean="0"/>
              <a:t>Kliknutím lze upravit styl.</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2188833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cs-CZ" smtClean="0"/>
              <a:t>Kliknutím lze upravit styl.</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271480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cs-CZ" smtClean="0"/>
              <a:t>Kliknutím lze upravit styl.</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12" name="Content Placeholder 3"/>
          <p:cNvSpPr>
            <a:spLocks noGrp="1"/>
          </p:cNvSpPr>
          <p:nvPr>
            <p:ph sz="quarter" idx="13"/>
          </p:nvPr>
        </p:nvSpPr>
        <p:spPr>
          <a:xfrm>
            <a:off x="685331" y="3051013"/>
            <a:ext cx="3829520" cy="274018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13" name="Content Placeholder 5"/>
          <p:cNvSpPr>
            <a:spLocks noGrp="1"/>
          </p:cNvSpPr>
          <p:nvPr>
            <p:ph sz="quarter" idx="14"/>
          </p:nvPr>
        </p:nvSpPr>
        <p:spPr>
          <a:xfrm>
            <a:off x="4629150" y="3051013"/>
            <a:ext cx="3829051" cy="274018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p>
        </p:txBody>
      </p:sp>
    </p:spTree>
    <p:extLst>
      <p:ext uri="{BB962C8B-B14F-4D97-AF65-F5344CB8AC3E}">
        <p14:creationId xmlns:p14="http://schemas.microsoft.com/office/powerpoint/2010/main" val="3379504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3721084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36550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cs-CZ" smtClean="0"/>
              <a:t>Kliknutím lze upravit styl.</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1835003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2115161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atický obrázek s popiskem">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algn="l" eaLnBrk="1" latinLnBrk="0" hangingPunct="1"/>
            <a:fld id="{74CBEAF9-9E58-4CC8-A6FF-6DD8A58DEEA4}" type="datetimeFigureOut">
              <a:rPr lang="en-US" smtClean="0"/>
              <a:pPr algn="l" eaLnBrk="1" latinLnBrk="0" hangingPunct="1"/>
              <a:t>10/9/2015</a:t>
            </a:fld>
            <a:endParaRPr lang="en-US" dirty="0">
              <a:solidFill>
                <a:schemeClr val="accent1">
                  <a:shade val="75000"/>
                </a:schemeClr>
              </a:solidFill>
            </a:endParaRPr>
          </a:p>
        </p:txBody>
      </p:sp>
      <p:sp>
        <p:nvSpPr>
          <p:cNvPr id="6" name="Footer Placeholder 5"/>
          <p:cNvSpPr>
            <a:spLocks noGrp="1"/>
          </p:cNvSpPr>
          <p:nvPr>
            <p:ph type="ftr" sz="quarter" idx="11"/>
          </p:nvPr>
        </p:nvSpPr>
        <p:spPr/>
        <p:txBody>
          <a:bodyPr/>
          <a:lstStyle/>
          <a:p>
            <a:pPr algn="r" eaLnBrk="1" latinLnBrk="0" hangingPunct="1"/>
            <a:endParaRPr kumimoji="0" lang="en-US" dirty="0">
              <a:solidFill>
                <a:schemeClr val="accent1">
                  <a:shade val="75000"/>
                </a:schemeClr>
              </a:solidFill>
            </a:endParaRPr>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Tree>
    <p:extLst>
      <p:ext uri="{BB962C8B-B14F-4D97-AF65-F5344CB8AC3E}">
        <p14:creationId xmlns:p14="http://schemas.microsoft.com/office/powerpoint/2010/main" val="2651386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cs-CZ" smtClean="0"/>
              <a:t>Kliknutím lze upravit styl.</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algn="l" eaLnBrk="1" latinLnBrk="0" hangingPunct="1"/>
            <a:fld id="{74CBEAF9-9E58-4CC8-A6FF-6DD8A58DEEA4}" type="datetimeFigureOut">
              <a:rPr lang="en-US" smtClean="0"/>
              <a:pPr algn="l" eaLnBrk="1" latinLnBrk="0" hangingPunct="1"/>
              <a:t>10/9/2015</a:t>
            </a:fld>
            <a:endParaRPr lang="en-US" dirty="0">
              <a:solidFill>
                <a:schemeClr val="accent1">
                  <a:shade val="75000"/>
                </a:schemeClr>
              </a:solidFill>
            </a:endParaRPr>
          </a:p>
        </p:txBody>
      </p:sp>
      <p:sp>
        <p:nvSpPr>
          <p:cNvPr id="6" name="Footer Placeholder 5"/>
          <p:cNvSpPr>
            <a:spLocks noGrp="1"/>
          </p:cNvSpPr>
          <p:nvPr>
            <p:ph type="ftr" sz="quarter" idx="11"/>
          </p:nvPr>
        </p:nvSpPr>
        <p:spPr/>
        <p:txBody>
          <a:bodyPr/>
          <a:lstStyle/>
          <a:p>
            <a:pPr algn="r" eaLnBrk="1" latinLnBrk="0" hangingPunct="1"/>
            <a:endParaRPr kumimoji="0" lang="en-US" dirty="0">
              <a:solidFill>
                <a:schemeClr val="accent1">
                  <a:shade val="75000"/>
                </a:schemeClr>
              </a:solidFill>
            </a:endParaRPr>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Tree>
    <p:extLst>
      <p:ext uri="{BB962C8B-B14F-4D97-AF65-F5344CB8AC3E}">
        <p14:creationId xmlns:p14="http://schemas.microsoft.com/office/powerpoint/2010/main" val="4148038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cs-CZ" smtClean="0"/>
              <a:t>Kliknutím lze upravit styl.</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algn="l" eaLnBrk="1" latinLnBrk="0" hangingPunct="1"/>
            <a:fld id="{74CBEAF9-9E58-4CC8-A6FF-6DD8A58DEEA4}" type="datetimeFigureOut">
              <a:rPr lang="en-US" smtClean="0"/>
              <a:pPr algn="l" eaLnBrk="1" latinLnBrk="0" hangingPunct="1"/>
              <a:t>10/9/2015</a:t>
            </a:fld>
            <a:endParaRPr lang="en-US" dirty="0">
              <a:solidFill>
                <a:schemeClr val="accent1">
                  <a:shade val="75000"/>
                </a:schemeClr>
              </a:solidFill>
            </a:endParaRPr>
          </a:p>
        </p:txBody>
      </p:sp>
      <p:sp>
        <p:nvSpPr>
          <p:cNvPr id="6" name="Footer Placeholder 5"/>
          <p:cNvSpPr>
            <a:spLocks noGrp="1"/>
          </p:cNvSpPr>
          <p:nvPr>
            <p:ph type="ftr" sz="quarter" idx="11"/>
          </p:nvPr>
        </p:nvSpPr>
        <p:spPr/>
        <p:txBody>
          <a:bodyPr/>
          <a:lstStyle/>
          <a:p>
            <a:pPr algn="r" eaLnBrk="1" latinLnBrk="0" hangingPunct="1"/>
            <a:endParaRPr kumimoji="0" lang="en-US" dirty="0">
              <a:solidFill>
                <a:schemeClr val="accent1">
                  <a:shade val="75000"/>
                </a:schemeClr>
              </a:solidFill>
            </a:endParaRPr>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58668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cs-CZ" smtClean="0"/>
              <a:t>Kliknutím lze upravit styl.</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algn="l" eaLnBrk="1" latinLnBrk="0" hangingPunct="1"/>
            <a:fld id="{74CBEAF9-9E58-4CC8-A6FF-6DD8A58DEEA4}" type="datetimeFigureOut">
              <a:rPr lang="en-US" smtClean="0"/>
              <a:pPr algn="l" eaLnBrk="1" latinLnBrk="0" hangingPunct="1"/>
              <a:t>10/9/2015</a:t>
            </a:fld>
            <a:endParaRPr lang="en-US" dirty="0">
              <a:solidFill>
                <a:schemeClr val="accent1">
                  <a:shade val="75000"/>
                </a:schemeClr>
              </a:solidFill>
            </a:endParaRPr>
          </a:p>
        </p:txBody>
      </p:sp>
      <p:sp>
        <p:nvSpPr>
          <p:cNvPr id="6" name="Footer Placeholder 5"/>
          <p:cNvSpPr>
            <a:spLocks noGrp="1"/>
          </p:cNvSpPr>
          <p:nvPr>
            <p:ph type="ftr" sz="quarter" idx="11"/>
          </p:nvPr>
        </p:nvSpPr>
        <p:spPr/>
        <p:txBody>
          <a:bodyPr/>
          <a:lstStyle/>
          <a:p>
            <a:pPr algn="r" eaLnBrk="1" latinLnBrk="0" hangingPunct="1"/>
            <a:endParaRPr kumimoji="0" lang="en-US" dirty="0">
              <a:solidFill>
                <a:schemeClr val="accent1">
                  <a:shade val="75000"/>
                </a:schemeClr>
              </a:solidFill>
            </a:endParaRPr>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Tree>
    <p:extLst>
      <p:ext uri="{BB962C8B-B14F-4D97-AF65-F5344CB8AC3E}">
        <p14:creationId xmlns:p14="http://schemas.microsoft.com/office/powerpoint/2010/main" val="2698061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sloupce">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cs-CZ" smtClean="0"/>
              <a:t>Kliknutím lze upravit styl.</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3" name="Date Placeholder 2"/>
          <p:cNvSpPr>
            <a:spLocks noGrp="1"/>
          </p:cNvSpPr>
          <p:nvPr>
            <p:ph type="dt" sz="half" idx="10"/>
          </p:nvPr>
        </p:nvSpPr>
        <p:spPr/>
        <p:txBody>
          <a:bodyPr/>
          <a:lstStyle/>
          <a:p>
            <a:pPr algn="l" eaLnBrk="1" latinLnBrk="0" hangingPunct="1"/>
            <a:fld id="{74CBEAF9-9E58-4CC8-A6FF-6DD8A58DEEA4}" type="datetimeFigureOut">
              <a:rPr lang="en-US" smtClean="0"/>
              <a:pPr algn="l" eaLnBrk="1" latinLnBrk="0" hangingPunct="1"/>
              <a:t>10/9/2015</a:t>
            </a:fld>
            <a:endParaRPr lang="en-US" dirty="0">
              <a:solidFill>
                <a:schemeClr val="accent1">
                  <a:shade val="75000"/>
                </a:schemeClr>
              </a:solidFill>
            </a:endParaRPr>
          </a:p>
        </p:txBody>
      </p:sp>
      <p:sp>
        <p:nvSpPr>
          <p:cNvPr id="4" name="Footer Placeholder 3"/>
          <p:cNvSpPr>
            <a:spLocks noGrp="1"/>
          </p:cNvSpPr>
          <p:nvPr>
            <p:ph type="ftr" sz="quarter" idx="11"/>
          </p:nvPr>
        </p:nvSpPr>
        <p:spPr/>
        <p:txBody>
          <a:bodyPr/>
          <a:lstStyle/>
          <a:p>
            <a:pPr algn="r" eaLnBrk="1" latinLnBrk="0" hangingPunct="1"/>
            <a:endParaRPr kumimoji="0" lang="en-US" dirty="0">
              <a:solidFill>
                <a:schemeClr val="accent1">
                  <a:shade val="75000"/>
                </a:schemeClr>
              </a:solidFill>
            </a:endParaRPr>
          </a:p>
        </p:txBody>
      </p:sp>
      <p:sp>
        <p:nvSpPr>
          <p:cNvPr id="5" name="Slide Number Placeholder 4"/>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Tree>
    <p:extLst>
      <p:ext uri="{BB962C8B-B14F-4D97-AF65-F5344CB8AC3E}">
        <p14:creationId xmlns:p14="http://schemas.microsoft.com/office/powerpoint/2010/main" val="363448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sloupce s obrázky">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cs-CZ" smtClean="0"/>
              <a:t>Kliknutím lze upravit styl.</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3" name="Date Placeholder 2"/>
          <p:cNvSpPr>
            <a:spLocks noGrp="1"/>
          </p:cNvSpPr>
          <p:nvPr>
            <p:ph type="dt" sz="half" idx="10"/>
          </p:nvPr>
        </p:nvSpPr>
        <p:spPr/>
        <p:txBody>
          <a:bodyPr/>
          <a:lstStyle/>
          <a:p>
            <a:pPr algn="l" eaLnBrk="1" latinLnBrk="0" hangingPunct="1"/>
            <a:fld id="{74CBEAF9-9E58-4CC8-A6FF-6DD8A58DEEA4}" type="datetimeFigureOut">
              <a:rPr lang="en-US" smtClean="0"/>
              <a:pPr algn="l" eaLnBrk="1" latinLnBrk="0" hangingPunct="1"/>
              <a:t>10/9/2015</a:t>
            </a:fld>
            <a:endParaRPr lang="en-US" dirty="0">
              <a:solidFill>
                <a:schemeClr val="accent1">
                  <a:shade val="75000"/>
                </a:schemeClr>
              </a:solidFill>
            </a:endParaRPr>
          </a:p>
        </p:txBody>
      </p:sp>
      <p:sp>
        <p:nvSpPr>
          <p:cNvPr id="4" name="Footer Placeholder 3"/>
          <p:cNvSpPr>
            <a:spLocks noGrp="1"/>
          </p:cNvSpPr>
          <p:nvPr>
            <p:ph type="ftr" sz="quarter" idx="11"/>
          </p:nvPr>
        </p:nvSpPr>
        <p:spPr/>
        <p:txBody>
          <a:bodyPr/>
          <a:lstStyle/>
          <a:p>
            <a:pPr algn="r" eaLnBrk="1" latinLnBrk="0" hangingPunct="1"/>
            <a:endParaRPr kumimoji="0" lang="en-US" dirty="0">
              <a:solidFill>
                <a:schemeClr val="accent1">
                  <a:shade val="75000"/>
                </a:schemeClr>
              </a:solidFill>
            </a:endParaRPr>
          </a:p>
        </p:txBody>
      </p:sp>
      <p:sp>
        <p:nvSpPr>
          <p:cNvPr id="5" name="Slide Number Placeholder 4"/>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Tree>
    <p:extLst>
      <p:ext uri="{BB962C8B-B14F-4D97-AF65-F5344CB8AC3E}">
        <p14:creationId xmlns:p14="http://schemas.microsoft.com/office/powerpoint/2010/main" val="31589836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cs-CZ" smtClean="0"/>
              <a:t>Kliknutím lze upravit styl.</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7191648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cs-CZ" smtClean="0"/>
              <a:t>Kliknutím lze upravit styl.</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10/9/2015</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8187085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pPr algn="l" eaLnBrk="1" latinLnBrk="0" hangingPunct="1"/>
            <a:fld id="{74CBEAF9-9E58-4CC8-A6FF-6DD8A58DEEA4}" type="datetimeFigureOut">
              <a:rPr lang="en-US" smtClean="0"/>
              <a:pPr algn="l" eaLnBrk="1" latinLnBrk="0" hangingPunct="1"/>
              <a:t>10/9/2015</a:t>
            </a:fld>
            <a:endParaRPr lang="en-US" dirty="0">
              <a:solidFill>
                <a:schemeClr val="accent1">
                  <a:shade val="75000"/>
                </a:schemeClr>
              </a:solidFill>
            </a:endParaRPr>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pPr algn="r" eaLnBrk="1" latinLnBrk="0" hangingPunct="1"/>
            <a:endParaRPr kumimoji="0" lang="en-US" dirty="0">
              <a:solidFill>
                <a:schemeClr val="accent1">
                  <a:shade val="75000"/>
                </a:schemeClr>
              </a:solidFill>
            </a:endParaRPr>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Tree>
    <p:extLst>
      <p:ext uri="{BB962C8B-B14F-4D97-AF65-F5344CB8AC3E}">
        <p14:creationId xmlns:p14="http://schemas.microsoft.com/office/powerpoint/2010/main" val="4004291506"/>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 id="2147483924" r:id="rId12"/>
    <p:sldLayoutId id="2147483925" r:id="rId13"/>
    <p:sldLayoutId id="2147483926" r:id="rId14"/>
    <p:sldLayoutId id="2147483927" r:id="rId15"/>
    <p:sldLayoutId id="2147483928" r:id="rId16"/>
    <p:sldLayoutId id="214748392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www.narodnikvalifikace.cz/vyber-kvalifikace/profesni-kvalifikace/skupiny-oboru-9" TargetMode="External"/><Relationship Id="rId13" Type="http://schemas.openxmlformats.org/officeDocument/2006/relationships/hyperlink" Target="http://www.narodnikvalifikace.cz/vyber-kvalifikace/profesni-kvalifikace/skupiny-oboru-40" TargetMode="External"/><Relationship Id="rId18" Type="http://schemas.openxmlformats.org/officeDocument/2006/relationships/hyperlink" Target="http://www.narodnikvalifikace.cz/vyber-kvalifikace/profesni-kvalifikace/skupiny-oboru-21" TargetMode="External"/><Relationship Id="rId26" Type="http://schemas.openxmlformats.org/officeDocument/2006/relationships/hyperlink" Target="http://www.narodnikvalifikace.cz/vyber-kvalifikace/profesni-kvalifikace/skupiny-oboru-16" TargetMode="External"/><Relationship Id="rId3" Type="http://schemas.openxmlformats.org/officeDocument/2006/relationships/hyperlink" Target="http://www.narodnikvalifikace.cz/vyber-kvalifikace/profesni-kvalifikace/skupiny-oboru-6" TargetMode="External"/><Relationship Id="rId21" Type="http://schemas.openxmlformats.org/officeDocument/2006/relationships/hyperlink" Target="http://www.narodnikvalifikace.cz/vyber-kvalifikace/profesni-kvalifikace/skupiny-oboru-12" TargetMode="External"/><Relationship Id="rId7" Type="http://schemas.openxmlformats.org/officeDocument/2006/relationships/hyperlink" Target="http://www.narodnikvalifikace.cz/vyber-kvalifikace/profesni-kvalifikace/skupiny-oboru-31" TargetMode="External"/><Relationship Id="rId12" Type="http://schemas.openxmlformats.org/officeDocument/2006/relationships/hyperlink" Target="http://www.narodnikvalifikace.cz/vyber-kvalifikace/profesni-kvalifikace/skupiny-oboru-35" TargetMode="External"/><Relationship Id="rId17" Type="http://schemas.openxmlformats.org/officeDocument/2006/relationships/hyperlink" Target="http://www.narodnikvalifikace.cz/vyber-kvalifikace/profesni-kvalifikace/skupiny-oboru-37" TargetMode="External"/><Relationship Id="rId25" Type="http://schemas.openxmlformats.org/officeDocument/2006/relationships/hyperlink" Target="http://www.narodnikvalifikace.cz/vyber-kvalifikace/profesni-kvalifikace/skupiny-oboru-22" TargetMode="External"/><Relationship Id="rId2" Type="http://schemas.openxmlformats.org/officeDocument/2006/relationships/hyperlink" Target="http://www.narodnikvalifikace.cz/vyber-kvalifikace/profesni-kvalifikace/skupiny-oboru-20" TargetMode="External"/><Relationship Id="rId16" Type="http://schemas.openxmlformats.org/officeDocument/2006/relationships/hyperlink" Target="http://www.narodnikvalifikace.cz/vyber-kvalifikace/profesni-kvalifikace/skupiny-oboru-34" TargetMode="External"/><Relationship Id="rId20" Type="http://schemas.openxmlformats.org/officeDocument/2006/relationships/hyperlink" Target="http://www.narodnikvalifikace.cz/vyber-kvalifikace/profesni-kvalifikace/skupiny-oboru-10" TargetMode="External"/><Relationship Id="rId1" Type="http://schemas.openxmlformats.org/officeDocument/2006/relationships/slideLayout" Target="../slideLayouts/slideLayout2.xml"/><Relationship Id="rId6" Type="http://schemas.openxmlformats.org/officeDocument/2006/relationships/hyperlink" Target="http://www.narodnikvalifikace.cz/vyber-kvalifikace/profesni-kvalifikace/skupiny-oboru-11" TargetMode="External"/><Relationship Id="rId11" Type="http://schemas.openxmlformats.org/officeDocument/2006/relationships/hyperlink" Target="http://www.narodnikvalifikace.cz/vyber-kvalifikace/profesni-kvalifikace/skupiny-oboru-32" TargetMode="External"/><Relationship Id="rId24" Type="http://schemas.openxmlformats.org/officeDocument/2006/relationships/hyperlink" Target="http://www.narodnikvalifikace.cz/vyber-kvalifikace/profesni-kvalifikace/skupiny-oboru-45" TargetMode="External"/><Relationship Id="rId5" Type="http://schemas.openxmlformats.org/officeDocument/2006/relationships/hyperlink" Target="http://www.narodnikvalifikace.cz/vyber-kvalifikace/profesni-kvalifikace/skupiny-oboru-29" TargetMode="External"/><Relationship Id="rId15" Type="http://schemas.openxmlformats.org/officeDocument/2006/relationships/hyperlink" Target="http://www.narodnikvalifikace.cz/vyber-kvalifikace/profesni-kvalifikace/skupiny-oboru-13" TargetMode="External"/><Relationship Id="rId23" Type="http://schemas.openxmlformats.org/officeDocument/2006/relationships/hyperlink" Target="http://www.narodnikvalifikace.cz/vyber-kvalifikace/profesni-kvalifikace/skupiny-oboru-14" TargetMode="External"/><Relationship Id="rId10" Type="http://schemas.openxmlformats.org/officeDocument/2006/relationships/hyperlink" Target="http://www.narodnikvalifikace.cz/vyber-kvalifikace/profesni-kvalifikace/skupiny-oboru-15" TargetMode="External"/><Relationship Id="rId19" Type="http://schemas.openxmlformats.org/officeDocument/2006/relationships/hyperlink" Target="http://www.narodnikvalifikace.cz/vyber-kvalifikace/profesni-kvalifikace/skupiny-oboru-19" TargetMode="External"/><Relationship Id="rId4" Type="http://schemas.openxmlformats.org/officeDocument/2006/relationships/hyperlink" Target="http://www.narodnikvalifikace.cz/vyber-kvalifikace/profesni-kvalifikace/skupiny-oboru-28" TargetMode="External"/><Relationship Id="rId9" Type="http://schemas.openxmlformats.org/officeDocument/2006/relationships/hyperlink" Target="http://www.narodnikvalifikace.cz/vyber-kvalifikace/profesni-kvalifikace/skupiny-oboru-8" TargetMode="External"/><Relationship Id="rId14" Type="http://schemas.openxmlformats.org/officeDocument/2006/relationships/hyperlink" Target="http://www.narodnikvalifikace.cz/vyber-kvalifikace/profesni-kvalifikace/skupiny-oboru-17" TargetMode="External"/><Relationship Id="rId22" Type="http://schemas.openxmlformats.org/officeDocument/2006/relationships/hyperlink" Target="http://www.narodnikvalifikace.cz/vyber-kvalifikace/profesni-kvalifikace/skupiny-oboru-39" TargetMode="External"/><Relationship Id="rId27" Type="http://schemas.openxmlformats.org/officeDocument/2006/relationships/hyperlink" Target="http://www.narodnikvalifikace.cz/"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uzs-konference.cz/"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51520" y="2780928"/>
            <a:ext cx="8784976" cy="1728192"/>
          </a:xfrm>
        </p:spPr>
        <p:txBody>
          <a:bodyPr>
            <a:normAutofit fontScale="90000"/>
          </a:bodyPr>
          <a:lstStyle/>
          <a:p>
            <a:r>
              <a:rPr lang="cs-CZ" dirty="0" smtClean="0"/>
              <a:t>Metodický seminář </a:t>
            </a:r>
            <a:br>
              <a:rPr lang="cs-CZ" dirty="0" smtClean="0"/>
            </a:br>
            <a:r>
              <a:rPr lang="cs-CZ" sz="3600" dirty="0" smtClean="0"/>
              <a:t>a</a:t>
            </a:r>
            <a:r>
              <a:rPr lang="cs-CZ" dirty="0" smtClean="0"/>
              <a:t> </a:t>
            </a:r>
            <a:br>
              <a:rPr lang="cs-CZ" dirty="0" smtClean="0"/>
            </a:br>
            <a:r>
              <a:rPr lang="cs-CZ" dirty="0" smtClean="0"/>
              <a:t>26. valná hromada</a:t>
            </a:r>
            <a:br>
              <a:rPr lang="cs-CZ" dirty="0" smtClean="0"/>
            </a:br>
            <a:endParaRPr lang="cs-CZ" dirty="0"/>
          </a:p>
        </p:txBody>
      </p:sp>
      <p:sp>
        <p:nvSpPr>
          <p:cNvPr id="3" name="Podnadpis 2"/>
          <p:cNvSpPr>
            <a:spLocks noGrp="1"/>
          </p:cNvSpPr>
          <p:nvPr>
            <p:ph type="subTitle" idx="1"/>
          </p:nvPr>
        </p:nvSpPr>
        <p:spPr>
          <a:xfrm>
            <a:off x="1313259" y="4581128"/>
            <a:ext cx="6517482" cy="676672"/>
          </a:xfrm>
        </p:spPr>
        <p:txBody>
          <a:bodyPr/>
          <a:lstStyle/>
          <a:p>
            <a:r>
              <a:rPr lang="cs-CZ" dirty="0" smtClean="0"/>
              <a:t>Špindlerův Mlýn 7. – 8. Řijna 2015</a:t>
            </a:r>
            <a:endParaRPr lang="cs-CZ"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1960" y="188640"/>
            <a:ext cx="4743450" cy="1419225"/>
          </a:xfrm>
          <a:prstGeom prst="rect">
            <a:avLst/>
          </a:prstGeom>
        </p:spPr>
      </p:pic>
    </p:spTree>
    <p:extLst>
      <p:ext uri="{BB962C8B-B14F-4D97-AF65-F5344CB8AC3E}">
        <p14:creationId xmlns:p14="http://schemas.microsoft.com/office/powerpoint/2010/main" val="26262877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99392"/>
            <a:ext cx="7773338" cy="506226"/>
          </a:xfrm>
        </p:spPr>
        <p:txBody>
          <a:bodyPr>
            <a:normAutofit fontScale="90000"/>
          </a:bodyPr>
          <a:lstStyle/>
          <a:p>
            <a:r>
              <a:rPr lang="cs-CZ" dirty="0" smtClean="0"/>
              <a:t>Program jednání</a:t>
            </a:r>
            <a:endParaRPr lang="cs-CZ" dirty="0"/>
          </a:p>
        </p:txBody>
      </p:sp>
      <p:sp>
        <p:nvSpPr>
          <p:cNvPr id="3" name="Zástupný symbol pro obsah 2"/>
          <p:cNvSpPr>
            <a:spLocks noGrp="1"/>
          </p:cNvSpPr>
          <p:nvPr>
            <p:ph sz="quarter" idx="13"/>
          </p:nvPr>
        </p:nvSpPr>
        <p:spPr>
          <a:xfrm>
            <a:off x="-34794" y="185255"/>
            <a:ext cx="9036496" cy="5187206"/>
          </a:xfrm>
        </p:spPr>
        <p:txBody>
          <a:bodyPr>
            <a:noAutofit/>
          </a:bodyPr>
          <a:lstStyle/>
          <a:p>
            <a:pPr marL="0" indent="0">
              <a:buNone/>
            </a:pPr>
            <a:r>
              <a:rPr lang="cs-CZ" sz="1800" b="1" u="sng" dirty="0" smtClean="0"/>
              <a:t>Středa  7. Řijna</a:t>
            </a:r>
            <a:endParaRPr lang="cs-CZ" sz="1800" dirty="0"/>
          </a:p>
          <a:p>
            <a:r>
              <a:rPr lang="cs-CZ" sz="1800" dirty="0" smtClean="0"/>
              <a:t>9:00 </a:t>
            </a:r>
            <a:r>
              <a:rPr lang="cs-CZ" sz="1800" dirty="0"/>
              <a:t>– </a:t>
            </a:r>
            <a:r>
              <a:rPr lang="cs-CZ" sz="1800" dirty="0" smtClean="0"/>
              <a:t>9:45 h</a:t>
            </a:r>
            <a:r>
              <a:rPr lang="cs-CZ" sz="1800" dirty="0"/>
              <a:t>	</a:t>
            </a:r>
            <a:r>
              <a:rPr lang="cs-CZ" sz="1800" dirty="0" smtClean="0"/>
              <a:t>	</a:t>
            </a:r>
            <a:r>
              <a:rPr lang="cs-CZ" sz="1800" b="1" dirty="0" smtClean="0"/>
              <a:t>informace </a:t>
            </a:r>
            <a:r>
              <a:rPr lang="cs-CZ" sz="1800" b="1" dirty="0"/>
              <a:t>o činnosti za uplynulé období</a:t>
            </a:r>
            <a:r>
              <a:rPr lang="cs-CZ" sz="1800" dirty="0"/>
              <a:t> </a:t>
            </a:r>
            <a:r>
              <a:rPr lang="cs-CZ" sz="1800" dirty="0" smtClean="0"/>
              <a:t/>
            </a:r>
            <a:br>
              <a:rPr lang="cs-CZ" sz="1800" dirty="0" smtClean="0"/>
            </a:br>
            <a:r>
              <a:rPr lang="cs-CZ" sz="1800" dirty="0" smtClean="0"/>
              <a:t>			</a:t>
            </a:r>
            <a:r>
              <a:rPr lang="cs-CZ" sz="1400" i="1" dirty="0" smtClean="0"/>
              <a:t>Jiří Zajíček, předseda A SPŠ ČR</a:t>
            </a:r>
          </a:p>
          <a:p>
            <a:r>
              <a:rPr lang="cs-CZ" sz="1800" dirty="0" smtClean="0"/>
              <a:t>9:45 – 10:30 h</a:t>
            </a:r>
            <a:r>
              <a:rPr lang="cs-CZ" sz="1800" dirty="0"/>
              <a:t>	</a:t>
            </a:r>
            <a:r>
              <a:rPr lang="cs-CZ" sz="1800" dirty="0" smtClean="0"/>
              <a:t>	</a:t>
            </a:r>
            <a:r>
              <a:rPr lang="cs-CZ" sz="1800" b="1" dirty="0"/>
              <a:t>Koncept: „Kvalitní škola“</a:t>
            </a:r>
            <a:r>
              <a:rPr lang="cs-CZ" sz="1800" dirty="0"/>
              <a:t/>
            </a:r>
            <a:br>
              <a:rPr lang="cs-CZ" sz="1800" dirty="0"/>
            </a:br>
            <a:r>
              <a:rPr lang="cs-CZ" sz="1800" dirty="0" smtClean="0"/>
              <a:t>			</a:t>
            </a:r>
            <a:r>
              <a:rPr lang="cs-CZ" sz="1400" i="1" dirty="0" smtClean="0"/>
              <a:t>Tomáš </a:t>
            </a:r>
            <a:r>
              <a:rPr lang="cs-CZ" sz="1400" i="1" dirty="0"/>
              <a:t>Zatloukal, Ústřední školní </a:t>
            </a:r>
            <a:r>
              <a:rPr lang="cs-CZ" sz="1400" i="1" dirty="0" smtClean="0"/>
              <a:t>inspektor</a:t>
            </a:r>
          </a:p>
          <a:p>
            <a:r>
              <a:rPr lang="cs-CZ" sz="1800" dirty="0"/>
              <a:t>10:30 – </a:t>
            </a:r>
            <a:r>
              <a:rPr lang="cs-CZ" sz="1800" dirty="0" smtClean="0"/>
              <a:t>10:00 </a:t>
            </a:r>
            <a:r>
              <a:rPr lang="cs-CZ" sz="1800" dirty="0"/>
              <a:t>h	</a:t>
            </a:r>
            <a:r>
              <a:rPr lang="cs-CZ" sz="1400" i="1" dirty="0" smtClean="0"/>
              <a:t>	</a:t>
            </a:r>
            <a:r>
              <a:rPr lang="cs-CZ" sz="1800" b="1" dirty="0"/>
              <a:t>Potřeby zaměstnavatelů a škol a </a:t>
            </a:r>
            <a:r>
              <a:rPr lang="cs-CZ" sz="1800" b="1" dirty="0" err="1" smtClean="0"/>
              <a:t>vzáj</a:t>
            </a:r>
            <a:r>
              <a:rPr lang="cs-CZ" sz="1800" b="1" dirty="0" smtClean="0"/>
              <a:t>. spolupráce</a:t>
            </a:r>
            <a:br>
              <a:rPr lang="cs-CZ" sz="1800" b="1" dirty="0" smtClean="0"/>
            </a:br>
            <a:r>
              <a:rPr lang="cs-CZ" sz="1800" b="1" dirty="0" smtClean="0"/>
              <a:t>			</a:t>
            </a:r>
            <a:r>
              <a:rPr lang="cs-CZ" sz="1400" i="1" dirty="0" smtClean="0"/>
              <a:t>Vladimír </a:t>
            </a:r>
            <a:r>
              <a:rPr lang="cs-CZ" sz="1400" i="1" dirty="0"/>
              <a:t>Dlouhý</a:t>
            </a:r>
            <a:r>
              <a:rPr lang="cs-CZ" sz="1400" i="1" dirty="0" smtClean="0"/>
              <a:t>, </a:t>
            </a:r>
            <a:r>
              <a:rPr lang="cs-CZ" sz="1400" i="1" dirty="0"/>
              <a:t>prezident Hospodářské komory </a:t>
            </a:r>
            <a:r>
              <a:rPr lang="cs-CZ" sz="1400" i="1" dirty="0" smtClean="0"/>
              <a:t>ČR </a:t>
            </a:r>
            <a:br>
              <a:rPr lang="cs-CZ" sz="1400" i="1" dirty="0" smtClean="0"/>
            </a:br>
            <a:r>
              <a:rPr lang="cs-CZ" sz="1400" i="1" dirty="0" smtClean="0"/>
              <a:t>			Memorandum o spolupráci mezi HK ČR A </a:t>
            </a:r>
            <a:r>
              <a:rPr lang="cs-CZ" sz="1400" i="1" dirty="0" err="1" smtClean="0"/>
              <a:t>A</a:t>
            </a:r>
            <a:r>
              <a:rPr lang="cs-CZ" sz="1400" i="1" dirty="0" smtClean="0"/>
              <a:t> SPŠ ČR (Martin Frélich)</a:t>
            </a:r>
            <a:endParaRPr lang="cs-CZ" sz="1400" dirty="0"/>
          </a:p>
          <a:p>
            <a:r>
              <a:rPr lang="cs-CZ" sz="1800" smtClean="0"/>
              <a:t>11:00 </a:t>
            </a:r>
            <a:r>
              <a:rPr lang="cs-CZ" sz="1800" dirty="0"/>
              <a:t>– 12:00 H</a:t>
            </a:r>
            <a:r>
              <a:rPr lang="cs-CZ" sz="1400" i="1" dirty="0" smtClean="0"/>
              <a:t>		</a:t>
            </a:r>
            <a:r>
              <a:rPr lang="cs-CZ" sz="1800" b="1" dirty="0"/>
              <a:t>Aktuální informace z MŠMT</a:t>
            </a:r>
            <a:r>
              <a:rPr lang="cs-CZ" sz="1400" b="1" dirty="0" smtClean="0"/>
              <a:t/>
            </a:r>
            <a:br>
              <a:rPr lang="cs-CZ" sz="1400" b="1" dirty="0" smtClean="0"/>
            </a:br>
            <a:r>
              <a:rPr lang="cs-CZ" sz="1400" b="1" dirty="0" smtClean="0"/>
              <a:t>			</a:t>
            </a:r>
            <a:r>
              <a:rPr lang="cs-CZ" sz="1400" i="1" dirty="0" smtClean="0"/>
              <a:t>Jaroslav </a:t>
            </a:r>
            <a:r>
              <a:rPr lang="cs-CZ" sz="1400" i="1" dirty="0" err="1"/>
              <a:t>Fidrmuc</a:t>
            </a:r>
            <a:r>
              <a:rPr lang="cs-CZ" sz="1400" i="1" dirty="0"/>
              <a:t>, nám. </a:t>
            </a:r>
            <a:r>
              <a:rPr lang="cs-CZ" sz="1400" i="1" dirty="0" smtClean="0"/>
              <a:t>ministryně </a:t>
            </a:r>
            <a:r>
              <a:rPr lang="cs-CZ" sz="1400" i="1" dirty="0"/>
              <a:t>školství, mládeže a </a:t>
            </a:r>
            <a:r>
              <a:rPr lang="cs-CZ" sz="1400" i="1" dirty="0" smtClean="0"/>
              <a:t>těl.</a:t>
            </a:r>
            <a:endParaRPr lang="cs-CZ" sz="1400" i="1" dirty="0"/>
          </a:p>
          <a:p>
            <a:pPr marL="0" indent="0">
              <a:buNone/>
            </a:pPr>
            <a:r>
              <a:rPr lang="cs-CZ" sz="1800" dirty="0" smtClean="0"/>
              <a:t>			- </a:t>
            </a:r>
            <a:r>
              <a:rPr lang="cs-CZ" sz="1600" dirty="0" smtClean="0"/>
              <a:t>přijímací </a:t>
            </a:r>
            <a:r>
              <a:rPr lang="cs-CZ" sz="1600" dirty="0"/>
              <a:t>řízení pro maturitní obory vzdělávání,</a:t>
            </a:r>
            <a:br>
              <a:rPr lang="cs-CZ" sz="1600" dirty="0"/>
            </a:br>
            <a:r>
              <a:rPr lang="cs-CZ" sz="1600" dirty="0"/>
              <a:t>	</a:t>
            </a:r>
            <a:r>
              <a:rPr lang="cs-CZ" sz="1600" dirty="0" smtClean="0"/>
              <a:t>		- maturitní zkoušky,</a:t>
            </a:r>
            <a:r>
              <a:rPr lang="cs-CZ" sz="1600" dirty="0"/>
              <a:t/>
            </a:r>
            <a:br>
              <a:rPr lang="cs-CZ" sz="1600" dirty="0"/>
            </a:br>
            <a:r>
              <a:rPr lang="cs-CZ" sz="1600" dirty="0"/>
              <a:t>	</a:t>
            </a:r>
            <a:r>
              <a:rPr lang="cs-CZ" sz="1600" dirty="0" smtClean="0"/>
              <a:t>		- </a:t>
            </a:r>
            <a:r>
              <a:rPr lang="cs-CZ" sz="1600" dirty="0"/>
              <a:t>financování regionálního </a:t>
            </a:r>
            <a:r>
              <a:rPr lang="cs-CZ" sz="1600" dirty="0" smtClean="0"/>
              <a:t>školství</a:t>
            </a:r>
            <a:br>
              <a:rPr lang="cs-CZ" sz="1600" dirty="0" smtClean="0"/>
            </a:br>
            <a:r>
              <a:rPr lang="cs-CZ" sz="1600" dirty="0" smtClean="0"/>
              <a:t>			- </a:t>
            </a:r>
            <a:r>
              <a:rPr lang="cs-CZ" sz="1600" dirty="0"/>
              <a:t>připravovaná vyhláška o „inkluzi</a:t>
            </a:r>
            <a:r>
              <a:rPr lang="cs-CZ" sz="1600" dirty="0" smtClean="0"/>
              <a:t>“</a:t>
            </a:r>
            <a:br>
              <a:rPr lang="cs-CZ" sz="1600" dirty="0" smtClean="0"/>
            </a:br>
            <a:r>
              <a:rPr lang="cs-CZ" sz="1600" dirty="0" smtClean="0"/>
              <a:t>			- </a:t>
            </a:r>
            <a:r>
              <a:rPr lang="cs-CZ" sz="1600" dirty="0"/>
              <a:t>karierní systém učitelů (aktuální stav)</a:t>
            </a:r>
          </a:p>
          <a:p>
            <a:r>
              <a:rPr lang="cs-CZ" sz="1800" dirty="0"/>
              <a:t>12:00 – </a:t>
            </a:r>
            <a:r>
              <a:rPr lang="cs-CZ" sz="1800" dirty="0" smtClean="0"/>
              <a:t>12:30 </a:t>
            </a:r>
            <a:r>
              <a:rPr lang="cs-CZ" sz="1800" dirty="0"/>
              <a:t>h </a:t>
            </a:r>
            <a:r>
              <a:rPr lang="cs-CZ" sz="1600" dirty="0" smtClean="0"/>
              <a:t>	</a:t>
            </a:r>
            <a:r>
              <a:rPr lang="cs-CZ" sz="1800" b="1" dirty="0"/>
              <a:t>Diskuse k dopolednímu bloku jednání</a:t>
            </a:r>
          </a:p>
          <a:p>
            <a:r>
              <a:rPr lang="cs-CZ" sz="1800" dirty="0" smtClean="0"/>
              <a:t>12:30 </a:t>
            </a:r>
            <a:r>
              <a:rPr lang="cs-CZ" sz="1800" dirty="0"/>
              <a:t>– </a:t>
            </a:r>
            <a:r>
              <a:rPr lang="cs-CZ" sz="1800" dirty="0" smtClean="0"/>
              <a:t>13:30 h</a:t>
            </a:r>
            <a:r>
              <a:rPr lang="cs-CZ" sz="1800" dirty="0"/>
              <a:t>	</a:t>
            </a:r>
            <a:r>
              <a:rPr lang="cs-CZ" sz="1800" dirty="0" smtClean="0"/>
              <a:t>	</a:t>
            </a:r>
            <a:r>
              <a:rPr lang="cs-CZ" sz="1800" b="1" dirty="0"/>
              <a:t>Oběd</a:t>
            </a:r>
          </a:p>
        </p:txBody>
      </p:sp>
    </p:spTree>
    <p:extLst>
      <p:ext uri="{BB962C8B-B14F-4D97-AF65-F5344CB8AC3E}">
        <p14:creationId xmlns:p14="http://schemas.microsoft.com/office/powerpoint/2010/main" val="21956889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Odpolední blok jednání</a:t>
            </a:r>
            <a:endParaRPr lang="cs-CZ" dirty="0"/>
          </a:p>
        </p:txBody>
      </p:sp>
      <p:sp>
        <p:nvSpPr>
          <p:cNvPr id="3" name="Zástupný symbol pro obsah 2"/>
          <p:cNvSpPr>
            <a:spLocks noGrp="1"/>
          </p:cNvSpPr>
          <p:nvPr>
            <p:ph sz="quarter" idx="13"/>
          </p:nvPr>
        </p:nvSpPr>
        <p:spPr>
          <a:xfrm>
            <a:off x="251520" y="1844824"/>
            <a:ext cx="8892480" cy="4536503"/>
          </a:xfrm>
        </p:spPr>
        <p:txBody>
          <a:bodyPr>
            <a:normAutofit fontScale="85000" lnSpcReduction="10000"/>
          </a:bodyPr>
          <a:lstStyle/>
          <a:p>
            <a:r>
              <a:rPr lang="cs-CZ" dirty="0" smtClean="0"/>
              <a:t>13:30 </a:t>
            </a:r>
            <a:r>
              <a:rPr lang="cs-CZ" dirty="0"/>
              <a:t>– </a:t>
            </a:r>
            <a:r>
              <a:rPr lang="cs-CZ" dirty="0" smtClean="0"/>
              <a:t>16:00 </a:t>
            </a:r>
            <a:r>
              <a:rPr lang="cs-CZ" dirty="0"/>
              <a:t>h	</a:t>
            </a:r>
            <a:r>
              <a:rPr lang="cs-CZ" b="1" dirty="0" smtClean="0"/>
              <a:t>Jednání </a:t>
            </a:r>
            <a:r>
              <a:rPr lang="cs-CZ" b="1" dirty="0"/>
              <a:t>v odborných sekcích</a:t>
            </a:r>
            <a:endParaRPr lang="cs-CZ" dirty="0"/>
          </a:p>
          <a:p>
            <a:r>
              <a:rPr lang="cs-CZ" dirty="0" smtClean="0"/>
              <a:t>16:00 </a:t>
            </a:r>
            <a:r>
              <a:rPr lang="cs-CZ" dirty="0"/>
              <a:t>– </a:t>
            </a:r>
            <a:r>
              <a:rPr lang="cs-CZ" dirty="0" smtClean="0"/>
              <a:t>16:15 </a:t>
            </a:r>
            <a:r>
              <a:rPr lang="cs-CZ" dirty="0"/>
              <a:t>h	</a:t>
            </a:r>
            <a:r>
              <a:rPr lang="cs-CZ" dirty="0" smtClean="0"/>
              <a:t>Přestávka</a:t>
            </a:r>
            <a:endParaRPr lang="cs-CZ" dirty="0"/>
          </a:p>
          <a:p>
            <a:r>
              <a:rPr lang="cs-CZ" dirty="0" smtClean="0"/>
              <a:t>16:15 </a:t>
            </a:r>
            <a:r>
              <a:rPr lang="cs-CZ" dirty="0"/>
              <a:t>– </a:t>
            </a:r>
            <a:r>
              <a:rPr lang="cs-CZ" dirty="0" smtClean="0"/>
              <a:t>17:30 </a:t>
            </a:r>
            <a:r>
              <a:rPr lang="cs-CZ" dirty="0"/>
              <a:t>h	</a:t>
            </a:r>
            <a:r>
              <a:rPr lang="cs-CZ" b="1" dirty="0" smtClean="0"/>
              <a:t>Výsledky </a:t>
            </a:r>
            <a:r>
              <a:rPr lang="cs-CZ" b="1" dirty="0"/>
              <a:t>MZ </a:t>
            </a:r>
            <a:r>
              <a:rPr lang="cs-CZ" b="1" dirty="0" smtClean="0"/>
              <a:t>2015 </a:t>
            </a:r>
            <a:r>
              <a:rPr lang="cs-CZ" b="1" dirty="0"/>
              <a:t>a příprava MZ </a:t>
            </a:r>
            <a:r>
              <a:rPr lang="cs-CZ" b="1" dirty="0" smtClean="0"/>
              <a:t>2016</a:t>
            </a:r>
            <a:endParaRPr lang="cs-CZ" dirty="0"/>
          </a:p>
          <a:p>
            <a:pPr marL="0" indent="0">
              <a:buNone/>
            </a:pPr>
            <a:r>
              <a:rPr lang="cs-CZ" b="1" dirty="0"/>
              <a:t>		</a:t>
            </a:r>
            <a:r>
              <a:rPr lang="cs-CZ" b="1" dirty="0" smtClean="0"/>
              <a:t>Přijímací </a:t>
            </a:r>
            <a:r>
              <a:rPr lang="cs-CZ" b="1" dirty="0"/>
              <a:t>zkoušky v maturitních </a:t>
            </a:r>
            <a:r>
              <a:rPr lang="cs-CZ" b="1" dirty="0" smtClean="0"/>
              <a:t>						oborech vzdělání (</a:t>
            </a:r>
            <a:r>
              <a:rPr lang="cs-CZ" b="1" dirty="0"/>
              <a:t>pilotní ověření)</a:t>
            </a:r>
            <a:endParaRPr lang="cs-CZ" dirty="0"/>
          </a:p>
          <a:p>
            <a:pPr marL="0" indent="0">
              <a:buNone/>
            </a:pPr>
            <a:r>
              <a:rPr lang="cs-CZ" sz="1500" i="1" dirty="0" smtClean="0"/>
              <a:t>		</a:t>
            </a:r>
            <a:r>
              <a:rPr lang="cs-CZ" sz="2100" i="1" dirty="0" smtClean="0"/>
              <a:t>Jiří </a:t>
            </a:r>
            <a:r>
              <a:rPr lang="cs-CZ" sz="2100" i="1" dirty="0"/>
              <a:t>Zíka, ředitel CZVV</a:t>
            </a:r>
          </a:p>
          <a:p>
            <a:r>
              <a:rPr lang="cs-CZ" dirty="0"/>
              <a:t>17:30 – 18:00 H </a:t>
            </a:r>
            <a:r>
              <a:rPr lang="cs-CZ" sz="2300" dirty="0" smtClean="0"/>
              <a:t>	</a:t>
            </a:r>
            <a:r>
              <a:rPr lang="cs-CZ" b="1" dirty="0" smtClean="0"/>
              <a:t>Nejčastější </a:t>
            </a:r>
            <a:r>
              <a:rPr lang="cs-CZ" b="1" dirty="0"/>
              <a:t>chyby v profilové části maturitní </a:t>
            </a:r>
            <a:r>
              <a:rPr lang="cs-CZ" b="1" dirty="0" smtClean="0"/>
              <a:t>				zkoušky</a:t>
            </a:r>
            <a:endParaRPr lang="cs-CZ" b="1" dirty="0"/>
          </a:p>
          <a:p>
            <a:pPr marL="0" indent="0">
              <a:buNone/>
            </a:pPr>
            <a:r>
              <a:rPr lang="cs-CZ" sz="2400" i="1" dirty="0" smtClean="0"/>
              <a:t>		</a:t>
            </a:r>
            <a:r>
              <a:rPr lang="cs-CZ" sz="2100" i="1" dirty="0" smtClean="0"/>
              <a:t>Petra </a:t>
            </a:r>
            <a:r>
              <a:rPr lang="cs-CZ" sz="2100" i="1" dirty="0"/>
              <a:t>Pátková, Ministerstvo školství, mládeže a tělovýchovy</a:t>
            </a:r>
          </a:p>
          <a:p>
            <a:r>
              <a:rPr lang="cs-CZ" dirty="0"/>
              <a:t>18.00 – 19.00 h	</a:t>
            </a:r>
            <a:r>
              <a:rPr lang="cs-CZ" b="1" dirty="0" smtClean="0"/>
              <a:t>Večeře</a:t>
            </a:r>
            <a:r>
              <a:rPr lang="cs-CZ" i="1" dirty="0"/>
              <a:t>		</a:t>
            </a:r>
            <a:endParaRPr lang="cs-CZ" i="1" dirty="0" smtClean="0"/>
          </a:p>
          <a:p>
            <a:pPr marL="0" indent="0">
              <a:buNone/>
            </a:pPr>
            <a:r>
              <a:rPr lang="cs-CZ" i="1" dirty="0"/>
              <a:t>	</a:t>
            </a:r>
            <a:r>
              <a:rPr lang="cs-CZ" i="1" dirty="0" smtClean="0"/>
              <a:t>	</a:t>
            </a:r>
            <a:r>
              <a:rPr lang="cs-CZ" sz="2200" dirty="0" smtClean="0"/>
              <a:t>Od </a:t>
            </a:r>
            <a:r>
              <a:rPr lang="cs-CZ" sz="2200" dirty="0"/>
              <a:t>20:30 h SPOLEČENSKÝ </a:t>
            </a:r>
            <a:r>
              <a:rPr lang="cs-CZ" sz="2200" dirty="0" smtClean="0"/>
              <a:t>VEČER, neformální diskuse</a:t>
            </a:r>
            <a:endParaRPr lang="cs-CZ" sz="2200" dirty="0"/>
          </a:p>
          <a:p>
            <a:endParaRPr lang="cs-CZ" dirty="0"/>
          </a:p>
        </p:txBody>
      </p:sp>
    </p:spTree>
    <p:extLst>
      <p:ext uri="{BB962C8B-B14F-4D97-AF65-F5344CB8AC3E}">
        <p14:creationId xmlns:p14="http://schemas.microsoft.com/office/powerpoint/2010/main" val="25982907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3"/>
          </p:nvPr>
        </p:nvSpPr>
        <p:spPr>
          <a:xfrm>
            <a:off x="323528" y="1340768"/>
            <a:ext cx="8686800" cy="4525963"/>
          </a:xfrm>
        </p:spPr>
        <p:txBody>
          <a:bodyPr>
            <a:normAutofit fontScale="32500" lnSpcReduction="20000"/>
          </a:bodyPr>
          <a:lstStyle/>
          <a:p>
            <a:pPr marL="0" indent="0">
              <a:buNone/>
            </a:pPr>
            <a:r>
              <a:rPr lang="cs-CZ" sz="7200" b="1" u="sng" dirty="0" smtClean="0"/>
              <a:t>Čtvrtek 8. října</a:t>
            </a:r>
            <a:endParaRPr lang="cs-CZ" sz="7200" b="1" i="1" dirty="0"/>
          </a:p>
          <a:p>
            <a:r>
              <a:rPr lang="cs-CZ" sz="7200" dirty="0"/>
              <a:t>08:00 – </a:t>
            </a:r>
            <a:r>
              <a:rPr lang="cs-CZ" sz="7200" dirty="0" smtClean="0"/>
              <a:t>09:00 h</a:t>
            </a:r>
            <a:r>
              <a:rPr lang="cs-CZ" sz="7200" dirty="0"/>
              <a:t>	Snídaně</a:t>
            </a:r>
          </a:p>
          <a:p>
            <a:pPr>
              <a:buClr>
                <a:prstClr val="black"/>
              </a:buClr>
            </a:pPr>
            <a:r>
              <a:rPr lang="cs-CZ" sz="7200" dirty="0" smtClean="0"/>
              <a:t>09:00 – 10:00 h	</a:t>
            </a:r>
            <a:r>
              <a:rPr lang="cs-CZ" sz="7200" b="1" dirty="0" smtClean="0">
                <a:solidFill>
                  <a:prstClr val="black"/>
                </a:solidFill>
              </a:rPr>
              <a:t>Valná hromada Asociace SPŠ ČR</a:t>
            </a:r>
            <a:r>
              <a:rPr lang="cs-CZ" sz="7200" dirty="0">
                <a:solidFill>
                  <a:prstClr val="black"/>
                </a:solidFill>
              </a:rPr>
              <a:t/>
            </a:r>
            <a:br>
              <a:rPr lang="cs-CZ" sz="7200" dirty="0">
                <a:solidFill>
                  <a:prstClr val="black"/>
                </a:solidFill>
              </a:rPr>
            </a:br>
            <a:r>
              <a:rPr lang="cs-CZ" sz="6000" dirty="0"/>
              <a:t>-	úprava stanov v souvislosti se změnou legislativy (NOZ)</a:t>
            </a:r>
            <a:br>
              <a:rPr lang="cs-CZ" sz="6000" dirty="0"/>
            </a:br>
            <a:r>
              <a:rPr lang="cs-CZ" sz="6000" dirty="0"/>
              <a:t>-	zpráva revizní komise o hospodaření</a:t>
            </a:r>
            <a:br>
              <a:rPr lang="cs-CZ" sz="6000" dirty="0"/>
            </a:br>
            <a:r>
              <a:rPr lang="cs-CZ" sz="6000" dirty="0"/>
              <a:t>- 	rozpočet pro rok 2016</a:t>
            </a:r>
          </a:p>
          <a:p>
            <a:r>
              <a:rPr lang="cs-CZ" sz="7200" dirty="0" smtClean="0"/>
              <a:t>10:00 – 11:30 </a:t>
            </a:r>
            <a:r>
              <a:rPr lang="cs-CZ" sz="7200" dirty="0"/>
              <a:t>h	</a:t>
            </a:r>
            <a:r>
              <a:rPr lang="cs-CZ" sz="7200" b="1" dirty="0"/>
              <a:t>Výstupy z jednání odborných sekcí</a:t>
            </a:r>
            <a:endParaRPr lang="cs-CZ" sz="7200" dirty="0" smtClean="0"/>
          </a:p>
          <a:p>
            <a:pPr marL="0" indent="0">
              <a:buNone/>
            </a:pPr>
            <a:r>
              <a:rPr lang="cs-CZ" sz="5600" i="1" dirty="0" smtClean="0"/>
              <a:t>			</a:t>
            </a:r>
            <a:r>
              <a:rPr lang="cs-CZ" sz="5800" dirty="0" smtClean="0"/>
              <a:t>vedoucí </a:t>
            </a:r>
            <a:r>
              <a:rPr lang="cs-CZ" sz="5800" dirty="0"/>
              <a:t>odborných sekcí, resp. jimi pověření </a:t>
            </a:r>
            <a:r>
              <a:rPr lang="cs-CZ" sz="5800" dirty="0" smtClean="0"/>
              <a:t>				zástupci</a:t>
            </a:r>
            <a:endParaRPr lang="cs-CZ" sz="5800" dirty="0"/>
          </a:p>
          <a:p>
            <a:r>
              <a:rPr lang="cs-CZ" sz="7200" dirty="0" smtClean="0"/>
              <a:t>11:30 </a:t>
            </a:r>
            <a:r>
              <a:rPr lang="cs-CZ" sz="7200" dirty="0"/>
              <a:t>– </a:t>
            </a:r>
            <a:r>
              <a:rPr lang="cs-CZ" sz="7200" dirty="0" smtClean="0"/>
              <a:t>12:30 </a:t>
            </a:r>
            <a:r>
              <a:rPr lang="cs-CZ" sz="7200" dirty="0"/>
              <a:t>h	Oběd</a:t>
            </a:r>
          </a:p>
          <a:p>
            <a:r>
              <a:rPr lang="cs-CZ" sz="7200" dirty="0" smtClean="0"/>
              <a:t>12:30 h	</a:t>
            </a:r>
            <a:r>
              <a:rPr lang="cs-CZ" sz="7200" dirty="0"/>
              <a:t>	</a:t>
            </a:r>
            <a:r>
              <a:rPr lang="cs-CZ" sz="5800" dirty="0"/>
              <a:t>Ukončení</a:t>
            </a:r>
            <a:r>
              <a:rPr lang="cs-CZ" sz="7200" dirty="0" smtClean="0"/>
              <a:t> </a:t>
            </a:r>
            <a:r>
              <a:rPr lang="cs-CZ" sz="5800" dirty="0"/>
              <a:t>semináře	</a:t>
            </a:r>
          </a:p>
          <a:p>
            <a:endParaRPr lang="cs-CZ" dirty="0"/>
          </a:p>
        </p:txBody>
      </p:sp>
    </p:spTree>
    <p:extLst>
      <p:ext uri="{BB962C8B-B14F-4D97-AF65-F5344CB8AC3E}">
        <p14:creationId xmlns:p14="http://schemas.microsoft.com/office/powerpoint/2010/main" val="13900533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85332" y="572510"/>
            <a:ext cx="7773338" cy="1596177"/>
          </a:xfrm>
        </p:spPr>
        <p:txBody>
          <a:bodyPr/>
          <a:lstStyle/>
          <a:p>
            <a:r>
              <a:rPr lang="cs-CZ" dirty="0" smtClean="0"/>
              <a:t>Klíčová témata 2014/15</a:t>
            </a:r>
            <a:endParaRPr lang="cs-CZ" dirty="0"/>
          </a:p>
        </p:txBody>
      </p:sp>
      <p:sp>
        <p:nvSpPr>
          <p:cNvPr id="3" name="Zástupný symbol pro obsah 2"/>
          <p:cNvSpPr>
            <a:spLocks noGrp="1"/>
          </p:cNvSpPr>
          <p:nvPr>
            <p:ph sz="quarter" idx="13"/>
          </p:nvPr>
        </p:nvSpPr>
        <p:spPr>
          <a:xfrm>
            <a:off x="423917" y="1928334"/>
            <a:ext cx="8135142" cy="4230259"/>
          </a:xfrm>
        </p:spPr>
        <p:txBody>
          <a:bodyPr>
            <a:normAutofit fontScale="92500" lnSpcReduction="20000"/>
          </a:bodyPr>
          <a:lstStyle/>
          <a:p>
            <a:pPr marL="514350" indent="-514350">
              <a:buFont typeface="+mj-lt"/>
              <a:buAutoNum type="arabicPeriod"/>
            </a:pPr>
            <a:r>
              <a:rPr lang="cs-CZ" dirty="0" smtClean="0"/>
              <a:t>Novela školského zákona</a:t>
            </a:r>
          </a:p>
          <a:p>
            <a:pPr marL="514350" indent="-514350">
              <a:buFont typeface="+mj-lt"/>
              <a:buAutoNum type="arabicPeriod"/>
            </a:pPr>
            <a:r>
              <a:rPr lang="cs-CZ" dirty="0" smtClean="0"/>
              <a:t>Reforma financování v regionálním školství</a:t>
            </a:r>
          </a:p>
          <a:p>
            <a:pPr marL="514350" indent="-514350">
              <a:buFont typeface="+mj-lt"/>
              <a:buAutoNum type="arabicPeriod"/>
            </a:pPr>
            <a:r>
              <a:rPr lang="cs-CZ" dirty="0" smtClean="0"/>
              <a:t>Ipn Kariéra</a:t>
            </a:r>
            <a:endParaRPr lang="cs-CZ" dirty="0"/>
          </a:p>
          <a:p>
            <a:pPr marL="514350" indent="-514350">
              <a:buFont typeface="+mj-lt"/>
              <a:buAutoNum type="arabicPeriod"/>
            </a:pPr>
            <a:r>
              <a:rPr lang="cs-CZ" dirty="0" smtClean="0"/>
              <a:t>Míra přímé vyučovací povinnosti </a:t>
            </a:r>
            <a:r>
              <a:rPr lang="cs-CZ" dirty="0" err="1" smtClean="0"/>
              <a:t>řš</a:t>
            </a:r>
            <a:endParaRPr lang="cs-CZ" dirty="0" smtClean="0"/>
          </a:p>
          <a:p>
            <a:pPr marL="514350" indent="-514350">
              <a:buFont typeface="+mj-lt"/>
              <a:buAutoNum type="arabicPeriod"/>
            </a:pPr>
            <a:r>
              <a:rPr lang="cs-CZ" dirty="0" smtClean="0"/>
              <a:t>Novela zákona o pedagogických pracovnících</a:t>
            </a:r>
          </a:p>
          <a:p>
            <a:pPr marL="514350" indent="-514350">
              <a:buFont typeface="+mj-lt"/>
              <a:buAutoNum type="arabicPeriod"/>
            </a:pPr>
            <a:r>
              <a:rPr lang="cs-CZ" dirty="0"/>
              <a:t>OP Výzkum, vývoj a vzdělávání</a:t>
            </a:r>
          </a:p>
          <a:p>
            <a:pPr marL="514350" indent="-514350">
              <a:buFont typeface="+mj-lt"/>
              <a:buAutoNum type="arabicPeriod"/>
            </a:pPr>
            <a:r>
              <a:rPr lang="cs-CZ" dirty="0" smtClean="0"/>
              <a:t>Rok 2015 – rok technického vzdělávání</a:t>
            </a:r>
          </a:p>
          <a:p>
            <a:pPr marL="514350" indent="-514350">
              <a:buFont typeface="+mj-lt"/>
              <a:buAutoNum type="arabicPeriod"/>
            </a:pPr>
            <a:r>
              <a:rPr lang="cs-CZ" dirty="0" smtClean="0"/>
              <a:t>Pilotní ověření centrálních přijímacích zkoušek</a:t>
            </a:r>
          </a:p>
          <a:p>
            <a:pPr marL="514350" indent="-514350">
              <a:buFont typeface="+mj-lt"/>
              <a:buAutoNum type="arabicPeriod"/>
            </a:pPr>
            <a:r>
              <a:rPr lang="cs-CZ" dirty="0" smtClean="0"/>
              <a:t>V 180/2015 Sb. A novelizace Z 288/2000 sb. </a:t>
            </a:r>
          </a:p>
          <a:p>
            <a:pPr marL="514350" indent="-514350">
              <a:buFont typeface="+mj-lt"/>
              <a:buAutoNum type="arabicPeriod"/>
            </a:pPr>
            <a:r>
              <a:rPr lang="cs-CZ" dirty="0" smtClean="0"/>
              <a:t>NSK - Dokončení projektu NSK2</a:t>
            </a:r>
          </a:p>
          <a:p>
            <a:pPr marL="514350" indent="-514350">
              <a:buFont typeface="+mj-lt"/>
              <a:buAutoNum type="arabicPeriod"/>
            </a:pPr>
            <a:endParaRPr lang="cs-CZ" dirty="0" smtClean="0"/>
          </a:p>
          <a:p>
            <a:pPr marL="0" indent="0">
              <a:buNone/>
            </a:pPr>
            <a:endParaRPr lang="cs-CZ" dirty="0"/>
          </a:p>
        </p:txBody>
      </p:sp>
    </p:spTree>
    <p:extLst>
      <p:ext uri="{BB962C8B-B14F-4D97-AF65-F5344CB8AC3E}">
        <p14:creationId xmlns:p14="http://schemas.microsoft.com/office/powerpoint/2010/main" val="23102768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1. </a:t>
            </a:r>
            <a:r>
              <a:rPr lang="cs-CZ" dirty="0"/>
              <a:t>Novela školského zákona</a:t>
            </a:r>
            <a:br>
              <a:rPr lang="cs-CZ" dirty="0"/>
            </a:br>
            <a:endParaRPr lang="cs-CZ" dirty="0"/>
          </a:p>
        </p:txBody>
      </p:sp>
      <p:sp>
        <p:nvSpPr>
          <p:cNvPr id="3" name="Zástupný symbol pro obsah 2"/>
          <p:cNvSpPr>
            <a:spLocks noGrp="1"/>
          </p:cNvSpPr>
          <p:nvPr>
            <p:ph sz="quarter" idx="13"/>
          </p:nvPr>
        </p:nvSpPr>
        <p:spPr>
          <a:xfrm>
            <a:off x="685332" y="1879330"/>
            <a:ext cx="8279156" cy="3816424"/>
          </a:xfrm>
        </p:spPr>
        <p:txBody>
          <a:bodyPr>
            <a:normAutofit/>
          </a:bodyPr>
          <a:lstStyle/>
          <a:p>
            <a:pPr marL="0" indent="0">
              <a:buNone/>
            </a:pPr>
            <a:r>
              <a:rPr lang="cs-CZ" dirty="0" smtClean="0"/>
              <a:t>Hlavní témata:</a:t>
            </a:r>
          </a:p>
          <a:p>
            <a:pPr marL="514350" indent="-514350">
              <a:buAutoNum type="arabicPeriod"/>
            </a:pPr>
            <a:r>
              <a:rPr lang="cs-CZ" dirty="0" smtClean="0"/>
              <a:t>Povinný poslední ročník předškolního vzdělávání</a:t>
            </a:r>
          </a:p>
          <a:p>
            <a:pPr marL="514350" indent="-514350">
              <a:buAutoNum type="arabicPeriod"/>
            </a:pPr>
            <a:r>
              <a:rPr lang="cs-CZ" dirty="0" smtClean="0"/>
              <a:t>Přijímací zkoušky do maturitních oborů vzdělávání</a:t>
            </a:r>
          </a:p>
          <a:p>
            <a:pPr marL="514350" indent="-514350">
              <a:buAutoNum type="arabicPeriod"/>
            </a:pPr>
            <a:r>
              <a:rPr lang="cs-CZ" dirty="0" smtClean="0"/>
              <a:t>Tři povinné zkoušky ve společné části MZ</a:t>
            </a:r>
          </a:p>
          <a:p>
            <a:pPr marL="514350" indent="-514350">
              <a:buAutoNum type="arabicPeriod"/>
            </a:pPr>
            <a:r>
              <a:rPr lang="cs-CZ" dirty="0" smtClean="0"/>
              <a:t>Národní rada pro vzdělávání</a:t>
            </a:r>
          </a:p>
          <a:p>
            <a:pPr marL="0" indent="0">
              <a:buNone/>
            </a:pPr>
            <a:r>
              <a:rPr lang="cs-CZ" smtClean="0"/>
              <a:t>(Sněmovní tisk 611)</a:t>
            </a:r>
            <a:endParaRPr lang="cs-CZ" dirty="0"/>
          </a:p>
          <a:p>
            <a:pPr marL="0" indent="0">
              <a:buNone/>
            </a:pPr>
            <a:r>
              <a:rPr lang="cs-CZ" dirty="0" smtClean="0"/>
              <a:t>Návrh vyhlášky o inkluzi (pracovní verze)</a:t>
            </a:r>
            <a:endParaRPr lang="cs-CZ" dirty="0"/>
          </a:p>
          <a:p>
            <a:pPr marL="0" indent="0">
              <a:buNone/>
            </a:pPr>
            <a:endParaRPr lang="cs-CZ" dirty="0" smtClean="0"/>
          </a:p>
          <a:p>
            <a:pPr marL="0" indent="0">
              <a:buNone/>
            </a:pPr>
            <a:endParaRPr lang="cs-CZ" dirty="0"/>
          </a:p>
          <a:p>
            <a:pPr marL="0" indent="0">
              <a:buNone/>
            </a:pPr>
            <a:endParaRPr lang="cs-CZ" dirty="0"/>
          </a:p>
        </p:txBody>
      </p:sp>
    </p:spTree>
    <p:extLst>
      <p:ext uri="{BB962C8B-B14F-4D97-AF65-F5344CB8AC3E}">
        <p14:creationId xmlns:p14="http://schemas.microsoft.com/office/powerpoint/2010/main" val="1202060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2. </a:t>
            </a:r>
            <a:r>
              <a:rPr lang="cs-CZ" smtClean="0"/>
              <a:t>Reforma financování v rgš</a:t>
            </a:r>
            <a:r>
              <a:rPr lang="cs-CZ" dirty="0"/>
              <a:t/>
            </a:r>
            <a:br>
              <a:rPr lang="cs-CZ" dirty="0"/>
            </a:br>
            <a:endParaRPr lang="cs-CZ" dirty="0"/>
          </a:p>
        </p:txBody>
      </p:sp>
      <p:sp>
        <p:nvSpPr>
          <p:cNvPr id="3" name="Zástupný symbol pro obsah 2"/>
          <p:cNvSpPr>
            <a:spLocks noGrp="1"/>
          </p:cNvSpPr>
          <p:nvPr>
            <p:ph sz="quarter" idx="13"/>
          </p:nvPr>
        </p:nvSpPr>
        <p:spPr>
          <a:xfrm>
            <a:off x="539552" y="1772816"/>
            <a:ext cx="8279158" cy="3798211"/>
          </a:xfrm>
        </p:spPr>
        <p:txBody>
          <a:bodyPr>
            <a:normAutofit/>
          </a:bodyPr>
          <a:lstStyle/>
          <a:p>
            <a:pPr marL="0" indent="0">
              <a:buNone/>
            </a:pPr>
            <a:r>
              <a:rPr lang="cs-CZ" dirty="0"/>
              <a:t>zavedení zcela odlišného systému normativního financování pedagogické práce </a:t>
            </a:r>
            <a:endParaRPr lang="cs-CZ" dirty="0" smtClean="0"/>
          </a:p>
          <a:p>
            <a:pPr marL="0" indent="0">
              <a:buNone/>
            </a:pPr>
            <a:endParaRPr lang="cs-CZ" dirty="0" smtClean="0"/>
          </a:p>
          <a:p>
            <a:pPr marL="0" indent="0">
              <a:buNone/>
            </a:pPr>
            <a:r>
              <a:rPr lang="cs-CZ" dirty="0" smtClean="0"/>
              <a:t>Stanovení maximálního rozsahu </a:t>
            </a:r>
            <a:r>
              <a:rPr lang="cs-CZ" dirty="0"/>
              <a:t>vzdělávání a </a:t>
            </a:r>
            <a:r>
              <a:rPr lang="cs-CZ" dirty="0" smtClean="0"/>
              <a:t>maximálního rozsahu </a:t>
            </a:r>
            <a:r>
              <a:rPr lang="cs-CZ" dirty="0"/>
              <a:t>poskytovaných školských </a:t>
            </a:r>
            <a:r>
              <a:rPr lang="cs-CZ" dirty="0" smtClean="0"/>
              <a:t>služeb (Parametr h)</a:t>
            </a:r>
          </a:p>
          <a:p>
            <a:pPr marL="0" indent="0">
              <a:buNone/>
            </a:pPr>
            <a:r>
              <a:rPr lang="cs-CZ" dirty="0" smtClean="0"/>
              <a:t>Stanovení republikových normativů podle oborů vzdělávání</a:t>
            </a:r>
            <a:endParaRPr lang="cs-CZ" dirty="0"/>
          </a:p>
          <a:p>
            <a:pPr marL="0" indent="0">
              <a:buNone/>
            </a:pPr>
            <a:endParaRPr lang="cs-CZ" dirty="0"/>
          </a:p>
          <a:p>
            <a:pPr marL="0" indent="0">
              <a:buNone/>
            </a:pPr>
            <a:r>
              <a:rPr lang="cs-CZ" dirty="0"/>
              <a:t>U </a:t>
            </a:r>
            <a:r>
              <a:rPr lang="cs-CZ" dirty="0" err="1"/>
              <a:t>nepedagogů</a:t>
            </a:r>
            <a:r>
              <a:rPr lang="cs-CZ" dirty="0"/>
              <a:t> zůstává zachován stávající systém</a:t>
            </a:r>
          </a:p>
          <a:p>
            <a:pPr marL="0" indent="0">
              <a:buNone/>
            </a:pPr>
            <a:endParaRPr lang="cs-CZ" dirty="0" smtClean="0"/>
          </a:p>
          <a:p>
            <a:pPr marL="0" indent="0">
              <a:buNone/>
            </a:pPr>
            <a:endParaRPr lang="cs-CZ" dirty="0" smtClean="0"/>
          </a:p>
        </p:txBody>
      </p:sp>
    </p:spTree>
    <p:extLst>
      <p:ext uri="{BB962C8B-B14F-4D97-AF65-F5344CB8AC3E}">
        <p14:creationId xmlns:p14="http://schemas.microsoft.com/office/powerpoint/2010/main" val="42636801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3</a:t>
            </a:r>
            <a:r>
              <a:rPr lang="cs-CZ" dirty="0" smtClean="0"/>
              <a:t>. </a:t>
            </a:r>
            <a:r>
              <a:rPr lang="cs-CZ" dirty="0" err="1" smtClean="0"/>
              <a:t>Ipn</a:t>
            </a:r>
            <a:r>
              <a:rPr lang="cs-CZ" dirty="0" smtClean="0"/>
              <a:t> Kariéra</a:t>
            </a:r>
            <a:endParaRPr lang="cs-CZ" dirty="0"/>
          </a:p>
        </p:txBody>
      </p:sp>
      <p:sp>
        <p:nvSpPr>
          <p:cNvPr id="3" name="Zástupný symbol pro obsah 2"/>
          <p:cNvSpPr>
            <a:spLocks noGrp="1"/>
          </p:cNvSpPr>
          <p:nvPr>
            <p:ph sz="quarter" idx="13"/>
          </p:nvPr>
        </p:nvSpPr>
        <p:spPr>
          <a:xfrm>
            <a:off x="467544" y="1772816"/>
            <a:ext cx="8424936" cy="4680519"/>
          </a:xfrm>
        </p:spPr>
        <p:txBody>
          <a:bodyPr>
            <a:normAutofit/>
          </a:bodyPr>
          <a:lstStyle/>
          <a:p>
            <a:r>
              <a:rPr lang="cs-CZ" b="1" dirty="0">
                <a:latin typeface="Calibri" panose="020F0502020204030204" pitchFamily="34" charset="0"/>
                <a:ea typeface="SimSun" panose="02010600030101010101" pitchFamily="2" charset="-122"/>
                <a:cs typeface="Calibri" panose="020F0502020204030204" pitchFamily="34" charset="0"/>
              </a:rPr>
              <a:t>byl vytvořen zcela nový model kariérního systému</a:t>
            </a:r>
            <a:r>
              <a:rPr lang="cs-CZ" dirty="0">
                <a:latin typeface="Calibri" panose="020F0502020204030204" pitchFamily="34" charset="0"/>
                <a:ea typeface="SimSun" panose="02010600030101010101" pitchFamily="2" charset="-122"/>
                <a:cs typeface="Calibri" panose="020F0502020204030204" pitchFamily="34" charset="0"/>
              </a:rPr>
              <a:t> </a:t>
            </a:r>
            <a:r>
              <a:rPr lang="cs-CZ" dirty="0" smtClean="0">
                <a:latin typeface="Calibri" panose="020F0502020204030204" pitchFamily="34" charset="0"/>
                <a:ea typeface="SimSun" panose="02010600030101010101" pitchFamily="2" charset="-122"/>
                <a:cs typeface="Calibri" panose="020F0502020204030204" pitchFamily="34" charset="0"/>
              </a:rPr>
              <a:t>učitelů</a:t>
            </a:r>
          </a:p>
          <a:p>
            <a:r>
              <a:rPr lang="cs-CZ" dirty="0"/>
              <a:t>Postupem legislativních prací došlo k </a:t>
            </a:r>
            <a:r>
              <a:rPr lang="cs-CZ" b="1" dirty="0"/>
              <a:t>celkovému</a:t>
            </a:r>
            <a:r>
              <a:rPr lang="cs-CZ" dirty="0"/>
              <a:t> </a:t>
            </a:r>
            <a:r>
              <a:rPr lang="cs-CZ" b="1" dirty="0"/>
              <a:t>přehodnocení některých částí navrženého </a:t>
            </a:r>
            <a:r>
              <a:rPr lang="cs-CZ" b="1" dirty="0" smtClean="0"/>
              <a:t>modelu</a:t>
            </a:r>
          </a:p>
          <a:p>
            <a:r>
              <a:rPr lang="cs-CZ" b="1" dirty="0"/>
              <a:t>došlo k posunu plánovaného předložení návrhu novely zákona</a:t>
            </a:r>
            <a:r>
              <a:rPr lang="cs-CZ" dirty="0"/>
              <a:t> vládě ze září 2015 na prosinec 2015 (nejdříve</a:t>
            </a:r>
            <a:r>
              <a:rPr lang="cs-CZ" dirty="0" smtClean="0"/>
              <a:t>)</a:t>
            </a:r>
          </a:p>
          <a:p>
            <a:r>
              <a:rPr lang="cs-CZ" dirty="0"/>
              <a:t>je připravován </a:t>
            </a:r>
            <a:r>
              <a:rPr lang="cs-CZ" b="1" dirty="0"/>
              <a:t>Individuální projekt systémový </a:t>
            </a:r>
            <a:r>
              <a:rPr lang="cs-CZ" dirty="0"/>
              <a:t>(IMKA - Implementace kariérního systému učitelů), jehož trvání se předpokládá </a:t>
            </a:r>
            <a:r>
              <a:rPr lang="cs-CZ" b="1" dirty="0"/>
              <a:t>od 1. 1. 2016 do 30. 4. </a:t>
            </a:r>
            <a:r>
              <a:rPr lang="cs-CZ" b="1" dirty="0" smtClean="0"/>
              <a:t>2019</a:t>
            </a:r>
          </a:p>
          <a:p>
            <a:r>
              <a:rPr lang="cs-CZ" b="1" dirty="0"/>
              <a:t>zákonná úprava nabude účinnosti v prvním pololetí roku 2017</a:t>
            </a:r>
            <a:r>
              <a:rPr lang="cs-CZ" dirty="0"/>
              <a:t>. Od </a:t>
            </a:r>
            <a:r>
              <a:rPr lang="cs-CZ" b="1" dirty="0"/>
              <a:t>1. července 2018 by měl být kariérní systém spuštěn v plném rozsahu</a:t>
            </a:r>
            <a:r>
              <a:rPr lang="cs-CZ" dirty="0"/>
              <a:t>. </a:t>
            </a:r>
            <a:r>
              <a:rPr lang="cs-CZ" dirty="0" smtClean="0"/>
              <a:t> </a:t>
            </a:r>
            <a:endParaRPr lang="cs-CZ" dirty="0"/>
          </a:p>
          <a:p>
            <a:endParaRPr lang="cs-CZ" dirty="0" smtClean="0"/>
          </a:p>
        </p:txBody>
      </p:sp>
    </p:spTree>
    <p:extLst>
      <p:ext uri="{BB962C8B-B14F-4D97-AF65-F5344CB8AC3E}">
        <p14:creationId xmlns:p14="http://schemas.microsoft.com/office/powerpoint/2010/main" val="41924056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85332" y="618519"/>
            <a:ext cx="7773338" cy="1226306"/>
          </a:xfrm>
        </p:spPr>
        <p:txBody>
          <a:bodyPr>
            <a:normAutofit fontScale="90000"/>
          </a:bodyPr>
          <a:lstStyle/>
          <a:p>
            <a:r>
              <a:rPr lang="cs-CZ" dirty="0"/>
              <a:t>4</a:t>
            </a:r>
            <a:r>
              <a:rPr lang="cs-CZ" dirty="0" smtClean="0"/>
              <a:t>. </a:t>
            </a:r>
            <a:r>
              <a:rPr lang="cs-CZ" dirty="0"/>
              <a:t>Míra přímé vyučovací povinnosti </a:t>
            </a:r>
            <a:r>
              <a:rPr lang="cs-CZ" dirty="0" err="1"/>
              <a:t>řš</a:t>
            </a:r>
            <a:r>
              <a:rPr lang="cs-CZ" dirty="0"/>
              <a:t/>
            </a:r>
            <a:br>
              <a:rPr lang="cs-CZ" dirty="0"/>
            </a:br>
            <a:endParaRPr lang="cs-CZ" dirty="0"/>
          </a:p>
        </p:txBody>
      </p:sp>
      <p:sp>
        <p:nvSpPr>
          <p:cNvPr id="3" name="Zástupný symbol pro obsah 2"/>
          <p:cNvSpPr>
            <a:spLocks noGrp="1"/>
          </p:cNvSpPr>
          <p:nvPr>
            <p:ph sz="quarter" idx="13"/>
          </p:nvPr>
        </p:nvSpPr>
        <p:spPr/>
        <p:txBody>
          <a:bodyPr/>
          <a:lstStyle/>
          <a:p>
            <a:r>
              <a:rPr lang="cs-CZ" dirty="0" smtClean="0"/>
              <a:t>Novela V 75/2005 Sb.</a:t>
            </a:r>
          </a:p>
          <a:p>
            <a:endParaRPr lang="cs-CZ" dirty="0" smtClean="0"/>
          </a:p>
          <a:p>
            <a:r>
              <a:rPr lang="cs-CZ" dirty="0" smtClean="0"/>
              <a:t>Téma otevřela AŘZŠ</a:t>
            </a:r>
          </a:p>
          <a:p>
            <a:r>
              <a:rPr lang="cs-CZ" dirty="0" smtClean="0"/>
              <a:t>Sjednocení podmínek mezi ZŠ a SŠ</a:t>
            </a:r>
          </a:p>
          <a:p>
            <a:r>
              <a:rPr lang="cs-CZ" dirty="0" smtClean="0"/>
              <a:t>Dosud upraveno pro MŠ a malotřídky</a:t>
            </a:r>
            <a:endParaRPr lang="cs-CZ" dirty="0"/>
          </a:p>
        </p:txBody>
      </p:sp>
    </p:spTree>
    <p:extLst>
      <p:ext uri="{BB962C8B-B14F-4D97-AF65-F5344CB8AC3E}">
        <p14:creationId xmlns:p14="http://schemas.microsoft.com/office/powerpoint/2010/main" val="12363440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5. Novela zákona 563/2004 Sb.</a:t>
            </a:r>
            <a:endParaRPr lang="cs-CZ" dirty="0"/>
          </a:p>
        </p:txBody>
      </p:sp>
      <p:sp>
        <p:nvSpPr>
          <p:cNvPr id="3" name="Zástupný symbol pro obsah 2"/>
          <p:cNvSpPr>
            <a:spLocks noGrp="1"/>
          </p:cNvSpPr>
          <p:nvPr>
            <p:ph sz="quarter" idx="13"/>
          </p:nvPr>
        </p:nvSpPr>
        <p:spPr>
          <a:xfrm>
            <a:off x="323528" y="1772816"/>
            <a:ext cx="8928992" cy="5085184"/>
          </a:xfrm>
        </p:spPr>
        <p:txBody>
          <a:bodyPr>
            <a:normAutofit fontScale="85000" lnSpcReduction="20000"/>
          </a:bodyPr>
          <a:lstStyle/>
          <a:p>
            <a:r>
              <a:rPr lang="cs-CZ" dirty="0"/>
              <a:t>„§ </a:t>
            </a:r>
            <a:r>
              <a:rPr lang="cs-CZ" dirty="0" smtClean="0"/>
              <a:t>23a </a:t>
            </a:r>
            <a:r>
              <a:rPr lang="cs-CZ" b="1" dirty="0" smtClean="0"/>
              <a:t>Pracovní </a:t>
            </a:r>
            <a:r>
              <a:rPr lang="cs-CZ" b="1" dirty="0"/>
              <a:t>poměr na dobu určitou pedagogického pracovníka</a:t>
            </a:r>
            <a:endParaRPr lang="cs-CZ" dirty="0"/>
          </a:p>
          <a:p>
            <a:r>
              <a:rPr lang="cs-CZ" dirty="0"/>
              <a:t>	(1) Na pracovní poměr na dobu určitou pedagogického pracovníka se vztahuje zákoník práce, nestanoví-li tento zákon jinak</a:t>
            </a:r>
            <a:r>
              <a:rPr lang="cs-CZ" baseline="30000" dirty="0"/>
              <a:t>22)</a:t>
            </a:r>
            <a:r>
              <a:rPr lang="cs-CZ" dirty="0"/>
              <a:t>.</a:t>
            </a:r>
          </a:p>
          <a:p>
            <a:r>
              <a:rPr lang="cs-CZ" dirty="0"/>
              <a:t>	(2) </a:t>
            </a:r>
            <a:r>
              <a:rPr lang="cs-CZ" u="sng" dirty="0"/>
              <a:t>Doba trvání pracovního poměru na dobu určitou pedagogického pracovníka mezi týmiž smluvními stranami činí nejméně 12 měsíců a může být ode dne vzniku prvního pracovního poměru opakována nejvýše dvakrát</a:t>
            </a:r>
            <a:r>
              <a:rPr lang="cs-CZ" u="sng" baseline="30000" dirty="0"/>
              <a:t>23)</a:t>
            </a:r>
            <a:r>
              <a:rPr lang="cs-CZ" u="sng" dirty="0"/>
              <a:t>.</a:t>
            </a:r>
            <a:endParaRPr lang="cs-CZ" dirty="0"/>
          </a:p>
          <a:p>
            <a:r>
              <a:rPr lang="cs-CZ" dirty="0"/>
              <a:t>	(3) </a:t>
            </a:r>
            <a:r>
              <a:rPr lang="cs-CZ" u="sng" dirty="0"/>
              <a:t>Celková doba trvání pracovního poměru na dobu určitou pedagogického pracovníka mezi týmiž smluvními stranami nesmí přesáhnout ode dne vzniku prvního pracovního poměru 3 roky</a:t>
            </a:r>
            <a:r>
              <a:rPr lang="cs-CZ" u="sng" baseline="30000" dirty="0"/>
              <a:t>23)</a:t>
            </a:r>
            <a:r>
              <a:rPr lang="cs-CZ" dirty="0"/>
              <a:t>.</a:t>
            </a:r>
          </a:p>
          <a:p>
            <a:r>
              <a:rPr lang="cs-CZ" dirty="0"/>
              <a:t>	(4) Ustanovení odstavce 2 se nevztahuje na případy, kdy byla doba trvání pracovního poměru na dobu určitou sjednána s pedagogickým pracovníkem</a:t>
            </a:r>
          </a:p>
          <a:p>
            <a:r>
              <a:rPr lang="cs-CZ" dirty="0"/>
              <a:t>a) jako náhrada za dočasně nepřítomného pedagogického pracovníka na dobu překážek v práci na straně tohoto pracovníka nebo</a:t>
            </a:r>
          </a:p>
          <a:p>
            <a:r>
              <a:rPr lang="cs-CZ" dirty="0"/>
              <a:t>b) který nesplňuje předpoklad odborné kvalifikace podle § 22 odst. 7</a:t>
            </a:r>
            <a:r>
              <a:rPr lang="cs-CZ" dirty="0" smtClean="0"/>
              <a:t>.</a:t>
            </a:r>
          </a:p>
          <a:p>
            <a:r>
              <a:rPr lang="cs-CZ" dirty="0" smtClean="0"/>
              <a:t>Schváleno PSP 30.9.2015</a:t>
            </a:r>
            <a:endParaRPr lang="cs-CZ" dirty="0"/>
          </a:p>
        </p:txBody>
      </p:sp>
    </p:spTree>
    <p:extLst>
      <p:ext uri="{BB962C8B-B14F-4D97-AF65-F5344CB8AC3E}">
        <p14:creationId xmlns:p14="http://schemas.microsoft.com/office/powerpoint/2010/main" val="24128879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6</a:t>
            </a:r>
            <a:r>
              <a:rPr lang="cs-CZ" dirty="0" smtClean="0"/>
              <a:t>. OP VVV</a:t>
            </a:r>
            <a:endParaRPr lang="cs-CZ" dirty="0"/>
          </a:p>
        </p:txBody>
      </p:sp>
      <p:sp>
        <p:nvSpPr>
          <p:cNvPr id="3" name="Zástupný symbol pro obsah 2"/>
          <p:cNvSpPr>
            <a:spLocks noGrp="1"/>
          </p:cNvSpPr>
          <p:nvPr>
            <p:ph sz="quarter" idx="13"/>
          </p:nvPr>
        </p:nvSpPr>
        <p:spPr>
          <a:xfrm>
            <a:off x="161765" y="1844824"/>
            <a:ext cx="8820472" cy="4797152"/>
          </a:xfrm>
        </p:spPr>
        <p:txBody>
          <a:bodyPr>
            <a:normAutofit lnSpcReduction="10000"/>
          </a:bodyPr>
          <a:lstStyle/>
          <a:p>
            <a:pPr marL="0" indent="0">
              <a:buNone/>
            </a:pPr>
            <a:r>
              <a:rPr lang="cs-CZ" dirty="0"/>
              <a:t>Prioritní osa 3</a:t>
            </a:r>
          </a:p>
          <a:p>
            <a:pPr marL="0" indent="0">
              <a:buNone/>
            </a:pPr>
            <a:r>
              <a:rPr lang="cs-CZ" dirty="0">
                <a:ea typeface="Times New Roman"/>
              </a:rPr>
              <a:t>1. Rozvoj inkluzivního vzdělávání</a:t>
            </a:r>
          </a:p>
          <a:p>
            <a:pPr marL="358775" lvl="0" indent="-358775">
              <a:buNone/>
              <a:tabLst>
                <a:tab pos="271463" algn="l"/>
              </a:tabLst>
            </a:pPr>
            <a:r>
              <a:rPr lang="cs-CZ" dirty="0">
                <a:ea typeface="Times New Roman"/>
              </a:rPr>
              <a:t>2. Zvýšení kvality předškolního vzdělávání </a:t>
            </a:r>
          </a:p>
          <a:p>
            <a:pPr marL="358775" lvl="0" indent="-358775">
              <a:buNone/>
              <a:tabLst>
                <a:tab pos="271463" algn="l"/>
              </a:tabLst>
            </a:pPr>
            <a:r>
              <a:rPr lang="cs-CZ" dirty="0">
                <a:ea typeface="Times New Roman"/>
              </a:rPr>
              <a:t>3. Zlepšení kvality vzdělávání a výsledků žáků v klíčových kompetencích</a:t>
            </a:r>
          </a:p>
          <a:p>
            <a:pPr marL="358775" lvl="0" indent="-358775">
              <a:buNone/>
              <a:tabLst>
                <a:tab pos="271463" algn="l"/>
              </a:tabLst>
            </a:pPr>
            <a:r>
              <a:rPr lang="cs-CZ" dirty="0">
                <a:ea typeface="Times New Roman"/>
              </a:rPr>
              <a:t>4. Rozvoj systému hodnocení kvality a strategického řízení ve vzdělávání</a:t>
            </a:r>
          </a:p>
          <a:p>
            <a:pPr marL="358775" indent="-358775">
              <a:buNone/>
              <a:tabLst>
                <a:tab pos="271463" algn="l"/>
              </a:tabLst>
            </a:pPr>
            <a:r>
              <a:rPr lang="cs-CZ" dirty="0">
                <a:ea typeface="Times New Roman"/>
              </a:rPr>
              <a:t>5. Zkvalitnění přípravy budoucích a začínajících pedagogických pracovníků</a:t>
            </a:r>
          </a:p>
          <a:p>
            <a:pPr marL="358775" indent="-358775">
              <a:buNone/>
              <a:tabLst>
                <a:tab pos="271463" algn="l"/>
              </a:tabLst>
            </a:pPr>
            <a:r>
              <a:rPr lang="cs-CZ" dirty="0">
                <a:ea typeface="Times New Roman"/>
              </a:rPr>
              <a:t>6. Zvyšování kvality odborného vzdělávání včetně posílení jeho relevance pro trh práce</a:t>
            </a:r>
          </a:p>
          <a:p>
            <a:endParaRPr lang="cs-CZ" dirty="0"/>
          </a:p>
        </p:txBody>
      </p:sp>
    </p:spTree>
    <p:extLst>
      <p:ext uri="{BB962C8B-B14F-4D97-AF65-F5344CB8AC3E}">
        <p14:creationId xmlns:p14="http://schemas.microsoft.com/office/powerpoint/2010/main" val="1719737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7731" y="908720"/>
            <a:ext cx="7773338" cy="1367692"/>
          </a:xfrm>
        </p:spPr>
        <p:txBody>
          <a:bodyPr>
            <a:normAutofit/>
          </a:bodyPr>
          <a:lstStyle/>
          <a:p>
            <a:r>
              <a:rPr lang="cs-CZ" dirty="0" smtClean="0"/>
              <a:t> 7. Rok </a:t>
            </a:r>
            <a:r>
              <a:rPr lang="cs-CZ" dirty="0"/>
              <a:t>2015 – rok technického </a:t>
            </a:r>
            <a:r>
              <a:rPr lang="cs-CZ" dirty="0" smtClean="0"/>
              <a:t>vzdělávání</a:t>
            </a:r>
            <a:endParaRPr lang="cs-CZ" dirty="0"/>
          </a:p>
        </p:txBody>
      </p:sp>
      <p:sp>
        <p:nvSpPr>
          <p:cNvPr id="3" name="Zástupný symbol pro obsah 2"/>
          <p:cNvSpPr>
            <a:spLocks noGrp="1"/>
          </p:cNvSpPr>
          <p:nvPr>
            <p:ph sz="quarter" idx="13"/>
          </p:nvPr>
        </p:nvSpPr>
        <p:spPr>
          <a:xfrm>
            <a:off x="251520" y="1849517"/>
            <a:ext cx="8892480" cy="4725144"/>
          </a:xfrm>
        </p:spPr>
        <p:txBody>
          <a:bodyPr>
            <a:normAutofit fontScale="25000" lnSpcReduction="20000"/>
          </a:bodyPr>
          <a:lstStyle/>
          <a:p>
            <a:pPr marL="514350" indent="-514350">
              <a:buFont typeface="+mj-lt"/>
              <a:buAutoNum type="arabicPeriod"/>
            </a:pPr>
            <a:endParaRPr lang="cs-CZ" dirty="0"/>
          </a:p>
          <a:p>
            <a:pPr marL="0" indent="0">
              <a:buNone/>
            </a:pPr>
            <a:r>
              <a:rPr lang="cs-CZ" sz="9600" dirty="0" smtClean="0"/>
              <a:t>Diskusní panely:</a:t>
            </a:r>
            <a:endParaRPr lang="cs-CZ" sz="9600" dirty="0"/>
          </a:p>
          <a:p>
            <a:r>
              <a:rPr lang="cs-CZ" sz="9600" dirty="0" smtClean="0"/>
              <a:t>Budoucnost </a:t>
            </a:r>
            <a:r>
              <a:rPr lang="cs-CZ" sz="9600" dirty="0"/>
              <a:t>technického vzdělávání: řešení pro Českou </a:t>
            </a:r>
            <a:r>
              <a:rPr lang="cs-CZ" sz="9600" dirty="0" smtClean="0"/>
              <a:t>republiku</a:t>
            </a:r>
          </a:p>
          <a:p>
            <a:r>
              <a:rPr lang="cs-CZ" sz="9600" dirty="0" smtClean="0"/>
              <a:t>Kvalita vzdělávání</a:t>
            </a:r>
          </a:p>
          <a:p>
            <a:r>
              <a:rPr lang="cs-CZ" sz="9600" dirty="0" smtClean="0"/>
              <a:t>Financování vzdělávání</a:t>
            </a:r>
          </a:p>
          <a:p>
            <a:r>
              <a:rPr lang="cs-CZ" sz="9600" dirty="0"/>
              <a:t>S</a:t>
            </a:r>
            <a:r>
              <a:rPr lang="cs-CZ" sz="9600" dirty="0" smtClean="0"/>
              <a:t>polupráce </a:t>
            </a:r>
            <a:r>
              <a:rPr lang="cs-CZ" sz="9600" dirty="0"/>
              <a:t>ve </a:t>
            </a:r>
            <a:r>
              <a:rPr lang="cs-CZ" sz="9600" dirty="0" smtClean="0"/>
              <a:t>vzdělávání</a:t>
            </a:r>
          </a:p>
          <a:p>
            <a:r>
              <a:rPr lang="cs-CZ" sz="9600" dirty="0" smtClean="0"/>
              <a:t>Motivace </a:t>
            </a:r>
            <a:r>
              <a:rPr lang="cs-CZ" sz="9600" dirty="0"/>
              <a:t>v (technickém) </a:t>
            </a:r>
            <a:r>
              <a:rPr lang="cs-CZ" sz="9600" dirty="0" smtClean="0"/>
              <a:t>vzdělávání</a:t>
            </a:r>
          </a:p>
          <a:p>
            <a:r>
              <a:rPr lang="cs-CZ" sz="9600" dirty="0" smtClean="0"/>
              <a:t>inovace </a:t>
            </a:r>
            <a:r>
              <a:rPr lang="cs-CZ" sz="9600" dirty="0"/>
              <a:t>v tradičních i nových průmyslových odvětvích a rozvoj </a:t>
            </a:r>
            <a:r>
              <a:rPr lang="cs-CZ" sz="9600" dirty="0" smtClean="0"/>
              <a:t>regionu</a:t>
            </a:r>
          </a:p>
          <a:p>
            <a:pPr marL="0" indent="0" algn="r">
              <a:buNone/>
            </a:pPr>
            <a:r>
              <a:rPr lang="cs-CZ" sz="9600" dirty="0"/>
              <a:t>http://www.rokprumyslu.eu/</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2160" y="3494285"/>
            <a:ext cx="2859024" cy="1435608"/>
          </a:xfrm>
          <a:prstGeom prst="rect">
            <a:avLst/>
          </a:prstGeom>
        </p:spPr>
      </p:pic>
    </p:spTree>
    <p:extLst>
      <p:ext uri="{BB962C8B-B14F-4D97-AF65-F5344CB8AC3E}">
        <p14:creationId xmlns:p14="http://schemas.microsoft.com/office/powerpoint/2010/main" val="41976996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8. Pilotní </a:t>
            </a:r>
            <a:r>
              <a:rPr lang="cs-CZ" dirty="0"/>
              <a:t>ověření centrálních přijímacích </a:t>
            </a:r>
            <a:r>
              <a:rPr lang="cs-CZ" dirty="0" smtClean="0"/>
              <a:t>zkoušek</a:t>
            </a:r>
            <a:endParaRPr lang="cs-CZ" dirty="0"/>
          </a:p>
        </p:txBody>
      </p:sp>
      <p:sp>
        <p:nvSpPr>
          <p:cNvPr id="3" name="Zástupný symbol pro obsah 2"/>
          <p:cNvSpPr>
            <a:spLocks noGrp="1"/>
          </p:cNvSpPr>
          <p:nvPr>
            <p:ph sz="quarter" idx="13"/>
          </p:nvPr>
        </p:nvSpPr>
        <p:spPr/>
        <p:txBody>
          <a:bodyPr/>
          <a:lstStyle/>
          <a:p>
            <a:r>
              <a:rPr lang="cs-CZ" dirty="0" smtClean="0"/>
              <a:t>Pro školy, které se přihlásí do 15. října</a:t>
            </a:r>
          </a:p>
          <a:p>
            <a:r>
              <a:rPr lang="cs-CZ" dirty="0" smtClean="0"/>
              <a:t>Test z CJL a MAT</a:t>
            </a:r>
          </a:p>
          <a:p>
            <a:r>
              <a:rPr lang="cs-CZ" dirty="0" smtClean="0"/>
              <a:t>Na škole uvedené na 1. místě</a:t>
            </a:r>
          </a:p>
          <a:p>
            <a:r>
              <a:rPr lang="cs-CZ" dirty="0" smtClean="0"/>
              <a:t>Centrální vyhodnocení</a:t>
            </a:r>
          </a:p>
          <a:p>
            <a:r>
              <a:rPr lang="cs-CZ" dirty="0" smtClean="0"/>
              <a:t>Přenositelnost výsledků</a:t>
            </a:r>
          </a:p>
          <a:p>
            <a:endParaRPr lang="cs-CZ" dirty="0" smtClean="0"/>
          </a:p>
          <a:p>
            <a:pPr marL="0" indent="0">
              <a:buNone/>
            </a:pPr>
            <a:endParaRPr lang="cs-CZ" dirty="0"/>
          </a:p>
        </p:txBody>
      </p:sp>
    </p:spTree>
    <p:extLst>
      <p:ext uri="{BB962C8B-B14F-4D97-AF65-F5344CB8AC3E}">
        <p14:creationId xmlns:p14="http://schemas.microsoft.com/office/powerpoint/2010/main" val="33519632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85332" y="618519"/>
            <a:ext cx="7773338" cy="866265"/>
          </a:xfrm>
        </p:spPr>
        <p:txBody>
          <a:bodyPr>
            <a:normAutofit fontScale="90000"/>
          </a:bodyPr>
          <a:lstStyle/>
          <a:p>
            <a:r>
              <a:rPr lang="cs-CZ" dirty="0"/>
              <a:t>Vyhláška č. 245/2015 Sb.</a:t>
            </a:r>
            <a:br>
              <a:rPr lang="cs-CZ" dirty="0"/>
            </a:br>
            <a:endParaRPr lang="cs-CZ" dirty="0"/>
          </a:p>
        </p:txBody>
      </p:sp>
      <p:sp>
        <p:nvSpPr>
          <p:cNvPr id="3" name="Zástupný symbol pro obsah 2"/>
          <p:cNvSpPr>
            <a:spLocks noGrp="1"/>
          </p:cNvSpPr>
          <p:nvPr>
            <p:ph sz="quarter" idx="13"/>
          </p:nvPr>
        </p:nvSpPr>
        <p:spPr>
          <a:xfrm>
            <a:off x="672632" y="1268760"/>
            <a:ext cx="8291856" cy="5256584"/>
          </a:xfrm>
        </p:spPr>
        <p:txBody>
          <a:bodyPr>
            <a:normAutofit lnSpcReduction="10000"/>
          </a:bodyPr>
          <a:lstStyle/>
          <a:p>
            <a:pPr marL="0" indent="0">
              <a:buNone/>
            </a:pPr>
            <a:r>
              <a:rPr lang="cs-CZ" dirty="0"/>
              <a:t>„§ 3</a:t>
            </a:r>
          </a:p>
          <a:p>
            <a:pPr marL="0" indent="0">
              <a:buNone/>
            </a:pPr>
            <a:r>
              <a:rPr lang="cs-CZ" dirty="0"/>
              <a:t>(1) Přijímací zkoušku, pokud o jejím </a:t>
            </a:r>
            <a:r>
              <a:rPr lang="cs-CZ" dirty="0" smtClean="0"/>
              <a:t>konání rozhodl </a:t>
            </a:r>
            <a:r>
              <a:rPr lang="cs-CZ" dirty="0"/>
              <a:t>ředitel školy, lze konat </a:t>
            </a:r>
            <a:r>
              <a:rPr lang="cs-CZ" dirty="0" smtClean="0"/>
              <a:t>prostřednictvím:</a:t>
            </a:r>
            <a:endParaRPr lang="cs-CZ" dirty="0"/>
          </a:p>
          <a:p>
            <a:pPr marL="457200" lvl="1" indent="0">
              <a:buNone/>
            </a:pPr>
            <a:r>
              <a:rPr lang="cs-CZ" dirty="0"/>
              <a:t>a) zkoušek zadávaných ředitelem školy,</a:t>
            </a:r>
          </a:p>
          <a:p>
            <a:pPr marL="457200" lvl="1" indent="0">
              <a:buNone/>
            </a:pPr>
            <a:r>
              <a:rPr lang="cs-CZ" dirty="0"/>
              <a:t>b) centrálně zadávaných a vyhodnocovaných </a:t>
            </a:r>
            <a:r>
              <a:rPr lang="cs-CZ" dirty="0" smtClean="0"/>
              <a:t>testů, nebo</a:t>
            </a:r>
            <a:endParaRPr lang="cs-CZ" dirty="0"/>
          </a:p>
          <a:p>
            <a:pPr marL="457200" lvl="1" indent="0">
              <a:buNone/>
            </a:pPr>
            <a:r>
              <a:rPr lang="cs-CZ" dirty="0"/>
              <a:t>c) kombinací způsobů podle písmen a) a b).</a:t>
            </a:r>
          </a:p>
          <a:p>
            <a:pPr marL="0" indent="0">
              <a:buNone/>
            </a:pPr>
            <a:r>
              <a:rPr lang="cs-CZ" dirty="0"/>
              <a:t>(2) Přijímací zkouška podle odstavce 1 písm. </a:t>
            </a:r>
            <a:r>
              <a:rPr lang="cs-CZ" dirty="0" smtClean="0"/>
              <a:t>a) se </a:t>
            </a:r>
            <a:r>
              <a:rPr lang="cs-CZ" dirty="0"/>
              <a:t>v prvním kole přijímacího řízení koná v </a:t>
            </a:r>
            <a:r>
              <a:rPr lang="cs-CZ" dirty="0" smtClean="0"/>
              <a:t>pracovních </a:t>
            </a:r>
            <a:r>
              <a:rPr lang="pl-PL" dirty="0" smtClean="0"/>
              <a:t>dnech </a:t>
            </a:r>
            <a:r>
              <a:rPr lang="pl-PL" dirty="0"/>
              <a:t>v termínech od 22. do 30. dubna.</a:t>
            </a:r>
          </a:p>
          <a:p>
            <a:pPr marL="0" indent="0">
              <a:buNone/>
            </a:pPr>
            <a:r>
              <a:rPr lang="cs-CZ" dirty="0"/>
              <a:t>(3) Konání přijímací zkoušky podle odstavce </a:t>
            </a:r>
            <a:r>
              <a:rPr lang="cs-CZ" dirty="0" smtClean="0"/>
              <a:t>1 písm</a:t>
            </a:r>
            <a:r>
              <a:rPr lang="cs-CZ" dirty="0"/>
              <a:t>. b) může ředitel školy předřadit až o 5 </a:t>
            </a:r>
            <a:r>
              <a:rPr lang="cs-CZ" dirty="0" smtClean="0"/>
              <a:t>pracovních dnů </a:t>
            </a:r>
            <a:r>
              <a:rPr lang="cs-CZ" dirty="0"/>
              <a:t>dříve, než je termín stanovený pro </a:t>
            </a:r>
            <a:r>
              <a:rPr lang="cs-CZ" dirty="0" smtClean="0"/>
              <a:t>přijímací </a:t>
            </a:r>
            <a:r>
              <a:rPr lang="pl-PL" dirty="0" smtClean="0"/>
              <a:t>zkoušku </a:t>
            </a:r>
            <a:r>
              <a:rPr lang="pl-PL" dirty="0"/>
              <a:t>podle odstavce 1 písm. a</a:t>
            </a:r>
            <a:r>
              <a:rPr lang="pl-PL" dirty="0" smtClean="0"/>
              <a:t>)</a:t>
            </a:r>
          </a:p>
          <a:p>
            <a:pPr marL="0" indent="0">
              <a:buNone/>
            </a:pPr>
            <a:r>
              <a:rPr lang="pl-PL" dirty="0" smtClean="0"/>
              <a:t>Vyhláška je účinná od 30.9.2015</a:t>
            </a:r>
            <a:endParaRPr lang="pl-PL" dirty="0"/>
          </a:p>
        </p:txBody>
      </p:sp>
    </p:spTree>
    <p:extLst>
      <p:ext uri="{BB962C8B-B14F-4D97-AF65-F5344CB8AC3E}">
        <p14:creationId xmlns:p14="http://schemas.microsoft.com/office/powerpoint/2010/main" val="41005810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9</a:t>
            </a:r>
            <a:r>
              <a:rPr lang="cs-CZ" dirty="0" smtClean="0"/>
              <a:t>. </a:t>
            </a:r>
            <a:r>
              <a:rPr lang="cs-CZ" dirty="0"/>
              <a:t>V 180/2015 Sb. A novelizace Z 288/2000 sb. </a:t>
            </a:r>
            <a:br>
              <a:rPr lang="cs-CZ" dirty="0"/>
            </a:br>
            <a:endParaRPr lang="cs-CZ" dirty="0"/>
          </a:p>
        </p:txBody>
      </p:sp>
      <p:sp>
        <p:nvSpPr>
          <p:cNvPr id="3" name="Zástupný symbol pro obsah 2"/>
          <p:cNvSpPr>
            <a:spLocks noGrp="1"/>
          </p:cNvSpPr>
          <p:nvPr>
            <p:ph sz="quarter" idx="13"/>
          </p:nvPr>
        </p:nvSpPr>
        <p:spPr/>
        <p:txBody>
          <a:bodyPr>
            <a:normAutofit/>
          </a:bodyPr>
          <a:lstStyle/>
          <a:p>
            <a:pPr marL="0" indent="0">
              <a:buNone/>
            </a:pPr>
            <a:r>
              <a:rPr lang="cs-CZ" b="1" dirty="0" smtClean="0"/>
              <a:t>Drastická omezení pro použití chemických látek ve výuce</a:t>
            </a:r>
          </a:p>
          <a:p>
            <a:pPr marL="0" indent="0">
              <a:buNone/>
            </a:pPr>
            <a:r>
              <a:rPr lang="cs-CZ" dirty="0" smtClean="0"/>
              <a:t>Zákaz prací s látkami:</a:t>
            </a:r>
            <a:endParaRPr lang="cs-CZ" dirty="0"/>
          </a:p>
          <a:p>
            <a:r>
              <a:rPr lang="cs-CZ" dirty="0" smtClean="0"/>
              <a:t>způsobujícími </a:t>
            </a:r>
            <a:r>
              <a:rPr lang="cs-CZ" dirty="0"/>
              <a:t>akutní nebo chronické otravy s těžkými nebo nevratnými účinky pro zdraví s větami R 23, R 24, R 25, R 26, R 27, R 28 </a:t>
            </a:r>
            <a:r>
              <a:rPr lang="cs-CZ" dirty="0" smtClean="0"/>
              <a:t>…..</a:t>
            </a:r>
          </a:p>
          <a:p>
            <a:r>
              <a:rPr lang="cs-CZ" dirty="0" smtClean="0"/>
              <a:t>žíravými </a:t>
            </a:r>
            <a:r>
              <a:rPr lang="cs-CZ" dirty="0"/>
              <a:t>s větami R 34 nebo R </a:t>
            </a:r>
            <a:r>
              <a:rPr lang="cs-CZ" dirty="0" smtClean="0"/>
              <a:t>35</a:t>
            </a:r>
          </a:p>
          <a:p>
            <a:r>
              <a:rPr lang="cs-CZ" dirty="0" smtClean="0"/>
              <a:t>Hořlavými kapalinami </a:t>
            </a:r>
            <a:r>
              <a:rPr lang="cs-CZ" dirty="0"/>
              <a:t>s větami R 11 nebo R 12</a:t>
            </a:r>
            <a:endParaRPr lang="cs-CZ" dirty="0" smtClean="0"/>
          </a:p>
        </p:txBody>
      </p:sp>
    </p:spTree>
    <p:extLst>
      <p:ext uri="{BB962C8B-B14F-4D97-AF65-F5344CB8AC3E}">
        <p14:creationId xmlns:p14="http://schemas.microsoft.com/office/powerpoint/2010/main" val="28448819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85332" y="618519"/>
            <a:ext cx="7773338" cy="650242"/>
          </a:xfrm>
        </p:spPr>
        <p:txBody>
          <a:bodyPr/>
          <a:lstStyle/>
          <a:p>
            <a:r>
              <a:rPr lang="cs-CZ" dirty="0" smtClean="0"/>
              <a:t>10. Projekt NSK2</a:t>
            </a:r>
            <a:endParaRPr lang="cs-CZ" dirty="0"/>
          </a:p>
        </p:txBody>
      </p:sp>
      <p:sp>
        <p:nvSpPr>
          <p:cNvPr id="3" name="Zástupný symbol pro obsah 2"/>
          <p:cNvSpPr>
            <a:spLocks noGrp="1"/>
          </p:cNvSpPr>
          <p:nvPr>
            <p:ph sz="quarter" idx="13"/>
          </p:nvPr>
        </p:nvSpPr>
        <p:spPr>
          <a:xfrm>
            <a:off x="323528" y="2214695"/>
            <a:ext cx="8134672" cy="3576505"/>
          </a:xfrm>
        </p:spPr>
        <p:txBody>
          <a:bodyPr numCol="2">
            <a:normAutofit fontScale="40000" lnSpcReduction="20000"/>
          </a:bodyPr>
          <a:lstStyle/>
          <a:p>
            <a:pPr marL="0" indent="0">
              <a:buNone/>
            </a:pPr>
            <a:r>
              <a:rPr lang="cs-CZ" b="1" dirty="0" smtClean="0"/>
              <a:t>Obor kvalifikace:</a:t>
            </a:r>
            <a:endParaRPr lang="cs-CZ" dirty="0"/>
          </a:p>
          <a:p>
            <a:r>
              <a:rPr lang="cs-CZ" dirty="0">
                <a:solidFill>
                  <a:schemeClr val="tx2"/>
                </a:solidFill>
                <a:effectLst>
                  <a:innerShdw blurRad="63500" dist="50800" dir="13500000">
                    <a:prstClr val="black">
                      <a:alpha val="50000"/>
                    </a:prstClr>
                  </a:innerShdw>
                </a:effectLst>
                <a:hlinkClick r:id="rId2"/>
              </a:rPr>
              <a:t>Doprava a spoje </a:t>
            </a:r>
            <a:r>
              <a:rPr lang="cs-CZ" b="1" dirty="0">
                <a:solidFill>
                  <a:schemeClr val="tx2"/>
                </a:solidFill>
                <a:effectLst>
                  <a:innerShdw blurRad="63500" dist="50800" dir="13500000">
                    <a:prstClr val="black">
                      <a:alpha val="50000"/>
                    </a:prstClr>
                  </a:innerShdw>
                </a:effectLst>
                <a:hlinkClick r:id="rId2"/>
              </a:rPr>
              <a:t>32</a:t>
            </a:r>
            <a:r>
              <a:rPr lang="cs-CZ" dirty="0">
                <a:solidFill>
                  <a:schemeClr val="tx2"/>
                </a:solidFill>
                <a:effectLst>
                  <a:innerShdw blurRad="63500" dist="50800" dir="13500000">
                    <a:prstClr val="black">
                      <a:alpha val="50000"/>
                    </a:prstClr>
                  </a:innerShdw>
                </a:effectLst>
                <a:hlinkClick r:id="rId2"/>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3"/>
              </a:rPr>
              <a:t>Ekologie a ochrana životního prostředí </a:t>
            </a:r>
            <a:r>
              <a:rPr lang="cs-CZ" b="1" dirty="0">
                <a:solidFill>
                  <a:schemeClr val="tx2"/>
                </a:solidFill>
                <a:effectLst>
                  <a:innerShdw blurRad="63500" dist="50800" dir="13500000">
                    <a:prstClr val="black">
                      <a:alpha val="50000"/>
                    </a:prstClr>
                  </a:innerShdw>
                </a:effectLst>
                <a:hlinkClick r:id="rId3"/>
              </a:rPr>
              <a:t>3</a:t>
            </a:r>
            <a:r>
              <a:rPr lang="cs-CZ" dirty="0">
                <a:solidFill>
                  <a:schemeClr val="tx2"/>
                </a:solidFill>
                <a:effectLst>
                  <a:innerShdw blurRad="63500" dist="50800" dir="13500000">
                    <a:prstClr val="black">
                      <a:alpha val="50000"/>
                    </a:prstClr>
                  </a:innerShdw>
                </a:effectLst>
                <a:hlinkClick r:id="rId3"/>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4"/>
              </a:rPr>
              <a:t>Ekonomie </a:t>
            </a:r>
            <a:r>
              <a:rPr lang="cs-CZ" b="1" dirty="0">
                <a:solidFill>
                  <a:schemeClr val="tx2"/>
                </a:solidFill>
                <a:effectLst>
                  <a:innerShdw blurRad="63500" dist="50800" dir="13500000">
                    <a:prstClr val="black">
                      <a:alpha val="50000"/>
                    </a:prstClr>
                  </a:innerShdw>
                </a:effectLst>
                <a:hlinkClick r:id="rId4"/>
              </a:rPr>
              <a:t>11</a:t>
            </a:r>
            <a:r>
              <a:rPr lang="cs-CZ" dirty="0">
                <a:solidFill>
                  <a:schemeClr val="tx2"/>
                </a:solidFill>
                <a:effectLst>
                  <a:innerShdw blurRad="63500" dist="50800" dir="13500000">
                    <a:prstClr val="black">
                      <a:alpha val="50000"/>
                    </a:prstClr>
                  </a:innerShdw>
                </a:effectLst>
                <a:hlinkClick r:id="rId4"/>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5"/>
              </a:rPr>
              <a:t>Ekonomika a administrativa </a:t>
            </a:r>
            <a:r>
              <a:rPr lang="cs-CZ" b="1" dirty="0">
                <a:solidFill>
                  <a:schemeClr val="tx2"/>
                </a:solidFill>
                <a:effectLst>
                  <a:innerShdw blurRad="63500" dist="50800" dir="13500000">
                    <a:prstClr val="black">
                      <a:alpha val="50000"/>
                    </a:prstClr>
                  </a:innerShdw>
                </a:effectLst>
                <a:hlinkClick r:id="rId5"/>
              </a:rPr>
              <a:t>5</a:t>
            </a:r>
            <a:r>
              <a:rPr lang="cs-CZ" dirty="0">
                <a:solidFill>
                  <a:schemeClr val="tx2"/>
                </a:solidFill>
                <a:effectLst>
                  <a:innerShdw blurRad="63500" dist="50800" dir="13500000">
                    <a:prstClr val="black">
                      <a:alpha val="50000"/>
                    </a:prstClr>
                  </a:innerShdw>
                </a:effectLst>
                <a:hlinkClick r:id="rId5"/>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6"/>
              </a:rPr>
              <a:t>Elektrotechnika, telekomunikační a výpočetní technika </a:t>
            </a:r>
            <a:r>
              <a:rPr lang="cs-CZ" b="1" dirty="0">
                <a:solidFill>
                  <a:schemeClr val="tx2"/>
                </a:solidFill>
                <a:effectLst>
                  <a:innerShdw blurRad="63500" dist="50800" dir="13500000">
                    <a:prstClr val="black">
                      <a:alpha val="50000"/>
                    </a:prstClr>
                  </a:innerShdw>
                </a:effectLst>
                <a:hlinkClick r:id="rId6"/>
              </a:rPr>
              <a:t>35</a:t>
            </a:r>
            <a:r>
              <a:rPr lang="cs-CZ" dirty="0">
                <a:solidFill>
                  <a:schemeClr val="tx2"/>
                </a:solidFill>
                <a:effectLst>
                  <a:innerShdw blurRad="63500" dist="50800" dir="13500000">
                    <a:prstClr val="black">
                      <a:alpha val="50000"/>
                    </a:prstClr>
                  </a:innerShdw>
                </a:effectLst>
                <a:hlinkClick r:id="rId6"/>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7"/>
              </a:rPr>
              <a:t>Gastronomie, hotelnictví a turismus </a:t>
            </a:r>
            <a:r>
              <a:rPr lang="cs-CZ" b="1" dirty="0">
                <a:solidFill>
                  <a:schemeClr val="tx2"/>
                </a:solidFill>
                <a:effectLst>
                  <a:innerShdw blurRad="63500" dist="50800" dir="13500000">
                    <a:prstClr val="black">
                      <a:alpha val="50000"/>
                    </a:prstClr>
                  </a:innerShdw>
                </a:effectLst>
                <a:hlinkClick r:id="rId7"/>
              </a:rPr>
              <a:t>33</a:t>
            </a:r>
            <a:r>
              <a:rPr lang="cs-CZ" dirty="0">
                <a:solidFill>
                  <a:schemeClr val="tx2"/>
                </a:solidFill>
                <a:effectLst>
                  <a:innerShdw blurRad="63500" dist="50800" dir="13500000">
                    <a:prstClr val="black">
                      <a:alpha val="50000"/>
                    </a:prstClr>
                  </a:innerShdw>
                </a:effectLst>
                <a:hlinkClick r:id="rId7"/>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8"/>
              </a:rPr>
              <a:t>Hornictví a hornická geologie, hutnictví a slévárenství </a:t>
            </a:r>
            <a:r>
              <a:rPr lang="cs-CZ" b="1" dirty="0">
                <a:solidFill>
                  <a:schemeClr val="tx2"/>
                </a:solidFill>
                <a:effectLst>
                  <a:innerShdw blurRad="63500" dist="50800" dir="13500000">
                    <a:prstClr val="black">
                      <a:alpha val="50000"/>
                    </a:prstClr>
                  </a:innerShdw>
                </a:effectLst>
                <a:hlinkClick r:id="rId8"/>
              </a:rPr>
              <a:t>44</a:t>
            </a:r>
            <a:r>
              <a:rPr lang="cs-CZ" dirty="0">
                <a:solidFill>
                  <a:schemeClr val="tx2"/>
                </a:solidFill>
                <a:effectLst>
                  <a:innerShdw blurRad="63500" dist="50800" dir="13500000">
                    <a:prstClr val="black">
                      <a:alpha val="50000"/>
                    </a:prstClr>
                  </a:innerShdw>
                </a:effectLst>
                <a:hlinkClick r:id="rId8"/>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9"/>
              </a:rPr>
              <a:t>Informatické obory </a:t>
            </a:r>
            <a:r>
              <a:rPr lang="cs-CZ" b="1" dirty="0">
                <a:solidFill>
                  <a:schemeClr val="tx2"/>
                </a:solidFill>
                <a:effectLst>
                  <a:innerShdw blurRad="63500" dist="50800" dir="13500000">
                    <a:prstClr val="black">
                      <a:alpha val="50000"/>
                    </a:prstClr>
                  </a:innerShdw>
                </a:effectLst>
                <a:hlinkClick r:id="rId9"/>
              </a:rPr>
              <a:t>3</a:t>
            </a:r>
            <a:r>
              <a:rPr lang="cs-CZ" dirty="0">
                <a:solidFill>
                  <a:schemeClr val="tx2"/>
                </a:solidFill>
                <a:effectLst>
                  <a:innerShdw blurRad="63500" dist="50800" dir="13500000">
                    <a:prstClr val="black">
                      <a:alpha val="50000"/>
                    </a:prstClr>
                  </a:innerShdw>
                </a:effectLst>
                <a:hlinkClick r:id="rId9"/>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0"/>
              </a:rPr>
              <a:t>Kožedělná a obuvnická výroba a zpracování plastů </a:t>
            </a:r>
            <a:r>
              <a:rPr lang="cs-CZ" b="1" dirty="0">
                <a:solidFill>
                  <a:schemeClr val="tx2"/>
                </a:solidFill>
                <a:effectLst>
                  <a:innerShdw blurRad="63500" dist="50800" dir="13500000">
                    <a:prstClr val="black">
                      <a:alpha val="50000"/>
                    </a:prstClr>
                  </a:innerShdw>
                </a:effectLst>
                <a:hlinkClick r:id="rId10"/>
              </a:rPr>
              <a:t>21</a:t>
            </a:r>
            <a:r>
              <a:rPr lang="cs-CZ" dirty="0">
                <a:solidFill>
                  <a:schemeClr val="tx2"/>
                </a:solidFill>
                <a:effectLst>
                  <a:innerShdw blurRad="63500" dist="50800" dir="13500000">
                    <a:prstClr val="black">
                      <a:alpha val="50000"/>
                    </a:prstClr>
                  </a:innerShdw>
                </a:effectLst>
                <a:hlinkClick r:id="rId10"/>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1"/>
              </a:rPr>
              <a:t>Obchod </a:t>
            </a:r>
            <a:r>
              <a:rPr lang="cs-CZ" b="1" dirty="0">
                <a:solidFill>
                  <a:schemeClr val="tx2"/>
                </a:solidFill>
                <a:effectLst>
                  <a:innerShdw blurRad="63500" dist="50800" dir="13500000">
                    <a:prstClr val="black">
                      <a:alpha val="50000"/>
                    </a:prstClr>
                  </a:innerShdw>
                </a:effectLst>
                <a:hlinkClick r:id="rId11"/>
              </a:rPr>
              <a:t>29</a:t>
            </a:r>
            <a:r>
              <a:rPr lang="cs-CZ" dirty="0">
                <a:solidFill>
                  <a:schemeClr val="tx2"/>
                </a:solidFill>
                <a:effectLst>
                  <a:innerShdw blurRad="63500" dist="50800" dir="13500000">
                    <a:prstClr val="black">
                      <a:alpha val="50000"/>
                    </a:prstClr>
                  </a:innerShdw>
                </a:effectLst>
                <a:hlinkClick r:id="rId11"/>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2"/>
              </a:rPr>
              <a:t>Osobní a provozní služby </a:t>
            </a:r>
            <a:r>
              <a:rPr lang="cs-CZ" b="1" dirty="0">
                <a:solidFill>
                  <a:schemeClr val="tx2"/>
                </a:solidFill>
                <a:effectLst>
                  <a:innerShdw blurRad="63500" dist="50800" dir="13500000">
                    <a:prstClr val="black">
                      <a:alpha val="50000"/>
                    </a:prstClr>
                  </a:innerShdw>
                </a:effectLst>
                <a:hlinkClick r:id="rId12"/>
              </a:rPr>
              <a:t>40</a:t>
            </a:r>
            <a:r>
              <a:rPr lang="cs-CZ" dirty="0">
                <a:solidFill>
                  <a:schemeClr val="tx2"/>
                </a:solidFill>
                <a:effectLst>
                  <a:innerShdw blurRad="63500" dist="50800" dir="13500000">
                    <a:prstClr val="black">
                      <a:alpha val="50000"/>
                    </a:prstClr>
                  </a:innerShdw>
                </a:effectLst>
                <a:hlinkClick r:id="rId12"/>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3"/>
              </a:rPr>
              <a:t>Pedagogika, učitelství a sociální péče </a:t>
            </a:r>
            <a:r>
              <a:rPr lang="cs-CZ" b="1" dirty="0">
                <a:solidFill>
                  <a:schemeClr val="tx2"/>
                </a:solidFill>
                <a:effectLst>
                  <a:innerShdw blurRad="63500" dist="50800" dir="13500000">
                    <a:prstClr val="black">
                      <a:alpha val="50000"/>
                    </a:prstClr>
                  </a:innerShdw>
                </a:effectLst>
                <a:hlinkClick r:id="rId13"/>
              </a:rPr>
              <a:t>5</a:t>
            </a:r>
            <a:r>
              <a:rPr lang="cs-CZ" dirty="0">
                <a:solidFill>
                  <a:schemeClr val="tx2"/>
                </a:solidFill>
                <a:effectLst>
                  <a:innerShdw blurRad="63500" dist="50800" dir="13500000">
                    <a:prstClr val="black">
                      <a:alpha val="50000"/>
                    </a:prstClr>
                  </a:innerShdw>
                </a:effectLst>
                <a:hlinkClick r:id="rId13"/>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4"/>
              </a:rPr>
              <a:t>Polygrafie, zpracování papíru, filmu a fotografie </a:t>
            </a:r>
            <a:r>
              <a:rPr lang="cs-CZ" b="1" dirty="0">
                <a:solidFill>
                  <a:schemeClr val="tx2"/>
                </a:solidFill>
                <a:effectLst>
                  <a:innerShdw blurRad="63500" dist="50800" dir="13500000">
                    <a:prstClr val="black">
                      <a:alpha val="50000"/>
                    </a:prstClr>
                  </a:innerShdw>
                </a:effectLst>
                <a:hlinkClick r:id="rId14"/>
              </a:rPr>
              <a:t>28</a:t>
            </a:r>
            <a:r>
              <a:rPr lang="cs-CZ" dirty="0">
                <a:solidFill>
                  <a:schemeClr val="tx2"/>
                </a:solidFill>
                <a:effectLst>
                  <a:innerShdw blurRad="63500" dist="50800" dir="13500000">
                    <a:prstClr val="black">
                      <a:alpha val="50000"/>
                    </a:prstClr>
                  </a:innerShdw>
                </a:effectLst>
                <a:hlinkClick r:id="rId14"/>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5"/>
              </a:rPr>
              <a:t>Potravinářství a potravinářská chemie </a:t>
            </a:r>
            <a:r>
              <a:rPr lang="cs-CZ" b="1" dirty="0">
                <a:solidFill>
                  <a:schemeClr val="tx2"/>
                </a:solidFill>
                <a:effectLst>
                  <a:innerShdw blurRad="63500" dist="50800" dir="13500000">
                    <a:prstClr val="black">
                      <a:alpha val="50000"/>
                    </a:prstClr>
                  </a:innerShdw>
                </a:effectLst>
                <a:hlinkClick r:id="rId15"/>
              </a:rPr>
              <a:t>69</a:t>
            </a:r>
            <a:r>
              <a:rPr lang="cs-CZ" dirty="0">
                <a:solidFill>
                  <a:schemeClr val="tx2"/>
                </a:solidFill>
                <a:effectLst>
                  <a:innerShdw blurRad="63500" dist="50800" dir="13500000">
                    <a:prstClr val="black">
                      <a:alpha val="50000"/>
                    </a:prstClr>
                  </a:innerShdw>
                </a:effectLst>
                <a:hlinkClick r:id="rId15"/>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6"/>
              </a:rPr>
              <a:t>Právo, právní a veřejnosprávní činnost </a:t>
            </a:r>
            <a:r>
              <a:rPr lang="cs-CZ" b="1" dirty="0">
                <a:solidFill>
                  <a:schemeClr val="tx2"/>
                </a:solidFill>
                <a:effectLst>
                  <a:innerShdw blurRad="63500" dist="50800" dir="13500000">
                    <a:prstClr val="black">
                      <a:alpha val="50000"/>
                    </a:prstClr>
                  </a:innerShdw>
                </a:effectLst>
                <a:hlinkClick r:id="rId16"/>
              </a:rPr>
              <a:t>8</a:t>
            </a:r>
            <a:r>
              <a:rPr lang="cs-CZ" dirty="0">
                <a:solidFill>
                  <a:schemeClr val="tx2"/>
                </a:solidFill>
                <a:effectLst>
                  <a:innerShdw blurRad="63500" dist="50800" dir="13500000">
                    <a:prstClr val="black">
                      <a:alpha val="50000"/>
                    </a:prstClr>
                  </a:innerShdw>
                </a:effectLst>
                <a:hlinkClick r:id="rId16"/>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7"/>
              </a:rPr>
              <a:t>Publicistika, knihovnictví a informatika </a:t>
            </a:r>
            <a:r>
              <a:rPr lang="cs-CZ" b="1" dirty="0">
                <a:solidFill>
                  <a:schemeClr val="tx2"/>
                </a:solidFill>
                <a:effectLst>
                  <a:innerShdw blurRad="63500" dist="50800" dir="13500000">
                    <a:prstClr val="black">
                      <a:alpha val="50000"/>
                    </a:prstClr>
                  </a:innerShdw>
                </a:effectLst>
                <a:hlinkClick r:id="rId17"/>
              </a:rPr>
              <a:t>8</a:t>
            </a:r>
            <a:r>
              <a:rPr lang="cs-CZ" dirty="0">
                <a:solidFill>
                  <a:schemeClr val="tx2"/>
                </a:solidFill>
                <a:effectLst>
                  <a:innerShdw blurRad="63500" dist="50800" dir="13500000">
                    <a:prstClr val="black">
                      <a:alpha val="50000"/>
                    </a:prstClr>
                  </a:innerShdw>
                </a:effectLst>
                <a:hlinkClick r:id="rId17"/>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8"/>
              </a:rPr>
              <a:t>Speciální a interdisciplinární obory </a:t>
            </a:r>
            <a:r>
              <a:rPr lang="cs-CZ" b="1" dirty="0">
                <a:solidFill>
                  <a:schemeClr val="tx2"/>
                </a:solidFill>
                <a:effectLst>
                  <a:innerShdw blurRad="63500" dist="50800" dir="13500000">
                    <a:prstClr val="black">
                      <a:alpha val="50000"/>
                    </a:prstClr>
                  </a:innerShdw>
                </a:effectLst>
                <a:hlinkClick r:id="rId18"/>
              </a:rPr>
              <a:t>5</a:t>
            </a:r>
            <a:r>
              <a:rPr lang="cs-CZ" dirty="0">
                <a:solidFill>
                  <a:schemeClr val="tx2"/>
                </a:solidFill>
                <a:effectLst>
                  <a:innerShdw blurRad="63500" dist="50800" dir="13500000">
                    <a:prstClr val="black">
                      <a:alpha val="50000"/>
                    </a:prstClr>
                  </a:innerShdw>
                </a:effectLst>
                <a:hlinkClick r:id="rId18"/>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19"/>
              </a:rPr>
              <a:t>Stavebnictví, geodézie a kartografie </a:t>
            </a:r>
            <a:r>
              <a:rPr lang="cs-CZ" b="1" dirty="0">
                <a:solidFill>
                  <a:schemeClr val="tx2"/>
                </a:solidFill>
                <a:effectLst>
                  <a:innerShdw blurRad="63500" dist="50800" dir="13500000">
                    <a:prstClr val="black">
                      <a:alpha val="50000"/>
                    </a:prstClr>
                  </a:innerShdw>
                </a:effectLst>
                <a:hlinkClick r:id="rId19"/>
              </a:rPr>
              <a:t>96</a:t>
            </a:r>
            <a:r>
              <a:rPr lang="cs-CZ" dirty="0">
                <a:solidFill>
                  <a:schemeClr val="tx2"/>
                </a:solidFill>
                <a:effectLst>
                  <a:innerShdw blurRad="63500" dist="50800" dir="13500000">
                    <a:prstClr val="black">
                      <a:alpha val="50000"/>
                    </a:prstClr>
                  </a:innerShdw>
                </a:effectLst>
                <a:hlinkClick r:id="rId19"/>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20"/>
              </a:rPr>
              <a:t>Strojírenství a strojírenská výroba </a:t>
            </a:r>
            <a:r>
              <a:rPr lang="cs-CZ" b="1" dirty="0">
                <a:solidFill>
                  <a:schemeClr val="tx2"/>
                </a:solidFill>
                <a:effectLst>
                  <a:innerShdw blurRad="63500" dist="50800" dir="13500000">
                    <a:prstClr val="black">
                      <a:alpha val="50000"/>
                    </a:prstClr>
                  </a:innerShdw>
                </a:effectLst>
                <a:hlinkClick r:id="rId20"/>
              </a:rPr>
              <a:t>67</a:t>
            </a:r>
            <a:r>
              <a:rPr lang="cs-CZ" dirty="0">
                <a:solidFill>
                  <a:schemeClr val="tx2"/>
                </a:solidFill>
                <a:effectLst>
                  <a:innerShdw blurRad="63500" dist="50800" dir="13500000">
                    <a:prstClr val="black">
                      <a:alpha val="50000"/>
                    </a:prstClr>
                  </a:innerShdw>
                </a:effectLst>
                <a:hlinkClick r:id="rId20"/>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21"/>
              </a:rPr>
              <a:t>Technická chemie a chemie silikátů </a:t>
            </a:r>
            <a:r>
              <a:rPr lang="cs-CZ" b="1" dirty="0">
                <a:solidFill>
                  <a:schemeClr val="tx2"/>
                </a:solidFill>
                <a:effectLst>
                  <a:innerShdw blurRad="63500" dist="50800" dir="13500000">
                    <a:prstClr val="black">
                      <a:alpha val="50000"/>
                    </a:prstClr>
                  </a:innerShdw>
                </a:effectLst>
                <a:hlinkClick r:id="rId21"/>
              </a:rPr>
              <a:t>50</a:t>
            </a:r>
            <a:r>
              <a:rPr lang="cs-CZ" dirty="0">
                <a:solidFill>
                  <a:schemeClr val="tx2"/>
                </a:solidFill>
                <a:effectLst>
                  <a:innerShdw blurRad="63500" dist="50800" dir="13500000">
                    <a:prstClr val="black">
                      <a:alpha val="50000"/>
                    </a:prstClr>
                  </a:innerShdw>
                </a:effectLst>
                <a:hlinkClick r:id="rId21"/>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22"/>
              </a:rPr>
              <a:t>Tělesná kultura, tělovýchova a sport </a:t>
            </a:r>
            <a:r>
              <a:rPr lang="cs-CZ" b="1" dirty="0">
                <a:solidFill>
                  <a:schemeClr val="tx2"/>
                </a:solidFill>
                <a:effectLst>
                  <a:innerShdw blurRad="63500" dist="50800" dir="13500000">
                    <a:prstClr val="black">
                      <a:alpha val="50000"/>
                    </a:prstClr>
                  </a:innerShdw>
                </a:effectLst>
                <a:hlinkClick r:id="rId22"/>
              </a:rPr>
              <a:t>12</a:t>
            </a:r>
            <a:r>
              <a:rPr lang="cs-CZ" dirty="0">
                <a:solidFill>
                  <a:schemeClr val="tx2"/>
                </a:solidFill>
                <a:effectLst>
                  <a:innerShdw blurRad="63500" dist="50800" dir="13500000">
                    <a:prstClr val="black">
                      <a:alpha val="50000"/>
                    </a:prstClr>
                  </a:innerShdw>
                </a:effectLst>
                <a:hlinkClick r:id="rId22"/>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23"/>
              </a:rPr>
              <a:t>Textilní výroba a oděvnictví </a:t>
            </a:r>
            <a:r>
              <a:rPr lang="cs-CZ" b="1" dirty="0">
                <a:solidFill>
                  <a:schemeClr val="tx2"/>
                </a:solidFill>
                <a:effectLst>
                  <a:innerShdw blurRad="63500" dist="50800" dir="13500000">
                    <a:prstClr val="black">
                      <a:alpha val="50000"/>
                    </a:prstClr>
                  </a:innerShdw>
                </a:effectLst>
                <a:hlinkClick r:id="rId23"/>
              </a:rPr>
              <a:t>28</a:t>
            </a:r>
            <a:r>
              <a:rPr lang="cs-CZ" dirty="0">
                <a:solidFill>
                  <a:schemeClr val="tx2"/>
                </a:solidFill>
                <a:effectLst>
                  <a:innerShdw blurRad="63500" dist="50800" dir="13500000">
                    <a:prstClr val="black">
                      <a:alpha val="50000"/>
                    </a:prstClr>
                  </a:innerShdw>
                </a:effectLst>
                <a:hlinkClick r:id="rId23"/>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24"/>
              </a:rPr>
              <a:t>Umění a užité umění </a:t>
            </a:r>
            <a:r>
              <a:rPr lang="cs-CZ" b="1" dirty="0">
                <a:solidFill>
                  <a:schemeClr val="tx2"/>
                </a:solidFill>
                <a:effectLst>
                  <a:innerShdw blurRad="63500" dist="50800" dir="13500000">
                    <a:prstClr val="black">
                      <a:alpha val="50000"/>
                    </a:prstClr>
                  </a:innerShdw>
                </a:effectLst>
                <a:hlinkClick r:id="rId24"/>
              </a:rPr>
              <a:t>16</a:t>
            </a:r>
            <a:r>
              <a:rPr lang="cs-CZ" dirty="0">
                <a:solidFill>
                  <a:schemeClr val="tx2"/>
                </a:solidFill>
                <a:effectLst>
                  <a:innerShdw blurRad="63500" dist="50800" dir="13500000">
                    <a:prstClr val="black">
                      <a:alpha val="50000"/>
                    </a:prstClr>
                  </a:innerShdw>
                </a:effectLst>
                <a:hlinkClick r:id="rId24"/>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25"/>
              </a:rPr>
              <a:t>Zemědělství a lesnictví </a:t>
            </a:r>
            <a:r>
              <a:rPr lang="cs-CZ" b="1" dirty="0">
                <a:solidFill>
                  <a:schemeClr val="tx2"/>
                </a:solidFill>
                <a:effectLst>
                  <a:innerShdw blurRad="63500" dist="50800" dir="13500000">
                    <a:prstClr val="black">
                      <a:alpha val="50000"/>
                    </a:prstClr>
                  </a:innerShdw>
                </a:effectLst>
                <a:hlinkClick r:id="rId25"/>
              </a:rPr>
              <a:t>72</a:t>
            </a:r>
            <a:r>
              <a:rPr lang="cs-CZ" dirty="0">
                <a:solidFill>
                  <a:schemeClr val="tx2"/>
                </a:solidFill>
                <a:effectLst>
                  <a:innerShdw blurRad="63500" dist="50800" dir="13500000">
                    <a:prstClr val="black">
                      <a:alpha val="50000"/>
                    </a:prstClr>
                  </a:innerShdw>
                </a:effectLst>
                <a:hlinkClick r:id="rId25"/>
              </a:rPr>
              <a:t> </a:t>
            </a:r>
            <a:endParaRPr lang="cs-CZ" dirty="0">
              <a:solidFill>
                <a:schemeClr val="tx2"/>
              </a:solidFill>
              <a:effectLst>
                <a:innerShdw blurRad="63500" dist="50800" dir="13500000">
                  <a:prstClr val="black">
                    <a:alpha val="50000"/>
                  </a:prstClr>
                </a:innerShdw>
              </a:effectLst>
            </a:endParaRPr>
          </a:p>
          <a:p>
            <a:r>
              <a:rPr lang="cs-CZ" dirty="0">
                <a:solidFill>
                  <a:schemeClr val="tx2"/>
                </a:solidFill>
                <a:effectLst>
                  <a:innerShdw blurRad="63500" dist="50800" dir="13500000">
                    <a:prstClr val="black">
                      <a:alpha val="50000"/>
                    </a:prstClr>
                  </a:innerShdw>
                </a:effectLst>
                <a:hlinkClick r:id="rId26"/>
              </a:rPr>
              <a:t>Zpracování dřeva a výroba hudebních </a:t>
            </a:r>
            <a:endParaRPr lang="cs-CZ" dirty="0">
              <a:solidFill>
                <a:schemeClr val="tx2"/>
              </a:solidFill>
              <a:effectLst>
                <a:innerShdw blurRad="63500" dist="50800" dir="13500000">
                  <a:prstClr val="black">
                    <a:alpha val="50000"/>
                  </a:prstClr>
                </a:innerShdw>
              </a:effectLst>
            </a:endParaRPr>
          </a:p>
          <a:p>
            <a:endParaRPr lang="cs-CZ" dirty="0">
              <a:solidFill>
                <a:schemeClr val="tx2"/>
              </a:solidFill>
            </a:endParaRPr>
          </a:p>
        </p:txBody>
      </p:sp>
      <p:sp>
        <p:nvSpPr>
          <p:cNvPr id="4" name="TextovéPole 3"/>
          <p:cNvSpPr txBox="1"/>
          <p:nvPr/>
        </p:nvSpPr>
        <p:spPr>
          <a:xfrm>
            <a:off x="251520" y="1412776"/>
            <a:ext cx="8064896" cy="646331"/>
          </a:xfrm>
          <a:prstGeom prst="rect">
            <a:avLst/>
          </a:prstGeom>
          <a:noFill/>
        </p:spPr>
        <p:txBody>
          <a:bodyPr wrap="square" rtlCol="0">
            <a:spAutoFit/>
          </a:bodyPr>
          <a:lstStyle/>
          <a:p>
            <a:r>
              <a:rPr lang="cs-CZ" b="1" dirty="0"/>
              <a:t>Rozvoj a implementace Národní soustavy kvalifikací Podle zákona č. 179/2006 Sb.</a:t>
            </a:r>
          </a:p>
          <a:p>
            <a:r>
              <a:rPr lang="cs-CZ" b="1" dirty="0">
                <a:hlinkClick r:id="rId27"/>
              </a:rPr>
              <a:t>http://www.narodnikvalifikace.cz/</a:t>
            </a:r>
            <a:endParaRPr lang="cs-CZ" dirty="0"/>
          </a:p>
        </p:txBody>
      </p:sp>
    </p:spTree>
    <p:extLst>
      <p:ext uri="{BB962C8B-B14F-4D97-AF65-F5344CB8AC3E}">
        <p14:creationId xmlns:p14="http://schemas.microsoft.com/office/powerpoint/2010/main" val="13488483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Změna </a:t>
            </a:r>
            <a:r>
              <a:rPr lang="cs-CZ" b="1" dirty="0"/>
              <a:t>nařízení vlády č. 564/2006 Sb., o platových poměrech </a:t>
            </a:r>
            <a:endParaRPr lang="cs-CZ" dirty="0"/>
          </a:p>
        </p:txBody>
      </p:sp>
      <p:graphicFrame>
        <p:nvGraphicFramePr>
          <p:cNvPr id="4" name="Zástupný symbol pro obsah 3"/>
          <p:cNvGraphicFramePr>
            <a:graphicFrameLocks noGrp="1"/>
          </p:cNvGraphicFramePr>
          <p:nvPr>
            <p:ph sz="quarter" idx="13"/>
            <p:extLst>
              <p:ext uri="{D42A27DB-BD31-4B8C-83A1-F6EECF244321}">
                <p14:modId xmlns:p14="http://schemas.microsoft.com/office/powerpoint/2010/main" val="3269219111"/>
              </p:ext>
            </p:extLst>
          </p:nvPr>
        </p:nvGraphicFramePr>
        <p:xfrm>
          <a:off x="107504" y="2276872"/>
          <a:ext cx="8784984" cy="3508842"/>
        </p:xfrm>
        <a:graphic>
          <a:graphicData uri="http://schemas.openxmlformats.org/drawingml/2006/table">
            <a:tbl>
              <a:tblPr>
                <a:tableStyleId>{5C22544A-7EE6-4342-B048-85BDC9FD1C3A}</a:tableStyleId>
              </a:tblPr>
              <a:tblGrid>
                <a:gridCol w="662388"/>
                <a:gridCol w="934721"/>
                <a:gridCol w="664145"/>
                <a:gridCol w="664145"/>
                <a:gridCol w="664145"/>
                <a:gridCol w="664145"/>
                <a:gridCol w="664145"/>
                <a:gridCol w="664145"/>
                <a:gridCol w="664145"/>
                <a:gridCol w="664145"/>
                <a:gridCol w="664145"/>
                <a:gridCol w="664145"/>
                <a:gridCol w="546425"/>
              </a:tblGrid>
              <a:tr h="291529">
                <a:tc rowSpan="2">
                  <a:txBody>
                    <a:bodyPr/>
                    <a:lstStyle/>
                    <a:p>
                      <a:pPr algn="ctr">
                        <a:lnSpc>
                          <a:spcPct val="115000"/>
                        </a:lnSpc>
                        <a:spcAft>
                          <a:spcPts val="0"/>
                        </a:spcAft>
                      </a:pPr>
                      <a:r>
                        <a:rPr lang="cs-CZ" sz="1200" dirty="0">
                          <a:effectLst/>
                        </a:rPr>
                        <a:t>Platový stupeň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rowSpan="2">
                  <a:txBody>
                    <a:bodyPr/>
                    <a:lstStyle/>
                    <a:p>
                      <a:pPr algn="ctr">
                        <a:lnSpc>
                          <a:spcPct val="115000"/>
                        </a:lnSpc>
                        <a:spcAft>
                          <a:spcPts val="0"/>
                        </a:spcAft>
                      </a:pPr>
                      <a:r>
                        <a:rPr lang="cs-CZ" sz="1200" dirty="0">
                          <a:effectLst/>
                        </a:rPr>
                        <a:t>Počet let započitatelné praxe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gridSpan="11">
                  <a:txBody>
                    <a:bodyPr/>
                    <a:lstStyle/>
                    <a:p>
                      <a:pPr algn="ctr">
                        <a:lnSpc>
                          <a:spcPct val="115000"/>
                        </a:lnSpc>
                        <a:spcAft>
                          <a:spcPts val="0"/>
                        </a:spcAft>
                      </a:pPr>
                      <a:r>
                        <a:rPr lang="cs-CZ" sz="1200">
                          <a:effectLst/>
                        </a:rPr>
                        <a:t>Platová třída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r>
              <a:tr h="325247">
                <a:tc vMerge="1">
                  <a:txBody>
                    <a:bodyPr/>
                    <a:lstStyle/>
                    <a:p>
                      <a:endParaRPr lang="cs-CZ"/>
                    </a:p>
                  </a:txBody>
                  <a:tcPr/>
                </a:tc>
                <a:tc vMerge="1">
                  <a:txBody>
                    <a:bodyPr/>
                    <a:lstStyle/>
                    <a:p>
                      <a:endParaRPr lang="cs-CZ"/>
                    </a:p>
                  </a:txBody>
                  <a:tcPr/>
                </a:tc>
                <a:tc>
                  <a:txBody>
                    <a:bodyPr/>
                    <a:lstStyle/>
                    <a:p>
                      <a:pPr algn="ctr">
                        <a:lnSpc>
                          <a:spcPct val="115000"/>
                        </a:lnSpc>
                        <a:spcAft>
                          <a:spcPts val="0"/>
                        </a:spcAft>
                      </a:pPr>
                      <a:r>
                        <a:rPr lang="cs-CZ" sz="1200" dirty="0">
                          <a:effectLst/>
                        </a:rPr>
                        <a:t>4</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5</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6</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7</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8</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9</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r>
              <a:tr h="479651">
                <a:tc>
                  <a:txBody>
                    <a:bodyPr/>
                    <a:lstStyle/>
                    <a:p>
                      <a:pPr algn="ctr">
                        <a:lnSpc>
                          <a:spcPct val="115000"/>
                        </a:lnSpc>
                        <a:spcAft>
                          <a:spcPts val="0"/>
                        </a:spcAft>
                      </a:pPr>
                      <a:r>
                        <a:rPr lang="cs-CZ" sz="12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do 6 let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10 190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11 050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11 950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12 960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16 430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20 530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20 700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21 070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21 530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22 050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22 870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r>
              <a:tr h="479651">
                <a:tc>
                  <a:txBody>
                    <a:bodyPr/>
                    <a:lstStyle/>
                    <a:p>
                      <a:pPr algn="ctr">
                        <a:lnSpc>
                          <a:spcPct val="115000"/>
                        </a:lnSpc>
                        <a:spcAft>
                          <a:spcPts val="0"/>
                        </a:spcAft>
                      </a:pPr>
                      <a:r>
                        <a:rPr lang="cs-CZ" sz="12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do 12 let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11 000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11 900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12 910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13 970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17 090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20 850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21 120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21 500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22 280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23 030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24 340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r>
              <a:tr h="479651">
                <a:tc>
                  <a:txBody>
                    <a:bodyPr/>
                    <a:lstStyle/>
                    <a:p>
                      <a:pPr algn="ctr">
                        <a:lnSpc>
                          <a:spcPct val="115000"/>
                        </a:lnSpc>
                        <a:spcAft>
                          <a:spcPts val="0"/>
                        </a:spcAft>
                      </a:pPr>
                      <a:r>
                        <a:rPr lang="cs-CZ" sz="12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do 19 let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11 790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12 800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13 870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15 090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17 960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21 380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21 700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22 170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23 430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24 700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26 370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r>
              <a:tr h="479651">
                <a:tc>
                  <a:txBody>
                    <a:bodyPr/>
                    <a:lstStyle/>
                    <a:p>
                      <a:pPr algn="ctr">
                        <a:lnSpc>
                          <a:spcPct val="115000"/>
                        </a:lnSpc>
                        <a:spcAft>
                          <a:spcPts val="0"/>
                        </a:spcAft>
                      </a:pPr>
                      <a:r>
                        <a:rPr lang="cs-CZ" sz="12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do 27 let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12 750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13 820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14 990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16 220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18 980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22 100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22 580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23 200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25 000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26 820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29 110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r>
              <a:tr h="479651">
                <a:tc>
                  <a:txBody>
                    <a:bodyPr/>
                    <a:lstStyle/>
                    <a:p>
                      <a:pPr algn="ctr">
                        <a:lnSpc>
                          <a:spcPct val="115000"/>
                        </a:lnSpc>
                        <a:spcAft>
                          <a:spcPts val="0"/>
                        </a:spcAft>
                      </a:pPr>
                      <a:r>
                        <a:rPr lang="cs-CZ" sz="1200">
                          <a:effectLst/>
                        </a:rPr>
                        <a:t>5</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do 32 let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13 700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14 880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16 100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17 490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20 100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23 080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23 700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24 600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27 250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29 500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32 360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r>
              <a:tr h="479651">
                <a:tc>
                  <a:txBody>
                    <a:bodyPr/>
                    <a:lstStyle/>
                    <a:p>
                      <a:pPr algn="ctr">
                        <a:lnSpc>
                          <a:spcPct val="115000"/>
                        </a:lnSpc>
                        <a:spcAft>
                          <a:spcPts val="0"/>
                        </a:spcAft>
                      </a:pPr>
                      <a:r>
                        <a:rPr lang="cs-CZ" sz="1200">
                          <a:effectLst/>
                        </a:rPr>
                        <a:t>6</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nad 32 let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14 100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15 300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16 570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18 000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20 700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23 600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24 200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25 290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27 940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a:effectLst/>
                        </a:rPr>
                        <a:t>30 230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c>
                  <a:txBody>
                    <a:bodyPr/>
                    <a:lstStyle/>
                    <a:p>
                      <a:pPr algn="ctr">
                        <a:lnSpc>
                          <a:spcPct val="115000"/>
                        </a:lnSpc>
                        <a:spcAft>
                          <a:spcPts val="0"/>
                        </a:spcAft>
                      </a:pPr>
                      <a:r>
                        <a:rPr lang="cs-CZ" sz="1200" dirty="0">
                          <a:effectLst/>
                        </a:rPr>
                        <a:t>33 130</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224" marR="39224" marT="0" marB="0" anchor="ctr"/>
                </a:tc>
              </a:tr>
            </a:tbl>
          </a:graphicData>
        </a:graphic>
      </p:graphicFrame>
      <p:sp>
        <p:nvSpPr>
          <p:cNvPr id="5" name="TextovéPole 4"/>
          <p:cNvSpPr txBox="1"/>
          <p:nvPr/>
        </p:nvSpPr>
        <p:spPr>
          <a:xfrm>
            <a:off x="827584" y="6453336"/>
            <a:ext cx="1542410" cy="369332"/>
          </a:xfrm>
          <a:prstGeom prst="rect">
            <a:avLst/>
          </a:prstGeom>
          <a:noFill/>
        </p:spPr>
        <p:txBody>
          <a:bodyPr wrap="none" rtlCol="0">
            <a:spAutoFit/>
          </a:bodyPr>
          <a:lstStyle/>
          <a:p>
            <a:r>
              <a:rPr lang="cs-CZ" dirty="0" smtClean="0"/>
              <a:t>Od 1.11.2015</a:t>
            </a:r>
            <a:endParaRPr lang="cs-CZ" dirty="0"/>
          </a:p>
        </p:txBody>
      </p:sp>
    </p:spTree>
    <p:extLst>
      <p:ext uri="{BB962C8B-B14F-4D97-AF65-F5344CB8AC3E}">
        <p14:creationId xmlns:p14="http://schemas.microsoft.com/office/powerpoint/2010/main" val="39244542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Konference školství 2016</a:t>
            </a:r>
            <a:endParaRPr lang="cs-CZ" dirty="0"/>
          </a:p>
        </p:txBody>
      </p:sp>
      <p:sp>
        <p:nvSpPr>
          <p:cNvPr id="3" name="Zástupný symbol pro obsah 2"/>
          <p:cNvSpPr>
            <a:spLocks noGrp="1"/>
          </p:cNvSpPr>
          <p:nvPr>
            <p:ph sz="quarter" idx="13"/>
          </p:nvPr>
        </p:nvSpPr>
        <p:spPr/>
        <p:txBody>
          <a:bodyPr/>
          <a:lstStyle/>
          <a:p>
            <a:r>
              <a:rPr lang="cs-CZ" dirty="0" smtClean="0"/>
              <a:t>Organizuje unie zaměstnavatelských svazů</a:t>
            </a:r>
          </a:p>
          <a:p>
            <a:r>
              <a:rPr lang="cs-CZ" dirty="0" smtClean="0"/>
              <a:t>24. listopadu 2015</a:t>
            </a:r>
          </a:p>
          <a:p>
            <a:r>
              <a:rPr lang="cs-CZ" dirty="0" smtClean="0"/>
              <a:t>Praha, </a:t>
            </a:r>
          </a:p>
          <a:p>
            <a:r>
              <a:rPr lang="cs-CZ" dirty="0" smtClean="0"/>
              <a:t>přihláška i program na adres:</a:t>
            </a:r>
          </a:p>
          <a:p>
            <a:pPr marL="1828800" lvl="4" indent="0">
              <a:buNone/>
            </a:pPr>
            <a:r>
              <a:rPr lang="cs-CZ" dirty="0" smtClean="0">
                <a:hlinkClick r:id="rId2"/>
              </a:rPr>
              <a:t>www.uzs-konference.cz</a:t>
            </a:r>
            <a:endParaRPr lang="cs-CZ" dirty="0"/>
          </a:p>
          <a:p>
            <a:endParaRPr lang="cs-CZ" dirty="0"/>
          </a:p>
        </p:txBody>
      </p:sp>
    </p:spTree>
    <p:extLst>
      <p:ext uri="{BB962C8B-B14F-4D97-AF65-F5344CB8AC3E}">
        <p14:creationId xmlns:p14="http://schemas.microsoft.com/office/powerpoint/2010/main" val="39245553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Memorandum o spolupráci s HK ČR</a:t>
            </a:r>
            <a:endParaRPr lang="cs-CZ" dirty="0"/>
          </a:p>
        </p:txBody>
      </p:sp>
      <p:sp>
        <p:nvSpPr>
          <p:cNvPr id="3" name="Zástupný symbol pro obsah 2"/>
          <p:cNvSpPr>
            <a:spLocks noGrp="1"/>
          </p:cNvSpPr>
          <p:nvPr>
            <p:ph sz="quarter" idx="13"/>
          </p:nvPr>
        </p:nvSpPr>
        <p:spPr>
          <a:xfrm>
            <a:off x="107504" y="1772816"/>
            <a:ext cx="8928992" cy="4680519"/>
          </a:xfrm>
        </p:spPr>
        <p:txBody>
          <a:bodyPr>
            <a:normAutofit fontScale="70000" lnSpcReduction="20000"/>
          </a:bodyPr>
          <a:lstStyle/>
          <a:p>
            <a:pPr marL="0" lvl="0" indent="0">
              <a:buNone/>
            </a:pPr>
            <a:r>
              <a:rPr lang="cs-CZ" b="1" dirty="0"/>
              <a:t>prioritní </a:t>
            </a:r>
            <a:r>
              <a:rPr lang="cs-CZ" b="1" dirty="0" smtClean="0"/>
              <a:t>oblasti</a:t>
            </a:r>
          </a:p>
          <a:p>
            <a:pPr marL="0" lvl="0" indent="0">
              <a:buNone/>
            </a:pPr>
            <a:r>
              <a:rPr lang="cs-CZ" dirty="0" smtClean="0"/>
              <a:t>Strany </a:t>
            </a:r>
            <a:r>
              <a:rPr lang="cs-CZ" dirty="0"/>
              <a:t>se dohodly, že budou vzájemně spolupracovat, podporovat se a poskytovat si informace zejména ve vztahu k následujícím prioritním oblastem:</a:t>
            </a:r>
          </a:p>
          <a:p>
            <a:pPr lvl="2"/>
            <a:r>
              <a:rPr lang="cs-CZ" dirty="0"/>
              <a:t>Podpora technického vzdělávání a rozvoj technických a řemeslných oborů na úrovni středních průmyslových škol a středních odborných škol.</a:t>
            </a:r>
          </a:p>
          <a:p>
            <a:pPr lvl="2"/>
            <a:r>
              <a:rPr lang="cs-CZ" dirty="0"/>
              <a:t>Podpora kvality odborného vzdělávání a zapojení zaměstnavatelů do procesu vzdělávání, nabídnutí praxí a kapacit firem pro žáky.</a:t>
            </a:r>
          </a:p>
          <a:p>
            <a:pPr lvl="2"/>
            <a:r>
              <a:rPr lang="cs-CZ" dirty="0"/>
              <a:t>Spolupráce při přípravě a realizaci společných projektů a aktivit, podpora při získávání a realizaci projektů z Operačních programů a dalších dotačních titulů.</a:t>
            </a:r>
          </a:p>
          <a:p>
            <a:pPr marL="0" lvl="0" indent="0">
              <a:buNone/>
            </a:pPr>
            <a:r>
              <a:rPr lang="cs-CZ" b="1" dirty="0"/>
              <a:t>dohodnuté </a:t>
            </a:r>
            <a:r>
              <a:rPr lang="cs-CZ" b="1" dirty="0" smtClean="0"/>
              <a:t>aktivity</a:t>
            </a:r>
          </a:p>
          <a:p>
            <a:pPr marL="0" lvl="0" indent="0">
              <a:buNone/>
            </a:pPr>
            <a:r>
              <a:rPr lang="cs-CZ" dirty="0" smtClean="0"/>
              <a:t>Strany </a:t>
            </a:r>
            <a:r>
              <a:rPr lang="cs-CZ" dirty="0"/>
              <a:t>se dohodly, že za účelem naplňování předmětu a dosažení účelu tohoto Memoranda podniknou zejména následující aktivity:</a:t>
            </a:r>
          </a:p>
          <a:p>
            <a:pPr lvl="2"/>
            <a:r>
              <a:rPr lang="cs-CZ" dirty="0"/>
              <a:t>Obě strany se budou prostřednictvím kontaktních osob vzájemně informovat v otázkách přípravy a připomínkování koncepčních a legislativních dokumentů, týkajících se středního školství.</a:t>
            </a:r>
          </a:p>
          <a:p>
            <a:pPr lvl="2"/>
            <a:r>
              <a:rPr lang="cs-CZ" dirty="0"/>
              <a:t>Asociace SPŠ ČR a její členové jako žadatelé a potenciální příjemci dotací budou využívat spolupráce s HK ČR a jejími partnery pro přípravu, realizaci a řízení projektů z Operačního programu výzkum, vývoj a vzdělávání při MŠMT a Operačního programu zaměstnanost při Ministerstvu práce a sociálních věcí ČR.</a:t>
            </a:r>
          </a:p>
          <a:p>
            <a:pPr lvl="2"/>
            <a:r>
              <a:rPr lang="cs-CZ" dirty="0"/>
              <a:t>HK ČR bude poskytovat Asociaci SPŠ podněty od svých členů ohledně možnosti spolupráce se školami, zapojení žáků do praxí a obohacení výuky o odborníky ze strany zaměstnavatelů.</a:t>
            </a:r>
          </a:p>
          <a:p>
            <a:endParaRPr lang="cs-CZ" dirty="0"/>
          </a:p>
        </p:txBody>
      </p:sp>
    </p:spTree>
    <p:extLst>
      <p:ext uri="{BB962C8B-B14F-4D97-AF65-F5344CB8AC3E}">
        <p14:creationId xmlns:p14="http://schemas.microsoft.com/office/powerpoint/2010/main" val="37290008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Stanovisko valné hromady</a:t>
            </a:r>
            <a:endParaRPr lang="cs-CZ" dirty="0"/>
          </a:p>
        </p:txBody>
      </p:sp>
      <p:sp>
        <p:nvSpPr>
          <p:cNvPr id="3" name="Zástupný symbol pro obsah 2"/>
          <p:cNvSpPr>
            <a:spLocks noGrp="1"/>
          </p:cNvSpPr>
          <p:nvPr>
            <p:ph sz="quarter" idx="13"/>
          </p:nvPr>
        </p:nvSpPr>
        <p:spPr>
          <a:xfrm>
            <a:off x="395536" y="1844825"/>
            <a:ext cx="8062664" cy="3946376"/>
          </a:xfrm>
        </p:spPr>
        <p:txBody>
          <a:bodyPr>
            <a:normAutofit fontScale="92500" lnSpcReduction="20000"/>
          </a:bodyPr>
          <a:lstStyle/>
          <a:p>
            <a:r>
              <a:rPr lang="cs-CZ" dirty="0" smtClean="0"/>
              <a:t>Projednání v odborných sekcích</a:t>
            </a:r>
          </a:p>
          <a:p>
            <a:r>
              <a:rPr lang="cs-CZ" dirty="0" smtClean="0"/>
              <a:t>Vyjádření ve výstupu z jednání</a:t>
            </a:r>
          </a:p>
          <a:p>
            <a:r>
              <a:rPr lang="cs-CZ" dirty="0" smtClean="0"/>
              <a:t>Zapracování do stanoviska VH</a:t>
            </a:r>
            <a:br>
              <a:rPr lang="cs-CZ" dirty="0" smtClean="0"/>
            </a:br>
            <a:endParaRPr lang="cs-CZ" dirty="0" smtClean="0"/>
          </a:p>
          <a:p>
            <a:r>
              <a:rPr lang="cs-CZ" dirty="0" smtClean="0"/>
              <a:t>Reforma financování v </a:t>
            </a:r>
            <a:r>
              <a:rPr lang="cs-CZ" dirty="0" err="1" smtClean="0"/>
              <a:t>RgŠ</a:t>
            </a:r>
            <a:endParaRPr lang="cs-CZ" dirty="0" smtClean="0"/>
          </a:p>
          <a:p>
            <a:r>
              <a:rPr lang="cs-CZ" dirty="0" smtClean="0"/>
              <a:t>Pilotní ověření centrálně zadaných PZ</a:t>
            </a:r>
          </a:p>
          <a:p>
            <a:r>
              <a:rPr lang="cs-CZ" dirty="0" smtClean="0"/>
              <a:t>Memorandum o spolupráci s HK ČR</a:t>
            </a:r>
          </a:p>
          <a:p>
            <a:r>
              <a:rPr lang="cs-CZ" dirty="0" smtClean="0"/>
              <a:t>Vyhláška 180/2015 Sb.</a:t>
            </a:r>
          </a:p>
          <a:p>
            <a:r>
              <a:rPr lang="cs-CZ" dirty="0" smtClean="0"/>
              <a:t>Aktuální situace na školách v oblasti aplikace zákona č. 179/2006 Sb. (autorizované osoby) </a:t>
            </a:r>
          </a:p>
          <a:p>
            <a:endParaRPr lang="cs-CZ" dirty="0" smtClean="0"/>
          </a:p>
          <a:p>
            <a:endParaRPr lang="cs-CZ" dirty="0" smtClean="0"/>
          </a:p>
          <a:p>
            <a:endParaRPr lang="cs-CZ" dirty="0"/>
          </a:p>
          <a:p>
            <a:pPr marL="0" indent="0">
              <a:buNone/>
            </a:pPr>
            <a:endParaRPr lang="cs-CZ" dirty="0" smtClean="0"/>
          </a:p>
          <a:p>
            <a:pPr marL="0" indent="0">
              <a:buNone/>
            </a:pPr>
            <a:endParaRPr lang="cs-CZ" dirty="0"/>
          </a:p>
        </p:txBody>
      </p:sp>
    </p:spTree>
    <p:extLst>
      <p:ext uri="{BB962C8B-B14F-4D97-AF65-F5344CB8AC3E}">
        <p14:creationId xmlns:p14="http://schemas.microsoft.com/office/powerpoint/2010/main" val="25077262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26. Valná hromada </a:t>
            </a:r>
            <a:br>
              <a:rPr lang="cs-CZ" dirty="0" smtClean="0"/>
            </a:br>
            <a:r>
              <a:rPr lang="cs-CZ" dirty="0" smtClean="0"/>
              <a:t>asociace </a:t>
            </a:r>
            <a:r>
              <a:rPr lang="cs-CZ" dirty="0" err="1" smtClean="0"/>
              <a:t>spš</a:t>
            </a:r>
            <a:r>
              <a:rPr lang="cs-CZ" dirty="0" smtClean="0"/>
              <a:t> </a:t>
            </a:r>
            <a:r>
              <a:rPr lang="cs-CZ" dirty="0" err="1" smtClean="0"/>
              <a:t>Čr</a:t>
            </a:r>
            <a:endParaRPr lang="cs-CZ" dirty="0"/>
          </a:p>
        </p:txBody>
      </p:sp>
      <p:sp>
        <p:nvSpPr>
          <p:cNvPr id="3" name="Zástupný symbol pro obsah 2"/>
          <p:cNvSpPr>
            <a:spLocks noGrp="1"/>
          </p:cNvSpPr>
          <p:nvPr>
            <p:ph sz="quarter" idx="13"/>
          </p:nvPr>
        </p:nvSpPr>
        <p:spPr>
          <a:xfrm>
            <a:off x="1115616" y="2636912"/>
            <a:ext cx="7772870" cy="3424107"/>
          </a:xfrm>
        </p:spPr>
        <p:txBody>
          <a:bodyPr/>
          <a:lstStyle/>
          <a:p>
            <a:r>
              <a:rPr lang="cs-CZ" dirty="0" smtClean="0"/>
              <a:t>Projednání úpravy stanov dle </a:t>
            </a:r>
            <a:r>
              <a:rPr lang="cs-CZ" dirty="0" err="1" smtClean="0"/>
              <a:t>noz</a:t>
            </a:r>
            <a:endParaRPr lang="cs-CZ" dirty="0" smtClean="0"/>
          </a:p>
          <a:p>
            <a:r>
              <a:rPr lang="cs-CZ" dirty="0" smtClean="0"/>
              <a:t>zpráva </a:t>
            </a:r>
            <a:r>
              <a:rPr lang="cs-CZ" dirty="0"/>
              <a:t>revizní komise o </a:t>
            </a:r>
            <a:r>
              <a:rPr lang="cs-CZ" dirty="0" smtClean="0"/>
              <a:t>hospodaření</a:t>
            </a:r>
          </a:p>
          <a:p>
            <a:r>
              <a:rPr lang="cs-CZ" dirty="0"/>
              <a:t>projednání rozpočtu </a:t>
            </a:r>
            <a:r>
              <a:rPr lang="cs-CZ" dirty="0" smtClean="0"/>
              <a:t>2016</a:t>
            </a:r>
          </a:p>
          <a:p>
            <a:endParaRPr lang="cs-CZ" dirty="0"/>
          </a:p>
        </p:txBody>
      </p:sp>
    </p:spTree>
    <p:extLst>
      <p:ext uri="{BB962C8B-B14F-4D97-AF65-F5344CB8AC3E}">
        <p14:creationId xmlns:p14="http://schemas.microsoft.com/office/powerpoint/2010/main" val="13435256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Návrh rozpočtu a </a:t>
            </a:r>
            <a:r>
              <a:rPr lang="cs-CZ" dirty="0" err="1" smtClean="0"/>
              <a:t>spš</a:t>
            </a:r>
            <a:r>
              <a:rPr lang="cs-CZ" dirty="0" smtClean="0"/>
              <a:t> </a:t>
            </a:r>
            <a:r>
              <a:rPr lang="cs-CZ" dirty="0" err="1" smtClean="0"/>
              <a:t>čr</a:t>
            </a:r>
            <a:r>
              <a:rPr lang="cs-CZ" dirty="0" smtClean="0"/>
              <a:t> 2016</a:t>
            </a:r>
            <a:endParaRPr lang="cs-CZ" dirty="0"/>
          </a:p>
        </p:txBody>
      </p:sp>
      <p:graphicFrame>
        <p:nvGraphicFramePr>
          <p:cNvPr id="6" name="Zástupný symbol pro obsah 5"/>
          <p:cNvGraphicFramePr>
            <a:graphicFrameLocks noGrp="1"/>
          </p:cNvGraphicFramePr>
          <p:nvPr>
            <p:ph sz="quarter" idx="13"/>
            <p:extLst>
              <p:ext uri="{D42A27DB-BD31-4B8C-83A1-F6EECF244321}">
                <p14:modId xmlns:p14="http://schemas.microsoft.com/office/powerpoint/2010/main" val="103784073"/>
              </p:ext>
            </p:extLst>
          </p:nvPr>
        </p:nvGraphicFramePr>
        <p:xfrm>
          <a:off x="251519" y="1988840"/>
          <a:ext cx="8712968" cy="4392489"/>
        </p:xfrm>
        <a:graphic>
          <a:graphicData uri="http://schemas.openxmlformats.org/drawingml/2006/table">
            <a:tbl>
              <a:tblPr>
                <a:tableStyleId>{5C22544A-7EE6-4342-B048-85BDC9FD1C3A}</a:tableStyleId>
              </a:tblPr>
              <a:tblGrid>
                <a:gridCol w="1907227"/>
                <a:gridCol w="1497893"/>
                <a:gridCol w="1205512"/>
                <a:gridCol w="503795"/>
                <a:gridCol w="1223504"/>
                <a:gridCol w="863650"/>
                <a:gridCol w="1511387"/>
              </a:tblGrid>
              <a:tr h="449524">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1" i="0" u="none" strike="noStrike">
                          <a:effectLst/>
                          <a:latin typeface="Arial" panose="020B0604020202020204" pitchFamily="34" charset="0"/>
                        </a:rPr>
                        <a:t>rok 2016</a:t>
                      </a:r>
                    </a:p>
                  </a:txBody>
                  <a:tcPr marL="0" marR="0" marT="0" marB="0" anchor="b"/>
                </a:tc>
                <a:tc>
                  <a:txBody>
                    <a:bodyPr/>
                    <a:lstStyle/>
                    <a:p>
                      <a:pPr algn="l" fontAlgn="b"/>
                      <a:r>
                        <a:rPr lang="cs-CZ" sz="1400" b="1" i="0" u="none" strike="noStrike">
                          <a:effectLst/>
                          <a:latin typeface="Arial" panose="020B0604020202020204" pitchFamily="34" charset="0"/>
                        </a:rPr>
                        <a:t> </a:t>
                      </a:r>
                    </a:p>
                  </a:txBody>
                  <a:tcPr marL="0" marR="0" marT="0" marB="0" anchor="b"/>
                </a:tc>
                <a:tc>
                  <a:txBody>
                    <a:bodyPr/>
                    <a:lstStyle/>
                    <a:p>
                      <a:pPr algn="l" fontAlgn="b"/>
                      <a:r>
                        <a:rPr lang="cs-CZ" sz="1400" b="1" i="0" u="none" strike="noStrike">
                          <a:effectLst/>
                          <a:latin typeface="Arial" panose="020B0604020202020204" pitchFamily="34" charset="0"/>
                        </a:rPr>
                        <a:t>rok 2015</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1" i="0" u="none" strike="noStrike">
                          <a:effectLst/>
                          <a:latin typeface="Arial" panose="020B0604020202020204" pitchFamily="34" charset="0"/>
                        </a:rPr>
                        <a:t>čerpání rok 2015 do9/2015</a:t>
                      </a:r>
                    </a:p>
                  </a:txBody>
                  <a:tcPr marL="0" marR="0" marT="0" marB="0" anchor="b"/>
                </a:tc>
              </a:tr>
              <a:tr h="269715">
                <a:tc>
                  <a:txBody>
                    <a:bodyPr/>
                    <a:lstStyle/>
                    <a:p>
                      <a:pPr algn="l" fontAlgn="b"/>
                      <a:r>
                        <a:rPr lang="cs-CZ" sz="1400" b="1" i="0" u="none" strike="noStrike">
                          <a:effectLst/>
                          <a:latin typeface="Arial" panose="020B0604020202020204" pitchFamily="34" charset="0"/>
                        </a:rPr>
                        <a:t>počáteční stav </a:t>
                      </a:r>
                    </a:p>
                  </a:txBody>
                  <a:tcPr marL="0" marR="0" marT="0" marB="0" anchor="b"/>
                </a:tc>
                <a:tc>
                  <a:txBody>
                    <a:bodyPr/>
                    <a:lstStyle/>
                    <a:p>
                      <a:pPr algn="l" fontAlgn="b"/>
                      <a:r>
                        <a:rPr lang="cs-CZ" sz="1400" b="1"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59 581,00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59 581</a:t>
                      </a:r>
                    </a:p>
                  </a:txBody>
                  <a:tcPr marL="0" marR="0" marT="0" marB="0" anchor="b"/>
                </a:tc>
              </a:tr>
              <a:tr h="259439">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117 ČLENŮ</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r>
              <a:tr h="259439">
                <a:tc>
                  <a:txBody>
                    <a:bodyPr/>
                    <a:lstStyle/>
                    <a:p>
                      <a:pPr algn="l" fontAlgn="b"/>
                      <a:r>
                        <a:rPr lang="cs-CZ" sz="1400" b="0" i="0" u="none" strike="noStrike">
                          <a:effectLst/>
                          <a:latin typeface="Arial" panose="020B0604020202020204" pitchFamily="34" charset="0"/>
                        </a:rPr>
                        <a:t>příjmy</a:t>
                      </a:r>
                    </a:p>
                  </a:txBody>
                  <a:tcPr marL="0" marR="0" marT="0" marB="0" anchor="b"/>
                </a:tc>
                <a:tc>
                  <a:txBody>
                    <a:bodyPr/>
                    <a:lstStyle/>
                    <a:p>
                      <a:pPr algn="l" fontAlgn="b"/>
                      <a:r>
                        <a:rPr lang="cs-CZ" sz="1400" b="0" i="0" u="none" strike="noStrike">
                          <a:effectLst/>
                          <a:latin typeface="Arial" panose="020B0604020202020204" pitchFamily="34" charset="0"/>
                        </a:rPr>
                        <a:t>příspěvek 7 000</a:t>
                      </a:r>
                    </a:p>
                  </a:txBody>
                  <a:tcPr marL="0" marR="0" marT="0" marB="0" anchor="b"/>
                </a:tc>
                <a:tc>
                  <a:txBody>
                    <a:bodyPr/>
                    <a:lstStyle/>
                    <a:p>
                      <a:pPr algn="r" fontAlgn="b"/>
                      <a:r>
                        <a:rPr lang="cs-CZ" sz="1400" b="0" i="0" u="none" strike="noStrike">
                          <a:effectLst/>
                          <a:latin typeface="Arial" panose="020B0604020202020204" pitchFamily="34" charset="0"/>
                        </a:rPr>
                        <a:t>819 000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506 000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439 065</a:t>
                      </a:r>
                    </a:p>
                  </a:txBody>
                  <a:tcPr marL="0" marR="0" marT="0" marB="0" anchor="b"/>
                </a:tc>
              </a:tr>
              <a:tr h="269715">
                <a:tc>
                  <a:txBody>
                    <a:bodyPr/>
                    <a:lstStyle/>
                    <a:p>
                      <a:pPr algn="l" fontAlgn="b"/>
                      <a:r>
                        <a:rPr lang="cs-CZ" sz="1400" b="1" i="0" u="none" strike="noStrike">
                          <a:effectLst/>
                          <a:latin typeface="Arial" panose="020B0604020202020204" pitchFamily="34" charset="0"/>
                        </a:rPr>
                        <a:t>celkem</a:t>
                      </a:r>
                    </a:p>
                  </a:txBody>
                  <a:tcPr marL="0" marR="0" marT="0" marB="0" anchor="b"/>
                </a:tc>
                <a:tc>
                  <a:txBody>
                    <a:bodyPr/>
                    <a:lstStyle/>
                    <a:p>
                      <a:pPr algn="l" fontAlgn="b"/>
                      <a:r>
                        <a:rPr lang="cs-CZ" sz="1400" b="1" i="0" u="none" strike="noStrike">
                          <a:effectLst/>
                          <a:latin typeface="Arial" panose="020B0604020202020204" pitchFamily="34" charset="0"/>
                        </a:rPr>
                        <a:t> </a:t>
                      </a:r>
                    </a:p>
                  </a:txBody>
                  <a:tcPr marL="0" marR="0" marT="0" marB="0" anchor="b"/>
                </a:tc>
                <a:tc>
                  <a:txBody>
                    <a:bodyPr/>
                    <a:lstStyle/>
                    <a:p>
                      <a:pPr algn="r" fontAlgn="b"/>
                      <a:r>
                        <a:rPr lang="cs-CZ" sz="1400" b="1" i="0" u="none" strike="noStrike">
                          <a:effectLst/>
                          <a:latin typeface="Arial" panose="020B0604020202020204" pitchFamily="34" charset="0"/>
                        </a:rPr>
                        <a:t>819 000,00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1" i="0" u="none" strike="noStrike">
                          <a:effectLst/>
                          <a:latin typeface="Arial" panose="020B0604020202020204" pitchFamily="34" charset="0"/>
                        </a:rPr>
                        <a:t>565 581,00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1" i="0" u="none" strike="noStrike">
                          <a:effectLst/>
                          <a:latin typeface="Arial" panose="020B0604020202020204" pitchFamily="34" charset="0"/>
                        </a:rPr>
                        <a:t>498 646</a:t>
                      </a:r>
                    </a:p>
                  </a:txBody>
                  <a:tcPr marL="0" marR="0" marT="0" marB="0" anchor="b"/>
                </a:tc>
              </a:tr>
              <a:tr h="259439">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r>
              <a:tr h="259439">
                <a:tc>
                  <a:txBody>
                    <a:bodyPr/>
                    <a:lstStyle/>
                    <a:p>
                      <a:pPr algn="l" fontAlgn="b"/>
                      <a:r>
                        <a:rPr lang="cs-CZ" sz="1400" b="0" i="0" u="none" strike="noStrike">
                          <a:effectLst/>
                          <a:latin typeface="Arial" panose="020B0604020202020204" pitchFamily="34" charset="0"/>
                        </a:rPr>
                        <a:t>kancelář</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72 000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72 000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54 000</a:t>
                      </a:r>
                    </a:p>
                  </a:txBody>
                  <a:tcPr marL="0" marR="0" marT="0" marB="0" anchor="b"/>
                </a:tc>
              </a:tr>
              <a:tr h="259439">
                <a:tc>
                  <a:txBody>
                    <a:bodyPr/>
                    <a:lstStyle/>
                    <a:p>
                      <a:pPr algn="l" fontAlgn="b"/>
                      <a:r>
                        <a:rPr lang="cs-CZ" sz="1400" b="0" i="0" u="none" strike="noStrike">
                          <a:effectLst/>
                          <a:latin typeface="Arial" panose="020B0604020202020204" pitchFamily="34" charset="0"/>
                        </a:rPr>
                        <a:t>dohody</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144 000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120 000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18 000</a:t>
                      </a:r>
                    </a:p>
                  </a:txBody>
                  <a:tcPr marL="0" marR="0" marT="0" marB="0" anchor="b"/>
                </a:tc>
              </a:tr>
              <a:tr h="259439">
                <a:tc>
                  <a:txBody>
                    <a:bodyPr/>
                    <a:lstStyle/>
                    <a:p>
                      <a:pPr algn="l" fontAlgn="b"/>
                      <a:r>
                        <a:rPr lang="cs-CZ" sz="1400" b="0" i="0" u="none" strike="noStrike">
                          <a:effectLst/>
                          <a:latin typeface="Arial" panose="020B0604020202020204" pitchFamily="34" charset="0"/>
                        </a:rPr>
                        <a:t>valná hromada</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370 000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304 000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0</a:t>
                      </a:r>
                    </a:p>
                  </a:txBody>
                  <a:tcPr marL="0" marR="0" marT="0" marB="0" anchor="b"/>
                </a:tc>
              </a:tr>
              <a:tr h="259439">
                <a:tc>
                  <a:txBody>
                    <a:bodyPr/>
                    <a:lstStyle/>
                    <a:p>
                      <a:pPr algn="l" fontAlgn="b"/>
                      <a:r>
                        <a:rPr lang="cs-CZ" sz="1400" b="0" i="0" u="none" strike="noStrike">
                          <a:effectLst/>
                          <a:latin typeface="Arial" panose="020B0604020202020204" pitchFamily="34" charset="0"/>
                        </a:rPr>
                        <a:t>krajské rady</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40 000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22 581</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9 000</a:t>
                      </a:r>
                    </a:p>
                  </a:txBody>
                  <a:tcPr marL="0" marR="0" marT="0" marB="0" anchor="b"/>
                </a:tc>
              </a:tr>
              <a:tr h="259439">
                <a:tc>
                  <a:txBody>
                    <a:bodyPr/>
                    <a:lstStyle/>
                    <a:p>
                      <a:pPr algn="l" fontAlgn="b"/>
                      <a:r>
                        <a:rPr lang="cs-CZ" sz="1400" b="0" i="0" u="none" strike="noStrike">
                          <a:effectLst/>
                          <a:latin typeface="Arial" panose="020B0604020202020204" pitchFamily="34" charset="0"/>
                        </a:rPr>
                        <a:t>poplatky</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2 000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2 000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1 500</a:t>
                      </a:r>
                    </a:p>
                  </a:txBody>
                  <a:tcPr marL="0" marR="0" marT="0" marB="0" anchor="b"/>
                </a:tc>
              </a:tr>
              <a:tr h="259439">
                <a:tc>
                  <a:txBody>
                    <a:bodyPr/>
                    <a:lstStyle/>
                    <a:p>
                      <a:pPr algn="l" fontAlgn="b"/>
                      <a:r>
                        <a:rPr lang="cs-CZ" sz="1400" b="0" i="0" u="none" strike="noStrike">
                          <a:effectLst/>
                          <a:latin typeface="Arial" panose="020B0604020202020204" pitchFamily="34" charset="0"/>
                        </a:rPr>
                        <a:t>ostatní režie</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10 000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10 000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3 341</a:t>
                      </a:r>
                    </a:p>
                  </a:txBody>
                  <a:tcPr marL="0" marR="0" marT="0" marB="0" anchor="b"/>
                </a:tc>
              </a:tr>
              <a:tr h="259439">
                <a:tc>
                  <a:txBody>
                    <a:bodyPr/>
                    <a:lstStyle/>
                    <a:p>
                      <a:pPr algn="l" fontAlgn="b"/>
                      <a:r>
                        <a:rPr lang="cs-CZ" sz="1400" b="0" i="0" u="none" strike="noStrike">
                          <a:effectLst/>
                          <a:latin typeface="Arial" panose="020B0604020202020204" pitchFamily="34" charset="0"/>
                        </a:rPr>
                        <a:t>poplatek CZESHA</a:t>
                      </a:r>
                    </a:p>
                  </a:txBody>
                  <a:tcPr marL="0" marR="0" marT="0" marB="0" anchor="b"/>
                </a:tc>
                <a:tc>
                  <a:txBody>
                    <a:bodyPr/>
                    <a:lstStyle/>
                    <a:p>
                      <a:pPr algn="l" fontAlgn="b"/>
                      <a:r>
                        <a:rPr lang="cs-CZ" sz="1400" b="0" i="0" u="none" strike="noStrike">
                          <a:effectLst/>
                          <a:latin typeface="Arial" panose="020B0604020202020204" pitchFamily="34" charset="0"/>
                        </a:rPr>
                        <a:t>400 Kč/člena</a:t>
                      </a:r>
                    </a:p>
                  </a:txBody>
                  <a:tcPr marL="0" marR="0" marT="0" marB="0" anchor="b"/>
                </a:tc>
                <a:tc>
                  <a:txBody>
                    <a:bodyPr/>
                    <a:lstStyle/>
                    <a:p>
                      <a:pPr algn="r" fontAlgn="b"/>
                      <a:r>
                        <a:rPr lang="cs-CZ" sz="1400" b="0" i="0" u="none" strike="noStrike">
                          <a:effectLst/>
                          <a:latin typeface="Arial" panose="020B0604020202020204" pitchFamily="34" charset="0"/>
                        </a:rPr>
                        <a:t>50 000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35 000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0" i="0" u="none" strike="noStrike">
                          <a:effectLst/>
                          <a:latin typeface="Arial" panose="020B0604020202020204" pitchFamily="34" charset="0"/>
                        </a:rPr>
                        <a:t>0</a:t>
                      </a:r>
                    </a:p>
                  </a:txBody>
                  <a:tcPr marL="0" marR="0" marT="0" marB="0" anchor="b"/>
                </a:tc>
              </a:tr>
              <a:tr h="269715">
                <a:tc>
                  <a:txBody>
                    <a:bodyPr/>
                    <a:lstStyle/>
                    <a:p>
                      <a:pPr algn="l" fontAlgn="b"/>
                      <a:r>
                        <a:rPr lang="cs-CZ" sz="1400" b="1" i="0" u="none" strike="noStrike">
                          <a:effectLst/>
                          <a:latin typeface="Arial" panose="020B0604020202020204" pitchFamily="34" charset="0"/>
                        </a:rPr>
                        <a:t>celkem</a:t>
                      </a:r>
                    </a:p>
                  </a:txBody>
                  <a:tcPr marL="0" marR="0" marT="0" marB="0" anchor="b"/>
                </a:tc>
                <a:tc>
                  <a:txBody>
                    <a:bodyPr/>
                    <a:lstStyle/>
                    <a:p>
                      <a:pPr algn="l" fontAlgn="b"/>
                      <a:r>
                        <a:rPr lang="cs-CZ" sz="1400" b="1" i="0" u="none" strike="noStrike">
                          <a:effectLst/>
                          <a:latin typeface="Arial" panose="020B0604020202020204" pitchFamily="34" charset="0"/>
                        </a:rPr>
                        <a:t> </a:t>
                      </a:r>
                    </a:p>
                  </a:txBody>
                  <a:tcPr marL="0" marR="0" marT="0" marB="0" anchor="b"/>
                </a:tc>
                <a:tc>
                  <a:txBody>
                    <a:bodyPr/>
                    <a:lstStyle/>
                    <a:p>
                      <a:pPr algn="r" fontAlgn="b"/>
                      <a:r>
                        <a:rPr lang="cs-CZ" sz="1400" b="1" i="0" u="none" strike="noStrike">
                          <a:effectLst/>
                          <a:latin typeface="Arial" panose="020B0604020202020204" pitchFamily="34" charset="0"/>
                        </a:rPr>
                        <a:t>688 000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1" i="0" u="none" strike="noStrike">
                          <a:effectLst/>
                          <a:latin typeface="Arial" panose="020B0604020202020204" pitchFamily="34" charset="0"/>
                        </a:rPr>
                        <a:t>565 581</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1" i="0" u="none" strike="noStrike">
                          <a:effectLst/>
                          <a:latin typeface="Arial" panose="020B0604020202020204" pitchFamily="34" charset="0"/>
                        </a:rPr>
                        <a:t>85 841</a:t>
                      </a:r>
                    </a:p>
                  </a:txBody>
                  <a:tcPr marL="0" marR="0" marT="0" marB="0" anchor="b"/>
                </a:tc>
              </a:tr>
              <a:tr h="269715">
                <a:tc>
                  <a:txBody>
                    <a:bodyPr/>
                    <a:lstStyle/>
                    <a:p>
                      <a:pPr algn="l" fontAlgn="b"/>
                      <a:r>
                        <a:rPr lang="cs-CZ" sz="1400" b="1" i="0" u="none" strike="noStrike">
                          <a:effectLst/>
                          <a:latin typeface="Arial" panose="020B0604020202020204" pitchFamily="34" charset="0"/>
                        </a:rPr>
                        <a:t> </a:t>
                      </a:r>
                    </a:p>
                  </a:txBody>
                  <a:tcPr marL="0" marR="0" marT="0" marB="0" anchor="b"/>
                </a:tc>
                <a:tc>
                  <a:txBody>
                    <a:bodyPr/>
                    <a:lstStyle/>
                    <a:p>
                      <a:pPr algn="l" fontAlgn="b"/>
                      <a:r>
                        <a:rPr lang="cs-CZ" sz="1400" b="1" i="0" u="none" strike="noStrike">
                          <a:effectLst/>
                          <a:latin typeface="Arial" panose="020B0604020202020204" pitchFamily="34" charset="0"/>
                        </a:rPr>
                        <a:t> </a:t>
                      </a:r>
                    </a:p>
                  </a:txBody>
                  <a:tcPr marL="0" marR="0" marT="0" marB="0" anchor="b"/>
                </a:tc>
                <a:tc>
                  <a:txBody>
                    <a:bodyPr/>
                    <a:lstStyle/>
                    <a:p>
                      <a:pPr algn="l" fontAlgn="b"/>
                      <a:r>
                        <a:rPr lang="cs-CZ" sz="1400" b="1"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1" i="0" u="none" strike="noStrike">
                          <a:effectLst/>
                          <a:latin typeface="Arial" panose="020B0604020202020204" pitchFamily="34" charset="0"/>
                        </a:rPr>
                        <a:t>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l" fontAlgn="b"/>
                      <a:r>
                        <a:rPr lang="cs-CZ" sz="1400" b="1" i="0" u="none" strike="noStrike">
                          <a:effectLst/>
                          <a:latin typeface="Arial" panose="020B0604020202020204" pitchFamily="34" charset="0"/>
                        </a:rPr>
                        <a:t> </a:t>
                      </a:r>
                    </a:p>
                  </a:txBody>
                  <a:tcPr marL="0" marR="0" marT="0" marB="0" anchor="b"/>
                </a:tc>
              </a:tr>
              <a:tr h="269715">
                <a:tc>
                  <a:txBody>
                    <a:bodyPr/>
                    <a:lstStyle/>
                    <a:p>
                      <a:pPr algn="l" fontAlgn="b"/>
                      <a:r>
                        <a:rPr lang="cs-CZ" sz="1400" b="1" i="0" u="none" strike="noStrike">
                          <a:effectLst/>
                          <a:latin typeface="Arial" panose="020B0604020202020204" pitchFamily="34" charset="0"/>
                        </a:rPr>
                        <a:t>zůstatek </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1" i="0" u="none" strike="noStrike">
                          <a:effectLst/>
                          <a:latin typeface="Arial" panose="020B0604020202020204" pitchFamily="34" charset="0"/>
                        </a:rPr>
                        <a:t>131 000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1" i="0" u="none" strike="noStrike">
                          <a:effectLst/>
                          <a:latin typeface="Arial" panose="020B0604020202020204" pitchFamily="34" charset="0"/>
                        </a:rPr>
                        <a:t>0</a:t>
                      </a:r>
                    </a:p>
                  </a:txBody>
                  <a:tcPr marL="0" marR="0" marT="0" marB="0" anchor="b"/>
                </a:tc>
                <a:tc>
                  <a:txBody>
                    <a:bodyPr/>
                    <a:lstStyle/>
                    <a:p>
                      <a:pPr algn="l" fontAlgn="b"/>
                      <a:r>
                        <a:rPr lang="cs-CZ" sz="1400" b="0" i="0" u="none" strike="noStrike">
                          <a:effectLst/>
                          <a:latin typeface="Arial" panose="020B0604020202020204" pitchFamily="34" charset="0"/>
                        </a:rPr>
                        <a:t> </a:t>
                      </a:r>
                    </a:p>
                  </a:txBody>
                  <a:tcPr marL="0" marR="0" marT="0" marB="0" anchor="b"/>
                </a:tc>
                <a:tc>
                  <a:txBody>
                    <a:bodyPr/>
                    <a:lstStyle/>
                    <a:p>
                      <a:pPr algn="r" fontAlgn="b"/>
                      <a:r>
                        <a:rPr lang="cs-CZ" sz="1400" b="1" i="0" u="none" strike="noStrike" dirty="0">
                          <a:effectLst/>
                          <a:latin typeface="Arial" panose="020B0604020202020204" pitchFamily="34" charset="0"/>
                        </a:rPr>
                        <a:t>412 805</a:t>
                      </a:r>
                    </a:p>
                  </a:txBody>
                  <a:tcPr marL="0" marR="0" marT="0" marB="0" anchor="b"/>
                </a:tc>
              </a:tr>
            </a:tbl>
          </a:graphicData>
        </a:graphic>
      </p:graphicFrame>
    </p:spTree>
    <p:extLst>
      <p:ext uri="{BB962C8B-B14F-4D97-AF65-F5344CB8AC3E}">
        <p14:creationId xmlns:p14="http://schemas.microsoft.com/office/powerpoint/2010/main" val="34879272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85332" y="618518"/>
            <a:ext cx="8279156" cy="4610682"/>
          </a:xfrm>
        </p:spPr>
        <p:txBody>
          <a:bodyPr/>
          <a:lstStyle/>
          <a:p>
            <a:r>
              <a:rPr lang="cs-CZ" dirty="0" smtClean="0"/>
              <a:t>Zásadní stanoviska přijatá </a:t>
            </a:r>
            <a:br>
              <a:rPr lang="cs-CZ" dirty="0" smtClean="0"/>
            </a:br>
            <a:r>
              <a:rPr lang="cs-CZ" dirty="0" smtClean="0"/>
              <a:t>26. valnou hromadou A SPŠ</a:t>
            </a:r>
            <a:endParaRPr lang="cs-CZ" dirty="0"/>
          </a:p>
        </p:txBody>
      </p:sp>
      <p:sp>
        <p:nvSpPr>
          <p:cNvPr id="3" name="Zástupný symbol pro obsah 2"/>
          <p:cNvSpPr>
            <a:spLocks noGrp="1"/>
          </p:cNvSpPr>
          <p:nvPr>
            <p:ph sz="quarter" idx="13"/>
          </p:nvPr>
        </p:nvSpPr>
        <p:spPr>
          <a:xfrm>
            <a:off x="685330" y="5229200"/>
            <a:ext cx="7772870" cy="562000"/>
          </a:xfrm>
        </p:spPr>
        <p:txBody>
          <a:bodyPr/>
          <a:lstStyle/>
          <a:p>
            <a:pPr marL="0" indent="0">
              <a:buNone/>
            </a:pPr>
            <a:endParaRPr lang="cs-CZ" dirty="0"/>
          </a:p>
        </p:txBody>
      </p:sp>
    </p:spTree>
    <p:extLst>
      <p:ext uri="{BB962C8B-B14F-4D97-AF65-F5344CB8AC3E}">
        <p14:creationId xmlns:p14="http://schemas.microsoft.com/office/powerpoint/2010/main" val="32545758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3"/>
          </p:nvPr>
        </p:nvSpPr>
        <p:spPr>
          <a:xfrm>
            <a:off x="395536" y="332656"/>
            <a:ext cx="8568952" cy="6264695"/>
          </a:xfrm>
        </p:spPr>
        <p:txBody>
          <a:bodyPr>
            <a:normAutofit fontScale="55000" lnSpcReduction="20000"/>
          </a:bodyPr>
          <a:lstStyle/>
          <a:p>
            <a:pPr marL="457200" lvl="1" indent="0">
              <a:buNone/>
            </a:pPr>
            <a:r>
              <a:rPr lang="cs-CZ" dirty="0" smtClean="0"/>
              <a:t>1. Reforma </a:t>
            </a:r>
            <a:r>
              <a:rPr lang="cs-CZ" dirty="0"/>
              <a:t>financování</a:t>
            </a:r>
          </a:p>
          <a:p>
            <a:pPr marL="0" indent="0">
              <a:buNone/>
            </a:pPr>
            <a:r>
              <a:rPr lang="cs-CZ" dirty="0"/>
              <a:t> </a:t>
            </a:r>
          </a:p>
          <a:p>
            <a:pPr marL="0" indent="0">
              <a:buNone/>
            </a:pPr>
            <a:r>
              <a:rPr lang="cs-CZ" dirty="0"/>
              <a:t>Asociace SPŠ ČR požaduje, aby byla aktivně zapojena do přípravy reformy financování, a podporuje takovou změnu, která prokazatelně zlepší současný stav odborných škol. Do celého systému musí být vloženo více finančních prostředků. Asociace SPŠ ČR požaduje, aby členy pracovních skupin byli také zástupci odborných škol. </a:t>
            </a:r>
          </a:p>
          <a:p>
            <a:pPr marL="0" indent="0">
              <a:buNone/>
            </a:pPr>
            <a:r>
              <a:rPr lang="cs-CZ" dirty="0"/>
              <a:t>Asociace SPŠ ČR upozorňuje na kritickou situaci v oblasti zajištění kvalifikovaných učitelů odborných předmětů ve vztahu k rozdílným mzdovým možnostem škol a ostatních zaměstnavatelů.</a:t>
            </a:r>
          </a:p>
          <a:p>
            <a:pPr marL="0" indent="0">
              <a:buNone/>
            </a:pPr>
            <a:r>
              <a:rPr lang="cs-CZ" dirty="0"/>
              <a:t> </a:t>
            </a:r>
          </a:p>
          <a:p>
            <a:pPr marL="457200" lvl="1" indent="0">
              <a:buNone/>
            </a:pPr>
            <a:r>
              <a:rPr lang="cs-CZ" dirty="0" smtClean="0"/>
              <a:t>2. Omezení </a:t>
            </a:r>
            <a:r>
              <a:rPr lang="cs-CZ" dirty="0"/>
              <a:t>praktické výuky plynoucí z vyhlášky č. 180/2015 Sb.</a:t>
            </a:r>
          </a:p>
          <a:p>
            <a:pPr marL="0" indent="0">
              <a:buNone/>
            </a:pPr>
            <a:r>
              <a:rPr lang="cs-CZ" dirty="0"/>
              <a:t> </a:t>
            </a:r>
          </a:p>
          <a:p>
            <a:pPr marL="0" indent="0">
              <a:buNone/>
            </a:pPr>
            <a:r>
              <a:rPr lang="cs-CZ" dirty="0"/>
              <a:t>Asociace SPŠ ČR je velmi znepokojena současnou legislativní úpravou v oblasti možnosti použití nebezpečných chemických látek a směsí v rámci přípravy na povolání žáků zejména v oborech s chemickou orientací. Proto žádá Ministerstvo školství, mládeže a tělovýchovy o urychlené řešení této situace. Při striktním dodržení platné právní úpravy (zejména vyhlášky č. 180/2015 Sb.) nemohou střední školy dodržet požadavky stanovené v RVP pro jednotlivé obory odborného vzdělávání a připravit dostatečným způsobem žáky podle nezbytných potřeb a požadavků praxe. Z hlediska praktické výuky je toto omezení ve stanoveném rozsahu neakceptovatelné.</a:t>
            </a:r>
          </a:p>
          <a:p>
            <a:pPr marL="0" indent="0">
              <a:buNone/>
            </a:pPr>
            <a:r>
              <a:rPr lang="cs-CZ" dirty="0"/>
              <a:t> </a:t>
            </a:r>
          </a:p>
          <a:p>
            <a:pPr marL="457200" lvl="1" indent="0">
              <a:buNone/>
            </a:pPr>
            <a:r>
              <a:rPr lang="cs-CZ" dirty="0" smtClean="0"/>
              <a:t>3. Přijímací </a:t>
            </a:r>
            <a:r>
              <a:rPr lang="cs-CZ" dirty="0"/>
              <a:t>zkoušky v maturitních oborech vzdělání</a:t>
            </a:r>
          </a:p>
          <a:p>
            <a:pPr marL="0" indent="0">
              <a:buNone/>
            </a:pPr>
            <a:r>
              <a:rPr lang="cs-CZ" dirty="0"/>
              <a:t> </a:t>
            </a:r>
          </a:p>
          <a:p>
            <a:pPr marL="0" indent="0">
              <a:buNone/>
            </a:pPr>
            <a:r>
              <a:rPr lang="cs-CZ" dirty="0"/>
              <a:t>Asociace SPŠ ČR podporuje zavedení povinných centrálně zadaných přijímacích zkoušek pro všechny obory vzdělání ukončené maturitní zkouškou bez rozdílu zřizovatelů. Zásadně však nesouhlasí s opakováním přijímací zkoušky a se započtením pouze lepšího výsledku </a:t>
            </a:r>
            <a:r>
              <a:rPr lang="cs-CZ" dirty="0" err="1" smtClean="0"/>
              <a:t>uchazeče.V</a:t>
            </a:r>
            <a:r>
              <a:rPr lang="cs-CZ" dirty="0" smtClean="0"/>
              <a:t> </a:t>
            </a:r>
            <a:r>
              <a:rPr lang="cs-CZ" dirty="0"/>
              <a:t>této souvislosti také chápeme nutnost pokusného ověření a doporučujeme členským školám účast v tomto ověření. </a:t>
            </a:r>
          </a:p>
          <a:p>
            <a:pPr marL="0" indent="0">
              <a:buNone/>
            </a:pPr>
            <a:r>
              <a:rPr lang="cs-CZ" dirty="0"/>
              <a:t> </a:t>
            </a:r>
          </a:p>
          <a:p>
            <a:pPr marL="457200" lvl="1" indent="0">
              <a:buNone/>
            </a:pPr>
            <a:r>
              <a:rPr lang="cs-CZ" smtClean="0"/>
              <a:t>4. Ověřování </a:t>
            </a:r>
            <a:r>
              <a:rPr lang="cs-CZ" dirty="0"/>
              <a:t>úrovně znalostí žáků ZŠ</a:t>
            </a:r>
          </a:p>
          <a:p>
            <a:pPr marL="0" indent="0">
              <a:buNone/>
            </a:pPr>
            <a:r>
              <a:rPr lang="cs-CZ" dirty="0"/>
              <a:t>Asociace SPŠ ČR se domnívá, že pro zvýšení kvality absolventů základních škol je nezbytně nutné zařadit v závěru 5. a 9. třídy plošné centrální testování znalosti žáků v souladu s obsahem RVP ZV.</a:t>
            </a:r>
          </a:p>
          <a:p>
            <a:endParaRPr lang="cs-CZ" dirty="0"/>
          </a:p>
        </p:txBody>
      </p:sp>
    </p:spTree>
    <p:extLst>
      <p:ext uri="{BB962C8B-B14F-4D97-AF65-F5344CB8AC3E}">
        <p14:creationId xmlns:p14="http://schemas.microsoft.com/office/powerpoint/2010/main" val="2853132271"/>
      </p:ext>
    </p:extLst>
  </p:cSld>
  <p:clrMapOvr>
    <a:masterClrMapping/>
  </p:clrMapOvr>
</p:sld>
</file>

<file path=ppt/theme/theme1.xml><?xml version="1.0" encoding="utf-8"?>
<a:theme xmlns:a="http://schemas.openxmlformats.org/drawingml/2006/main" name="Kapka">
  <a:themeElements>
    <a:clrScheme name="Kapka">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Kapka">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pka">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TC104033925[[fn=Kapka]]</Template>
  <TotalTime>2326</TotalTime>
  <Words>1122</Words>
  <Application>Microsoft Office PowerPoint</Application>
  <PresentationFormat>Předvádění na obrazovce (4:3)</PresentationFormat>
  <Paragraphs>400</Paragraphs>
  <Slides>24</Slides>
  <Notes>0</Notes>
  <HiddenSlides>0</HiddenSlides>
  <MMClips>0</MMClips>
  <ScaleCrop>false</ScaleCrop>
  <HeadingPairs>
    <vt:vector size="4" baseType="variant">
      <vt:variant>
        <vt:lpstr>Motiv</vt:lpstr>
      </vt:variant>
      <vt:variant>
        <vt:i4>1</vt:i4>
      </vt:variant>
      <vt:variant>
        <vt:lpstr>Nadpisy snímků</vt:lpstr>
      </vt:variant>
      <vt:variant>
        <vt:i4>24</vt:i4>
      </vt:variant>
    </vt:vector>
  </HeadingPairs>
  <TitlesOfParts>
    <vt:vector size="25" baseType="lpstr">
      <vt:lpstr>Kapka</vt:lpstr>
      <vt:lpstr>Metodický seminář  a  26. valná hromada </vt:lpstr>
      <vt:lpstr>Program jednání</vt:lpstr>
      <vt:lpstr>Odpolední blok jednání</vt:lpstr>
      <vt:lpstr>Prezentace aplikace PowerPoint</vt:lpstr>
      <vt:lpstr>Klíčová témata 2014/15</vt:lpstr>
      <vt:lpstr>1. Novela školského zákona </vt:lpstr>
      <vt:lpstr>2. Reforma financování v rgš </vt:lpstr>
      <vt:lpstr>3. Ipn Kariéra</vt:lpstr>
      <vt:lpstr>4. Míra přímé vyučovací povinnosti řš </vt:lpstr>
      <vt:lpstr>5. Novela zákona 563/2004 Sb.</vt:lpstr>
      <vt:lpstr>6. OP VVV</vt:lpstr>
      <vt:lpstr> 7. Rok 2015 – rok technického vzdělávání</vt:lpstr>
      <vt:lpstr> 8. Pilotní ověření centrálních přijímacích zkoušek</vt:lpstr>
      <vt:lpstr>Vyhláška č. 245/2015 Sb. </vt:lpstr>
      <vt:lpstr>9. V 180/2015 Sb. A novelizace Z 288/2000 sb.  </vt:lpstr>
      <vt:lpstr>10. Projekt NSK2</vt:lpstr>
      <vt:lpstr>Změna nařízení vlády č. 564/2006 Sb., o platových poměrech </vt:lpstr>
      <vt:lpstr>Konference školství 2016</vt:lpstr>
      <vt:lpstr>Memorandum o spolupráci s HK ČR</vt:lpstr>
      <vt:lpstr>Stanovisko valné hromady</vt:lpstr>
      <vt:lpstr>26. Valná hromada  asociace spš Čr</vt:lpstr>
      <vt:lpstr>Návrh rozpočtu a spš čr 2016</vt:lpstr>
      <vt:lpstr>Zásadní stanoviska přijatá  26. valnou hromadou A SPŠ</vt:lpstr>
      <vt:lpstr>Prezentace aplikace PowerPoint</vt:lpstr>
    </vt:vector>
  </TitlesOfParts>
  <Company>MSSCH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Zajicek Jiri</dc:creator>
  <cp:lastModifiedBy>Jaroslava Buzková</cp:lastModifiedBy>
  <cp:revision>118</cp:revision>
  <dcterms:created xsi:type="dcterms:W3CDTF">2012-09-25T09:33:19Z</dcterms:created>
  <dcterms:modified xsi:type="dcterms:W3CDTF">2015-10-09T12:28:22Z</dcterms:modified>
</cp:coreProperties>
</file>