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</p:sldMasterIdLst>
  <p:notesMasterIdLst>
    <p:notesMasterId r:id="rId20"/>
  </p:notesMasterIdLst>
  <p:sldIdLst>
    <p:sldId id="256" r:id="rId2"/>
    <p:sldId id="257" r:id="rId3"/>
    <p:sldId id="275" r:id="rId4"/>
    <p:sldId id="258" r:id="rId5"/>
    <p:sldId id="259" r:id="rId6"/>
    <p:sldId id="260" r:id="rId7"/>
    <p:sldId id="307" r:id="rId8"/>
    <p:sldId id="294" r:id="rId9"/>
    <p:sldId id="270" r:id="rId10"/>
    <p:sldId id="308" r:id="rId11"/>
    <p:sldId id="267" r:id="rId12"/>
    <p:sldId id="305" r:id="rId13"/>
    <p:sldId id="306" r:id="rId14"/>
    <p:sldId id="282" r:id="rId15"/>
    <p:sldId id="303" r:id="rId16"/>
    <p:sldId id="301" r:id="rId17"/>
    <p:sldId id="288" r:id="rId18"/>
    <p:sldId id="30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087" autoAdjust="0"/>
  </p:normalViewPr>
  <p:slideViewPr>
    <p:cSldViewPr>
      <p:cViewPr varScale="1">
        <p:scale>
          <a:sx n="87" d="100"/>
          <a:sy n="87" d="100"/>
        </p:scale>
        <p:origin x="135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32EEB-D839-6349-A07F-A12B544E8564}" type="datetimeFigureOut">
              <a:rPr lang="cs-CZ" smtClean="0"/>
              <a:t>03.10.2018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GB"/>
              <a:t>Edit Master text styles
Second level
Third level
Fourth level
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99E7B-FA37-924F-A09B-A6AEEE569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070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Systémová změna, příprava na ZŠ</a:t>
            </a:r>
          </a:p>
          <a:p>
            <a:r>
              <a:rPr lang="cs-CZ" dirty="0"/>
              <a:t>Studijní předpoklady x MAT a CJL</a:t>
            </a:r>
          </a:p>
          <a:p>
            <a:r>
              <a:rPr lang="cs-CZ" dirty="0"/>
              <a:t>Další kola a  přijetí do  vyššího ročníku a přestupy.</a:t>
            </a:r>
          </a:p>
          <a:p>
            <a:r>
              <a:rPr lang="cs-CZ" dirty="0"/>
              <a:t>Kapacity škol </a:t>
            </a:r>
          </a:p>
          <a:p>
            <a:endParaRPr lang="cs-CZ" dirty="0"/>
          </a:p>
          <a:p>
            <a:r>
              <a:rPr lang="cs-CZ" dirty="0"/>
              <a:t>Sociální inženýrství.</a:t>
            </a:r>
          </a:p>
          <a:p>
            <a:r>
              <a:rPr lang="cs-CZ" dirty="0"/>
              <a:t>Dvě přihlášky.</a:t>
            </a:r>
          </a:p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E99E7B-FA37-924F-A09B-A6AEEE56946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941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3807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0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88833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1480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3795041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21084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550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35003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15161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38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0381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86682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061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448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983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191648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74CBEAF9-9E58-4CC8-A6FF-6DD8A58DEEA4}" type="datetimeFigureOut">
              <a:rPr lang="en-US" smtClean="0"/>
              <a:pPr eaLnBrk="1" latinLnBrk="0" hangingPunct="1"/>
              <a:t>10/3/2018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18708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10/3/2018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29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  <p:sldLayoutId id="2147483924" r:id="rId12"/>
    <p:sldLayoutId id="2147483925" r:id="rId13"/>
    <p:sldLayoutId id="2147483926" r:id="rId14"/>
    <p:sldLayoutId id="2147483927" r:id="rId15"/>
    <p:sldLayoutId id="2147483928" r:id="rId16"/>
    <p:sldLayoutId id="214748392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2780928"/>
            <a:ext cx="8784976" cy="1728192"/>
          </a:xfrm>
        </p:spPr>
        <p:txBody>
          <a:bodyPr>
            <a:normAutofit fontScale="90000"/>
          </a:bodyPr>
          <a:lstStyle/>
          <a:p>
            <a:r>
              <a:rPr lang="cs-CZ" dirty="0"/>
              <a:t>Metodický seminář </a:t>
            </a:r>
            <a:br>
              <a:rPr lang="cs-CZ" dirty="0"/>
            </a:br>
            <a:r>
              <a:rPr lang="cs-CZ" sz="3600" dirty="0"/>
              <a:t>a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/>
              <a:t>28. valná hromada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13259" y="4581128"/>
            <a:ext cx="6517482" cy="676672"/>
          </a:xfrm>
        </p:spPr>
        <p:txBody>
          <a:bodyPr/>
          <a:lstStyle/>
          <a:p>
            <a:r>
              <a:rPr lang="cs-CZ" dirty="0"/>
              <a:t>Špindlerův Mlýn 3. – 4. Října 2018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88640"/>
            <a:ext cx="474345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87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3338" cy="506226"/>
          </a:xfrm>
        </p:spPr>
        <p:txBody>
          <a:bodyPr>
            <a:normAutofit fontScale="90000"/>
          </a:bodyPr>
          <a:lstStyle/>
          <a:p>
            <a:r>
              <a:rPr lang="cs-CZ" dirty="0"/>
              <a:t>Program jednání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0" y="406834"/>
            <a:ext cx="9143298" cy="60146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u="sng" dirty="0"/>
              <a:t>Středa  3.  Řijna</a:t>
            </a:r>
            <a:endParaRPr lang="cs-CZ" sz="1800" dirty="0"/>
          </a:p>
          <a:p>
            <a:r>
              <a:rPr lang="cs-CZ" sz="1800" dirty="0"/>
              <a:t>9:15 – 10:00 h		</a:t>
            </a:r>
            <a:r>
              <a:rPr lang="cs-CZ" b="1" dirty="0"/>
              <a:t>informace o činnosti za uplynulé období </a:t>
            </a:r>
            <a:br>
              <a:rPr lang="cs-CZ" sz="1800" dirty="0"/>
            </a:br>
            <a:r>
              <a:rPr lang="cs-CZ" sz="1800" dirty="0"/>
              <a:t>			</a:t>
            </a:r>
            <a:r>
              <a:rPr lang="cs-CZ" sz="1600" i="1" dirty="0"/>
              <a:t>ing. Jiří Zajíček, předseda A SPŠ ČR</a:t>
            </a:r>
          </a:p>
          <a:p>
            <a:r>
              <a:rPr lang="cs-CZ" sz="1800" dirty="0"/>
              <a:t>10:00 – 10:45 h		</a:t>
            </a:r>
            <a:r>
              <a:rPr lang="cs-CZ" b="1" dirty="0"/>
              <a:t>aktuální informace z </a:t>
            </a:r>
            <a:r>
              <a:rPr lang="cs-CZ" b="1" dirty="0" err="1"/>
              <a:t>mšmt</a:t>
            </a:r>
            <a:br>
              <a:rPr lang="cs-CZ" sz="1800" b="1" dirty="0"/>
            </a:br>
            <a:r>
              <a:rPr lang="cs-CZ" sz="1800" i="1" dirty="0"/>
              <a:t>			</a:t>
            </a:r>
            <a:r>
              <a:rPr lang="cs-CZ" sz="1600" i="1" dirty="0"/>
              <a:t>Mgr. Václav Pícl, náměstek pro řízení sekce vzdělávání, MŠMT	</a:t>
            </a:r>
          </a:p>
          <a:p>
            <a:r>
              <a:rPr lang="cs-CZ" sz="1800" dirty="0"/>
              <a:t>10:45 – 11:00 h	</a:t>
            </a:r>
            <a:r>
              <a:rPr lang="cs-CZ" sz="1400" i="1" dirty="0"/>
              <a:t>	Přestávka</a:t>
            </a:r>
          </a:p>
          <a:p>
            <a:r>
              <a:rPr lang="cs-CZ" sz="1800" dirty="0">
                <a:solidFill>
                  <a:prstClr val="black"/>
                </a:solidFill>
              </a:rPr>
              <a:t>11:00 – 11:30 h		</a:t>
            </a:r>
            <a:r>
              <a:rPr lang="cs-CZ" b="1" dirty="0"/>
              <a:t>Kvalita středního odborného vzdělávání v ČR</a:t>
            </a:r>
            <a:br>
              <a:rPr lang="cs-CZ" b="1" dirty="0"/>
            </a:br>
            <a:r>
              <a:rPr lang="cs-CZ" b="1" dirty="0"/>
              <a:t>			</a:t>
            </a:r>
            <a:r>
              <a:rPr lang="cs-CZ" sz="1600" i="1" dirty="0">
                <a:latin typeface="Times New Roman" panose="02020603050405020304" pitchFamily="18" charset="0"/>
                <a:ea typeface="Arial Unicode MS"/>
              </a:rPr>
              <a:t>PhDr. Ondřej Andrys, MAE, MBA, </a:t>
            </a:r>
            <a:br>
              <a:rPr lang="cs-CZ" sz="1600" i="1" dirty="0">
                <a:latin typeface="Times New Roman" panose="02020603050405020304" pitchFamily="18" charset="0"/>
                <a:ea typeface="Arial Unicode MS"/>
              </a:rPr>
            </a:br>
            <a:r>
              <a:rPr lang="cs-CZ" sz="1600" i="1" dirty="0">
                <a:latin typeface="Times New Roman" panose="02020603050405020304" pitchFamily="18" charset="0"/>
                <a:ea typeface="Arial Unicode MS"/>
              </a:rPr>
              <a:t>			náměstek ústředního školního inspektora, ČŠI</a:t>
            </a:r>
            <a:endParaRPr lang="cs-CZ" sz="1600" i="1" dirty="0"/>
          </a:p>
          <a:p>
            <a:r>
              <a:rPr lang="cs-CZ" sz="1800" dirty="0"/>
              <a:t>11:30 – 12:00 H</a:t>
            </a:r>
            <a:r>
              <a:rPr lang="cs-CZ" sz="1400" i="1" dirty="0"/>
              <a:t>		</a:t>
            </a:r>
            <a:r>
              <a:rPr lang="cs-CZ" b="1" dirty="0"/>
              <a:t>Spolupráce škol a zaměstnavatelů</a:t>
            </a:r>
            <a:br>
              <a:rPr lang="cs-CZ" dirty="0"/>
            </a:br>
            <a:r>
              <a:rPr lang="cs-CZ" dirty="0"/>
              <a:t>			</a:t>
            </a:r>
            <a:r>
              <a:rPr lang="cs-CZ" sz="1600" i="1" dirty="0">
                <a:latin typeface="Times New Roman" panose="02020603050405020304" pitchFamily="18" charset="0"/>
                <a:ea typeface="Arial Unicode MS"/>
              </a:rPr>
              <a:t>Ing. Miloš Rathouský, Svaz průmyslu a dopravy ČR</a:t>
            </a:r>
            <a:endParaRPr lang="cs-CZ" sz="1600" i="1" dirty="0"/>
          </a:p>
          <a:p>
            <a:r>
              <a:rPr lang="cs-CZ" sz="1800" dirty="0"/>
              <a:t>12:00 – 12:30 h </a:t>
            </a:r>
            <a:r>
              <a:rPr lang="cs-CZ" sz="1600" dirty="0"/>
              <a:t>	</a:t>
            </a:r>
            <a:r>
              <a:rPr lang="cs-CZ" b="1" dirty="0"/>
              <a:t>Diskuse k dopolednímu bloku jednání</a:t>
            </a:r>
          </a:p>
          <a:p>
            <a:r>
              <a:rPr lang="cs-CZ" sz="1800" dirty="0"/>
              <a:t>12:30 – 13:30 h		</a:t>
            </a:r>
            <a:r>
              <a:rPr lang="cs-CZ" sz="1400" i="1" dirty="0"/>
              <a:t>Oběd</a:t>
            </a:r>
          </a:p>
        </p:txBody>
      </p:sp>
    </p:spTree>
    <p:extLst>
      <p:ext uri="{BB962C8B-B14F-4D97-AF65-F5344CB8AC3E}">
        <p14:creationId xmlns:p14="http://schemas.microsoft.com/office/powerpoint/2010/main" val="2195688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866266"/>
          </a:xfrm>
        </p:spPr>
        <p:txBody>
          <a:bodyPr/>
          <a:lstStyle/>
          <a:p>
            <a:r>
              <a:rPr lang="cs-CZ" dirty="0"/>
              <a:t>Odpolední blok jednání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412776"/>
            <a:ext cx="8964488" cy="5112568"/>
          </a:xfr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r>
              <a:rPr lang="cs-CZ" sz="2600" dirty="0"/>
              <a:t>13:30 – 16:30 h</a:t>
            </a:r>
            <a:r>
              <a:rPr lang="cs-CZ" dirty="0"/>
              <a:t>		</a:t>
            </a:r>
            <a:r>
              <a:rPr lang="cs-CZ" sz="2900" b="1" dirty="0"/>
              <a:t>Jednání v odborných sekcích</a:t>
            </a:r>
          </a:p>
          <a:p>
            <a:pPr marL="1828800" lvl="4" indent="0">
              <a:buNone/>
            </a:pPr>
            <a:r>
              <a:rPr lang="cs-CZ" sz="2300" i="1" dirty="0"/>
              <a:t>V rámci jednání stavební sekce vystoupí Jaroslav Nechyba, ředitel odboru koncepce BIM z České agentury pro standardizaci k tématu podpory státu k zavedení metody BIM v českém stavebnictví. </a:t>
            </a:r>
            <a:endParaRPr lang="cs-CZ" sz="2300" dirty="0"/>
          </a:p>
          <a:p>
            <a:r>
              <a:rPr lang="cs-CZ" sz="2600" dirty="0"/>
              <a:t>16:30 – 16:45 h</a:t>
            </a:r>
            <a:r>
              <a:rPr lang="cs-CZ" dirty="0"/>
              <a:t>		Přestávka</a:t>
            </a:r>
            <a:br>
              <a:rPr lang="cs-CZ" dirty="0"/>
            </a:br>
            <a:br>
              <a:rPr lang="cs-CZ" dirty="0"/>
            </a:br>
            <a:r>
              <a:rPr lang="cs-CZ" sz="2600" dirty="0"/>
              <a:t>16:45 – 17:00 h</a:t>
            </a:r>
            <a:r>
              <a:rPr lang="cs-CZ" dirty="0"/>
              <a:t>		</a:t>
            </a:r>
            <a:r>
              <a:rPr lang="cs-CZ" sz="2900" b="1" dirty="0"/>
              <a:t>Představení vzdělávacího programu v 				technické normalizaci</a:t>
            </a:r>
          </a:p>
          <a:p>
            <a:pPr marL="457200" lvl="1" indent="0">
              <a:buNone/>
            </a:pPr>
            <a:r>
              <a:rPr lang="cs-CZ" i="1" dirty="0"/>
              <a:t>			</a:t>
            </a:r>
            <a:r>
              <a:rPr lang="cs-CZ" sz="2300" i="1" dirty="0"/>
              <a:t>Mgr. Zdeněk Veselý, generální ředitel, </a:t>
            </a:r>
            <a:br>
              <a:rPr lang="cs-CZ" sz="2300" i="1" dirty="0"/>
            </a:br>
            <a:r>
              <a:rPr lang="cs-CZ" sz="2300" i="1" dirty="0"/>
              <a:t>			Česká agentura pro standardizaci</a:t>
            </a:r>
          </a:p>
          <a:p>
            <a:r>
              <a:rPr lang="cs-CZ" sz="2600" dirty="0"/>
              <a:t>17.00 – 18.00 h</a:t>
            </a:r>
            <a:r>
              <a:rPr lang="cs-CZ" dirty="0"/>
              <a:t>		</a:t>
            </a:r>
            <a:r>
              <a:rPr lang="cs-CZ" sz="2900" b="1" dirty="0"/>
              <a:t>Výsledky MZ 2018 a příprava MZ 2019</a:t>
            </a:r>
            <a:br>
              <a:rPr lang="cs-CZ" sz="2900" b="1" dirty="0"/>
            </a:br>
            <a:r>
              <a:rPr lang="cs-CZ" sz="2900" b="1" dirty="0"/>
              <a:t>			Přijímací zkoušky</a:t>
            </a:r>
            <a:br>
              <a:rPr lang="cs-CZ" sz="2400" b="1" dirty="0"/>
            </a:br>
            <a:r>
              <a:rPr lang="cs-CZ" sz="2400" b="1" dirty="0"/>
              <a:t>			</a:t>
            </a:r>
            <a:r>
              <a:rPr lang="cs-CZ" sz="2300" i="1" dirty="0"/>
              <a:t>RNDr. Michaela Kleňhová, Ing. Jiří Zíka, </a:t>
            </a:r>
            <a:br>
              <a:rPr lang="cs-CZ" sz="2300" i="1" dirty="0"/>
            </a:br>
            <a:r>
              <a:rPr lang="cs-CZ" sz="2300" i="1" dirty="0"/>
              <a:t>			Centrum pro zjišťování výsledků vzdělávání </a:t>
            </a:r>
            <a:endParaRPr lang="cs-CZ" sz="1900" dirty="0"/>
          </a:p>
          <a:p>
            <a:r>
              <a:rPr lang="cs-CZ" sz="2600" dirty="0"/>
              <a:t>18.00 – 19.00 h</a:t>
            </a:r>
            <a:r>
              <a:rPr lang="cs-CZ" dirty="0"/>
              <a:t>		Večeře	</a:t>
            </a:r>
          </a:p>
          <a:p>
            <a:pPr marL="0" indent="0">
              <a:buNone/>
            </a:pPr>
            <a:r>
              <a:rPr lang="cs-CZ" sz="2900" b="1" dirty="0"/>
              <a:t>		Od 20:00 h SPOLEČENSKÝ VEČER, neformální diskuse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829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620689"/>
            <a:ext cx="8686800" cy="432047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b="1" u="sng" dirty="0"/>
              <a:t>Čtvrtek 4. října</a:t>
            </a:r>
            <a:endParaRPr lang="cs-CZ" sz="7200" b="1" i="1" dirty="0"/>
          </a:p>
          <a:p>
            <a:r>
              <a:rPr lang="cs-CZ" sz="7200" dirty="0"/>
              <a:t>08:00 – 09:00 h	Snídaně</a:t>
            </a:r>
          </a:p>
          <a:p>
            <a:pPr algn="just">
              <a:spcAft>
                <a:spcPts val="0"/>
              </a:spcAft>
            </a:pPr>
            <a:r>
              <a:rPr lang="cs-CZ" sz="7200" dirty="0"/>
              <a:t>09:00 – 09:30 H </a:t>
            </a:r>
            <a:r>
              <a:rPr lang="cs-CZ" sz="8000" b="1" dirty="0">
                <a:latin typeface="Times New Roman" panose="02020603050405020304" pitchFamily="18" charset="0"/>
              </a:rPr>
              <a:t>Valná hromada Asociace SPŠ ČR – 1. část</a:t>
            </a:r>
          </a:p>
          <a:p>
            <a:pPr marL="1714500" lvl="3" indent="-342900" algn="just">
              <a:buFont typeface="Palatino Linotype" panose="02040502050505030304" pitchFamily="18" charset="0"/>
              <a:buChar char="-"/>
            </a:pPr>
            <a:r>
              <a:rPr lang="cs-CZ" sz="6400" i="1" dirty="0">
                <a:latin typeface="Times New Roman" panose="02020603050405020304" pitchFamily="18" charset="0"/>
              </a:rPr>
              <a:t>zpráva Dozorčí rady o hospodaření</a:t>
            </a:r>
          </a:p>
          <a:p>
            <a:pPr marL="1714500" lvl="3" indent="-342900" algn="just">
              <a:buFont typeface="Palatino Linotype" panose="02040502050505030304" pitchFamily="18" charset="0"/>
              <a:buChar char="-"/>
            </a:pPr>
            <a:r>
              <a:rPr lang="cs-CZ" sz="6400" i="1" dirty="0">
                <a:latin typeface="Times New Roman" panose="02020603050405020304" pitchFamily="18" charset="0"/>
              </a:rPr>
              <a:t>projednání a schválení výsledků hospodaření</a:t>
            </a:r>
          </a:p>
          <a:p>
            <a:pPr marL="1714500" lvl="3" indent="-342900" algn="just">
              <a:buFont typeface="Palatino Linotype" panose="02040502050505030304" pitchFamily="18" charset="0"/>
              <a:buChar char="-"/>
            </a:pPr>
            <a:r>
              <a:rPr lang="cs-CZ" sz="6400" i="1" dirty="0">
                <a:latin typeface="Times New Roman" panose="02020603050405020304" pitchFamily="18" charset="0"/>
              </a:rPr>
              <a:t>projednání a schválení rozpočtu pro rok 2019</a:t>
            </a:r>
          </a:p>
          <a:p>
            <a:pPr marL="1714500" lvl="3" indent="-342900" algn="just">
              <a:buFont typeface="Palatino Linotype" panose="02040502050505030304" pitchFamily="18" charset="0"/>
              <a:buChar char="-"/>
            </a:pPr>
            <a:r>
              <a:rPr lang="cs-CZ" sz="6400" i="1" dirty="0">
                <a:latin typeface="Times New Roman" panose="02020603050405020304" pitchFamily="18" charset="0"/>
              </a:rPr>
              <a:t>výstupy z jednání odborných sekcí (vedoucí odborných sekcí)</a:t>
            </a:r>
          </a:p>
          <a:p>
            <a:pPr>
              <a:buClr>
                <a:prstClr val="black"/>
              </a:buClr>
            </a:pPr>
            <a:r>
              <a:rPr lang="cs-CZ" sz="7200" dirty="0"/>
              <a:t>09:30 – 10:15 h	</a:t>
            </a:r>
            <a:r>
              <a:rPr lang="cs-CZ" sz="7200" b="1" dirty="0"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cs-CZ" sz="8000" b="1" dirty="0">
                <a:latin typeface="Times New Roman" panose="02020603050405020304" pitchFamily="18" charset="0"/>
                <a:ea typeface="Arial Unicode MS"/>
              </a:rPr>
              <a:t>zkušenosti s implementací směrnice GDPR		</a:t>
            </a:r>
            <a:r>
              <a:rPr lang="cs-CZ" sz="7200" i="1" dirty="0">
                <a:latin typeface="Times New Roman" panose="02020603050405020304" pitchFamily="18" charset="0"/>
                <a:ea typeface="Arial Unicode MS"/>
              </a:rPr>
              <a:t>	</a:t>
            </a:r>
            <a:r>
              <a:rPr lang="cs-CZ" sz="6400" i="1" dirty="0">
                <a:latin typeface="Times New Roman" panose="02020603050405020304" pitchFamily="18" charset="0"/>
                <a:ea typeface="Arial Unicode MS"/>
              </a:rPr>
              <a:t>Miroslav Kvapil, Eva Šmídová BDO </a:t>
            </a:r>
            <a:r>
              <a:rPr lang="cs-CZ" sz="6400" i="1" dirty="0" err="1">
                <a:latin typeface="Times New Roman" panose="02020603050405020304" pitchFamily="18" charset="0"/>
                <a:ea typeface="Arial Unicode MS"/>
              </a:rPr>
              <a:t>Advisory</a:t>
            </a:r>
            <a:r>
              <a:rPr lang="cs-CZ" sz="6400" i="1" dirty="0">
                <a:latin typeface="Times New Roman" panose="02020603050405020304" pitchFamily="18" charset="0"/>
                <a:ea typeface="Arial Unicode MS"/>
              </a:rPr>
              <a:t> s.r.o.</a:t>
            </a:r>
            <a:endParaRPr lang="cs-CZ" sz="6400" dirty="0">
              <a:latin typeface="Times New Roman" panose="02020603050405020304" pitchFamily="18" charset="0"/>
              <a:ea typeface="Arial Unicode MS"/>
            </a:endParaRPr>
          </a:p>
          <a:p>
            <a:pPr>
              <a:buClr>
                <a:prstClr val="black"/>
              </a:buClr>
            </a:pPr>
            <a:r>
              <a:rPr lang="cs-CZ" sz="7200" dirty="0"/>
              <a:t>10:15 – 10:30 h	</a:t>
            </a:r>
            <a:r>
              <a:rPr lang="cs-CZ" sz="7200" b="1" dirty="0">
                <a:latin typeface="Times New Roman" panose="02020603050405020304" pitchFamily="18" charset="0"/>
                <a:ea typeface="Arial Unicode MS"/>
              </a:rPr>
              <a:t> </a:t>
            </a:r>
            <a:r>
              <a:rPr lang="cs-CZ" sz="8000" b="1" dirty="0">
                <a:latin typeface="Times New Roman" panose="02020603050405020304" pitchFamily="18" charset="0"/>
              </a:rPr>
              <a:t>Analýza šedých dat GDPR</a:t>
            </a:r>
            <a:br>
              <a:rPr lang="cs-CZ" sz="8000" b="1" dirty="0">
                <a:latin typeface="Times New Roman" panose="02020603050405020304" pitchFamily="18" charset="0"/>
              </a:rPr>
            </a:br>
            <a:r>
              <a:rPr lang="cs-CZ" sz="8000" b="1" dirty="0">
                <a:latin typeface="Times New Roman" panose="02020603050405020304" pitchFamily="18" charset="0"/>
              </a:rPr>
              <a:t>	</a:t>
            </a:r>
            <a:r>
              <a:rPr lang="cs-CZ" sz="7200" i="1" dirty="0">
                <a:latin typeface="Times New Roman" panose="02020603050405020304" pitchFamily="18" charset="0"/>
                <a:ea typeface="Arial Unicode MS"/>
              </a:rPr>
              <a:t>	</a:t>
            </a:r>
            <a:r>
              <a:rPr lang="cs-CZ" sz="6400" i="1" dirty="0">
                <a:latin typeface="Times New Roman" panose="02020603050405020304" pitchFamily="18" charset="0"/>
              </a:rPr>
              <a:t>Miroslav </a:t>
            </a:r>
            <a:r>
              <a:rPr lang="cs-CZ" sz="6400" i="1" dirty="0" err="1">
                <a:latin typeface="Times New Roman" panose="02020603050405020304" pitchFamily="18" charset="0"/>
              </a:rPr>
              <a:t>Wiedermann</a:t>
            </a:r>
            <a:r>
              <a:rPr lang="cs-CZ" sz="6400" i="1" dirty="0">
                <a:latin typeface="Times New Roman" panose="02020603050405020304" pitchFamily="18" charset="0"/>
              </a:rPr>
              <a:t>, obchodní ředitel TOVEK, Spol. s.r.o.</a:t>
            </a:r>
          </a:p>
          <a:p>
            <a:pPr>
              <a:buClr>
                <a:prstClr val="black"/>
              </a:buClr>
            </a:pPr>
            <a:r>
              <a:rPr lang="cs-CZ" sz="7200" dirty="0"/>
              <a:t>10:30 – 11:30 h	</a:t>
            </a:r>
            <a:r>
              <a:rPr lang="cs-CZ" sz="7200" b="1" dirty="0">
                <a:latin typeface="Times New Roman" panose="02020603050405020304" pitchFamily="18" charset="0"/>
                <a:ea typeface="Arial Unicode MS"/>
              </a:rPr>
              <a:t> Stav revizí RVP a projekt Modernizace OV </a:t>
            </a:r>
            <a:br>
              <a:rPr lang="cs-CZ" sz="7200" b="1" dirty="0">
                <a:latin typeface="Times New Roman" panose="02020603050405020304" pitchFamily="18" charset="0"/>
                <a:ea typeface="Arial Unicode MS"/>
              </a:rPr>
            </a:br>
            <a:r>
              <a:rPr lang="cs-CZ" sz="7200" b="1" dirty="0">
                <a:latin typeface="Times New Roman" panose="02020603050405020304" pitchFamily="18" charset="0"/>
                <a:ea typeface="Arial Unicode MS"/>
              </a:rPr>
              <a:t>		</a:t>
            </a:r>
            <a:r>
              <a:rPr lang="cs-CZ" sz="6400" i="1" dirty="0">
                <a:latin typeface="Times New Roman" panose="02020603050405020304" pitchFamily="18" charset="0"/>
              </a:rPr>
              <a:t>Ing. Zorka Husová, Ing. Taťána Vencovská NÚV</a:t>
            </a:r>
          </a:p>
          <a:p>
            <a:pPr>
              <a:buClr>
                <a:prstClr val="black"/>
              </a:buClr>
            </a:pPr>
            <a:r>
              <a:rPr lang="cs-CZ" sz="7200" dirty="0"/>
              <a:t>11:30 – 12:30 h	</a:t>
            </a:r>
            <a:r>
              <a:rPr lang="cs-CZ" sz="8000" b="1" dirty="0">
                <a:latin typeface="Times New Roman" panose="02020603050405020304" pitchFamily="18" charset="0"/>
              </a:rPr>
              <a:t>Valná hromada Asociace SPŠ ČR – 2. část</a:t>
            </a:r>
            <a:endParaRPr lang="cs-CZ" sz="7200" dirty="0"/>
          </a:p>
          <a:p>
            <a:pPr marL="0" indent="0">
              <a:buNone/>
            </a:pPr>
            <a:r>
              <a:rPr lang="cs-CZ" sz="6000" dirty="0"/>
              <a:t>		- </a:t>
            </a:r>
            <a:r>
              <a:rPr lang="cs-CZ" sz="6400" i="1" dirty="0">
                <a:latin typeface="Times New Roman" panose="02020603050405020304" pitchFamily="18" charset="0"/>
              </a:rPr>
              <a:t>Formulace a schválení usnesení</a:t>
            </a:r>
            <a:br>
              <a:rPr lang="cs-CZ" sz="6400" i="1" dirty="0">
                <a:latin typeface="Times New Roman" panose="02020603050405020304" pitchFamily="18" charset="0"/>
              </a:rPr>
            </a:br>
            <a:r>
              <a:rPr lang="cs-CZ" sz="6400" i="1" dirty="0">
                <a:latin typeface="Times New Roman" panose="02020603050405020304" pitchFamily="18" charset="0"/>
              </a:rPr>
              <a:t>		- Různé</a:t>
            </a:r>
          </a:p>
          <a:p>
            <a:r>
              <a:rPr lang="cs-CZ" sz="7200" dirty="0"/>
              <a:t>12:30 – 13:30 H Oběd, Ukončení semináře</a:t>
            </a:r>
            <a:r>
              <a:rPr lang="cs-CZ" sz="5800" dirty="0"/>
              <a:t>	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00533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572510"/>
            <a:ext cx="7773338" cy="1596177"/>
          </a:xfrm>
        </p:spPr>
        <p:txBody>
          <a:bodyPr/>
          <a:lstStyle/>
          <a:p>
            <a:r>
              <a:rPr lang="cs-CZ" dirty="0"/>
              <a:t>Klíčová témata 2017/18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23917" y="1928334"/>
            <a:ext cx="8135142" cy="4230259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Reforma financování v regionálním školství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Zákon o pedagogických pracovnících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Platové poměry ve školství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Koncepce maturitních a přijímacích zkoušek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Revize RVP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Projekt SYPO (NIDV)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276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4599" y="89431"/>
            <a:ext cx="7773338" cy="675273"/>
          </a:xfrm>
        </p:spPr>
        <p:txBody>
          <a:bodyPr>
            <a:normAutofit fontScale="90000"/>
          </a:bodyPr>
          <a:lstStyle/>
          <a:p>
            <a:r>
              <a:rPr lang="cs-CZ" dirty="0"/>
              <a:t>Reforma financování </a:t>
            </a:r>
            <a:r>
              <a:rPr lang="cs-CZ" dirty="0" err="1"/>
              <a:t>R</a:t>
            </a:r>
            <a:r>
              <a:rPr lang="cs-CZ" sz="2800" dirty="0" err="1"/>
              <a:t>g</a:t>
            </a:r>
            <a:r>
              <a:rPr lang="cs-CZ" dirty="0" err="1"/>
              <a:t>Š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1484784"/>
            <a:ext cx="7343052" cy="1515995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dirty="0"/>
              <a:t>Financování Pedagogů – nastavení parametru H </a:t>
            </a:r>
            <a:r>
              <a:rPr lang="cs-CZ" dirty="0" err="1"/>
              <a:t>max</a:t>
            </a:r>
            <a:endParaRPr lang="cs-CZ" dirty="0"/>
          </a:p>
          <a:p>
            <a:pPr marL="514350" indent="-514350">
              <a:buAutoNum type="arabicPeriod"/>
            </a:pPr>
            <a:r>
              <a:rPr lang="cs-CZ" dirty="0"/>
              <a:t>Financování nepedagogů  - nastavení počtu pracovníků modelem Ředitelství, Pracoviště, Třída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1D2FF44-36A3-4BAA-B536-A5B690C48081}"/>
              </a:ext>
            </a:extLst>
          </p:cNvPr>
          <p:cNvSpPr txBox="1"/>
          <p:nvPr/>
        </p:nvSpPr>
        <p:spPr>
          <a:xfrm>
            <a:off x="902886" y="3573016"/>
            <a:ext cx="733822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cap="all" dirty="0"/>
              <a:t>Platnost: od 1.1. 2019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cap="all" dirty="0"/>
              <a:t>V roce 2019 náběhové období, Rozvojové programy</a:t>
            </a:r>
            <a:br>
              <a:rPr lang="cs-CZ" sz="2000" cap="all" dirty="0"/>
            </a:br>
            <a:r>
              <a:rPr lang="cs-CZ" sz="2000" cap="all" dirty="0"/>
              <a:t>(vyrovnání krajových rozdílů, nárůst počtu hodin od</a:t>
            </a:r>
            <a:br>
              <a:rPr lang="cs-CZ" sz="2000" cap="all" dirty="0"/>
            </a:br>
            <a:r>
              <a:rPr lang="cs-CZ" sz="2000" cap="all" dirty="0"/>
              <a:t>1.9. 2019 podle </a:t>
            </a:r>
            <a:r>
              <a:rPr lang="cs-CZ" sz="2000" cap="all" dirty="0" err="1"/>
              <a:t>Phmax</a:t>
            </a:r>
            <a:r>
              <a:rPr lang="cs-CZ" sz="2000" cap="all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0206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5BE8D39-08E5-4DE2-A5F5-5CBD3AA4F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Zákon o pedagogických pracovnících – Návrh novely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B468868-1CEA-497B-9C62-E4E2B613A64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59532" y="2132856"/>
            <a:ext cx="8424936" cy="4608511"/>
          </a:xfrm>
        </p:spPr>
        <p:txBody>
          <a:bodyPr>
            <a:normAutofit/>
          </a:bodyPr>
          <a:lstStyle/>
          <a:p>
            <a:r>
              <a:rPr lang="cs-CZ" dirty="0"/>
              <a:t>Rozšíření možnosti uznat předpoklad odborné kvalifikace u učitelů </a:t>
            </a:r>
            <a:r>
              <a:rPr lang="cs-CZ" dirty="0" err="1"/>
              <a:t>sš</a:t>
            </a:r>
            <a:r>
              <a:rPr lang="cs-CZ" dirty="0"/>
              <a:t> – § 9a</a:t>
            </a:r>
          </a:p>
          <a:p>
            <a:pPr marL="457200" lvl="1" indent="0">
              <a:buNone/>
            </a:pPr>
            <a:r>
              <a:rPr lang="cs-CZ" dirty="0"/>
              <a:t>Ředitel školy bude oprávněn uznat odbornou kvalifikaci učiteli, který má VŠ vzdělání odpovídající charakteru vyučovaného předmětu a který přichází do školy z praxe a to po dobu 3 let </a:t>
            </a:r>
          </a:p>
          <a:p>
            <a:r>
              <a:rPr lang="pl-PL" dirty="0"/>
              <a:t>Volno k samostudiu - § 24 odst. 7</a:t>
            </a:r>
            <a:br>
              <a:rPr lang="pl-PL" dirty="0"/>
            </a:br>
            <a:r>
              <a:rPr lang="pl-PL" dirty="0"/>
              <a:t>   </a:t>
            </a:r>
            <a:r>
              <a:rPr lang="pl-PL" sz="1800" dirty="0"/>
              <a:t>nově možnost</a:t>
            </a:r>
            <a:r>
              <a:rPr lang="cs-CZ" sz="1800" dirty="0"/>
              <a:t> poskytovat volno též jako půlden </a:t>
            </a:r>
          </a:p>
          <a:p>
            <a:r>
              <a:rPr lang="cs-CZ" dirty="0"/>
              <a:t>Adaptační období učitele - § 24a</a:t>
            </a:r>
            <a:br>
              <a:rPr lang="cs-CZ" dirty="0"/>
            </a:br>
            <a:r>
              <a:rPr lang="cs-CZ" dirty="0"/>
              <a:t>   </a:t>
            </a:r>
            <a:r>
              <a:rPr lang="cs-CZ" sz="1800" dirty="0"/>
              <a:t>Rámcová definice adaptačního období </a:t>
            </a:r>
            <a:br>
              <a:rPr lang="cs-CZ" sz="1800" dirty="0"/>
            </a:br>
            <a:r>
              <a:rPr lang="cs-CZ" sz="1800" dirty="0"/>
              <a:t>   doba 2 let od vzniku prvního pracovního poměru ke škole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69137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1586346"/>
          </a:xfrm>
        </p:spPr>
        <p:txBody>
          <a:bodyPr/>
          <a:lstStyle/>
          <a:p>
            <a:r>
              <a:rPr lang="cs-CZ" dirty="0"/>
              <a:t> Koncepce maturitních a přijímacích zkoušek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919002"/>
            <a:ext cx="8712968" cy="4320479"/>
          </a:xfrm>
        </p:spPr>
        <p:txBody>
          <a:bodyPr>
            <a:normAutofit fontScale="92500"/>
          </a:bodyPr>
          <a:lstStyle/>
          <a:p>
            <a:r>
              <a:rPr lang="cs-CZ" b="1" dirty="0"/>
              <a:t>Povinná MZ z MAT</a:t>
            </a:r>
          </a:p>
          <a:p>
            <a:pPr marL="0" indent="0">
              <a:buNone/>
            </a:pPr>
            <a:r>
              <a:rPr lang="cs-CZ" dirty="0"/>
              <a:t>OD roku 2020/21 povinné pro gymnázia a Lycea</a:t>
            </a:r>
            <a:br>
              <a:rPr lang="cs-CZ" dirty="0"/>
            </a:br>
            <a:r>
              <a:rPr lang="cs-CZ" dirty="0"/>
              <a:t>OD roku 2021/22 Pro ostatní </a:t>
            </a:r>
            <a:br>
              <a:rPr lang="cs-CZ" dirty="0"/>
            </a:br>
            <a:r>
              <a:rPr lang="cs-CZ" dirty="0"/>
              <a:t>(mimo skupinu oborů 82 a obory zdravotních a sociální služeb)</a:t>
            </a:r>
          </a:p>
          <a:p>
            <a:pPr marL="0" indent="0">
              <a:buNone/>
            </a:pPr>
            <a:r>
              <a:rPr lang="cs-CZ" dirty="0"/>
              <a:t>Odborná diskuse o koncepci MZ proběhne na podzim 2019</a:t>
            </a:r>
            <a:br>
              <a:rPr lang="cs-CZ" dirty="0"/>
            </a:br>
            <a:endParaRPr lang="cs-CZ" dirty="0"/>
          </a:p>
          <a:p>
            <a:r>
              <a:rPr lang="cs-CZ" b="1" dirty="0"/>
              <a:t>Jednotná přijímací zkouška</a:t>
            </a:r>
          </a:p>
          <a:p>
            <a:pPr marL="0" indent="0">
              <a:buNone/>
            </a:pPr>
            <a:r>
              <a:rPr lang="cs-CZ" dirty="0"/>
              <a:t>„Valná hromada nesouhlasí s možností opakování jednotných přijímacích zkoušek v maturitních oborech vzdělání….“</a:t>
            </a:r>
          </a:p>
          <a:p>
            <a:pPr marL="0" indent="0">
              <a:buNone/>
            </a:pPr>
            <a:r>
              <a:rPr lang="cs-CZ" dirty="0"/>
              <a:t>Centrální Nastavení „</a:t>
            </a:r>
            <a:r>
              <a:rPr lang="cs-CZ" dirty="0" err="1"/>
              <a:t>Cut-off</a:t>
            </a:r>
            <a:r>
              <a:rPr lang="cs-CZ" dirty="0"/>
              <a:t> </a:t>
            </a:r>
            <a:r>
              <a:rPr lang="cs-CZ" dirty="0" err="1"/>
              <a:t>score</a:t>
            </a:r>
            <a:r>
              <a:rPr lang="cs-CZ" dirty="0"/>
              <a:t>“ ? Požadavek AKČR, Úkol pro MŠMT…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2887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0" y="188641"/>
            <a:ext cx="7773338" cy="1080120"/>
          </a:xfrm>
        </p:spPr>
        <p:txBody>
          <a:bodyPr>
            <a:normAutofit/>
          </a:bodyPr>
          <a:lstStyle/>
          <a:p>
            <a:r>
              <a:rPr lang="cs-CZ" dirty="0"/>
              <a:t>Platové poměry ve školství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8425" y="1484784"/>
            <a:ext cx="8207150" cy="48965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…růst platu mezi roky 2016 a 2020 směřující k cílovému stavu, kdy učitelský plat dosáhne úrovně cca 130% průměrného platu v ČR…</a:t>
            </a:r>
          </a:p>
          <a:p>
            <a:pPr marL="0" indent="0">
              <a:buNone/>
            </a:pPr>
            <a:r>
              <a:rPr lang="cs-CZ" b="1" dirty="0"/>
              <a:t>Od 1.1. 2019</a:t>
            </a:r>
          </a:p>
          <a:p>
            <a:pPr marL="0" indent="0">
              <a:buNone/>
            </a:pPr>
            <a:r>
              <a:rPr lang="cs-CZ" dirty="0"/>
              <a:t>+ 15% pedagogové, + 10% ostatní</a:t>
            </a:r>
          </a:p>
          <a:p>
            <a:pPr marL="0" indent="0">
              <a:buNone/>
            </a:pPr>
            <a:r>
              <a:rPr lang="cs-CZ" b="1" dirty="0"/>
              <a:t>Navýšení </a:t>
            </a:r>
            <a:r>
              <a:rPr lang="cs-CZ" b="1" dirty="0" err="1"/>
              <a:t>rozPočtu</a:t>
            </a:r>
            <a:r>
              <a:rPr lang="cs-CZ" b="1" dirty="0"/>
              <a:t> v roce 2019</a:t>
            </a:r>
          </a:p>
          <a:p>
            <a:pPr marL="0" indent="0">
              <a:buNone/>
            </a:pPr>
            <a:r>
              <a:rPr lang="cs-CZ" dirty="0"/>
              <a:t>+ 14 745 mil. Kč nárůst platů pedagogů o 15 %</a:t>
            </a:r>
          </a:p>
          <a:p>
            <a:pPr marL="0" indent="0">
              <a:buNone/>
            </a:pPr>
            <a:r>
              <a:rPr lang="cs-CZ" dirty="0"/>
              <a:t>+ 796 mil. Kč nárůst platů pro </a:t>
            </a:r>
            <a:r>
              <a:rPr lang="cs-CZ" dirty="0" err="1"/>
              <a:t>nepedagogy</a:t>
            </a:r>
            <a:r>
              <a:rPr lang="cs-CZ" dirty="0"/>
              <a:t> o10 %</a:t>
            </a:r>
          </a:p>
          <a:p>
            <a:pPr marL="0" indent="0">
              <a:buNone/>
            </a:pPr>
            <a:r>
              <a:rPr lang="cs-CZ" dirty="0"/>
              <a:t>+ 1 371 Mil. Kč Nárůst výkonů</a:t>
            </a:r>
          </a:p>
          <a:p>
            <a:pPr marL="0" indent="0">
              <a:buNone/>
            </a:pPr>
            <a:r>
              <a:rPr lang="cs-CZ" dirty="0"/>
              <a:t>+ 700 Mil. Na větší dělení podle </a:t>
            </a:r>
            <a:r>
              <a:rPr lang="cs-CZ" dirty="0" err="1"/>
              <a:t>Phmax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+ 2 165 Mil. Kč Na společné vzdělávání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44881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1609B4D-54C8-45C2-AE91-07D44ED75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Projekt SYPO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F82C900-DF03-4083-8FE4-51C32FDD7304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Systém podpory profesního rozvoje učitelů a ředitelů, řeší NIDV</a:t>
            </a:r>
          </a:p>
          <a:p>
            <a:pPr marL="457200" indent="-457200">
              <a:buAutoNum type="arabicPeriod"/>
            </a:pPr>
            <a:r>
              <a:rPr lang="cs-CZ" dirty="0"/>
              <a:t>Metodické kabinety (pro 12 všeobecně vzdělávacích oblastí)</a:t>
            </a:r>
          </a:p>
          <a:p>
            <a:pPr marL="457200" indent="-457200">
              <a:buAutoNum type="arabicPeriod"/>
            </a:pPr>
            <a:r>
              <a:rPr lang="cs-CZ" dirty="0"/>
              <a:t>Podpora začínajících učitelů v adaptačním období</a:t>
            </a:r>
          </a:p>
          <a:p>
            <a:pPr marL="457200" indent="-457200">
              <a:buAutoNum type="arabicPeriod"/>
            </a:pPr>
            <a:r>
              <a:rPr lang="cs-CZ" dirty="0"/>
              <a:t>Stálá konference ředitelů</a:t>
            </a:r>
          </a:p>
        </p:txBody>
      </p:sp>
    </p:spTree>
    <p:extLst>
      <p:ext uri="{BB962C8B-B14F-4D97-AF65-F5344CB8AC3E}">
        <p14:creationId xmlns:p14="http://schemas.microsoft.com/office/powerpoint/2010/main" val="1359979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1082290"/>
          </a:xfrm>
        </p:spPr>
        <p:txBody>
          <a:bodyPr/>
          <a:lstStyle/>
          <a:p>
            <a:r>
              <a:rPr lang="cs-CZ" dirty="0"/>
              <a:t>Stanovisko valné hromady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844825"/>
            <a:ext cx="8062664" cy="3946376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Projednání v odborných sekcích</a:t>
            </a:r>
          </a:p>
          <a:p>
            <a:r>
              <a:rPr lang="cs-CZ" dirty="0"/>
              <a:t>Vyjádření ve výstupu z jednání sekcí</a:t>
            </a:r>
          </a:p>
          <a:p>
            <a:r>
              <a:rPr lang="cs-CZ" dirty="0"/>
              <a:t>Zapracování do stanoviska VH</a:t>
            </a:r>
            <a:br>
              <a:rPr lang="cs-CZ" dirty="0"/>
            </a:br>
            <a:endParaRPr lang="cs-CZ" dirty="0"/>
          </a:p>
          <a:p>
            <a:r>
              <a:rPr lang="cs-CZ" dirty="0"/>
              <a:t>Volba nového vedoucího stavební sekce a SPŠ ČR </a:t>
            </a:r>
            <a:br>
              <a:rPr lang="cs-CZ" dirty="0"/>
            </a:br>
            <a:r>
              <a:rPr lang="cs-CZ" dirty="0"/>
              <a:t>(stavební sekce)</a:t>
            </a:r>
          </a:p>
          <a:p>
            <a:r>
              <a:rPr lang="cs-CZ" dirty="0"/>
              <a:t>Doplňovací volby Člena rady – Královéhradecký kraj</a:t>
            </a:r>
          </a:p>
          <a:p>
            <a:r>
              <a:rPr lang="cs-CZ" dirty="0"/>
              <a:t>Reforma financování v RgŠ (garance výše nadtarifních složek ?)</a:t>
            </a:r>
          </a:p>
          <a:p>
            <a:r>
              <a:rPr lang="cs-CZ" dirty="0"/>
              <a:t>Změny v oblasti přijímacích zkoušek (cut-off score ?)</a:t>
            </a:r>
          </a:p>
          <a:p>
            <a:r>
              <a:rPr lang="cs-CZ" dirty="0"/>
              <a:t>Koncepce maturitních zkoušek </a:t>
            </a:r>
            <a:r>
              <a:rPr lang="en-US" dirty="0"/>
              <a:t>(</a:t>
            </a:r>
            <a:r>
              <a:rPr lang="en-US" dirty="0" err="1"/>
              <a:t>zachovat</a:t>
            </a:r>
            <a:r>
              <a:rPr lang="en-US" dirty="0"/>
              <a:t> </a:t>
            </a:r>
            <a:r>
              <a:rPr lang="en-US" dirty="0" err="1"/>
              <a:t>st</a:t>
            </a:r>
            <a:r>
              <a:rPr lang="cs-CZ" dirty="0"/>
              <a:t>ávajíci stav ?)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77262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Jednání odborných sekcí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34283410"/>
              </p:ext>
            </p:extLst>
          </p:nvPr>
        </p:nvGraphicFramePr>
        <p:xfrm>
          <a:off x="685800" y="2366963"/>
          <a:ext cx="7772400" cy="2494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59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SEKCE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MÍSTO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ČAS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STROJÍRENSKÁ 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/>
                        <a:t>TECHNICKÝCH</a:t>
                      </a:r>
                      <a:r>
                        <a:rPr lang="cs-CZ" baseline="0" dirty="0"/>
                        <a:t> LYCEÍ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13:30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ELEKTROTECHNICKÁ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14:30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CHEMICKÁ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LABE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13:30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STAVEBNÍ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TANEČNÍ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13:30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/>
                        <a:t>DOPRAVNÍ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/>
                        <a:t>KONFERENČNÍ SÁL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/>
                        <a:t>13:00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39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POZVÁNKY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DFE4C3C9-37BF-4C5D-91B2-709CD1D7CF7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Konference školství 2019 15.11. 2018, Top Hotel Praha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http://www.uzs-konference.cz/</a:t>
            </a:r>
          </a:p>
        </p:txBody>
      </p:sp>
    </p:spTree>
    <p:extLst>
      <p:ext uri="{BB962C8B-B14F-4D97-AF65-F5344CB8AC3E}">
        <p14:creationId xmlns:p14="http://schemas.microsoft.com/office/powerpoint/2010/main" val="676125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28. Valná hromada </a:t>
            </a:r>
            <a:br>
              <a:rPr lang="cs-CZ" dirty="0"/>
            </a:br>
            <a:r>
              <a:rPr lang="cs-CZ" dirty="0"/>
              <a:t>asociace </a:t>
            </a:r>
            <a:r>
              <a:rPr lang="cs-CZ" dirty="0" err="1"/>
              <a:t>spš</a:t>
            </a:r>
            <a:r>
              <a:rPr lang="cs-CZ" dirty="0"/>
              <a:t> </a:t>
            </a:r>
            <a:r>
              <a:rPr lang="cs-CZ" dirty="0" err="1"/>
              <a:t>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2348880"/>
            <a:ext cx="8348934" cy="3712139"/>
          </a:xfrm>
        </p:spPr>
        <p:txBody>
          <a:bodyPr/>
          <a:lstStyle/>
          <a:p>
            <a:pPr lvl="0"/>
            <a:r>
              <a:rPr lang="cs-CZ" dirty="0"/>
              <a:t>Změny členské základny A SPŠ ČR</a:t>
            </a:r>
          </a:p>
          <a:p>
            <a:pPr lvl="0"/>
            <a:r>
              <a:rPr lang="cs-CZ" dirty="0"/>
              <a:t>Doplňovací volby Člena rady – Královéhradecký kraj</a:t>
            </a:r>
          </a:p>
          <a:p>
            <a:pPr lvl="0"/>
            <a:r>
              <a:rPr lang="cs-CZ" dirty="0"/>
              <a:t>Změna vedoucího stavební sekce A </a:t>
            </a:r>
            <a:r>
              <a:rPr lang="cs-CZ" dirty="0" err="1"/>
              <a:t>SpŠ</a:t>
            </a:r>
            <a:r>
              <a:rPr lang="cs-CZ" dirty="0"/>
              <a:t> ČR</a:t>
            </a:r>
          </a:p>
          <a:p>
            <a:pPr lvl="0"/>
            <a:r>
              <a:rPr lang="cs-CZ" dirty="0"/>
              <a:t>zpráva Dozorčí rady o hospodaření</a:t>
            </a:r>
          </a:p>
          <a:p>
            <a:pPr lvl="0"/>
            <a:r>
              <a:rPr lang="cs-CZ" dirty="0"/>
              <a:t>projednání a schválení výsledků hospodaření</a:t>
            </a:r>
          </a:p>
          <a:p>
            <a:pPr lvl="0"/>
            <a:r>
              <a:rPr lang="cs-CZ" dirty="0"/>
              <a:t>projednání a schválení rozpočtu pro rok 2019</a:t>
            </a:r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3525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1" y="116632"/>
            <a:ext cx="7773338" cy="864096"/>
          </a:xfrm>
        </p:spPr>
        <p:txBody>
          <a:bodyPr/>
          <a:lstStyle/>
          <a:p>
            <a:r>
              <a:rPr lang="cs-CZ" dirty="0"/>
              <a:t>Zpráva o hospodaření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980728"/>
            <a:ext cx="8496944" cy="4968551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V asociaci je zapojeno k dnešnímu dni  116 škol.</a:t>
            </a:r>
          </a:p>
          <a:p>
            <a:r>
              <a:rPr lang="cs-CZ" dirty="0"/>
              <a:t>Zůstatek ke dni 30. 9. 2017                                          	762 240,27 Kč</a:t>
            </a:r>
          </a:p>
          <a:p>
            <a:r>
              <a:rPr lang="cs-CZ" dirty="0"/>
              <a:t>Příjmy asociace do 31. 12. 2017                                    	19 000,00 Kč</a:t>
            </a:r>
          </a:p>
          <a:p>
            <a:r>
              <a:rPr lang="cs-CZ" dirty="0"/>
              <a:t>Výdaje asociace ke dni 31. 12. 2017                           	306 722,50 Kč</a:t>
            </a:r>
          </a:p>
          <a:p>
            <a:pPr marL="0" indent="0">
              <a:buNone/>
            </a:pPr>
            <a:r>
              <a:rPr lang="cs-CZ" dirty="0"/>
              <a:t>__________________________________________________________</a:t>
            </a:r>
          </a:p>
          <a:p>
            <a:r>
              <a:rPr lang="cs-CZ" dirty="0"/>
              <a:t>Zůstatek ke dni 31.12. 2017                                          	474 517,77 Kč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r>
              <a:rPr lang="cs-CZ" dirty="0"/>
              <a:t>Zůstatek ke dni 31. 12. 2017                                          	474 517,77 Kč</a:t>
            </a:r>
          </a:p>
          <a:p>
            <a:r>
              <a:rPr lang="cs-CZ" dirty="0"/>
              <a:t>Příjmy asociace do 30. 9. 2018                                      	813 708,00  Kč </a:t>
            </a:r>
          </a:p>
          <a:p>
            <a:r>
              <a:rPr lang="cs-CZ" dirty="0"/>
              <a:t>Výdaje asociace ke dni 30. 9. 2018                               	134 237,96  Kč</a:t>
            </a:r>
          </a:p>
          <a:p>
            <a:r>
              <a:rPr lang="cs-CZ" dirty="0"/>
              <a:t>Zůstatek ke dni  30. 9. 2018                                         	1 153 987,81 Kč</a:t>
            </a:r>
          </a:p>
          <a:p>
            <a:pPr marL="0" indent="0">
              <a:buNone/>
            </a:pPr>
            <a:r>
              <a:rPr lang="cs-CZ" dirty="0"/>
              <a:t>Dozorčí rada konstatuje, že kontrolou hospodaření účetních dokladů, nebylo zjištěno žádné pochybení ve vedení evidence a neoprávněného čerpání prostředků asociace.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2967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1335" y="188640"/>
            <a:ext cx="7773338" cy="1017943"/>
          </a:xfrm>
        </p:spPr>
        <p:txBody>
          <a:bodyPr/>
          <a:lstStyle/>
          <a:p>
            <a:r>
              <a:rPr lang="cs-CZ" dirty="0"/>
              <a:t>Návrh rozpočtu a </a:t>
            </a:r>
            <a:r>
              <a:rPr lang="cs-CZ" dirty="0" err="1"/>
              <a:t>spš</a:t>
            </a:r>
            <a:r>
              <a:rPr lang="cs-CZ" dirty="0"/>
              <a:t> </a:t>
            </a:r>
            <a:r>
              <a:rPr lang="cs-CZ" dirty="0" err="1"/>
              <a:t>čr</a:t>
            </a:r>
            <a:r>
              <a:rPr lang="cs-CZ" dirty="0"/>
              <a:t> 2019</a:t>
            </a:r>
          </a:p>
        </p:txBody>
      </p:sp>
      <p:graphicFrame>
        <p:nvGraphicFramePr>
          <p:cNvPr id="8" name="Objekt 7">
            <a:extLst>
              <a:ext uri="{FF2B5EF4-FFF2-40B4-BE49-F238E27FC236}">
                <a16:creationId xmlns:a16="http://schemas.microsoft.com/office/drawing/2014/main" id="{3C7F97A7-B659-477D-A675-9B68D017645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1962037"/>
              </p:ext>
            </p:extLst>
          </p:nvPr>
        </p:nvGraphicFramePr>
        <p:xfrm>
          <a:off x="222101" y="1223387"/>
          <a:ext cx="8699797" cy="44360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Worksheet" r:id="rId3" imgW="5768375" imgH="2941336" progId="Excel.Sheet.12">
                  <p:embed/>
                </p:oleObj>
              </mc:Choice>
              <mc:Fallback>
                <p:oleObj name="Worksheet" r:id="rId3" imgW="5768375" imgH="2941336" progId="Excel.Sheet.12">
                  <p:embed/>
                  <p:pic>
                    <p:nvPicPr>
                      <p:cNvPr id="8" name="Objekt 7">
                        <a:extLst>
                          <a:ext uri="{FF2B5EF4-FFF2-40B4-BE49-F238E27FC236}">
                            <a16:creationId xmlns:a16="http://schemas.microsoft.com/office/drawing/2014/main" id="{3C7F97A7-B659-477D-A675-9B68D017645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2101" y="1223387"/>
                        <a:ext cx="8699797" cy="443608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ovéPole 8">
            <a:extLst>
              <a:ext uri="{FF2B5EF4-FFF2-40B4-BE49-F238E27FC236}">
                <a16:creationId xmlns:a16="http://schemas.microsoft.com/office/drawing/2014/main" id="{A4CAE431-566A-45DF-BF9A-000A821FBE1E}"/>
              </a:ext>
            </a:extLst>
          </p:cNvPr>
          <p:cNvSpPr txBox="1"/>
          <p:nvPr/>
        </p:nvSpPr>
        <p:spPr>
          <a:xfrm>
            <a:off x="395536" y="6381328"/>
            <a:ext cx="41449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Vyhotovila: Jaroslava Buzková, 31.8. 2018</a:t>
            </a:r>
          </a:p>
        </p:txBody>
      </p:sp>
    </p:spTree>
    <p:extLst>
      <p:ext uri="{BB962C8B-B14F-4D97-AF65-F5344CB8AC3E}">
        <p14:creationId xmlns:p14="http://schemas.microsoft.com/office/powerpoint/2010/main" val="34879272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8279156" cy="4610682"/>
          </a:xfrm>
        </p:spPr>
        <p:txBody>
          <a:bodyPr/>
          <a:lstStyle/>
          <a:p>
            <a:r>
              <a:rPr lang="cs-CZ" dirty="0"/>
              <a:t>Zásadní stanoviska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K odborným tématům </a:t>
            </a:r>
            <a:br>
              <a:rPr lang="cs-CZ" dirty="0"/>
            </a:br>
            <a:br>
              <a:rPr lang="cs-CZ" dirty="0"/>
            </a:br>
            <a:r>
              <a:rPr lang="cs-CZ" dirty="0"/>
              <a:t>přijatá 28. valnou hromadou A SPŠ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85330" y="5229200"/>
            <a:ext cx="7772870" cy="562000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4575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568952" cy="6264695"/>
          </a:xfrm>
        </p:spPr>
        <p:txBody>
          <a:bodyPr>
            <a:normAutofit/>
          </a:bodyPr>
          <a:lstStyle/>
          <a:p>
            <a:r>
              <a:rPr lang="cs-CZ" dirty="0"/>
              <a:t>Příští jednání VH Asociace SPŠ Bude volební</a:t>
            </a:r>
          </a:p>
          <a:p>
            <a:endParaRPr lang="cs-CZ" dirty="0"/>
          </a:p>
          <a:p>
            <a:r>
              <a:rPr lang="cs-CZ" dirty="0"/>
              <a:t>Termín:	1. – 3.10. 2018</a:t>
            </a:r>
          </a:p>
          <a:p>
            <a:endParaRPr lang="cs-CZ" dirty="0"/>
          </a:p>
          <a:p>
            <a:r>
              <a:rPr lang="cs-CZ" dirty="0"/>
              <a:t>Místo: 	</a:t>
            </a:r>
            <a:r>
              <a:rPr lang="cs-CZ" dirty="0" err="1"/>
              <a:t>Orea</a:t>
            </a:r>
            <a:r>
              <a:rPr lang="cs-CZ" dirty="0"/>
              <a:t> resort Horal, Špindlerův Mlýn</a:t>
            </a:r>
          </a:p>
          <a:p>
            <a:endParaRPr lang="cs-CZ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132271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Kapka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Kapk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pk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TC104033925[[fn=Kapka]]</Template>
  <TotalTime>3416</TotalTime>
  <Words>361</Words>
  <Application>Microsoft Office PowerPoint</Application>
  <PresentationFormat>Předvádění na obrazovce (4:3)</PresentationFormat>
  <Paragraphs>144</Paragraphs>
  <Slides>18</Slides>
  <Notes>1</Notes>
  <HiddenSlides>0</HiddenSlides>
  <MMClips>0</MMClips>
  <ScaleCrop>false</ScaleCrop>
  <HeadingPairs>
    <vt:vector size="8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6" baseType="lpstr">
      <vt:lpstr>Arial</vt:lpstr>
      <vt:lpstr>Arial Unicode MS</vt:lpstr>
      <vt:lpstr>Calibri</vt:lpstr>
      <vt:lpstr>Palatino Linotype</vt:lpstr>
      <vt:lpstr>Times New Roman</vt:lpstr>
      <vt:lpstr>Tw Cen MT</vt:lpstr>
      <vt:lpstr>Kapka</vt:lpstr>
      <vt:lpstr>Worksheet</vt:lpstr>
      <vt:lpstr>Metodický seminář  a  28. valná hromada </vt:lpstr>
      <vt:lpstr>Program jednání</vt:lpstr>
      <vt:lpstr>Odpolední blok jednání</vt:lpstr>
      <vt:lpstr>Prezentace aplikace PowerPoint</vt:lpstr>
      <vt:lpstr>Klíčová témata 2017/18</vt:lpstr>
      <vt:lpstr>Reforma financování RgŠ </vt:lpstr>
      <vt:lpstr>Zákon o pedagogických pracovnících – Návrh novely</vt:lpstr>
      <vt:lpstr> Koncepce maturitních a přijímacích zkoušek </vt:lpstr>
      <vt:lpstr>Platové poměry ve školství </vt:lpstr>
      <vt:lpstr>Projekt SYPO</vt:lpstr>
      <vt:lpstr>Stanovisko valné hromady</vt:lpstr>
      <vt:lpstr>Jednání odborných sekcí</vt:lpstr>
      <vt:lpstr>POZVÁNKY</vt:lpstr>
      <vt:lpstr>28. Valná hromada  asociace spš Čr</vt:lpstr>
      <vt:lpstr>Zpráva o hospodaření</vt:lpstr>
      <vt:lpstr>Návrh rozpočtu a spš čr 2019</vt:lpstr>
      <vt:lpstr>Zásadní stanoviska   K odborným tématům   přijatá 28. valnou hromadou A SPŠ</vt:lpstr>
      <vt:lpstr>Prezentace aplikace PowerPoint</vt:lpstr>
    </vt:vector>
  </TitlesOfParts>
  <Company>MSSCH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Zajicek Jiri</dc:creator>
  <cp:lastModifiedBy>Jiří Zajíček</cp:lastModifiedBy>
  <cp:revision>180</cp:revision>
  <dcterms:created xsi:type="dcterms:W3CDTF">2012-09-25T09:33:19Z</dcterms:created>
  <dcterms:modified xsi:type="dcterms:W3CDTF">2018-10-03T07:08:53Z</dcterms:modified>
</cp:coreProperties>
</file>