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23" r:id="rId2"/>
    <p:sldId id="324" r:id="rId3"/>
    <p:sldId id="325" r:id="rId4"/>
    <p:sldId id="326" r:id="rId5"/>
    <p:sldId id="327" r:id="rId6"/>
    <p:sldId id="315" r:id="rId7"/>
    <p:sldId id="322" r:id="rId8"/>
    <p:sldId id="319" r:id="rId9"/>
  </p:sldIdLst>
  <p:sldSz cx="9144000" cy="6858000" type="screen4x3"/>
  <p:notesSz cx="6794500" cy="99314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8D96"/>
    <a:srgbClr val="418E96"/>
    <a:srgbClr val="76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240" y="4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4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8646" y="1"/>
            <a:ext cx="2944284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D15F50-1F8B-44AC-97B2-32CDEEF8E7A0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33107"/>
            <a:ext cx="2944284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8646" y="9433107"/>
            <a:ext cx="2944284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B6C840-8045-4BEE-8E03-2537E8485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1162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4284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6" y="1"/>
            <a:ext cx="2944284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83C53-209C-40A5-8BC7-2A222E9E8B5F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1" y="4717415"/>
            <a:ext cx="5435600" cy="446913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433107"/>
            <a:ext cx="2944284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6" y="9433107"/>
            <a:ext cx="2944284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AC157-68E0-4F13-9BFD-18D668B664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720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2987824" y="3356992"/>
            <a:ext cx="54703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/>
            <a:r>
              <a:rPr lang="pl-PL" b="1" dirty="0">
                <a:latin typeface="+mn-lt"/>
              </a:rPr>
              <a:t>Státní podpora sportu </a:t>
            </a:r>
            <a:br>
              <a:rPr lang="pl-PL" b="1" dirty="0">
                <a:latin typeface="+mn-lt"/>
              </a:rPr>
            </a:br>
            <a:r>
              <a:rPr lang="pl-PL" b="1" dirty="0">
                <a:latin typeface="+mn-lt"/>
              </a:rPr>
              <a:t>pro rok 2013</a:t>
            </a:r>
            <a:endParaRPr lang="cs-CZ" b="1" dirty="0">
              <a:latin typeface="+mn-lt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784576" cy="432048"/>
          </a:xfrm>
        </p:spPr>
        <p:txBody>
          <a:bodyPr>
            <a:normAutofit fontScale="77500" lnSpcReduction="20000"/>
          </a:bodyPr>
          <a:lstStyle>
            <a:lvl1pPr marL="0" indent="0">
              <a:buNone/>
              <a:defRPr/>
            </a:lvl1pPr>
          </a:lstStyle>
          <a:p>
            <a:pPr algn="l"/>
            <a:r>
              <a:rPr lang="cs-CZ" sz="900" dirty="0"/>
              <a:t>Ministerstvo školství, mládeže a tělovýchovy</a:t>
            </a:r>
          </a:p>
          <a:p>
            <a:pPr algn="l"/>
            <a:r>
              <a:rPr lang="cs-CZ" sz="900" dirty="0"/>
              <a:t>Karmelitská 7, 118 12 Praha 1 • tel.:: +420 234 811 111</a:t>
            </a:r>
          </a:p>
          <a:p>
            <a:pPr algn="l"/>
            <a:r>
              <a:rPr lang="cs-CZ" sz="900" dirty="0"/>
              <a:t>msmt@msmt.cz • www.msmt.cz</a:t>
            </a:r>
          </a:p>
        </p:txBody>
      </p:sp>
      <p:sp>
        <p:nvSpPr>
          <p:cNvPr id="9" name="TextovéPole 8"/>
          <p:cNvSpPr txBox="1"/>
          <p:nvPr userDrawn="1"/>
        </p:nvSpPr>
        <p:spPr>
          <a:xfrm>
            <a:off x="323528" y="6093296"/>
            <a:ext cx="1872208" cy="648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107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ablony MS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571184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500" b="1" dirty="0">
                <a:solidFill>
                  <a:srgbClr val="418E96"/>
                </a:solidFill>
              </a:rPr>
              <a:t>Státní podpora sportu pro rok 2013</a:t>
            </a:r>
          </a:p>
          <a:p>
            <a:pPr marL="0" indent="0">
              <a:buNone/>
            </a:pPr>
            <a:r>
              <a:rPr lang="cs-CZ" sz="2000" b="1" dirty="0"/>
              <a:t>Státní podpora sportu pro rok 2013 byla projednána poradou vedení MŠMT dne 19. června 2012. </a:t>
            </a:r>
            <a:r>
              <a:rPr lang="cs-CZ" sz="2000" dirty="0"/>
              <a:t>Jedná se o veřejné vyhlášení programů neinvestičního charakteru a charakteru programového financování reprodukce majetku v oblasti sportu. </a:t>
            </a:r>
          </a:p>
          <a:p>
            <a:pPr marL="0" indent="0">
              <a:buNone/>
            </a:pPr>
            <a:r>
              <a:rPr lang="cs-CZ" sz="2000" dirty="0"/>
              <a:t>Státní finanční prostředky pro oblast sportu jsou z pozice státního rozpočtu vedeny ve dvou závazných ukazatelích, které pro rok 2013 jsou navrhovány s označením: </a:t>
            </a:r>
          </a:p>
          <a:p>
            <a:endParaRPr lang="cs-CZ" sz="2000" dirty="0"/>
          </a:p>
          <a:p>
            <a:r>
              <a:rPr lang="cs-CZ" sz="2000" dirty="0"/>
              <a:t>a) výdajový okruh: „Sportovní reprezentace“ </a:t>
            </a:r>
          </a:p>
          <a:p>
            <a:r>
              <a:rPr lang="cs-CZ" sz="2000" dirty="0"/>
              <a:t>b) výdajový okruh: „Všeobecná sportovní činnost“ </a:t>
            </a:r>
          </a:p>
        </p:txBody>
      </p:sp>
    </p:spTree>
    <p:extLst>
      <p:ext uri="{BB962C8B-B14F-4D97-AF65-F5344CB8AC3E}">
        <p14:creationId xmlns:p14="http://schemas.microsoft.com/office/powerpoint/2010/main" val="369308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B32F09-55A8-4CD1-800E-DE1F37E16F05}" type="datetime1">
              <a:rPr lang="cs-CZ" smtClean="0"/>
              <a:t>03.10.2018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C4738B8-AF64-4FE4-B405-ED8BCA522024}" type="datetime1">
              <a:rPr lang="cs-CZ" smtClean="0"/>
              <a:t>03.10.2018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24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CD8058-F576-4074-B136-4DCC072DDC84}" type="datetime1">
              <a:rPr lang="cs-CZ" smtClean="0"/>
              <a:t>03.10.2018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C822AEC-62FD-44ED-A00D-A24AEE9FD083}" type="datetime1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76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8011B5A-1E28-4D66-A5E1-E485A822FC52}" type="datetime1">
              <a:rPr lang="cs-CZ" smtClean="0"/>
              <a:t>03.10.2018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BBC10FC-2AAA-47B9-B9B2-B0B97568D014}" type="datetime1">
              <a:rPr lang="cs-CZ" smtClean="0"/>
              <a:t>03.10.2018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29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BDB8E4B-2AB7-4C74-93BC-179C3E3648DF}" type="datetime1">
              <a:rPr lang="cs-CZ" smtClean="0"/>
              <a:t>03.10.2018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18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2B30BC-CCD8-4378-88BC-430872E484EC}" type="datetime1">
              <a:rPr lang="cs-CZ" smtClean="0"/>
              <a:t>03.10.2018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60CB82B-603D-4E52-A075-E2D552D01AC5}" type="datetime1">
              <a:rPr lang="cs-CZ" smtClean="0"/>
              <a:t>03.10.2018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07FF043-C0B2-4D5E-9D2E-6F925F59F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600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115616" y="1628800"/>
            <a:ext cx="7571184" cy="4497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číslo snímku 5"/>
          <p:cNvSpPr txBox="1">
            <a:spLocks/>
          </p:cNvSpPr>
          <p:nvPr userDrawn="1"/>
        </p:nvSpPr>
        <p:spPr>
          <a:xfrm>
            <a:off x="251520" y="6356350"/>
            <a:ext cx="648072" cy="3651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D07FF043-C0B2-4D5E-9D2E-6F925F59FAFC}" type="slidenum">
              <a:rPr lang="cs-CZ" smtClean="0"/>
              <a:pPr algn="r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22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500" b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791296"/>
            <a:ext cx="7272808" cy="4572396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1685487" y="1172030"/>
            <a:ext cx="64318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altLang="cs-CZ" sz="2000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Návrh rozpočtu kapitoly MŠMT na rok 2019 v Kč ve stavu projednaném vládou</a:t>
            </a:r>
          </a:p>
        </p:txBody>
      </p:sp>
    </p:spTree>
    <p:extLst>
      <p:ext uri="{BB962C8B-B14F-4D97-AF65-F5344CB8AC3E}">
        <p14:creationId xmlns:p14="http://schemas.microsoft.com/office/powerpoint/2010/main" val="404573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043608" y="1196752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cs-CZ" altLang="cs-CZ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Návrh rozpočtu kapitoly MŠMT na rok 2019 v Kč ve stavu projednaném vládou dne 19.9.2019 bez podílu výdajů od EU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5579437"/>
              </p:ext>
            </p:extLst>
          </p:nvPr>
        </p:nvGraphicFramePr>
        <p:xfrm>
          <a:off x="365155" y="1843083"/>
          <a:ext cx="8424862" cy="56565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40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68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93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10475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Vládní návrh rozpočtu MŠMT na rok 2019</a:t>
                      </a:r>
                    </a:p>
                    <a:p>
                      <a:pPr algn="l" fontAlgn="b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předaný do PSP Parlamentu ČR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b"/>
                      <a:r>
                        <a:rPr lang="cs-CZ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Schválený rozpočet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pl-PL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na rok 2018                        </a:t>
                      </a:r>
                      <a:r>
                        <a:rPr lang="pl-PL" sz="12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bez podílu EU</a:t>
                      </a:r>
                    </a:p>
                    <a:p>
                      <a:pPr algn="ctr" fontAlgn="ctr"/>
                      <a:r>
                        <a:rPr lang="pl-PL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 Kč                           </a:t>
                      </a:r>
                      <a:endParaRPr lang="pl-PL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Návrh rozpočtu 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pl-PL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na rok 2019                                        </a:t>
                      </a:r>
                      <a:r>
                        <a:rPr lang="pl-PL" sz="12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bez podílu EU</a:t>
                      </a:r>
                    </a:p>
                    <a:p>
                      <a:pPr algn="ctr" fontAlgn="ctr"/>
                      <a:r>
                        <a:rPr lang="pl-PL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 Kč</a:t>
                      </a:r>
                    </a:p>
                  </a:txBody>
                  <a:tcPr marL="6436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Absolutní změna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vůči schválenému rozpočtu r. 2018                 </a:t>
                      </a:r>
                    </a:p>
                    <a:p>
                      <a:pPr algn="ctr" fontAlgn="ctr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 Kč</a:t>
                      </a:r>
                    </a:p>
                    <a:p>
                      <a:pPr algn="ctr" fontAlgn="ctr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(sl.2-1)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Relativní změna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cs-CZ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vůči schválenému rozpočtu r. 2018 v %                 (sl.2-1)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013">
                <a:tc>
                  <a:txBody>
                    <a:bodyPr/>
                    <a:lstStyle/>
                    <a:p>
                      <a:pPr algn="l" fontAlgn="b"/>
                      <a:r>
                        <a:rPr lang="cs-CZ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1799">
                <a:tc>
                  <a:txBody>
                    <a:bodyPr/>
                    <a:lstStyle/>
                    <a:p>
                      <a:pPr marL="36000" algn="l" fontAlgn="b"/>
                      <a:r>
                        <a:rPr lang="pl-PL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Výdaje celkem bez podílu EU/FM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169 008 679 750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195 700 679 620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26 691 999 870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18,04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799">
                <a:tc>
                  <a:txBody>
                    <a:bodyPr/>
                    <a:lstStyle/>
                    <a:p>
                      <a:pPr marL="0" indent="0" algn="l" defTabSz="914400" rtl="0" eaLnBrk="1" fontAlgn="b" latinLnBrk="0" hangingPunct="1">
                        <a:buNone/>
                      </a:pPr>
                      <a:r>
                        <a:rPr lang="cs-CZ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1. vysoké školy</a:t>
                      </a:r>
                    </a:p>
                  </a:txBody>
                  <a:tcPr marL="36000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24 611 676 980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26 528 676 980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1 917 000 000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8,86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6564">
                <a:tc>
                  <a:txBody>
                    <a:bodyPr/>
                    <a:lstStyle/>
                    <a:p>
                      <a:pPr marL="36000" algn="l" fontAlgn="b"/>
                      <a:r>
                        <a:rPr lang="cs-CZ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výzkum, vývoj a inovace podle návrhu MF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14 345 112 585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14 613 874 459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268 761 874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1,93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891">
                <a:tc>
                  <a:txBody>
                    <a:bodyPr/>
                    <a:lstStyle/>
                    <a:p>
                      <a:pPr marL="36000" algn="l" fontAlgn="b"/>
                      <a:r>
                        <a:rPr lang="cs-CZ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výdaje regionálního školství a přímo řízených organizací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120 947 128 314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143 723 127 562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22 775 999 248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21,97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1799">
                <a:tc>
                  <a:txBody>
                    <a:bodyPr/>
                    <a:lstStyle/>
                    <a:p>
                      <a:pPr marL="36000" algn="l" fontAlgn="b"/>
                      <a:r>
                        <a:rPr lang="cs-CZ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podpora činnosti v oblasti mládeže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280 782 391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276 266 938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-4 515 453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-1,95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1799">
                <a:tc>
                  <a:txBody>
                    <a:bodyPr/>
                    <a:lstStyle/>
                    <a:p>
                      <a:pPr marL="36000" algn="l" fontAlgn="b"/>
                      <a:r>
                        <a:rPr lang="cs-CZ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podpora činnosti v oblasti sportu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5 449 374 181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  <a:r>
                        <a:rPr lang="cs-CZ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000 000 000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1 550 625 819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27,47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1899">
                <a:tc>
                  <a:txBody>
                    <a:bodyPr/>
                    <a:lstStyle/>
                    <a:p>
                      <a:pPr marL="36000" algn="l" fontAlgn="b"/>
                      <a:r>
                        <a:rPr lang="cs-CZ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výdaje na programy spolufinancované z rozpočtu EU a FM mimo výzkum vývoj a inovace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1 203 003 753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1 319 580 733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116 576 980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11,96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3102">
                <a:tc>
                  <a:txBody>
                    <a:bodyPr/>
                    <a:lstStyle/>
                    <a:p>
                      <a:pPr marL="36000" algn="l" fontAlgn="b"/>
                      <a:r>
                        <a:rPr lang="cs-CZ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ostatní výdaje na zabezpečení úkolů resortu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000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2 171 601 546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2 239 152 948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67 551 402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3,52</a:t>
                      </a:r>
                    </a:p>
                  </a:txBody>
                  <a:tcPr marL="9525" marR="36000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723922">
                <a:tc gridSpan="5">
                  <a:txBody>
                    <a:bodyPr/>
                    <a:lstStyle/>
                    <a:p>
                      <a:pPr algn="l" fontAlgn="b"/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36" marR="6436" marT="643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436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436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436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436" marR="6436" marT="643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64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1844824"/>
            <a:ext cx="8352928" cy="4752528"/>
          </a:xfrm>
        </p:spPr>
        <p:txBody>
          <a:bodyPr>
            <a:normAutofit/>
          </a:bodyPr>
          <a:lstStyle/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14 745 mil. Kč platový nárůst včetně odvodů (15 % pro pedagogy </a:t>
            </a:r>
            <a:r>
              <a:rPr lang="cs-CZ" altLang="cs-CZ" sz="1600" dirty="0" err="1"/>
              <a:t>RgŠ</a:t>
            </a:r>
            <a:r>
              <a:rPr lang="cs-CZ" altLang="cs-CZ" sz="1600" dirty="0"/>
              <a:t> a 6 % pro ostatní zaměstnance zahrnované do limitů regulace zaměstnanosti, vč. vyrovnávání mezikrajových rozdílů), 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 785 mil. Kč na dorovnání platového nárůstu pro soukromé a církevní školy 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 796 mil. Kč na další nárůst platů (</a:t>
            </a:r>
            <a:r>
              <a:rPr lang="cs-CZ" altLang="cs-CZ" sz="1600" dirty="0" err="1"/>
              <a:t>nepedagogů</a:t>
            </a:r>
            <a:r>
              <a:rPr lang="cs-CZ" altLang="cs-CZ" sz="1600" dirty="0"/>
              <a:t> do 10 %)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1 371 mil. Kč na růst výkonů v </a:t>
            </a:r>
            <a:r>
              <a:rPr lang="cs-CZ" altLang="cs-CZ" sz="1600" dirty="0" err="1"/>
              <a:t>RgŠ</a:t>
            </a:r>
            <a:r>
              <a:rPr lang="cs-CZ" altLang="cs-CZ" sz="1600" dirty="0"/>
              <a:t>,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1 000 mil. Kč podpora sportu, 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2 165 mil. Kč na podpůrná opatření v oblasti společného vzdělávání,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1 800 mil. Kč na rozšíření provozu mateřských škol vč. překryvu 2,5 hodiny týdně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    700 mil. Kč na větší dělení hodin v </a:t>
            </a:r>
            <a:r>
              <a:rPr lang="cs-CZ" altLang="cs-CZ" sz="1600" dirty="0" err="1"/>
              <a:t>RgŠ</a:t>
            </a:r>
            <a:r>
              <a:rPr lang="cs-CZ" altLang="cs-CZ" sz="1600" dirty="0"/>
              <a:t> (</a:t>
            </a:r>
            <a:r>
              <a:rPr lang="cs-CZ" altLang="cs-CZ" sz="1600" dirty="0" err="1"/>
              <a:t>PH</a:t>
            </a:r>
            <a:r>
              <a:rPr lang="cs-CZ" altLang="cs-CZ" sz="1600" baseline="-25000" dirty="0" err="1"/>
              <a:t>max</a:t>
            </a:r>
            <a:r>
              <a:rPr lang="cs-CZ" altLang="cs-CZ" sz="1600" dirty="0"/>
              <a:t>)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    800 mil. Kč na podporu speciálního školství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    269 mil. Kč na nárůst výdajů výzkumu, vývoje a inovací</a:t>
            </a:r>
          </a:p>
          <a:p>
            <a:pPr lvl="1">
              <a:buFont typeface="Symbol" panose="05050102010706020507" pitchFamily="18" charset="2"/>
              <a:buChar char=""/>
            </a:pPr>
            <a:r>
              <a:rPr lang="cs-CZ" altLang="cs-CZ" sz="1600" dirty="0"/>
              <a:t>  2 000 mil. Kč podpora vysokých škol</a:t>
            </a:r>
          </a:p>
          <a:p>
            <a:endParaRPr lang="cs-CZ" dirty="0"/>
          </a:p>
        </p:txBody>
      </p:sp>
      <p:sp>
        <p:nvSpPr>
          <p:cNvPr id="3" name="TextovéPole 1"/>
          <p:cNvSpPr txBox="1">
            <a:spLocks noChangeArrowheads="1"/>
          </p:cNvSpPr>
          <p:nvPr/>
        </p:nvSpPr>
        <p:spPr bwMode="auto">
          <a:xfrm>
            <a:off x="1115616" y="1186492"/>
            <a:ext cx="75711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cs-CZ" altLang="cs-CZ" sz="2000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Hlavní vlivy na rozpočet  MŠMT na rok 2019</a:t>
            </a:r>
          </a:p>
        </p:txBody>
      </p:sp>
    </p:spTree>
    <p:extLst>
      <p:ext uri="{BB962C8B-B14F-4D97-AF65-F5344CB8AC3E}">
        <p14:creationId xmlns:p14="http://schemas.microsoft.com/office/powerpoint/2010/main" val="62695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15616" y="2053368"/>
            <a:ext cx="7571184" cy="4543983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933984"/>
              </p:ext>
            </p:extLst>
          </p:nvPr>
        </p:nvGraphicFramePr>
        <p:xfrm>
          <a:off x="1115616" y="2053369"/>
          <a:ext cx="7488832" cy="43463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18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5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52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58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063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4433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</a:rPr>
                        <a:t>Kapitola 333 - MŠMT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</a:rPr>
                        <a:t>Návrh rozpočtu 2019                      bez ekviv.EU/FM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</a:rPr>
                        <a:t>nárůst v r. 2020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</a:rPr>
                        <a:t>Návrh výhledu 2020                        bez ekviv.EU/FM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</a:rPr>
                        <a:t>nárůst v r. 2021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1" u="none" strike="noStrike" dirty="0">
                          <a:effectLst/>
                        </a:rPr>
                        <a:t>Návrh výhledu 2021                      bez ekviv.EU/FM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84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200" b="1" u="none" strike="noStrike" dirty="0">
                          <a:effectLst/>
                        </a:rPr>
                        <a:t>Celkem výdaje MŠMT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93" marR="71993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b="1" u="none" strike="noStrike">
                          <a:effectLst/>
                        </a:rPr>
                        <a:t>195 700 679 620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b="1" u="none" strike="noStrike">
                          <a:effectLst/>
                        </a:rPr>
                        <a:t>4 556 986 356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b="1" u="none" strike="noStrike">
                          <a:effectLst/>
                        </a:rPr>
                        <a:t>200 257 665 976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b="1" u="none" strike="noStrike">
                          <a:effectLst/>
                        </a:rPr>
                        <a:t>776 604 300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b="1" u="none" strike="noStrike" dirty="0">
                          <a:effectLst/>
                        </a:rPr>
                        <a:t>201 034 270 276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84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200" b="1" u="none" strike="noStrike" dirty="0">
                          <a:effectLst/>
                        </a:rPr>
                        <a:t>vysoké školy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93" marR="71993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26 528 676 980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883 000 000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27 411 676 980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1 000 000 000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28 411 676 980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68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200" b="1" u="none" strike="noStrike" dirty="0">
                          <a:effectLst/>
                        </a:rPr>
                        <a:t>výzkum, vývoj a inovace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93" marR="71993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14 613 874 459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-51 897 378</a:t>
                      </a:r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14 561 977 081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-209 895 700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14 352 081 381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476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200" b="1" u="none" strike="noStrike" dirty="0">
                          <a:effectLst/>
                        </a:rPr>
                        <a:t>výdaje regionálního školství a přímo řízených organizací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93" marR="71993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143 723 127 562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3 819 457 606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147 542 585 168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147 542</a:t>
                      </a:r>
                      <a:r>
                        <a:rPr lang="cs-CZ" sz="1200" u="none" strike="noStrike" baseline="0" dirty="0">
                          <a:effectLst/>
                        </a:rPr>
                        <a:t> 585 168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2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200" b="1" u="none" strike="noStrike" dirty="0">
                          <a:effectLst/>
                        </a:rPr>
                        <a:t>podpora činnosti v oblasti mládeže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93" marR="71993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276 266 938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0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276 266 938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276 266 938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82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200" b="1" u="none" strike="noStrike" dirty="0">
                          <a:effectLst/>
                        </a:rPr>
                        <a:t>podpora činnosti v oblasti sportu 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93" marR="71993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7 000 000 000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0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7 000 000 000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7 000 000 000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8200">
                <a:tc>
                  <a:txBody>
                    <a:bodyPr/>
                    <a:lstStyle/>
                    <a:p>
                      <a:pPr algn="l" fontAlgn="ctr"/>
                      <a:r>
                        <a:rPr lang="cs-CZ" sz="1200" b="1" u="none" strike="noStrike" dirty="0">
                          <a:effectLst/>
                        </a:rPr>
                        <a:t>výdaje spolufinancované z rozpočtu EU/FM mimo VVI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93" marR="71993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1 319 580 733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-112 155 918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1 207 424 815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1 139 336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1 208 564 151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4769">
                <a:tc>
                  <a:txBody>
                    <a:bodyPr/>
                    <a:lstStyle/>
                    <a:p>
                      <a:pPr algn="l" fontAlgn="ctr"/>
                      <a:r>
                        <a:rPr lang="pl-PL" sz="1200" b="1" u="none" strike="noStrike" dirty="0">
                          <a:effectLst/>
                        </a:rPr>
                        <a:t>ostatní výdaje na zabezpečení úkolů resortu</a:t>
                      </a:r>
                      <a:endParaRPr lang="pl-PL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1993" marR="71993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2 239 152 948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18 582 046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>
                          <a:effectLst/>
                        </a:rPr>
                        <a:t>2 257 734 994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-14 639 336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200" u="none" strike="noStrike" dirty="0">
                          <a:effectLst/>
                        </a:rPr>
                        <a:t>2 243 095 658</a:t>
                      </a:r>
                      <a:endParaRPr lang="cs-CZ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996" marR="35996" marT="36008" marB="360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1115616" y="1255611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cs-CZ" altLang="cs-CZ" sz="2000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Návrh střednědobého výhledu kapitoly MŠMT na rok 2020 a 2021 v Kč </a:t>
            </a:r>
          </a:p>
          <a:p>
            <a:pPr algn="ctr">
              <a:spcBef>
                <a:spcPct val="0"/>
              </a:spcBef>
            </a:pPr>
            <a:r>
              <a:rPr lang="cs-CZ" altLang="cs-CZ" sz="2000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v porovnání s rokem 2019  a ve stavu projednaném vládou dne 19.9.2019 </a:t>
            </a:r>
          </a:p>
        </p:txBody>
      </p:sp>
    </p:spTree>
    <p:extLst>
      <p:ext uri="{BB962C8B-B14F-4D97-AF65-F5344CB8AC3E}">
        <p14:creationId xmlns:p14="http://schemas.microsoft.com/office/powerpoint/2010/main" val="158998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1" dirty="0"/>
              <a:t>Hlavní vlivy na rozpočet  MŠMT na rok 2020</a:t>
            </a:r>
          </a:p>
          <a:p>
            <a:pPr lvl="1">
              <a:buFont typeface="Symbol" panose="05050102010706020507" pitchFamily="18" charset="2"/>
              <a:buChar char=""/>
              <a:defRPr/>
            </a:pPr>
            <a:r>
              <a:rPr lang="cs-CZ" sz="1600" dirty="0"/>
              <a:t>1 000 mil. Kč na dorovnání platového nárůstu pro soukromé a církevní školy </a:t>
            </a:r>
          </a:p>
          <a:p>
            <a:pPr lvl="1">
              <a:buFont typeface="Symbol" panose="05050102010706020507" pitchFamily="18" charset="2"/>
              <a:buChar char=""/>
              <a:defRPr/>
            </a:pPr>
            <a:r>
              <a:rPr lang="cs-CZ" sz="1600" dirty="0"/>
              <a:t>1 400 mil. Kč na větší dělení hodin v </a:t>
            </a:r>
            <a:r>
              <a:rPr lang="cs-CZ" sz="1600" dirty="0" err="1"/>
              <a:t>RgŠ</a:t>
            </a:r>
            <a:r>
              <a:rPr lang="cs-CZ" sz="1600" dirty="0"/>
              <a:t> (</a:t>
            </a:r>
            <a:r>
              <a:rPr lang="cs-CZ" sz="1600" dirty="0" err="1"/>
              <a:t>PH</a:t>
            </a:r>
            <a:r>
              <a:rPr lang="cs-CZ" sz="1600" baseline="-25000" dirty="0" err="1"/>
              <a:t>max</a:t>
            </a:r>
            <a:r>
              <a:rPr lang="cs-CZ" sz="1600" dirty="0"/>
              <a:t>)</a:t>
            </a:r>
          </a:p>
          <a:p>
            <a:pPr lvl="1">
              <a:buFont typeface="Symbol" panose="05050102010706020507" pitchFamily="18" charset="2"/>
              <a:buChar char=""/>
              <a:defRPr/>
            </a:pPr>
            <a:r>
              <a:rPr lang="cs-CZ" sz="1600" dirty="0"/>
              <a:t>    883 mil. Kč na podporu vysokých škol</a:t>
            </a:r>
          </a:p>
          <a:p>
            <a:pPr lvl="1">
              <a:buFont typeface="Symbol" panose="05050102010706020507" pitchFamily="18" charset="2"/>
              <a:buChar char=""/>
              <a:defRPr/>
            </a:pPr>
            <a:r>
              <a:rPr lang="cs-CZ" sz="1600" dirty="0"/>
              <a:t> 1 009 mil. Kč na navýšení na reformu </a:t>
            </a:r>
            <a:r>
              <a:rPr lang="cs-CZ" sz="1600" dirty="0" err="1"/>
              <a:t>RgŠ</a:t>
            </a:r>
            <a:r>
              <a:rPr lang="cs-CZ" sz="1600" dirty="0"/>
              <a:t> pro </a:t>
            </a:r>
            <a:r>
              <a:rPr lang="cs-CZ" sz="1600" dirty="0" err="1"/>
              <a:t>nepedagogy</a:t>
            </a:r>
            <a:r>
              <a:rPr lang="cs-CZ" sz="1600" dirty="0"/>
              <a:t> (platy a pojistné)  </a:t>
            </a:r>
          </a:p>
          <a:p>
            <a:pPr lvl="1">
              <a:buFont typeface="Symbol" panose="05050102010706020507" pitchFamily="18" charset="2"/>
              <a:buChar char=""/>
              <a:defRPr/>
            </a:pPr>
            <a:r>
              <a:rPr lang="cs-CZ" sz="1600" dirty="0"/>
              <a:t>    400 mil. Kč </a:t>
            </a:r>
            <a:r>
              <a:rPr lang="cs-CZ" altLang="cs-CZ" sz="1600" dirty="0"/>
              <a:t>na rozšíření provozu mateřských škol vč. překryvu 2,5 hodiny týdně</a:t>
            </a:r>
            <a:endParaRPr lang="cs-CZ" sz="1600" dirty="0"/>
          </a:p>
          <a:p>
            <a:pPr marL="457200" lvl="1" indent="0">
              <a:buNone/>
              <a:defRPr/>
            </a:pPr>
            <a:endParaRPr lang="pl-PL" b="1" dirty="0"/>
          </a:p>
          <a:p>
            <a:r>
              <a:rPr lang="cs-CZ" b="1" dirty="0"/>
              <a:t>Hlavní vlivy na rozpočet  MŠMT na rok 2021</a:t>
            </a:r>
          </a:p>
          <a:p>
            <a:pPr lvl="1">
              <a:buFont typeface="Symbol" panose="05050102010706020507" pitchFamily="18" charset="2"/>
              <a:buChar char=""/>
              <a:defRPr/>
            </a:pPr>
            <a:r>
              <a:rPr lang="cs-CZ" sz="1600" dirty="0"/>
              <a:t>1 000 mil. Kč na podporu vysokých škol</a:t>
            </a:r>
          </a:p>
          <a:p>
            <a:pPr lvl="1">
              <a:buFont typeface="Symbol" panose="05050102010706020507" pitchFamily="18" charset="2"/>
              <a:buChar char=""/>
              <a:defRPr/>
            </a:pPr>
            <a:r>
              <a:rPr lang="cs-CZ" sz="1600" dirty="0"/>
              <a:t>   210 mil. Kč na pokles výdajů výzkumu, vývoje a inovací</a:t>
            </a:r>
          </a:p>
        </p:txBody>
      </p:sp>
    </p:spTree>
    <p:extLst>
      <p:ext uri="{BB962C8B-B14F-4D97-AF65-F5344CB8AC3E}">
        <p14:creationId xmlns:p14="http://schemas.microsoft.com/office/powerpoint/2010/main" val="352996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1"/>
          <p:cNvSpPr>
            <a:spLocks noGrp="1"/>
          </p:cNvSpPr>
          <p:nvPr>
            <p:ph idx="1"/>
          </p:nvPr>
        </p:nvSpPr>
        <p:spPr>
          <a:xfrm>
            <a:off x="1043608" y="1340768"/>
            <a:ext cx="7560840" cy="5112568"/>
          </a:xfrm>
        </p:spPr>
        <p:txBody>
          <a:bodyPr>
            <a:normAutofit/>
          </a:bodyPr>
          <a:lstStyle/>
          <a:p>
            <a:pPr marL="400050" lvl="1" indent="0">
              <a:buNone/>
            </a:pPr>
            <a:r>
              <a:rPr lang="cs-CZ" sz="2400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Aktuální stav přípravy změny financování </a:t>
            </a:r>
            <a:r>
              <a:rPr lang="cs-CZ" sz="2400" b="1" dirty="0" err="1">
                <a:solidFill>
                  <a:srgbClr val="418E96"/>
                </a:solidFill>
                <a:latin typeface="Helvetica Narrow" panose="020B0606020202030204" pitchFamily="34" charset="0"/>
              </a:rPr>
              <a:t>RgŠ</a:t>
            </a:r>
            <a:r>
              <a:rPr lang="cs-CZ" sz="2400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  </a:t>
            </a:r>
          </a:p>
          <a:p>
            <a:pPr algn="just"/>
            <a:r>
              <a:rPr lang="cs-CZ" sz="2400" dirty="0">
                <a:latin typeface="Helvetica Narrow" panose="020B0606020202030204" pitchFamily="34" charset="0"/>
              </a:rPr>
              <a:t>Zákon č. 167/2018 Sb. posunul účinnost změny financování o 1 rok, tj. na 1. ledna 2020</a:t>
            </a: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algn="just"/>
            <a:r>
              <a:rPr lang="cs-CZ" sz="2400" dirty="0">
                <a:latin typeface="Helvetica Narrow" panose="020B0606020202030204" pitchFamily="34" charset="0"/>
              </a:rPr>
              <a:t>Rok 2019 – přechodový rok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cs-CZ" sz="1900" dirty="0">
                <a:latin typeface="Helvetica Narrow" panose="020B0606020202030204" pitchFamily="34" charset="0"/>
              </a:rPr>
              <a:t>financování jako doposud (republikové a krajské normativy)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cs-CZ" sz="1900" dirty="0">
                <a:latin typeface="Helvetica Narrow" panose="020B0606020202030204" pitchFamily="34" charset="0"/>
              </a:rPr>
              <a:t>doplněny 3 nové jednoroční rozvojové programy:</a:t>
            </a:r>
          </a:p>
          <a:p>
            <a:pPr lvl="2" algn="just">
              <a:buFont typeface="Wingdings" panose="05000000000000000000" pitchFamily="2" charset="2"/>
              <a:buChar char="§"/>
            </a:pPr>
            <a:r>
              <a:rPr lang="cs-CZ" sz="1900" b="1" dirty="0">
                <a:latin typeface="Helvetica Narrow" panose="020B0606020202030204" pitchFamily="34" charset="0"/>
              </a:rPr>
              <a:t>od 1. 1. 2019</a:t>
            </a:r>
            <a:r>
              <a:rPr lang="cs-CZ" sz="1900" dirty="0">
                <a:latin typeface="Helvetica Narrow" panose="020B0606020202030204" pitchFamily="34" charset="0"/>
              </a:rPr>
              <a:t>:</a:t>
            </a:r>
          </a:p>
          <a:p>
            <a:pPr marL="914400" lvl="2" indent="0" algn="just">
              <a:buNone/>
            </a:pPr>
            <a:r>
              <a:rPr lang="cs-CZ" sz="1900" dirty="0">
                <a:latin typeface="Helvetica Narrow" panose="020B0606020202030204" pitchFamily="34" charset="0"/>
              </a:rPr>
              <a:t>	- RP na vyrovnávání mezikrajových rozdílů v odměňování 		pedagogů v MŠ, ZŠ, ŠD a SŠ</a:t>
            </a:r>
          </a:p>
          <a:p>
            <a:pPr marL="914400" lvl="2" indent="0" algn="just">
              <a:buNone/>
            </a:pPr>
            <a:r>
              <a:rPr lang="cs-CZ" sz="1900" dirty="0">
                <a:latin typeface="Helvetica Narrow" panose="020B0606020202030204" pitchFamily="34" charset="0"/>
              </a:rPr>
              <a:t>	- RP pro MŠ (překryv a rozšíření provozu MŠ)</a:t>
            </a:r>
          </a:p>
          <a:p>
            <a:pPr marL="914400" lvl="2" indent="0" algn="just">
              <a:buNone/>
            </a:pPr>
            <a:r>
              <a:rPr lang="cs-CZ" sz="1900" b="1" dirty="0">
                <a:latin typeface="Helvetica Narrow" panose="020B0606020202030204" pitchFamily="34" charset="0"/>
              </a:rPr>
              <a:t>od 1. 9. 2019</a:t>
            </a:r>
            <a:r>
              <a:rPr lang="cs-CZ" sz="1900" dirty="0">
                <a:latin typeface="Helvetica Narrow" panose="020B0606020202030204" pitchFamily="34" charset="0"/>
              </a:rPr>
              <a:t>:</a:t>
            </a:r>
          </a:p>
          <a:p>
            <a:pPr marL="914400" lvl="2" indent="0" algn="just">
              <a:buNone/>
            </a:pPr>
            <a:r>
              <a:rPr lang="cs-CZ" sz="1900" dirty="0">
                <a:latin typeface="Helvetica Narrow" panose="020B0606020202030204" pitchFamily="34" charset="0"/>
              </a:rPr>
              <a:t>	- RP pro ZŠ a SŠ na zohlednění náběhu </a:t>
            </a:r>
            <a:r>
              <a:rPr lang="cs-CZ" sz="1900" dirty="0" err="1">
                <a:latin typeface="Helvetica Narrow" panose="020B0606020202030204" pitchFamily="34" charset="0"/>
              </a:rPr>
              <a:t>PHmax</a:t>
            </a:r>
            <a:r>
              <a:rPr lang="cs-CZ" sz="1900" dirty="0">
                <a:latin typeface="Helvetica Narrow" panose="020B0606020202030204" pitchFamily="34" charset="0"/>
              </a:rPr>
              <a:t>   	 	</a:t>
            </a: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marL="400050" lvl="1" indent="0" algn="just">
              <a:buNone/>
            </a:pPr>
            <a:endParaRPr lang="cs-CZ" sz="2400" dirty="0">
              <a:latin typeface="Helvetica Narrow" panose="020B0606020202030204" pitchFamily="34" charset="0"/>
            </a:endParaRPr>
          </a:p>
          <a:p>
            <a:pPr marL="400050" lvl="1" indent="0" algn="just">
              <a:buNone/>
            </a:pPr>
            <a:endParaRPr lang="cs-CZ" sz="2400" dirty="0">
              <a:latin typeface="Helvetica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27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1"/>
          <p:cNvSpPr>
            <a:spLocks noGrp="1"/>
          </p:cNvSpPr>
          <p:nvPr>
            <p:ph idx="1"/>
          </p:nvPr>
        </p:nvSpPr>
        <p:spPr>
          <a:xfrm>
            <a:off x="1043608" y="1340768"/>
            <a:ext cx="7560840" cy="5112568"/>
          </a:xfrm>
        </p:spPr>
        <p:txBody>
          <a:bodyPr>
            <a:normAutofit/>
          </a:bodyPr>
          <a:lstStyle/>
          <a:p>
            <a:pPr marL="400050" lvl="1" indent="0">
              <a:buNone/>
            </a:pPr>
            <a:r>
              <a:rPr lang="cs-CZ" sz="2400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Nastavení parametrů RP vyrovnávání mezikrajových rozdílů  od 1. 1. 2019  </a:t>
            </a:r>
          </a:p>
          <a:p>
            <a:pPr algn="just"/>
            <a:r>
              <a:rPr lang="cs-CZ" sz="2400" dirty="0">
                <a:latin typeface="Helvetica Narrow" panose="020B0606020202030204" pitchFamily="34" charset="0"/>
              </a:rPr>
              <a:t>Cíl programu </a:t>
            </a:r>
          </a:p>
          <a:p>
            <a:pPr lvl="1" algn="just"/>
            <a:r>
              <a:rPr lang="cs-CZ" sz="2000" dirty="0"/>
              <a:t>Zvýšení odměňování pedagogických pracovníků v MŠ, ZŠ, ŠD a SŠ tak, aby byly eliminovány nedůvodné mezikrajové rozdíly v jejich odměňování</a:t>
            </a:r>
          </a:p>
          <a:p>
            <a:pPr lvl="1" algn="just"/>
            <a:endParaRPr lang="cs-CZ" sz="1900" dirty="0">
              <a:latin typeface="Helvetica Narrow" panose="020B0606020202030204" pitchFamily="34" charset="0"/>
            </a:endParaRPr>
          </a:p>
          <a:p>
            <a:pPr algn="just"/>
            <a:r>
              <a:rPr lang="cs-CZ" sz="2400" dirty="0">
                <a:latin typeface="Helvetica Narrow" panose="020B0606020202030204" pitchFamily="34" charset="0"/>
              </a:rPr>
              <a:t> Objem finančních prostředků </a:t>
            </a:r>
          </a:p>
          <a:p>
            <a:pPr lvl="1" algn="just"/>
            <a:r>
              <a:rPr lang="cs-CZ" sz="2000" dirty="0">
                <a:latin typeface="Helvetica Narrow" panose="020B0606020202030204" pitchFamily="34" charset="0"/>
              </a:rPr>
              <a:t>cca 1 mld. Kč (platy vč. odvodů)</a:t>
            </a:r>
          </a:p>
          <a:p>
            <a:pPr lvl="1" algn="just"/>
            <a:endParaRPr lang="cs-CZ" sz="2000" dirty="0">
              <a:latin typeface="Helvetica Narrow" panose="020B0606020202030204" pitchFamily="34" charset="0"/>
            </a:endParaRPr>
          </a:p>
          <a:p>
            <a:pPr algn="just"/>
            <a:r>
              <a:rPr lang="cs-CZ" sz="2400" dirty="0">
                <a:latin typeface="Helvetica Narrow" panose="020B0606020202030204" pitchFamily="34" charset="0"/>
              </a:rPr>
              <a:t>Období RP</a:t>
            </a:r>
          </a:p>
          <a:p>
            <a:pPr lvl="1" algn="just"/>
            <a:r>
              <a:rPr lang="cs-CZ" sz="1900" dirty="0">
                <a:latin typeface="Helvetica Narrow" panose="020B0606020202030204" pitchFamily="34" charset="0"/>
              </a:rPr>
              <a:t>Od 1. ledna do 31. prosince 2019</a:t>
            </a:r>
          </a:p>
          <a:p>
            <a:pPr lvl="1" algn="just"/>
            <a:r>
              <a:rPr lang="cs-CZ" sz="1900" dirty="0">
                <a:latin typeface="Helvetica Narrow" panose="020B0606020202030204" pitchFamily="34" charset="0"/>
              </a:rPr>
              <a:t>Zbývající objem v roce 2020 formou rozpisu rozpočtu  </a:t>
            </a:r>
          </a:p>
          <a:p>
            <a:pPr lvl="3" algn="just"/>
            <a:endParaRPr lang="cs-CZ" sz="1900" dirty="0">
              <a:latin typeface="Helvetica Narrow" panose="020B0606020202030204" pitchFamily="34" charset="0"/>
            </a:endParaRP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marL="400050" lvl="1" indent="0" algn="just">
              <a:buNone/>
            </a:pPr>
            <a:endParaRPr lang="cs-CZ" sz="2400" dirty="0">
              <a:latin typeface="Helvetica Narrow" panose="020B0606020202030204" pitchFamily="34" charset="0"/>
            </a:endParaRPr>
          </a:p>
          <a:p>
            <a:pPr marL="400050" lvl="1" indent="0" algn="just">
              <a:buNone/>
            </a:pPr>
            <a:endParaRPr lang="cs-CZ" sz="2400" dirty="0">
              <a:latin typeface="Helvetica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96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1"/>
          <p:cNvSpPr>
            <a:spLocks noGrp="1"/>
          </p:cNvSpPr>
          <p:nvPr>
            <p:ph idx="1"/>
          </p:nvPr>
        </p:nvSpPr>
        <p:spPr>
          <a:xfrm>
            <a:off x="1043608" y="1340768"/>
            <a:ext cx="7560840" cy="5112568"/>
          </a:xfrm>
        </p:spPr>
        <p:txBody>
          <a:bodyPr>
            <a:normAutofit/>
          </a:bodyPr>
          <a:lstStyle/>
          <a:p>
            <a:pPr marL="400050" lvl="1" indent="0">
              <a:buNone/>
            </a:pPr>
            <a:r>
              <a:rPr lang="cs-CZ" sz="2400" b="1" dirty="0">
                <a:solidFill>
                  <a:srgbClr val="418E96"/>
                </a:solidFill>
                <a:latin typeface="Helvetica Narrow" panose="020B0606020202030204" pitchFamily="34" charset="0"/>
              </a:rPr>
              <a:t>Nastavení parametrů RP vyrovnávání mezikrajových rozdílů  od 1. 1. 2019  </a:t>
            </a:r>
          </a:p>
          <a:p>
            <a:pPr algn="just"/>
            <a:r>
              <a:rPr lang="cs-CZ" sz="2400" dirty="0">
                <a:latin typeface="Helvetica Narrow" panose="020B0606020202030204" pitchFamily="34" charset="0"/>
              </a:rPr>
              <a:t>Základní parametry rozvojového programu </a:t>
            </a:r>
          </a:p>
          <a:p>
            <a:pPr lvl="1" algn="just"/>
            <a:r>
              <a:rPr lang="cs-CZ" sz="2000" dirty="0"/>
              <a:t>vychází z analýzy dat v oblasti odměňování za rok 2017 (v době vyhlášení nebudou jiná data k dispozici)</a:t>
            </a:r>
          </a:p>
          <a:p>
            <a:pPr lvl="1" algn="just"/>
            <a:r>
              <a:rPr lang="cs-CZ" sz="2000" dirty="0"/>
              <a:t>parametry budou stanoveny zvlášť pro MŠ, ZŠ, ŠD a SŠ</a:t>
            </a:r>
          </a:p>
          <a:p>
            <a:pPr lvl="1" algn="just"/>
            <a:r>
              <a:rPr lang="cs-CZ" sz="2000" dirty="0"/>
              <a:t>pracuje s nenárokovými složkami platu v kraji (tj. součet odměn a osobních příplatků)</a:t>
            </a:r>
          </a:p>
          <a:p>
            <a:pPr lvl="1" algn="just"/>
            <a:r>
              <a:rPr lang="cs-CZ" sz="2000" dirty="0"/>
              <a:t>pro jednotlivé druhy škol a pro ŠD bude průměrná nenároková složka platu dorovnána na 2. nejvyšší dosaženou úroveň nenárokových složek platu v celé republice</a:t>
            </a:r>
          </a:p>
          <a:p>
            <a:pPr lvl="1" algn="just"/>
            <a:r>
              <a:rPr lang="cs-CZ" sz="2000" dirty="0"/>
              <a:t>celkový objem prostředků pro kraj je pak stanoven na počet pedagogických pracovníků v jednotlivých druzích škol a ve ŠD</a:t>
            </a:r>
            <a:endParaRPr lang="cs-CZ" sz="1900" dirty="0">
              <a:latin typeface="Helvetica Narrow" panose="020B0606020202030204" pitchFamily="34" charset="0"/>
            </a:endParaRPr>
          </a:p>
          <a:p>
            <a:pPr lvl="3" algn="just"/>
            <a:endParaRPr lang="cs-CZ" sz="1900" dirty="0">
              <a:latin typeface="Helvetica Narrow" panose="020B0606020202030204" pitchFamily="34" charset="0"/>
            </a:endParaRP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algn="just"/>
            <a:endParaRPr lang="cs-CZ" sz="2400" dirty="0">
              <a:latin typeface="Helvetica Narrow" panose="020B0606020202030204" pitchFamily="34" charset="0"/>
            </a:endParaRPr>
          </a:p>
          <a:p>
            <a:pPr marL="400050" lvl="1" indent="0" algn="just">
              <a:buNone/>
            </a:pPr>
            <a:endParaRPr lang="cs-CZ" sz="2400" dirty="0">
              <a:latin typeface="Helvetica Narrow" panose="020B0606020202030204" pitchFamily="34" charset="0"/>
            </a:endParaRPr>
          </a:p>
          <a:p>
            <a:pPr marL="400050" lvl="1" indent="0" algn="just">
              <a:buNone/>
            </a:pPr>
            <a:endParaRPr lang="cs-CZ" sz="2400" dirty="0">
              <a:latin typeface="Helvetica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6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MSM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18E96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adpi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2350</TotalTime>
  <Words>783</Words>
  <Application>Microsoft Office PowerPoint</Application>
  <PresentationFormat>Předvádění na obrazovce (4:3)</PresentationFormat>
  <Paragraphs>179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5" baseType="lpstr">
      <vt:lpstr>Arial</vt:lpstr>
      <vt:lpstr>Calibri</vt:lpstr>
      <vt:lpstr>Helvetica Narrow</vt:lpstr>
      <vt:lpstr>Symbol</vt:lpstr>
      <vt:lpstr>Times New Roman</vt:lpstr>
      <vt:lpstr>Wingdings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Státní podpora sportu  pro rok 2013</dc:title>
  <dc:creator>User</dc:creator>
  <cp:lastModifiedBy>Buzková</cp:lastModifiedBy>
  <cp:revision>223</cp:revision>
  <cp:lastPrinted>2018-10-02T14:37:08Z</cp:lastPrinted>
  <dcterms:created xsi:type="dcterms:W3CDTF">2013-10-09T10:41:53Z</dcterms:created>
  <dcterms:modified xsi:type="dcterms:W3CDTF">2018-10-03T08:59:54Z</dcterms:modified>
</cp:coreProperties>
</file>