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2" r:id="rId3"/>
    <p:sldId id="263" r:id="rId4"/>
    <p:sldId id="267" r:id="rId5"/>
    <p:sldId id="266" r:id="rId6"/>
    <p:sldId id="265" r:id="rId7"/>
    <p:sldId id="260" r:id="rId8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12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EF836B-81D2-44C8-A856-82375A51180F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CE9595-538C-4692-8797-129F3049AD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4941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23E1B-A98A-4830-9C45-B6DB6E9A76EA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1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5DF180-0DCC-4EF4-9035-64AF259988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461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DF180-0DCC-4EF4-9035-64AF25998872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745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5DF180-0DCC-4EF4-9035-64AF2599887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0481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982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940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0572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107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953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3996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9445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607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196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565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566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1539" y="1178832"/>
            <a:ext cx="8087555" cy="51185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Nadpis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539" y="1825625"/>
            <a:ext cx="808755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Text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25C08-CE71-447C-B453-E415232324BC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/>
              <a:t>Název prezentace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B793B-A992-4BCC-B534-22FBCA0C3C1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Přímá spojnice se šipkou 5"/>
          <p:cNvSpPr>
            <a:spLocks noChangeShapeType="1"/>
          </p:cNvSpPr>
          <p:nvPr userDrawn="1"/>
        </p:nvSpPr>
        <p:spPr bwMode="auto">
          <a:xfrm>
            <a:off x="454419" y="6336768"/>
            <a:ext cx="8280000" cy="0"/>
          </a:xfrm>
          <a:prstGeom prst="straightConnector1">
            <a:avLst/>
          </a:prstGeom>
          <a:noFill/>
          <a:ln w="9525">
            <a:solidFill>
              <a:srgbClr val="747070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8" name="Přímá spojnice se šipkou 5"/>
          <p:cNvSpPr>
            <a:spLocks noChangeShapeType="1"/>
          </p:cNvSpPr>
          <p:nvPr userDrawn="1"/>
        </p:nvSpPr>
        <p:spPr bwMode="auto">
          <a:xfrm>
            <a:off x="463304" y="1019026"/>
            <a:ext cx="8280000" cy="0"/>
          </a:xfrm>
          <a:prstGeom prst="straightConnector1">
            <a:avLst/>
          </a:prstGeom>
          <a:noFill/>
          <a:ln w="9525">
            <a:solidFill>
              <a:srgbClr val="747070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0" t="14751" b="18813"/>
          <a:stretch/>
        </p:blipFill>
        <p:spPr>
          <a:xfrm>
            <a:off x="443881" y="25346"/>
            <a:ext cx="2788552" cy="8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262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None/>
        <a:tabLst>
          <a:tab pos="0" algn="l"/>
        </a:tabLst>
        <a:defRPr sz="28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318053"/>
            <a:ext cx="7772400" cy="2751439"/>
          </a:xfrm>
        </p:spPr>
        <p:txBody>
          <a:bodyPr>
            <a:normAutofit fontScale="90000"/>
          </a:bodyPr>
          <a:lstStyle/>
          <a:p>
            <a:br>
              <a:rPr lang="cs-CZ" sz="4900" dirty="0"/>
            </a:br>
            <a:br>
              <a:rPr lang="cs-CZ" sz="4900" dirty="0"/>
            </a:br>
            <a:br>
              <a:rPr lang="cs-CZ" sz="4900" dirty="0"/>
            </a:br>
            <a:br>
              <a:rPr lang="cs-CZ" sz="4900" dirty="0"/>
            </a:br>
            <a:r>
              <a:rPr lang="cs-CZ" dirty="0"/>
              <a:t>Akreditovaný</a:t>
            </a:r>
            <a:r>
              <a:rPr lang="cs-CZ" sz="4900" dirty="0"/>
              <a:t> </a:t>
            </a:r>
            <a:r>
              <a:rPr lang="cs-CZ" dirty="0"/>
              <a:t>vzdělávací program</a:t>
            </a:r>
            <a:br>
              <a:rPr lang="cs-CZ" sz="4900" dirty="0"/>
            </a:b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dirty="0">
                <a:solidFill>
                  <a:srgbClr val="C00000"/>
                </a:solidFill>
              </a:rPr>
              <a:t>Základy technické normalizace</a:t>
            </a:r>
            <a:endParaRPr lang="cs-CZ" sz="4800" dirty="0"/>
          </a:p>
        </p:txBody>
      </p:sp>
      <p:sp>
        <p:nvSpPr>
          <p:cNvPr id="7" name="Obdélník 6"/>
          <p:cNvSpPr/>
          <p:nvPr/>
        </p:nvSpPr>
        <p:spPr>
          <a:xfrm>
            <a:off x="363984" y="6379035"/>
            <a:ext cx="52111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kern="100" dirty="0">
                <a:ea typeface="Calibri" panose="020F0502020204030204" pitchFamily="34" charset="0"/>
              </a:rPr>
              <a:t>Česká agentura pro standardizaci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Biskupský dvůr 1148/5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110 00 Praha</a:t>
            </a:r>
            <a:r>
              <a:rPr lang="cs-CZ" sz="1000" kern="100" dirty="0">
                <a:ea typeface="Calibri" panose="020F0502020204030204" pitchFamily="34" charset="0"/>
              </a:rPr>
              <a:t> 1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3661072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72859" y="1342768"/>
            <a:ext cx="8407158" cy="4742019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  <a:tabLst>
                <a:tab pos="3951288" algn="l"/>
              </a:tabLst>
            </a:pPr>
            <a:r>
              <a:rPr lang="cs-CZ" sz="3500" b="1" dirty="0">
                <a:solidFill>
                  <a:srgbClr val="C00000"/>
                </a:solidFill>
              </a:rPr>
              <a:t>Česká agentura pro standardizaci</a:t>
            </a:r>
            <a:r>
              <a:rPr lang="cs-CZ" sz="3500" dirty="0"/>
              <a:t> </a:t>
            </a:r>
            <a:r>
              <a:rPr lang="cs-CZ" sz="3100" dirty="0"/>
              <a:t>byla zřízena jako státní příspěvková organizace Úřadem pro technickou normalizaci, metrologii a státní zkušebnictví (ÚNMZ) podle zákona č. 265/2017 Sb.</a:t>
            </a:r>
          </a:p>
          <a:p>
            <a:pPr algn="just">
              <a:tabLst>
                <a:tab pos="3951288" algn="l"/>
              </a:tabLst>
            </a:pPr>
            <a:endParaRPr lang="cs-CZ" sz="3100" dirty="0"/>
          </a:p>
          <a:p>
            <a:pPr marL="342900" indent="-342900" algn="ju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3951288" algn="l"/>
              </a:tabLst>
            </a:pPr>
            <a:r>
              <a:rPr lang="cs-CZ" sz="3500" dirty="0"/>
              <a:t>Zajišťuje všechny činnosti související s tvorbou, vydáváním </a:t>
            </a:r>
            <a:br>
              <a:rPr lang="cs-CZ" sz="3500" dirty="0"/>
            </a:br>
            <a:r>
              <a:rPr lang="cs-CZ" sz="3500" dirty="0"/>
              <a:t>a distribucí technických norem</a:t>
            </a:r>
          </a:p>
          <a:p>
            <a:pPr marL="342900" indent="-342900" algn="ju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3951288" algn="l"/>
              </a:tabLst>
            </a:pPr>
            <a:r>
              <a:rPr lang="cs-CZ" sz="3500" dirty="0"/>
              <a:t>Poskytuje akreditovaný program v oblasti výuky základů technické normalizace pro pedagogy</a:t>
            </a:r>
          </a:p>
          <a:p>
            <a:pPr marL="342900" indent="-342900" algn="ju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3951288" algn="l"/>
              </a:tabLst>
            </a:pPr>
            <a:r>
              <a:rPr lang="cs-CZ" sz="3500" dirty="0"/>
              <a:t>Provozuje licencovanou databázi ČSN online, kde je zaregistrováno </a:t>
            </a:r>
            <a:br>
              <a:rPr lang="cs-CZ" sz="3500" dirty="0"/>
            </a:br>
            <a:r>
              <a:rPr lang="cs-CZ" sz="3500" dirty="0"/>
              <a:t>25 000 aktivních uživatelů</a:t>
            </a:r>
          </a:p>
          <a:p>
            <a:pPr marL="342900" indent="-342900" algn="ju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3951288" algn="l"/>
              </a:tabLst>
            </a:pPr>
            <a:r>
              <a:rPr lang="pt-BR" sz="3500" dirty="0"/>
              <a:t>Provoz</a:t>
            </a:r>
            <a:r>
              <a:rPr lang="cs-CZ" sz="3500" dirty="0" err="1"/>
              <a:t>uje</a:t>
            </a:r>
            <a:r>
              <a:rPr lang="pt-BR" sz="3500" dirty="0"/>
              <a:t> zákaznické centr</a:t>
            </a:r>
            <a:r>
              <a:rPr lang="cs-CZ" sz="3500" dirty="0"/>
              <a:t>um s prodejem a</a:t>
            </a:r>
            <a:r>
              <a:rPr lang="pt-BR" sz="3500" dirty="0"/>
              <a:t> se studovnou norem</a:t>
            </a:r>
            <a:endParaRPr lang="cs-CZ" sz="3500" dirty="0"/>
          </a:p>
          <a:p>
            <a:pPr marL="342900" indent="-342900" algn="ju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3951288" algn="l"/>
              </a:tabLst>
            </a:pPr>
            <a:r>
              <a:rPr lang="cs-CZ" sz="3500" dirty="0"/>
              <a:t>Každoročně uděluje ocenění za nejlepší studentskou práci v oblasti technické normalizace</a:t>
            </a:r>
          </a:p>
          <a:p>
            <a:pPr algn="just">
              <a:tabLst>
                <a:tab pos="3951288" algn="l"/>
              </a:tabLst>
            </a:pPr>
            <a:endParaRPr lang="cs-CZ" sz="1100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445211" y="516193"/>
            <a:ext cx="3334806" cy="365125"/>
          </a:xfrm>
        </p:spPr>
        <p:txBody>
          <a:bodyPr/>
          <a:lstStyle/>
          <a:p>
            <a:pPr algn="r"/>
            <a:r>
              <a:rPr lang="cs-CZ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Váš průvodce světem technické normalizace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13685" y="6334973"/>
            <a:ext cx="266332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2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6894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72859" y="1309816"/>
            <a:ext cx="8407158" cy="4305413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>
                <a:solidFill>
                  <a:srgbClr val="C00000"/>
                </a:solidFill>
              </a:rPr>
              <a:t>Další služby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Poskytuje ucelené a aktuální informace o dění v oblasti technické normalizace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Měsíčně přináší aktualizované informace o vydaných normách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Zdarma zpřístupňuje bibliografickou databázi ČSN a TNI s průběžnou aktualizací a opravy ČSN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Vytváří prostor pro zainteresované osoby aktivně se zapojit do tvorby technických norem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Na základě pověření MPO zřídila agentura odbor koncepce zavádění metody BIM (</a:t>
            </a:r>
            <a:r>
              <a:rPr lang="cs-CZ" sz="2200" dirty="0" err="1"/>
              <a:t>Building</a:t>
            </a:r>
            <a:r>
              <a:rPr lang="cs-CZ" sz="2200" dirty="0"/>
              <a:t> </a:t>
            </a:r>
            <a:r>
              <a:rPr lang="cs-CZ" sz="2200" dirty="0" err="1"/>
              <a:t>Information</a:t>
            </a:r>
            <a:r>
              <a:rPr lang="cs-CZ" sz="2200" dirty="0"/>
              <a:t> Modelling) v České republice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Provozuje konferenční centrum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2200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469924" y="516193"/>
            <a:ext cx="3310093" cy="365125"/>
          </a:xfrm>
        </p:spPr>
        <p:txBody>
          <a:bodyPr/>
          <a:lstStyle/>
          <a:p>
            <a:pPr algn="r"/>
            <a:r>
              <a:rPr lang="cs-CZ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Váš průvodce světem technické normalizace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1441" y="6334973"/>
            <a:ext cx="248576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3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304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3984" y="1312317"/>
            <a:ext cx="8416033" cy="536311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>
                <a:solidFill>
                  <a:srgbClr val="C00000"/>
                </a:solidFill>
              </a:rPr>
              <a:t>Vzdělávací program Základy technické normalizace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72859" y="2038918"/>
            <a:ext cx="8407158" cy="4021155"/>
          </a:xfrm>
        </p:spPr>
        <p:txBody>
          <a:bodyPr>
            <a:normAutofit/>
          </a:bodyPr>
          <a:lstStyle/>
          <a:p>
            <a:pPr algn="ctr"/>
            <a:r>
              <a:rPr lang="cs-CZ" i="1" dirty="0">
                <a:solidFill>
                  <a:srgbClr val="C00000"/>
                </a:solidFill>
              </a:rPr>
              <a:t>Vstupní výuka pro učitele odborných předmětů SŠ</a:t>
            </a:r>
          </a:p>
          <a:p>
            <a:pPr algn="ctr"/>
            <a:endParaRPr lang="cs-CZ" sz="1050" i="1" dirty="0"/>
          </a:p>
          <a:p>
            <a:pPr marL="457200" indent="-457200" algn="just">
              <a:buFont typeface="+mj-lt"/>
              <a:buAutoNum type="arabicPeriod"/>
            </a:pPr>
            <a:r>
              <a:rPr lang="cs-CZ" sz="2200" b="1" dirty="0"/>
              <a:t>Obsah programu </a:t>
            </a:r>
            <a:r>
              <a:rPr lang="cs-CZ" sz="2200" dirty="0"/>
              <a:t>– 7 tematických okruhů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b="1" dirty="0"/>
              <a:t>Forma výuky </a:t>
            </a:r>
            <a:r>
              <a:rPr lang="cs-CZ" sz="2200" dirty="0"/>
              <a:t>– prezenční, metoda výuky přednášky, diskuze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b="1" dirty="0"/>
              <a:t>Cíl programu </a:t>
            </a:r>
            <a:r>
              <a:rPr lang="cs-CZ" sz="2200" dirty="0"/>
              <a:t>– seznámit učitele s oborem k osvojení poznatků </a:t>
            </a:r>
            <a:br>
              <a:rPr lang="cs-CZ" sz="2200" dirty="0"/>
            </a:br>
            <a:r>
              <a:rPr lang="cs-CZ" sz="2200" dirty="0"/>
              <a:t>a zavedení výuky na školách, přiblížení k technické praxi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b="1" dirty="0"/>
              <a:t>Hodinová dotace </a:t>
            </a:r>
            <a:r>
              <a:rPr lang="cs-CZ" sz="2200" dirty="0"/>
              <a:t>– 8 vyučovacích hodin (1 výukový den)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b="1" dirty="0"/>
              <a:t>Maximální počet účastníků </a:t>
            </a:r>
            <a:r>
              <a:rPr lang="cs-CZ" sz="2200" dirty="0"/>
              <a:t>– max. 30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b="1" dirty="0"/>
              <a:t>Cílová skupina </a:t>
            </a:r>
            <a:r>
              <a:rPr lang="cs-CZ" sz="2200" dirty="0"/>
              <a:t>– </a:t>
            </a:r>
            <a:r>
              <a:rPr lang="cs-CZ" sz="2200" b="1" dirty="0"/>
              <a:t> </a:t>
            </a:r>
            <a:r>
              <a:rPr lang="cs-CZ" sz="2200" dirty="0"/>
              <a:t>učitelé odborných technických předmětů SŠ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469924" y="516193"/>
            <a:ext cx="3310093" cy="365125"/>
          </a:xfrm>
        </p:spPr>
        <p:txBody>
          <a:bodyPr/>
          <a:lstStyle/>
          <a:p>
            <a:pPr algn="r"/>
            <a:r>
              <a:rPr lang="cs-CZ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Váš průvodce světem technické normalizace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1441" y="6334973"/>
            <a:ext cx="248576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4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914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3984" y="1312317"/>
            <a:ext cx="8416033" cy="536311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>
                <a:solidFill>
                  <a:srgbClr val="C00000"/>
                </a:solidFill>
              </a:rPr>
              <a:t>Vzdělávací program Základy technické normalizace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72859" y="2063632"/>
            <a:ext cx="8407158" cy="4021155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i="1" dirty="0">
                <a:solidFill>
                  <a:srgbClr val="C00000"/>
                </a:solidFill>
              </a:rPr>
              <a:t>Vstupní výuka pro učitele odborných předmětů SŠ</a:t>
            </a:r>
          </a:p>
          <a:p>
            <a:pPr algn="ctr"/>
            <a:endParaRPr lang="cs-CZ" sz="1050" b="1" dirty="0"/>
          </a:p>
          <a:p>
            <a:pPr marL="457200" indent="-457200" algn="just">
              <a:buFont typeface="+mj-lt"/>
              <a:buAutoNum type="arabicPeriod" startAt="7"/>
            </a:pPr>
            <a:r>
              <a:rPr lang="cs-CZ" sz="2200" b="1" dirty="0"/>
              <a:t>Plánované místo konání </a:t>
            </a:r>
            <a:r>
              <a:rPr lang="cs-CZ" sz="2200" dirty="0"/>
              <a:t>– konferenční centrum ČAS</a:t>
            </a:r>
          </a:p>
          <a:p>
            <a:pPr marL="457200" indent="-457200" algn="just">
              <a:buFont typeface="+mj-lt"/>
              <a:buAutoNum type="arabicPeriod" startAt="7"/>
            </a:pPr>
            <a:r>
              <a:rPr lang="cs-CZ" sz="2200" b="1" dirty="0"/>
              <a:t>Odborný garant </a:t>
            </a:r>
            <a:r>
              <a:rPr lang="cs-CZ" sz="2200" dirty="0"/>
              <a:t>– Mgr. Zdeněk Veselý, generální ředitel ČAS</a:t>
            </a:r>
          </a:p>
          <a:p>
            <a:pPr marL="457200" indent="-457200" algn="just">
              <a:buFont typeface="+mj-lt"/>
              <a:buAutoNum type="arabicPeriod" startAt="7"/>
            </a:pPr>
            <a:r>
              <a:rPr lang="cs-CZ" sz="2200" b="1" dirty="0"/>
              <a:t>Lektoři </a:t>
            </a:r>
            <a:r>
              <a:rPr lang="cs-CZ" sz="2200" dirty="0"/>
              <a:t>– kvalifikovaní odborníci agentury ČAS z oblasti elektrotechniky, stavebnictví, strojírenství, chemie a životního prostředí, práva</a:t>
            </a:r>
          </a:p>
          <a:p>
            <a:pPr marL="457200" indent="-457200" algn="just">
              <a:buFont typeface="+mj-lt"/>
              <a:buAutoNum type="arabicPeriod" startAt="7"/>
            </a:pPr>
            <a:r>
              <a:rPr lang="cs-CZ" sz="2200" b="1" dirty="0"/>
              <a:t>Materiální a technické zabezpečení </a:t>
            </a:r>
            <a:r>
              <a:rPr lang="cs-CZ" sz="2200" dirty="0"/>
              <a:t>– prostory, dataprojektor, notebook. Účastníci obdrží přednášky v el. podobě  </a:t>
            </a:r>
          </a:p>
          <a:p>
            <a:pPr marL="457200" indent="-457200" algn="just">
              <a:buFont typeface="+mj-lt"/>
              <a:buAutoNum type="arabicPeriod" startAt="7"/>
            </a:pPr>
            <a:r>
              <a:rPr lang="cs-CZ" sz="2200" b="1" dirty="0"/>
              <a:t>Způsob vyhodnocení </a:t>
            </a:r>
            <a:r>
              <a:rPr lang="cs-CZ" sz="2200" dirty="0"/>
              <a:t>– prezenční listina, hodnotící dotazník, fotodokumentace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95784" y="516193"/>
            <a:ext cx="3384233" cy="365125"/>
          </a:xfrm>
        </p:spPr>
        <p:txBody>
          <a:bodyPr/>
          <a:lstStyle/>
          <a:p>
            <a:pPr algn="r"/>
            <a:r>
              <a:rPr lang="cs-CZ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Váš průvodce světem technické normalizace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1441" y="6334973"/>
            <a:ext cx="248576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5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200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3984" y="1312317"/>
            <a:ext cx="8416033" cy="536311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>
                <a:solidFill>
                  <a:srgbClr val="C00000"/>
                </a:solidFill>
              </a:rPr>
              <a:t>Struktura vzdělávacího programu – tematické okruhy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72859" y="2063632"/>
            <a:ext cx="8407158" cy="4021155"/>
          </a:xfrm>
        </p:spPr>
        <p:txBody>
          <a:bodyPr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cs-CZ" sz="8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Technická normalizace – definice, charakteristika, historie, vznik (1h)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Technická norma – definice, druhy, třídění, důvod a výhody TN (1h)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Tvorba technických norem a jejich struktura (2h)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Technické normy a právní předpisy (1h)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Přístup k technickým normám (1h)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Použití technických norem v praxi (1h)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cs-CZ" sz="2200" dirty="0"/>
              <a:t>Praktické příklady použití technických norem (1h)</a:t>
            </a:r>
          </a:p>
          <a:p>
            <a:pPr algn="just"/>
            <a:br>
              <a:rPr lang="cs-CZ" sz="2200" dirty="0"/>
            </a:br>
            <a:r>
              <a:rPr lang="cs-CZ" sz="2200" dirty="0"/>
              <a:t>Celkem 8 vyučovacích hodin</a:t>
            </a:r>
          </a:p>
          <a:p>
            <a:pPr algn="just"/>
            <a:endParaRPr lang="cs-CZ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445211" y="516193"/>
            <a:ext cx="3334806" cy="365125"/>
          </a:xfrm>
        </p:spPr>
        <p:txBody>
          <a:bodyPr/>
          <a:lstStyle/>
          <a:p>
            <a:pPr algn="r"/>
            <a:r>
              <a:rPr lang="cs-CZ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Váš průvodce světem technické normalizace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1441" y="6334973"/>
            <a:ext cx="248576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pPr/>
              <a:t>6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441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9666" y="2617494"/>
            <a:ext cx="2819400" cy="287655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22362"/>
            <a:ext cx="7772400" cy="1519843"/>
          </a:xfrm>
        </p:spPr>
        <p:txBody>
          <a:bodyPr>
            <a:normAutofit/>
          </a:bodyPr>
          <a:lstStyle/>
          <a:p>
            <a:r>
              <a:rPr lang="cs-CZ" sz="5400" dirty="0">
                <a:solidFill>
                  <a:schemeClr val="bg1">
                    <a:lumMod val="50000"/>
                  </a:schemeClr>
                </a:solidFill>
              </a:rPr>
              <a:t>Standardně vidíme dál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40318" y="6365228"/>
            <a:ext cx="267995" cy="365125"/>
          </a:xfrm>
        </p:spPr>
        <p:txBody>
          <a:bodyPr/>
          <a:lstStyle/>
          <a:p>
            <a:fld id="{7AFB793B-A992-4BCC-B534-22FBCA0C3C1D}" type="slidenum">
              <a:rPr lang="cs-CZ" smtClean="0">
                <a:solidFill>
                  <a:schemeClr val="tx1"/>
                </a:solidFill>
                <a:latin typeface="Calibri" panose="020F0502020204030204" pitchFamily="34" charset="0"/>
              </a:rPr>
              <a:t>7</a:t>
            </a:fld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452861" y="4209534"/>
            <a:ext cx="6858000" cy="1856673"/>
          </a:xfrm>
        </p:spPr>
        <p:txBody>
          <a:bodyPr>
            <a:normAutofit/>
          </a:bodyPr>
          <a:lstStyle/>
          <a:p>
            <a:pPr algn="l"/>
            <a:endParaRPr lang="cs-CZ" dirty="0"/>
          </a:p>
          <a:p>
            <a:pPr algn="l">
              <a:lnSpc>
                <a:spcPct val="100000"/>
              </a:lnSpc>
            </a:pPr>
            <a:r>
              <a:rPr lang="cs-CZ" dirty="0"/>
              <a:t>Česká agentura pro standardizaci</a:t>
            </a:r>
          </a:p>
          <a:p>
            <a:pPr algn="l">
              <a:lnSpc>
                <a:spcPct val="100000"/>
              </a:lnSpc>
            </a:pPr>
            <a:r>
              <a:rPr lang="cs-CZ" sz="2200" dirty="0">
                <a:solidFill>
                  <a:srgbClr val="C00000"/>
                </a:solidFill>
              </a:rPr>
              <a:t>www.agentura-cas.cz</a:t>
            </a:r>
          </a:p>
          <a:p>
            <a:pPr algn="l">
              <a:lnSpc>
                <a:spcPct val="100000"/>
              </a:lnSpc>
            </a:pPr>
            <a:r>
              <a:rPr lang="cs-CZ" sz="2200" dirty="0" err="1">
                <a:solidFill>
                  <a:srgbClr val="C00000"/>
                </a:solidFill>
              </a:rPr>
              <a:t>info</a:t>
            </a:r>
            <a:r>
              <a:rPr lang="en-US" sz="2200" dirty="0">
                <a:solidFill>
                  <a:srgbClr val="C00000"/>
                </a:solidFill>
              </a:rPr>
              <a:t>@</a:t>
            </a:r>
            <a:r>
              <a:rPr lang="cs-CZ" sz="2200" dirty="0">
                <a:solidFill>
                  <a:srgbClr val="C00000"/>
                </a:solidFill>
              </a:rPr>
              <a:t>agentura-</a:t>
            </a:r>
            <a:r>
              <a:rPr lang="cs-CZ" sz="2200" dirty="0" err="1">
                <a:solidFill>
                  <a:srgbClr val="C00000"/>
                </a:solidFill>
              </a:rPr>
              <a:t>cas</a:t>
            </a:r>
            <a:r>
              <a:rPr lang="en-US" sz="2200" dirty="0">
                <a:solidFill>
                  <a:srgbClr val="C00000"/>
                </a:solidFill>
              </a:rPr>
              <a:t>.</a:t>
            </a:r>
            <a:r>
              <a:rPr lang="en-US" sz="2200" dirty="0" err="1">
                <a:solidFill>
                  <a:srgbClr val="C00000"/>
                </a:solidFill>
              </a:rPr>
              <a:t>cz</a:t>
            </a:r>
            <a:endParaRPr lang="cs-CZ" sz="2200" dirty="0">
              <a:solidFill>
                <a:srgbClr val="C00000"/>
              </a:solidFill>
            </a:endParaRPr>
          </a:p>
          <a:p>
            <a:pPr algn="l"/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8474" y="6408904"/>
            <a:ext cx="52111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1200" kern="100" dirty="0">
                <a:ea typeface="Calibri" panose="020F0502020204030204" pitchFamily="34" charset="0"/>
              </a:rPr>
              <a:t>Česká agentura pro standardizaci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Biskupský dvůr 1148/5 </a:t>
            </a:r>
            <a:r>
              <a:rPr lang="cs-CZ" sz="1000" kern="1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←→</a:t>
            </a:r>
            <a:r>
              <a:rPr lang="cs-CZ" sz="1200" kern="100" dirty="0">
                <a:solidFill>
                  <a:srgbClr val="767171"/>
                </a:solidFill>
                <a:ea typeface="Calibri" panose="020F0502020204030204" pitchFamily="34" charset="0"/>
              </a:rPr>
              <a:t> </a:t>
            </a:r>
            <a:r>
              <a:rPr lang="cs-CZ" sz="1200" kern="100" dirty="0">
                <a:ea typeface="Calibri" panose="020F0502020204030204" pitchFamily="34" charset="0"/>
              </a:rPr>
              <a:t>110 00 Praha</a:t>
            </a:r>
            <a:r>
              <a:rPr lang="cs-CZ" sz="1000" kern="100" dirty="0">
                <a:ea typeface="Calibri" panose="020F0502020204030204" pitchFamily="34" charset="0"/>
              </a:rPr>
              <a:t> 1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94128463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796</TotalTime>
  <Words>341</Words>
  <Application>Microsoft Office PowerPoint</Application>
  <PresentationFormat>Předvádění na obrazovce (4:3)</PresentationFormat>
  <Paragraphs>70</Paragraphs>
  <Slides>7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Calibri</vt:lpstr>
      <vt:lpstr>Motiv Office</vt:lpstr>
      <vt:lpstr>    Akreditovaný vzdělávací program </vt:lpstr>
      <vt:lpstr>Prezentace aplikace PowerPoint</vt:lpstr>
      <vt:lpstr>Prezentace aplikace PowerPoint</vt:lpstr>
      <vt:lpstr>Vzdělávací program Základy technické normalizace</vt:lpstr>
      <vt:lpstr>Vzdělávací program Základy technické normalizace</vt:lpstr>
      <vt:lpstr>Struktura vzdělávacího programu – tematické okruhy</vt:lpstr>
      <vt:lpstr>Standardně vidíme dál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Koutská Miloslava</dc:creator>
  <cp:lastModifiedBy>Buzková</cp:lastModifiedBy>
  <cp:revision>83</cp:revision>
  <cp:lastPrinted>2018-02-19T09:09:47Z</cp:lastPrinted>
  <dcterms:created xsi:type="dcterms:W3CDTF">2018-02-15T11:54:31Z</dcterms:created>
  <dcterms:modified xsi:type="dcterms:W3CDTF">2018-10-03T16:17:04Z</dcterms:modified>
</cp:coreProperties>
</file>