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10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1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5.xml" ContentType="application/vnd.openxmlformats-officedocument.drawingml.chart+xml"/>
  <Override PartName="/ppt/theme/themeOverride2.xml" ContentType="application/vnd.openxmlformats-officedocument.themeOverride+xml"/>
  <Override PartName="/ppt/charts/chart16.xml" ContentType="application/vnd.openxmlformats-officedocument.drawingml.chart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charts/chart17.xml" ContentType="application/vnd.openxmlformats-officedocument.drawingml.chart+xml"/>
  <Override PartName="/ppt/theme/themeOverride4.xml" ContentType="application/vnd.openxmlformats-officedocument.themeOverride+xml"/>
  <Override PartName="/ppt/charts/chart18.xml" ContentType="application/vnd.openxmlformats-officedocument.drawingml.chart+xml"/>
  <Override PartName="/ppt/theme/themeOverride5.xml" ContentType="application/vnd.openxmlformats-officedocument.themeOverride+xml"/>
  <Override PartName="/ppt/charts/chart19.xml" ContentType="application/vnd.openxmlformats-officedocument.drawingml.chart+xml"/>
  <Override PartName="/ppt/theme/themeOverride6.xml" ContentType="application/vnd.openxmlformats-officedocument.themeOverride+xml"/>
  <Override PartName="/ppt/drawings/drawing1.xml" ContentType="application/vnd.openxmlformats-officedocument.drawingml.chartshapes+xml"/>
  <Override PartName="/ppt/charts/chart20.xml" ContentType="application/vnd.openxmlformats-officedocument.drawingml.chart+xml"/>
  <Override PartName="/ppt/theme/themeOverride7.xml" ContentType="application/vnd.openxmlformats-officedocument.themeOverride+xml"/>
  <Override PartName="/ppt/drawings/drawing2.xml" ContentType="application/vnd.openxmlformats-officedocument.drawingml.chartshapes+xml"/>
  <Override PartName="/ppt/charts/chart21.xml" ContentType="application/vnd.openxmlformats-officedocument.drawingml.chart+xml"/>
  <Override PartName="/ppt/theme/themeOverride8.xml" ContentType="application/vnd.openxmlformats-officedocument.themeOverride+xml"/>
  <Override PartName="/ppt/drawings/drawing3.xml" ContentType="application/vnd.openxmlformats-officedocument.drawingml.chartshapes+xml"/>
  <Override PartName="/ppt/charts/chart22.xml" ContentType="application/vnd.openxmlformats-officedocument.drawingml.chart+xml"/>
  <Override PartName="/ppt/theme/themeOverride9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3.xml" ContentType="application/vnd.openxmlformats-officedocument.drawingml.chart+xml"/>
  <Override PartName="/ppt/theme/themeOverride10.xml" ContentType="application/vnd.openxmlformats-officedocument.themeOverride+xml"/>
  <Override PartName="/ppt/charts/chart24.xml" ContentType="application/vnd.openxmlformats-officedocument.drawingml.chart+xml"/>
  <Override PartName="/ppt/theme/themeOverride11.xml" ContentType="application/vnd.openxmlformats-officedocument.themeOverride+xml"/>
  <Override PartName="/ppt/charts/chart25.xml" ContentType="application/vnd.openxmlformats-officedocument.drawingml.chart+xml"/>
  <Override PartName="/ppt/theme/themeOverride12.xml" ContentType="application/vnd.openxmlformats-officedocument.themeOverride+xml"/>
  <Override PartName="/ppt/charts/chart26.xml" ContentType="application/vnd.openxmlformats-officedocument.drawingml.chart+xml"/>
  <Override PartName="/ppt/theme/themeOverride13.xml" ContentType="application/vnd.openxmlformats-officedocument.themeOverride+xml"/>
  <Override PartName="/ppt/charts/chart27.xml" ContentType="application/vnd.openxmlformats-officedocument.drawingml.chart+xml"/>
  <Override PartName="/ppt/theme/themeOverride14.xml" ContentType="application/vnd.openxmlformats-officedocument.themeOverride+xml"/>
  <Override PartName="/ppt/charts/chart28.xml" ContentType="application/vnd.openxmlformats-officedocument.drawingml.chart+xml"/>
  <Override PartName="/ppt/theme/themeOverride15.xml" ContentType="application/vnd.openxmlformats-officedocument.themeOverride+xml"/>
  <Override PartName="/ppt/charts/chart29.xml" ContentType="application/vnd.openxmlformats-officedocument.drawingml.chart+xml"/>
  <Override PartName="/ppt/theme/themeOverride16.xml" ContentType="application/vnd.openxmlformats-officedocument.themeOverride+xml"/>
  <Override PartName="/ppt/charts/chart30.xml" ContentType="application/vnd.openxmlformats-officedocument.drawingml.chart+xml"/>
  <Override PartName="/ppt/theme/themeOverride17.xml" ContentType="application/vnd.openxmlformats-officedocument.themeOverride+xml"/>
  <Override PartName="/ppt/charts/chart31.xml" ContentType="application/vnd.openxmlformats-officedocument.drawingml.chart+xml"/>
  <Override PartName="/ppt/theme/themeOverride18.xml" ContentType="application/vnd.openxmlformats-officedocument.themeOverride+xml"/>
  <Override PartName="/ppt/charts/chart32.xml" ContentType="application/vnd.openxmlformats-officedocument.drawingml.chart+xml"/>
  <Override PartName="/ppt/theme/themeOverride19.xml" ContentType="application/vnd.openxmlformats-officedocument.themeOverride+xml"/>
  <Override PartName="/ppt/charts/chart33.xml" ContentType="application/vnd.openxmlformats-officedocument.drawingml.chart+xml"/>
  <Override PartName="/ppt/theme/themeOverride20.xml" ContentType="application/vnd.openxmlformats-officedocument.themeOverride+xml"/>
  <Override PartName="/ppt/charts/chart34.xml" ContentType="application/vnd.openxmlformats-officedocument.drawingml.chart+xml"/>
  <Override PartName="/ppt/theme/themeOverride21.xml" ContentType="application/vnd.openxmlformats-officedocument.themeOverride+xml"/>
  <Override PartName="/ppt/charts/chart35.xml" ContentType="application/vnd.openxmlformats-officedocument.drawingml.chart+xml"/>
  <Override PartName="/ppt/theme/themeOverride22.xml" ContentType="application/vnd.openxmlformats-officedocument.themeOverride+xml"/>
  <Override PartName="/ppt/charts/chart36.xml" ContentType="application/vnd.openxmlformats-officedocument.drawingml.chart+xml"/>
  <Override PartName="/ppt/theme/themeOverride23.xml" ContentType="application/vnd.openxmlformats-officedocument.themeOverride+xml"/>
  <Override PartName="/ppt/drawings/drawing4.xml" ContentType="application/vnd.openxmlformats-officedocument.drawingml.chartshapes+xml"/>
  <Override PartName="/ppt/charts/chart37.xml" ContentType="application/vnd.openxmlformats-officedocument.drawingml.chart+xml"/>
  <Override PartName="/ppt/theme/themeOverride24.xml" ContentType="application/vnd.openxmlformats-officedocument.themeOverride+xml"/>
  <Override PartName="/ppt/charts/chart38.xml" ContentType="application/vnd.openxmlformats-officedocument.drawingml.chart+xml"/>
  <Override PartName="/ppt/theme/themeOverride25.xml" ContentType="application/vnd.openxmlformats-officedocument.themeOverride+xml"/>
  <Override PartName="/ppt/charts/chart39.xml" ContentType="application/vnd.openxmlformats-officedocument.drawingml.chart+xml"/>
  <Override PartName="/ppt/theme/themeOverride26.xml" ContentType="application/vnd.openxmlformats-officedocument.themeOverride+xml"/>
  <Override PartName="/ppt/charts/chart40.xml" ContentType="application/vnd.openxmlformats-officedocument.drawingml.chart+xml"/>
  <Override PartName="/ppt/theme/themeOverride27.xml" ContentType="application/vnd.openxmlformats-officedocument.themeOverride+xml"/>
  <Override PartName="/ppt/drawings/drawing5.xml" ContentType="application/vnd.openxmlformats-officedocument.drawingml.chartshapes+xml"/>
  <Override PartName="/ppt/charts/chart41.xml" ContentType="application/vnd.openxmlformats-officedocument.drawingml.chart+xml"/>
  <Override PartName="/ppt/theme/themeOverride28.xml" ContentType="application/vnd.openxmlformats-officedocument.themeOverride+xml"/>
  <Override PartName="/ppt/charts/chart42.xml" ContentType="application/vnd.openxmlformats-officedocument.drawingml.chart+xml"/>
  <Override PartName="/ppt/theme/themeOverride29.xml" ContentType="application/vnd.openxmlformats-officedocument.themeOverride+xml"/>
  <Override PartName="/ppt/charts/chart43.xml" ContentType="application/vnd.openxmlformats-officedocument.drawingml.chart+xml"/>
  <Override PartName="/ppt/theme/themeOverride30.xml" ContentType="application/vnd.openxmlformats-officedocument.themeOverride+xml"/>
  <Override PartName="/ppt/charts/chart44.xml" ContentType="application/vnd.openxmlformats-officedocument.drawingml.chart+xml"/>
  <Override PartName="/ppt/theme/themeOverride31.xml" ContentType="application/vnd.openxmlformats-officedocument.themeOverride+xml"/>
  <Override PartName="/ppt/charts/chart45.xml" ContentType="application/vnd.openxmlformats-officedocument.drawingml.chart+xml"/>
  <Override PartName="/ppt/theme/themeOverride32.xml" ContentType="application/vnd.openxmlformats-officedocument.themeOverride+xml"/>
  <Override PartName="/ppt/charts/chart46.xml" ContentType="application/vnd.openxmlformats-officedocument.drawingml.chart+xml"/>
  <Override PartName="/ppt/theme/themeOverride33.xml" ContentType="application/vnd.openxmlformats-officedocument.themeOverride+xml"/>
  <Override PartName="/ppt/charts/chart47.xml" ContentType="application/vnd.openxmlformats-officedocument.drawingml.chart+xml"/>
  <Override PartName="/ppt/theme/themeOverride34.xml" ContentType="application/vnd.openxmlformats-officedocument.themeOverride+xml"/>
  <Override PartName="/ppt/charts/chart48.xml" ContentType="application/vnd.openxmlformats-officedocument.drawingml.chart+xml"/>
  <Override PartName="/ppt/theme/themeOverride35.xml" ContentType="application/vnd.openxmlformats-officedocument.themeOverride+xml"/>
  <Override PartName="/ppt/charts/chart49.xml" ContentType="application/vnd.openxmlformats-officedocument.drawingml.chart+xml"/>
  <Override PartName="/ppt/theme/themeOverride36.xml" ContentType="application/vnd.openxmlformats-officedocument.themeOverride+xml"/>
  <Override PartName="/ppt/charts/chart50.xml" ContentType="application/vnd.openxmlformats-officedocument.drawingml.chart+xml"/>
  <Override PartName="/ppt/theme/themeOverride37.xml" ContentType="application/vnd.openxmlformats-officedocument.themeOverride+xml"/>
  <Override PartName="/ppt/charts/chart51.xml" ContentType="application/vnd.openxmlformats-officedocument.drawingml.chart+xml"/>
  <Override PartName="/ppt/theme/themeOverride38.xml" ContentType="application/vnd.openxmlformats-officedocument.themeOverride+xml"/>
  <Override PartName="/ppt/charts/chart52.xml" ContentType="application/vnd.openxmlformats-officedocument.drawingml.chart+xml"/>
  <Override PartName="/ppt/theme/themeOverride39.xml" ContentType="application/vnd.openxmlformats-officedocument.themeOverride+xml"/>
  <Override PartName="/ppt/charts/chart53.xml" ContentType="application/vnd.openxmlformats-officedocument.drawingml.chart+xml"/>
  <Override PartName="/ppt/theme/themeOverride4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8"/>
  </p:notesMasterIdLst>
  <p:handoutMasterIdLst>
    <p:handoutMasterId r:id="rId49"/>
  </p:handoutMasterIdLst>
  <p:sldIdLst>
    <p:sldId id="259" r:id="rId2"/>
    <p:sldId id="540" r:id="rId3"/>
    <p:sldId id="554" r:id="rId4"/>
    <p:sldId id="545" r:id="rId5"/>
    <p:sldId id="555" r:id="rId6"/>
    <p:sldId id="546" r:id="rId7"/>
    <p:sldId id="548" r:id="rId8"/>
    <p:sldId id="556" r:id="rId9"/>
    <p:sldId id="547" r:id="rId10"/>
    <p:sldId id="549" r:id="rId11"/>
    <p:sldId id="557" r:id="rId12"/>
    <p:sldId id="437" r:id="rId13"/>
    <p:sldId id="438" r:id="rId14"/>
    <p:sldId id="525" r:id="rId15"/>
    <p:sldId id="558" r:id="rId16"/>
    <p:sldId id="516" r:id="rId17"/>
    <p:sldId id="524" r:id="rId18"/>
    <p:sldId id="526" r:id="rId19"/>
    <p:sldId id="559" r:id="rId20"/>
    <p:sldId id="481" r:id="rId21"/>
    <p:sldId id="479" r:id="rId22"/>
    <p:sldId id="517" r:id="rId23"/>
    <p:sldId id="527" r:id="rId24"/>
    <p:sldId id="528" r:id="rId25"/>
    <p:sldId id="529" r:id="rId26"/>
    <p:sldId id="530" r:id="rId27"/>
    <p:sldId id="560" r:id="rId28"/>
    <p:sldId id="561" r:id="rId29"/>
    <p:sldId id="488" r:id="rId30"/>
    <p:sldId id="487" r:id="rId31"/>
    <p:sldId id="531" r:id="rId32"/>
    <p:sldId id="532" r:id="rId33"/>
    <p:sldId id="562" r:id="rId34"/>
    <p:sldId id="533" r:id="rId35"/>
    <p:sldId id="496" r:id="rId36"/>
    <p:sldId id="495" r:id="rId37"/>
    <p:sldId id="534" r:id="rId38"/>
    <p:sldId id="535" r:id="rId39"/>
    <p:sldId id="536" r:id="rId40"/>
    <p:sldId id="503" r:id="rId41"/>
    <p:sldId id="502" r:id="rId42"/>
    <p:sldId id="537" r:id="rId43"/>
    <p:sldId id="538" r:id="rId44"/>
    <p:sldId id="539" r:id="rId45"/>
    <p:sldId id="510" r:id="rId46"/>
    <p:sldId id="509" r:id="rId4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Kleňhová Michaela" initials="KM" lastIdx="39" clrIdx="0">
    <p:extLst>
      <p:ext uri="{19B8F6BF-5375-455C-9EA6-DF929625EA0E}">
        <p15:presenceInfo xmlns:p15="http://schemas.microsoft.com/office/powerpoint/2012/main" userId="S-1-5-21-3754494544-1099302814-2460100366-1223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57127" autoAdjust="0"/>
  </p:normalViewPr>
  <p:slideViewPr>
    <p:cSldViewPr>
      <p:cViewPr varScale="1">
        <p:scale>
          <a:sx n="75" d="100"/>
          <a:sy n="75" d="100"/>
        </p:scale>
        <p:origin x="2616" y="6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3254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JPZ2021_skoly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PZ2021_PREHLED_radny_nahradni_grafy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PZ2021_PREHLED_radny_nahradni_grafy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List_aplikace_Microsoft_Excel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PZ2021_PREHLED_radny_nahradni_grafy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PZ2021_PREHLED_radny_nahradni_grafy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P&#344;IJ&#205;MA&#268;KY%202021\ANALYZY\PZ2021_HISTOGRAMY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P&#344;IJ&#205;MA&#268;KY%202021\ANALYZY\PZ2021_HISTOGRAMY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PZ2021_HISTOGRAMY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PZ2021_PREHLED_radny_nahradni_grafy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PZ2021_PREHLED_radny_nahradni_grafy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P&#344;IJ&#205;MA&#268;KY%202021\ANALYZY\PZ2021_HISTOGRAMY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\\cermat.local\CERMAT\OSA\P&#344;IJ&#205;MA&#268;KY%202021\ANALYZY\PZ2021_HISTOGRAMY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E:\PRIJIMACKY%202021\ANALYZY\PZ2021_HISTOGRAMY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.xlsx"/><Relationship Id="rId1" Type="http://schemas.openxmlformats.org/officeDocument/2006/relationships/themeOverride" Target="../theme/themeOverride2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.xlsx"/><Relationship Id="rId1" Type="http://schemas.openxmlformats.org/officeDocument/2006/relationships/themeOverride" Target="../theme/themeOverride3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.xlsx"/><Relationship Id="rId1" Type="http://schemas.openxmlformats.org/officeDocument/2006/relationships/themeOverride" Target="../theme/themeOverride4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4.xlsx"/><Relationship Id="rId1" Type="http://schemas.openxmlformats.org/officeDocument/2006/relationships/themeOverride" Target="../theme/themeOverride5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List_aplikace_Microsoft_Excel5.xlsx"/><Relationship Id="rId1" Type="http://schemas.openxmlformats.org/officeDocument/2006/relationships/themeOverride" Target="../theme/themeOverride6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List_aplikace_Microsoft_Excel6.xlsx"/><Relationship Id="rId1" Type="http://schemas.openxmlformats.org/officeDocument/2006/relationships/themeOverride" Target="../theme/themeOverride7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List_aplikace_Microsoft_Excel7.xlsx"/><Relationship Id="rId1" Type="http://schemas.openxmlformats.org/officeDocument/2006/relationships/themeOverride" Target="../theme/themeOverride8.xm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8.xlsx"/><Relationship Id="rId1" Type="http://schemas.openxmlformats.org/officeDocument/2006/relationships/themeOverride" Target="../theme/themeOverride9.xm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9.xlsx"/><Relationship Id="rId1" Type="http://schemas.openxmlformats.org/officeDocument/2006/relationships/themeOverride" Target="../theme/themeOverride10.xm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0.xlsx"/><Relationship Id="rId1" Type="http://schemas.openxmlformats.org/officeDocument/2006/relationships/themeOverride" Target="../theme/themeOverride11.xm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1.xlsx"/><Relationship Id="rId1" Type="http://schemas.openxmlformats.org/officeDocument/2006/relationships/themeOverride" Target="../theme/themeOverride12.xm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2.xlsx"/><Relationship Id="rId1" Type="http://schemas.openxmlformats.org/officeDocument/2006/relationships/themeOverride" Target="../theme/themeOverride13.xm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3.xlsx"/><Relationship Id="rId1" Type="http://schemas.openxmlformats.org/officeDocument/2006/relationships/themeOverride" Target="../theme/themeOverride14.xm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4.xlsx"/><Relationship Id="rId1" Type="http://schemas.openxmlformats.org/officeDocument/2006/relationships/themeOverride" Target="../theme/themeOverride15.xm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5.xlsx"/><Relationship Id="rId1" Type="http://schemas.openxmlformats.org/officeDocument/2006/relationships/themeOverride" Target="../theme/themeOverride16.xm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6.xlsx"/><Relationship Id="rId1" Type="http://schemas.openxmlformats.org/officeDocument/2006/relationships/themeOverride" Target="../theme/themeOverride17.xm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7.xlsx"/><Relationship Id="rId1" Type="http://schemas.openxmlformats.org/officeDocument/2006/relationships/themeOverride" Target="../theme/themeOverride18.xml"/></Relationships>
</file>

<file path=ppt/charts/_rels/chart3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8.xlsx"/><Relationship Id="rId1" Type="http://schemas.openxmlformats.org/officeDocument/2006/relationships/themeOverride" Target="../theme/themeOverride19.xml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19.xlsx"/><Relationship Id="rId1" Type="http://schemas.openxmlformats.org/officeDocument/2006/relationships/themeOverride" Target="../theme/themeOverride20.xml"/></Relationships>
</file>

<file path=ppt/charts/_rels/chart3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0.xlsx"/><Relationship Id="rId1" Type="http://schemas.openxmlformats.org/officeDocument/2006/relationships/themeOverride" Target="../theme/themeOverride21.xml"/></Relationships>
</file>

<file path=ppt/charts/_rels/chart3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1.xlsx"/><Relationship Id="rId1" Type="http://schemas.openxmlformats.org/officeDocument/2006/relationships/themeOverride" Target="../theme/themeOverride22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4.xml"/><Relationship Id="rId2" Type="http://schemas.openxmlformats.org/officeDocument/2006/relationships/package" Target="../embeddings/List_aplikace_Microsoft_Excel22.xlsx"/><Relationship Id="rId1" Type="http://schemas.openxmlformats.org/officeDocument/2006/relationships/themeOverride" Target="../theme/themeOverride23.xm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3.xlsx"/><Relationship Id="rId1" Type="http://schemas.openxmlformats.org/officeDocument/2006/relationships/themeOverride" Target="../theme/themeOverride24.xm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4.xlsx"/><Relationship Id="rId1" Type="http://schemas.openxmlformats.org/officeDocument/2006/relationships/themeOverride" Target="../theme/themeOverride25.xml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5.xlsx"/><Relationship Id="rId1" Type="http://schemas.openxmlformats.org/officeDocument/2006/relationships/themeOverride" Target="../theme/themeOverride26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5.xml"/><Relationship Id="rId2" Type="http://schemas.openxmlformats.org/officeDocument/2006/relationships/package" Target="../embeddings/List_aplikace_Microsoft_Excel26.xlsx"/><Relationship Id="rId1" Type="http://schemas.openxmlformats.org/officeDocument/2006/relationships/themeOverride" Target="../theme/themeOverride27.xm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7.xlsx"/><Relationship Id="rId1" Type="http://schemas.openxmlformats.org/officeDocument/2006/relationships/themeOverride" Target="../theme/themeOverride28.xm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8.xlsx"/><Relationship Id="rId1" Type="http://schemas.openxmlformats.org/officeDocument/2006/relationships/themeOverride" Target="../theme/themeOverride29.xm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29.xlsx"/><Relationship Id="rId1" Type="http://schemas.openxmlformats.org/officeDocument/2006/relationships/themeOverride" Target="../theme/themeOverride30.xml"/></Relationships>
</file>

<file path=ppt/charts/_rels/chart4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0.xlsx"/><Relationship Id="rId1" Type="http://schemas.openxmlformats.org/officeDocument/2006/relationships/themeOverride" Target="../theme/themeOverride31.xml"/></Relationships>
</file>

<file path=ppt/charts/_rels/chart4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1.xlsx"/><Relationship Id="rId1" Type="http://schemas.openxmlformats.org/officeDocument/2006/relationships/themeOverride" Target="../theme/themeOverride32.xml"/></Relationships>
</file>

<file path=ppt/charts/_rels/chart4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2.xlsx"/><Relationship Id="rId1" Type="http://schemas.openxmlformats.org/officeDocument/2006/relationships/themeOverride" Target="../theme/themeOverride33.xml"/></Relationships>
</file>

<file path=ppt/charts/_rels/chart4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3.xlsx"/><Relationship Id="rId1" Type="http://schemas.openxmlformats.org/officeDocument/2006/relationships/themeOverride" Target="../theme/themeOverride34.xml"/></Relationships>
</file>

<file path=ppt/charts/_rels/chart4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4.xlsx"/><Relationship Id="rId1" Type="http://schemas.openxmlformats.org/officeDocument/2006/relationships/themeOverride" Target="../theme/themeOverride35.xml"/></Relationships>
</file>

<file path=ppt/charts/_rels/chart4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5.xlsx"/><Relationship Id="rId1" Type="http://schemas.openxmlformats.org/officeDocument/2006/relationships/themeOverride" Target="../theme/themeOverride36.xml"/></Relationships>
</file>

<file path=ppt/charts/_rels/chart5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6.xlsx"/><Relationship Id="rId1" Type="http://schemas.openxmlformats.org/officeDocument/2006/relationships/themeOverride" Target="../theme/themeOverride37.xml"/></Relationships>
</file>

<file path=ppt/charts/_rels/chart5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7.xlsx"/><Relationship Id="rId1" Type="http://schemas.openxmlformats.org/officeDocument/2006/relationships/themeOverride" Target="../theme/themeOverride38.xml"/></Relationships>
</file>

<file path=ppt/charts/_rels/chart5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8.xlsx"/><Relationship Id="rId1" Type="http://schemas.openxmlformats.org/officeDocument/2006/relationships/themeOverride" Target="../theme/themeOverride39.xml"/></Relationships>
</file>

<file path=ppt/charts/_rels/chart5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List_aplikace_Microsoft_Excel39.xlsx"/><Relationship Id="rId1" Type="http://schemas.openxmlformats.org/officeDocument/2006/relationships/themeOverride" Target="../theme/themeOverride4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200" b="1" dirty="0"/>
              <a:t>JPZ</a:t>
            </a:r>
            <a:r>
              <a:rPr lang="cs-CZ" sz="1200" b="1" baseline="0" dirty="0"/>
              <a:t> 2020 A 2021 – </a:t>
            </a:r>
            <a:r>
              <a:rPr lang="cs-CZ" sz="1200" b="1" dirty="0"/>
              <a:t>POČET ŠKOL S</a:t>
            </a:r>
            <a:r>
              <a:rPr lang="cs-CZ" sz="1200" b="1" baseline="0" dirty="0"/>
              <a:t> ÚČASTÍ NA JPZ</a:t>
            </a:r>
          </a:p>
          <a:p>
            <a:pPr>
              <a:defRPr sz="1200" b="1"/>
            </a:pPr>
            <a:r>
              <a:rPr lang="cs-CZ" sz="1200" b="1" baseline="0" dirty="0"/>
              <a:t>(podle kraje)</a:t>
            </a:r>
            <a:endParaRPr lang="cs-CZ" sz="1200" b="1" dirty="0"/>
          </a:p>
        </c:rich>
      </c:tx>
      <c:layout>
        <c:manualLayout>
          <c:xMode val="edge"/>
          <c:yMode val="edge"/>
          <c:x val="0.12316571885754672"/>
          <c:y val="3.57696746790335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0.30170153004590627"/>
          <c:y val="0.16928005198698276"/>
          <c:w val="0.63297301860774891"/>
          <c:h val="0.7841974025855784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VYSTUP!$H$8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solidFill>
                <a:schemeClr val="bg1">
                  <a:lumMod val="95000"/>
                  <a:alpha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VYSTUP!$G$10:$G$23</c:f>
              <c:strCache>
                <c:ptCount val="14"/>
                <c:pt idx="0">
                  <c:v>Hlavní město Praha</c:v>
                </c:pt>
                <c:pt idx="1">
                  <c:v>Moravskoslezský</c:v>
                </c:pt>
                <c:pt idx="2">
                  <c:v>Středočeský</c:v>
                </c:pt>
                <c:pt idx="3">
                  <c:v>Jihomoravský</c:v>
                </c:pt>
                <c:pt idx="4">
                  <c:v>Olomoucký</c:v>
                </c:pt>
                <c:pt idx="5">
                  <c:v>Zlínský</c:v>
                </c:pt>
                <c:pt idx="6">
                  <c:v>Pardubický</c:v>
                </c:pt>
                <c:pt idx="7">
                  <c:v>Kraj Vysočina</c:v>
                </c:pt>
                <c:pt idx="8">
                  <c:v>Královéhradecký</c:v>
                </c:pt>
                <c:pt idx="9">
                  <c:v>Liberecký</c:v>
                </c:pt>
                <c:pt idx="10">
                  <c:v>Jihočeský</c:v>
                </c:pt>
                <c:pt idx="11">
                  <c:v>Plzeňský</c:v>
                </c:pt>
                <c:pt idx="12">
                  <c:v>Ústecký</c:v>
                </c:pt>
                <c:pt idx="13">
                  <c:v>Karlovarský</c:v>
                </c:pt>
              </c:strCache>
            </c:strRef>
          </c:cat>
          <c:val>
            <c:numRef>
              <c:f>VYSTUP!$H$10:$H$23</c:f>
              <c:numCache>
                <c:formatCode>General</c:formatCode>
                <c:ptCount val="14"/>
                <c:pt idx="0">
                  <c:v>134</c:v>
                </c:pt>
                <c:pt idx="1">
                  <c:v>114</c:v>
                </c:pt>
                <c:pt idx="2">
                  <c:v>110</c:v>
                </c:pt>
                <c:pt idx="3">
                  <c:v>98</c:v>
                </c:pt>
                <c:pt idx="4">
                  <c:v>69</c:v>
                </c:pt>
                <c:pt idx="5">
                  <c:v>58</c:v>
                </c:pt>
                <c:pt idx="6">
                  <c:v>60</c:v>
                </c:pt>
                <c:pt idx="7">
                  <c:v>49</c:v>
                </c:pt>
                <c:pt idx="8">
                  <c:v>55</c:v>
                </c:pt>
                <c:pt idx="9">
                  <c:v>37</c:v>
                </c:pt>
                <c:pt idx="10">
                  <c:v>70</c:v>
                </c:pt>
                <c:pt idx="11">
                  <c:v>43</c:v>
                </c:pt>
                <c:pt idx="12">
                  <c:v>72</c:v>
                </c:pt>
                <c:pt idx="13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03C-4D06-AEA8-775D96DB1470}"/>
            </c:ext>
          </c:extLst>
        </c:ser>
        <c:ser>
          <c:idx val="1"/>
          <c:order val="1"/>
          <c:tx>
            <c:strRef>
              <c:f>VYSTUP!$I$8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dLbls>
            <c:spPr>
              <a:solidFill>
                <a:schemeClr val="bg1">
                  <a:lumMod val="95000"/>
                  <a:alpha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VYSTUP!$G$10:$G$23</c:f>
              <c:strCache>
                <c:ptCount val="14"/>
                <c:pt idx="0">
                  <c:v>Hlavní město Praha</c:v>
                </c:pt>
                <c:pt idx="1">
                  <c:v>Moravskoslezský</c:v>
                </c:pt>
                <c:pt idx="2">
                  <c:v>Středočeský</c:v>
                </c:pt>
                <c:pt idx="3">
                  <c:v>Jihomoravský</c:v>
                </c:pt>
                <c:pt idx="4">
                  <c:v>Olomoucký</c:v>
                </c:pt>
                <c:pt idx="5">
                  <c:v>Zlínský</c:v>
                </c:pt>
                <c:pt idx="6">
                  <c:v>Pardubický</c:v>
                </c:pt>
                <c:pt idx="7">
                  <c:v>Kraj Vysočina</c:v>
                </c:pt>
                <c:pt idx="8">
                  <c:v>Královéhradecký</c:v>
                </c:pt>
                <c:pt idx="9">
                  <c:v>Liberecký</c:v>
                </c:pt>
                <c:pt idx="10">
                  <c:v>Jihočeský</c:v>
                </c:pt>
                <c:pt idx="11">
                  <c:v>Plzeňský</c:v>
                </c:pt>
                <c:pt idx="12">
                  <c:v>Ústecký</c:v>
                </c:pt>
                <c:pt idx="13">
                  <c:v>Karlovarský</c:v>
                </c:pt>
              </c:strCache>
            </c:strRef>
          </c:cat>
          <c:val>
            <c:numRef>
              <c:f>VYSTUP!$I$10:$I$23</c:f>
              <c:numCache>
                <c:formatCode>General</c:formatCode>
                <c:ptCount val="14"/>
                <c:pt idx="0">
                  <c:v>93</c:v>
                </c:pt>
                <c:pt idx="1">
                  <c:v>87</c:v>
                </c:pt>
                <c:pt idx="2">
                  <c:v>61</c:v>
                </c:pt>
                <c:pt idx="3">
                  <c:v>54</c:v>
                </c:pt>
                <c:pt idx="4">
                  <c:v>46</c:v>
                </c:pt>
                <c:pt idx="5">
                  <c:v>43</c:v>
                </c:pt>
                <c:pt idx="6">
                  <c:v>40</c:v>
                </c:pt>
                <c:pt idx="7">
                  <c:v>37</c:v>
                </c:pt>
                <c:pt idx="8">
                  <c:v>35</c:v>
                </c:pt>
                <c:pt idx="9">
                  <c:v>34</c:v>
                </c:pt>
                <c:pt idx="10">
                  <c:v>32</c:v>
                </c:pt>
                <c:pt idx="11">
                  <c:v>31</c:v>
                </c:pt>
                <c:pt idx="12">
                  <c:v>26</c:v>
                </c:pt>
                <c:pt idx="1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03C-4D06-AEA8-775D96DB14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444824255"/>
        <c:axId val="1444818015"/>
      </c:barChart>
      <c:catAx>
        <c:axId val="1444824255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44818015"/>
        <c:crosses val="autoZero"/>
        <c:auto val="1"/>
        <c:lblAlgn val="ctr"/>
        <c:lblOffset val="100"/>
        <c:noMultiLvlLbl val="0"/>
      </c:catAx>
      <c:valAx>
        <c:axId val="1444818015"/>
        <c:scaling>
          <c:orientation val="minMax"/>
        </c:scaling>
        <c:delete val="1"/>
        <c:axPos val="t"/>
        <c:numFmt formatCode="General" sourceLinked="1"/>
        <c:majorTickMark val="out"/>
        <c:minorTickMark val="none"/>
        <c:tickLblPos val="nextTo"/>
        <c:crossAx val="1444824255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425240542340718"/>
          <c:y val="0.11884967301326918"/>
          <c:w val="0.41843894490128375"/>
          <c:h val="3.396328598981510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5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050" b="1" dirty="0"/>
              <a:t>JPZ </a:t>
            </a:r>
            <a:r>
              <a:rPr lang="cs-CZ" sz="1050" b="1" dirty="0" smtClean="0"/>
              <a:t>– </a:t>
            </a:r>
            <a:r>
              <a:rPr lang="cs-CZ" sz="1050" b="1" dirty="0"/>
              <a:t>STRUKTURA PŘIHLÁŠENÝCH </a:t>
            </a:r>
            <a:r>
              <a:rPr lang="cs-CZ" sz="1050" b="1" dirty="0" smtClean="0"/>
              <a:t>PODLE </a:t>
            </a:r>
            <a:r>
              <a:rPr lang="cs-CZ" sz="1050" b="1" dirty="0"/>
              <a:t>TYPU ŠKOLY</a:t>
            </a:r>
          </a:p>
          <a:p>
            <a:pPr>
              <a:defRPr sz="1050" b="1"/>
            </a:pPr>
            <a:r>
              <a:rPr lang="cs-CZ" sz="1050" b="1" dirty="0"/>
              <a:t>(v % z počtu fyzických osob)</a:t>
            </a:r>
          </a:p>
        </c:rich>
      </c:tx>
      <c:layout>
        <c:manualLayout>
          <c:xMode val="edge"/>
          <c:yMode val="edge"/>
          <c:x val="0.12151846435422942"/>
          <c:y val="4.021646249078017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9.1278163855791988E-2"/>
          <c:y val="0.16432383240720982"/>
          <c:w val="0.87352764457141563"/>
          <c:h val="0.6825700731057826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'MA-best-grafy'!$A$145</c:f>
              <c:strCache>
                <c:ptCount val="1"/>
                <c:pt idx="0">
                  <c:v>GYMNÁZIUM 4LETÉ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'MA-best-grafy'!$AG$143:$AK$143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'MA-best-grafy'!$AG$145:$AK$145</c:f>
              <c:numCache>
                <c:formatCode>0.0</c:formatCode>
                <c:ptCount val="5"/>
                <c:pt idx="0">
                  <c:v>26.56480555952211</c:v>
                </c:pt>
                <c:pt idx="1">
                  <c:v>26.57693948154116</c:v>
                </c:pt>
                <c:pt idx="2">
                  <c:v>27.014518775345941</c:v>
                </c:pt>
                <c:pt idx="3">
                  <c:v>26.979208895581163</c:v>
                </c:pt>
                <c:pt idx="4">
                  <c:v>30.095750262329485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DF-4D62-BEB0-A1078411F5CD}"/>
            </c:ext>
          </c:extLst>
        </c:ser>
        <c:ser>
          <c:idx val="1"/>
          <c:order val="1"/>
          <c:tx>
            <c:strRef>
              <c:f>'MA-best-grafy'!$A$146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'MA-best-grafy'!$AG$143:$AK$143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'MA-best-grafy'!$AG$146:$AK$146</c:f>
              <c:numCache>
                <c:formatCode>0.0</c:formatCode>
                <c:ptCount val="5"/>
                <c:pt idx="0">
                  <c:v>70.536436765195859</c:v>
                </c:pt>
                <c:pt idx="1">
                  <c:v>71.620618296131298</c:v>
                </c:pt>
                <c:pt idx="2">
                  <c:v>72.163576138439154</c:v>
                </c:pt>
                <c:pt idx="3">
                  <c:v>72.543001100364862</c:v>
                </c:pt>
                <c:pt idx="4">
                  <c:v>72.639034627492123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ADF-4D62-BEB0-A1078411F5CD}"/>
            </c:ext>
          </c:extLst>
        </c:ser>
        <c:ser>
          <c:idx val="2"/>
          <c:order val="2"/>
          <c:tx>
            <c:strRef>
              <c:f>'MA-best-grafy'!$A$147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'MA-best-grafy'!$AG$143:$AK$143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'MA-best-grafy'!$AG$147:$AK$147</c:f>
              <c:numCache>
                <c:formatCode>0.0</c:formatCode>
                <c:ptCount val="5"/>
                <c:pt idx="0">
                  <c:v>13.617973249559711</c:v>
                </c:pt>
                <c:pt idx="1">
                  <c:v>13.103644377043741</c:v>
                </c:pt>
                <c:pt idx="2">
                  <c:v>12.881156548927345</c:v>
                </c:pt>
                <c:pt idx="3">
                  <c:v>12.470319105808768</c:v>
                </c:pt>
                <c:pt idx="4">
                  <c:v>9.1700550891920258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ADF-4D62-BEB0-A1078411F5CD}"/>
            </c:ext>
          </c:extLst>
        </c:ser>
        <c:ser>
          <c:idx val="3"/>
          <c:order val="3"/>
          <c:tx>
            <c:strRef>
              <c:f>'MA-best-grafy'!$A$148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dLbl>
              <c:idx val="4"/>
              <c:layout>
                <c:manualLayout>
                  <c:x val="-1.1731261670394914E-16"/>
                  <c:y val="-3.384093852913425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cs-CZ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8ADF-4D62-BEB0-A1078411F5C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'MA-best-grafy'!$AG$143:$AK$143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'MA-best-grafy'!$AG$148:$AK$148</c:f>
              <c:numCache>
                <c:formatCode>0.0</c:formatCode>
                <c:ptCount val="5"/>
                <c:pt idx="0">
                  <c:v>8.9929712662827033</c:v>
                </c:pt>
                <c:pt idx="1">
                  <c:v>8.5540969622292788</c:v>
                </c:pt>
                <c:pt idx="2">
                  <c:v>7.7748196761910666</c:v>
                </c:pt>
                <c:pt idx="3">
                  <c:v>7.9197312793189329</c:v>
                </c:pt>
                <c:pt idx="4">
                  <c:v>3.6775314795382998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ADF-4D62-BEB0-A1078411F5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  <c:axId val="1483637919"/>
        <c:axId val="1483634175"/>
      </c:barChart>
      <c:catAx>
        <c:axId val="14836379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83634175"/>
        <c:crosses val="autoZero"/>
        <c:auto val="1"/>
        <c:lblAlgn val="ctr"/>
        <c:lblOffset val="100"/>
        <c:noMultiLvlLbl val="0"/>
      </c:catAx>
      <c:valAx>
        <c:axId val="1483634175"/>
        <c:scaling>
          <c:orientation val="minMax"/>
          <c:max val="12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83637919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16280801367975348"/>
          <c:y val="0.92258845341848106"/>
          <c:w val="0.67438377690226237"/>
          <c:h val="5.71069834640384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100" b="1" dirty="0"/>
              <a:t>JPZ </a:t>
            </a:r>
            <a:r>
              <a:rPr lang="cs-CZ" sz="1100" b="1" dirty="0" smtClean="0"/>
              <a:t>– </a:t>
            </a:r>
            <a:r>
              <a:rPr lang="cs-CZ" sz="1100" b="1" dirty="0"/>
              <a:t>STRUKTURA PŘIHLÁŠENÝCH  PODLE TYPU ŠKOLY</a:t>
            </a:r>
          </a:p>
          <a:p>
            <a:pPr>
              <a:defRPr sz="1100" b="1"/>
            </a:pPr>
            <a:r>
              <a:rPr lang="cs-CZ" sz="1100" b="1" dirty="0"/>
              <a:t>(v </a:t>
            </a:r>
            <a:r>
              <a:rPr lang="cs-CZ" sz="1100" b="1" u="sng" dirty="0"/>
              <a:t>absolutním</a:t>
            </a:r>
            <a:r>
              <a:rPr lang="cs-CZ" sz="1100" b="1" u="sng" baseline="0" dirty="0"/>
              <a:t> </a:t>
            </a:r>
            <a:r>
              <a:rPr lang="cs-CZ" sz="1100" b="1" u="sng" dirty="0"/>
              <a:t>počtu</a:t>
            </a:r>
            <a:r>
              <a:rPr lang="cs-CZ" sz="1100" b="1" u="none" dirty="0"/>
              <a:t> </a:t>
            </a:r>
            <a:r>
              <a:rPr lang="cs-CZ" sz="1100" b="1" dirty="0"/>
              <a:t>přihlášených fyzických osob)</a:t>
            </a:r>
          </a:p>
        </c:rich>
      </c:tx>
      <c:layout>
        <c:manualLayout>
          <c:xMode val="edge"/>
          <c:yMode val="edge"/>
          <c:x val="0.11732488874277126"/>
          <c:y val="3.03357818850047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'MA-best-grafy'!$A$145</c:f>
              <c:strCache>
                <c:ptCount val="1"/>
                <c:pt idx="0">
                  <c:v>GYMNÁZIUM 4LETÉ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'MA-best-grafy'!$E$143:$I$143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'MA-best-grafy'!$E$145:$I$145</c:f>
              <c:numCache>
                <c:formatCode>#,##0</c:formatCode>
                <c:ptCount val="5"/>
                <c:pt idx="0">
                  <c:v>16743</c:v>
                </c:pt>
                <c:pt idx="1">
                  <c:v>16824</c:v>
                </c:pt>
                <c:pt idx="2">
                  <c:v>17453</c:v>
                </c:pt>
                <c:pt idx="3">
                  <c:v>18634</c:v>
                </c:pt>
                <c:pt idx="4">
                  <c:v>18356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BD-406F-823C-2061DE4C587E}"/>
            </c:ext>
          </c:extLst>
        </c:ser>
        <c:ser>
          <c:idx val="1"/>
          <c:order val="1"/>
          <c:tx>
            <c:strRef>
              <c:f>'MA-best-grafy'!$A$146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'MA-best-grafy'!$E$143:$I$143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'MA-best-grafy'!$E$146:$I$146</c:f>
              <c:numCache>
                <c:formatCode>#,##0</c:formatCode>
                <c:ptCount val="5"/>
                <c:pt idx="0">
                  <c:v>44457</c:v>
                </c:pt>
                <c:pt idx="1">
                  <c:v>45338</c:v>
                </c:pt>
                <c:pt idx="2">
                  <c:v>46622</c:v>
                </c:pt>
                <c:pt idx="3">
                  <c:v>50104</c:v>
                </c:pt>
                <c:pt idx="4">
                  <c:v>44304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BD-406F-823C-2061DE4C587E}"/>
            </c:ext>
          </c:extLst>
        </c:ser>
        <c:ser>
          <c:idx val="2"/>
          <c:order val="2"/>
          <c:tx>
            <c:strRef>
              <c:f>'MA-best-grafy'!$A$147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'MA-best-grafy'!$E$143:$I$143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'MA-best-grafy'!$E$147:$I$147</c:f>
              <c:numCache>
                <c:formatCode>#,##0</c:formatCode>
                <c:ptCount val="5"/>
                <c:pt idx="0">
                  <c:v>8583</c:v>
                </c:pt>
                <c:pt idx="1">
                  <c:v>8295</c:v>
                </c:pt>
                <c:pt idx="2">
                  <c:v>8322</c:v>
                </c:pt>
                <c:pt idx="3">
                  <c:v>8613</c:v>
                </c:pt>
                <c:pt idx="4">
                  <c:v>5593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BD-406F-823C-2061DE4C587E}"/>
            </c:ext>
          </c:extLst>
        </c:ser>
        <c:ser>
          <c:idx val="3"/>
          <c:order val="3"/>
          <c:tx>
            <c:strRef>
              <c:f>'MA-best-grafy'!$A$148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'MA-best-grafy'!$E$143:$I$143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'MA-best-grafy'!$E$148:$I$148</c:f>
              <c:numCache>
                <c:formatCode>#,##0</c:formatCode>
                <c:ptCount val="5"/>
                <c:pt idx="0">
                  <c:v>5668</c:v>
                </c:pt>
                <c:pt idx="1">
                  <c:v>5415</c:v>
                </c:pt>
                <c:pt idx="2">
                  <c:v>5023</c:v>
                </c:pt>
                <c:pt idx="3">
                  <c:v>5470</c:v>
                </c:pt>
                <c:pt idx="4">
                  <c:v>2243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BD-406F-823C-2061DE4C58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serLines>
          <c:spPr>
            <a:ln w="9525" cap="flat" cmpd="sng" algn="ctr">
              <a:solidFill>
                <a:schemeClr val="tx1">
                  <a:lumMod val="35000"/>
                  <a:lumOff val="65000"/>
                </a:schemeClr>
              </a:solidFill>
              <a:round/>
            </a:ln>
            <a:effectLst/>
          </c:spPr>
        </c:serLines>
        <c:axId val="1483637919"/>
        <c:axId val="1483634175"/>
      </c:barChart>
      <c:catAx>
        <c:axId val="14836379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83634175"/>
        <c:crosses val="autoZero"/>
        <c:auto val="1"/>
        <c:lblAlgn val="ctr"/>
        <c:lblOffset val="100"/>
        <c:noMultiLvlLbl val="0"/>
      </c:catAx>
      <c:valAx>
        <c:axId val="14836341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83637919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16280801367975348"/>
          <c:y val="0.92258845341848106"/>
          <c:w val="0.67438377690226237"/>
          <c:h val="5.710698346403840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200" b="1" dirty="0"/>
              <a:t>JPZ – STRUKTURA PŘIHLÁŠENÝCH  PODLE OBOROVÉ</a:t>
            </a:r>
            <a:r>
              <a:rPr lang="cs-CZ" sz="1200" b="1" baseline="0" dirty="0"/>
              <a:t> SKUPINY</a:t>
            </a:r>
            <a:endParaRPr lang="cs-CZ" sz="1200" b="1" dirty="0"/>
          </a:p>
          <a:p>
            <a:pPr>
              <a:defRPr sz="1200" b="1"/>
            </a:pPr>
            <a:r>
              <a:rPr lang="cs-CZ" sz="1200" b="1" dirty="0"/>
              <a:t>(v % z počtu fyzických osob)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1828525907165994E-2"/>
          <c:y val="0.13312768583045631"/>
          <c:w val="0.53856827210769687"/>
          <c:h val="0.78401942089477716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'MA-best-grafy'!$AM$151</c:f>
              <c:strCache>
                <c:ptCount val="1"/>
                <c:pt idx="0">
                  <c:v>GYMNÁZIUM 4LETÉ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'MA-best-grafy'!$AN$151:$AR$151</c:f>
              <c:numCache>
                <c:formatCode>0.0</c:formatCode>
                <c:ptCount val="5"/>
                <c:pt idx="0">
                  <c:v>26.56480555952211</c:v>
                </c:pt>
                <c:pt idx="1">
                  <c:v>26.57693948154116</c:v>
                </c:pt>
                <c:pt idx="2">
                  <c:v>27.014518775345941</c:v>
                </c:pt>
                <c:pt idx="3">
                  <c:v>26.979208895581163</c:v>
                </c:pt>
                <c:pt idx="4">
                  <c:v>30.095750262329485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65F-47F7-B9FF-BD2E97874CA1}"/>
            </c:ext>
          </c:extLst>
        </c:ser>
        <c:ser>
          <c:idx val="1"/>
          <c:order val="1"/>
          <c:tx>
            <c:strRef>
              <c:f>'MA-best-grafy'!$AM$152</c:f>
              <c:strCache>
                <c:ptCount val="1"/>
                <c:pt idx="0">
                  <c:v>LYCEUM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'MA-best-grafy'!$AN$152:$AR$152</c:f>
              <c:numCache>
                <c:formatCode>0.0</c:formatCode>
                <c:ptCount val="5"/>
                <c:pt idx="0">
                  <c:v>11.944087454582956</c:v>
                </c:pt>
                <c:pt idx="1">
                  <c:v>12.356444402319006</c:v>
                </c:pt>
                <c:pt idx="2">
                  <c:v>12.664458409435655</c:v>
                </c:pt>
                <c:pt idx="3">
                  <c:v>13.124746626513002</c:v>
                </c:pt>
                <c:pt idx="4">
                  <c:v>13.575550891920251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65F-47F7-B9FF-BD2E97874CA1}"/>
            </c:ext>
          </c:extLst>
        </c:ser>
        <c:ser>
          <c:idx val="2"/>
          <c:order val="2"/>
          <c:tx>
            <c:strRef>
              <c:f>'MA-best-grafy'!$AM$153</c:f>
              <c:strCache>
                <c:ptCount val="1"/>
                <c:pt idx="0">
                  <c:v>SOŠ EKONOMICKÉ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'MA-best-grafy'!$AN$153:$AR$153</c:f>
              <c:numCache>
                <c:formatCode>0.0</c:formatCode>
                <c:ptCount val="5"/>
                <c:pt idx="0">
                  <c:v>12.25982515429895</c:v>
                </c:pt>
                <c:pt idx="1">
                  <c:v>13.010441843198583</c:v>
                </c:pt>
                <c:pt idx="2">
                  <c:v>13.173699037241123</c:v>
                </c:pt>
                <c:pt idx="3">
                  <c:v>13.104476747553138</c:v>
                </c:pt>
                <c:pt idx="4">
                  <c:v>13.018100734522561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65F-47F7-B9FF-BD2E97874CA1}"/>
            </c:ext>
          </c:extLst>
        </c:ser>
        <c:ser>
          <c:idx val="3"/>
          <c:order val="3"/>
          <c:tx>
            <c:strRef>
              <c:f>'MA-best-grafy'!$AM$154</c:f>
              <c:strCache>
                <c:ptCount val="1"/>
                <c:pt idx="0">
                  <c:v>SOŠ TECHNICKÉ 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'MA-best-grafy'!$AN$154:$AR$154</c:f>
              <c:numCache>
                <c:formatCode>0.0</c:formatCode>
                <c:ptCount val="5"/>
                <c:pt idx="0">
                  <c:v>24.556142605550001</c:v>
                </c:pt>
                <c:pt idx="1">
                  <c:v>24.46171587444513</c:v>
                </c:pt>
                <c:pt idx="2">
                  <c:v>24.082902516794107</c:v>
                </c:pt>
                <c:pt idx="3">
                  <c:v>24.338333236810101</c:v>
                </c:pt>
                <c:pt idx="4">
                  <c:v>23.309614375655823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65F-47F7-B9FF-BD2E97874CA1}"/>
            </c:ext>
          </c:extLst>
        </c:ser>
        <c:ser>
          <c:idx val="4"/>
          <c:order val="4"/>
          <c:tx>
            <c:strRef>
              <c:f>'MA-best-grafy'!$AM$155</c:f>
              <c:strCache>
                <c:ptCount val="1"/>
                <c:pt idx="0">
                  <c:v>SOŠ TECHNICKÉ 2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'MA-best-grafy'!$AN$155:$AR$155</c:f>
              <c:numCache>
                <c:formatCode>0.0</c:formatCode>
                <c:ptCount val="5"/>
                <c:pt idx="0">
                  <c:v>4.7963571167912171</c:v>
                </c:pt>
                <c:pt idx="1">
                  <c:v>4.9160387343411847</c:v>
                </c:pt>
                <c:pt idx="2">
                  <c:v>4.8184379159830355</c:v>
                </c:pt>
                <c:pt idx="3">
                  <c:v>4.9024150112932183</c:v>
                </c:pt>
                <c:pt idx="4">
                  <c:v>4.1267707240293809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65F-47F7-B9FF-BD2E97874CA1}"/>
            </c:ext>
          </c:extLst>
        </c:ser>
        <c:ser>
          <c:idx val="5"/>
          <c:order val="5"/>
          <c:tx>
            <c:strRef>
              <c:f>'MA-best-grafy'!$AM$156</c:f>
              <c:strCache>
                <c:ptCount val="1"/>
                <c:pt idx="0">
                  <c:v>SOŠ PEDAG. A HUMANITNÍ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'MA-best-grafy'!$AN$156:$AR$156</c:f>
              <c:numCache>
                <c:formatCode>0.0</c:formatCode>
                <c:ptCount val="5"/>
                <c:pt idx="0">
                  <c:v>14.40969743125962</c:v>
                </c:pt>
                <c:pt idx="1">
                  <c:v>14.517479424355875</c:v>
                </c:pt>
                <c:pt idx="2">
                  <c:v>14.733925641581278</c:v>
                </c:pt>
                <c:pt idx="3">
                  <c:v>14.675392366942724</c:v>
                </c:pt>
                <c:pt idx="4">
                  <c:v>13.719832109129065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65F-47F7-B9FF-BD2E97874CA1}"/>
            </c:ext>
          </c:extLst>
        </c:ser>
        <c:ser>
          <c:idx val="6"/>
          <c:order val="6"/>
          <c:tx>
            <c:strRef>
              <c:f>'MA-best-grafy'!$AM$157</c:f>
              <c:strCache>
                <c:ptCount val="1"/>
                <c:pt idx="0">
                  <c:v>SOŠ HOTELOVÉ A PODNIKAT.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'MA-best-grafy'!$AN$157:$AR$157</c:f>
              <c:numCache>
                <c:formatCode>0.0</c:formatCode>
                <c:ptCount val="5"/>
                <c:pt idx="0">
                  <c:v>11.764799213035683</c:v>
                </c:pt>
                <c:pt idx="1">
                  <c:v>12.119488807797419</c:v>
                </c:pt>
                <c:pt idx="2">
                  <c:v>12.385846515803486</c:v>
                </c:pt>
                <c:pt idx="3">
                  <c:v>12.075056466091388</c:v>
                </c:pt>
                <c:pt idx="4">
                  <c:v>7.5321353620146896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65F-47F7-B9FF-BD2E97874CA1}"/>
            </c:ext>
          </c:extLst>
        </c:ser>
        <c:ser>
          <c:idx val="7"/>
          <c:order val="7"/>
          <c:tx>
            <c:strRef>
              <c:f>'MA-best-grafy'!$AM$158</c:f>
              <c:strCache>
                <c:ptCount val="1"/>
                <c:pt idx="0">
                  <c:v>SOŠ ZEMĚDĚLSKÉ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'MA-best-grafy'!$AN$158:$AR$158</c:f>
              <c:numCache>
                <c:formatCode>0.0</c:formatCode>
                <c:ptCount val="5"/>
                <c:pt idx="0">
                  <c:v>5.2993161660875501</c:v>
                </c:pt>
                <c:pt idx="1">
                  <c:v>5.0345165316019775</c:v>
                </c:pt>
                <c:pt idx="2">
                  <c:v>5.0304925239141873</c:v>
                </c:pt>
                <c:pt idx="3">
                  <c:v>5.1861933167313374</c:v>
                </c:pt>
                <c:pt idx="4">
                  <c:v>4.9416316894018886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65F-47F7-B9FF-BD2E97874CA1}"/>
            </c:ext>
          </c:extLst>
        </c:ser>
        <c:ser>
          <c:idx val="8"/>
          <c:order val="8"/>
          <c:tx>
            <c:strRef>
              <c:f>'MA-best-grafy'!$AM$159</c:f>
              <c:strCache>
                <c:ptCount val="1"/>
                <c:pt idx="0">
                  <c:v>SOŠ ZDRAVOTNICKÉ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'MA-best-grafy'!$AN$159:$AR$159</c:f>
              <c:numCache>
                <c:formatCode>0.0</c:formatCode>
                <c:ptCount val="5"/>
                <c:pt idx="0">
                  <c:v>8.286924651339902</c:v>
                </c:pt>
                <c:pt idx="1">
                  <c:v>8.5367202186310287</c:v>
                </c:pt>
                <c:pt idx="2">
                  <c:v>8.8645017490635531</c:v>
                </c:pt>
                <c:pt idx="3">
                  <c:v>9.1214455319395391</c:v>
                </c:pt>
                <c:pt idx="4">
                  <c:v>9.7898084994753418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65F-47F7-B9FF-BD2E97874CA1}"/>
            </c:ext>
          </c:extLst>
        </c:ser>
        <c:ser>
          <c:idx val="9"/>
          <c:order val="9"/>
          <c:tx>
            <c:strRef>
              <c:f>'MA-best-grafy'!$AM$160</c:f>
              <c:strCache>
                <c:ptCount val="1"/>
                <c:pt idx="0">
                  <c:v>SOU OSTATNÍ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'MA-best-grafy'!$AN$160:$AR$160</c:f>
              <c:numCache>
                <c:formatCode>0.0</c:formatCode>
                <c:ptCount val="5"/>
                <c:pt idx="0">
                  <c:v>4.988338331191394</c:v>
                </c:pt>
                <c:pt idx="1">
                  <c:v>4.7201554428700065</c:v>
                </c:pt>
                <c:pt idx="2">
                  <c:v>4.7859331950592825</c:v>
                </c:pt>
                <c:pt idx="3">
                  <c:v>4.6360108878206985</c:v>
                </c:pt>
                <c:pt idx="4">
                  <c:v>3.6496589716684151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65F-47F7-B9FF-BD2E97874CA1}"/>
            </c:ext>
          </c:extLst>
        </c:ser>
        <c:ser>
          <c:idx val="10"/>
          <c:order val="10"/>
          <c:tx>
            <c:strRef>
              <c:f>'MA-best-grafy'!$AM$161</c:f>
              <c:strCache>
                <c:ptCount val="1"/>
                <c:pt idx="0">
                  <c:v>SOU TECHNICKÉ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'MA-best-grafy'!$AN$161:$AR$161</c:f>
              <c:numCache>
                <c:formatCode>0.0</c:formatCode>
                <c:ptCount val="5"/>
                <c:pt idx="0">
                  <c:v>8.7137258635188086</c:v>
                </c:pt>
                <c:pt idx="1">
                  <c:v>8.4577350204571662</c:v>
                </c:pt>
                <c:pt idx="2">
                  <c:v>8.1648763272761045</c:v>
                </c:pt>
                <c:pt idx="3">
                  <c:v>7.9052527943475992</c:v>
                </c:pt>
                <c:pt idx="4">
                  <c:v>5.5564664218258137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B65F-47F7-B9FF-BD2E97874CA1}"/>
            </c:ext>
          </c:extLst>
        </c:ser>
        <c:ser>
          <c:idx val="11"/>
          <c:order val="11"/>
          <c:tx>
            <c:strRef>
              <c:f>'MA-best-grafy'!$AM$162</c:f>
              <c:strCache>
                <c:ptCount val="1"/>
                <c:pt idx="0">
                  <c:v>NÁSTAVBY OSTATNÍ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'MA-best-grafy'!$AN$162:$AR$162</c:f>
              <c:numCache>
                <c:formatCode>0.0</c:formatCode>
                <c:ptCount val="5"/>
                <c:pt idx="0">
                  <c:v>7.1255176352991567</c:v>
                </c:pt>
                <c:pt idx="1">
                  <c:v>6.7690314834999921</c:v>
                </c:pt>
                <c:pt idx="2">
                  <c:v>6.1077918459585794</c:v>
                </c:pt>
                <c:pt idx="3">
                  <c:v>6.4602999942086052</c:v>
                </c:pt>
                <c:pt idx="4">
                  <c:v>3.2758394543546698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B65F-47F7-B9FF-BD2E97874CA1}"/>
            </c:ext>
          </c:extLst>
        </c:ser>
        <c:ser>
          <c:idx val="12"/>
          <c:order val="12"/>
          <c:tx>
            <c:strRef>
              <c:f>'MA-best-grafy'!$AM$163</c:f>
              <c:strCache>
                <c:ptCount val="1"/>
                <c:pt idx="0">
                  <c:v>NÁSTAVBY TECHNICKÉ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'MA-best-grafy'!$AN$150:$AR$150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'MA-best-grafy'!$AN$163:$AR$163</c:f>
              <c:numCache>
                <c:formatCode>0.0</c:formatCode>
                <c:ptCount val="5"/>
                <c:pt idx="0">
                  <c:v>2.0610214669903373</c:v>
                </c:pt>
                <c:pt idx="1">
                  <c:v>2.0725716000821444</c:v>
                </c:pt>
                <c:pt idx="2">
                  <c:v>1.9471875677181685</c:v>
                </c:pt>
                <c:pt idx="3">
                  <c:v>1.7272832570799792</c:v>
                </c:pt>
                <c:pt idx="4">
                  <c:v>0.50170514165792235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65F-47F7-B9FF-BD2E97874C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1483637919"/>
        <c:axId val="1483634175"/>
      </c:barChart>
      <c:catAx>
        <c:axId val="14836379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83634175"/>
        <c:crosses val="autoZero"/>
        <c:auto val="1"/>
        <c:lblAlgn val="ctr"/>
        <c:lblOffset val="100"/>
        <c:noMultiLvlLbl val="0"/>
      </c:catAx>
      <c:valAx>
        <c:axId val="1483634175"/>
        <c:scaling>
          <c:orientation val="minMax"/>
          <c:max val="15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483637919"/>
        <c:crosses val="autoZero"/>
        <c:crossBetween val="between"/>
      </c:valAx>
      <c:spPr>
        <a:noFill/>
        <a:ln>
          <a:solidFill>
            <a:schemeClr val="bg1">
              <a:lumMod val="8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.63679394818200274"/>
          <c:y val="0.15083352948734796"/>
          <c:w val="0.36320605181799726"/>
          <c:h val="0.770131350585368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cs-CZ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000" b="1" u="none" dirty="0"/>
              <a:t>PRŮMĚRNÝ % SKÓR </a:t>
            </a:r>
            <a:r>
              <a:rPr lang="cs-CZ" sz="1000" b="1" u="none" dirty="0" smtClean="0"/>
              <a:t>– </a:t>
            </a:r>
            <a:r>
              <a:rPr lang="cs-CZ" sz="1000" b="1" u="sng" dirty="0"/>
              <a:t>ČESKÝ JAZYK </a:t>
            </a:r>
            <a:r>
              <a:rPr lang="cs-CZ" sz="1000" b="1" u="sng" dirty="0" smtClean="0"/>
              <a:t>– </a:t>
            </a:r>
            <a:r>
              <a:rPr lang="cs-CZ" sz="1000" b="1" u="sng" dirty="0"/>
              <a:t>LEPŠÍ</a:t>
            </a:r>
            <a:r>
              <a:rPr lang="cs-CZ" sz="1000" b="1" u="sng" baseline="0" dirty="0"/>
              <a:t> VÝSLEDEK</a:t>
            </a:r>
            <a:endParaRPr lang="cs-CZ" sz="1000" b="1" u="sng" dirty="0"/>
          </a:p>
          <a:p>
            <a:pPr>
              <a:defRPr sz="1000" b="1"/>
            </a:pPr>
            <a:r>
              <a:rPr lang="cs-CZ" sz="1000" b="1" u="none" dirty="0"/>
              <a:t>UCHAZEČI</a:t>
            </a:r>
            <a:r>
              <a:rPr lang="cs-CZ" sz="1000" b="1" u="none" baseline="0" dirty="0"/>
              <a:t> O </a:t>
            </a:r>
            <a:r>
              <a:rPr lang="cs-CZ" sz="1000" b="1" u="sng" baseline="0" dirty="0"/>
              <a:t>4LETÉ OBORY </a:t>
            </a:r>
            <a:r>
              <a:rPr lang="cs-CZ" sz="1000" b="1" u="none" baseline="0" dirty="0"/>
              <a:t>PODLE TYPU ŠKOLY</a:t>
            </a:r>
            <a:endParaRPr lang="cs-CZ" sz="1000" b="1" u="none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7.4706446231178475E-2"/>
          <c:y val="0.25288604429245337"/>
          <c:w val="0.90380889788309471"/>
          <c:h val="0.642133873679498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'ČJ-best-grafy'!$S$74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4">
                <a:tint val="54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'ČJ-best-grafy'!$S$144:$S$148</c:f>
              <c:numCache>
                <c:formatCode>#\ ##0.0</c:formatCode>
                <c:ptCount val="5"/>
                <c:pt idx="0">
                  <c:v>59.999967585614854</c:v>
                </c:pt>
                <c:pt idx="1">
                  <c:v>74.512472200516584</c:v>
                </c:pt>
                <c:pt idx="2">
                  <c:v>59.725445512966466</c:v>
                </c:pt>
                <c:pt idx="3">
                  <c:v>50.843055720565509</c:v>
                </c:pt>
                <c:pt idx="4">
                  <c:v>41.302452316076305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F4-491A-9761-E02E9B91E3BB}"/>
            </c:ext>
          </c:extLst>
        </c:ser>
        <c:ser>
          <c:idx val="1"/>
          <c:order val="1"/>
          <c:tx>
            <c:strRef>
              <c:f>'ČJ-best-grafy'!$T$74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'ČJ-best-grafy'!$T$144:$T$148</c:f>
              <c:numCache>
                <c:formatCode>#\ ##0.0</c:formatCode>
                <c:ptCount val="5"/>
                <c:pt idx="0">
                  <c:v>62.447056926301606</c:v>
                </c:pt>
                <c:pt idx="1">
                  <c:v>77.488641798182641</c:v>
                </c:pt>
                <c:pt idx="2">
                  <c:v>62.143656048676036</c:v>
                </c:pt>
                <c:pt idx="3">
                  <c:v>52.410313075506394</c:v>
                </c:pt>
                <c:pt idx="4">
                  <c:v>42.958610942862869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2F4-491A-9761-E02E9B91E3BB}"/>
            </c:ext>
          </c:extLst>
        </c:ser>
        <c:ser>
          <c:idx val="2"/>
          <c:order val="2"/>
          <c:tx>
            <c:strRef>
              <c:f>'ČJ-best-grafy'!$U$74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'ČJ-best-grafy'!$U$144:$U$148</c:f>
              <c:numCache>
                <c:formatCode>#\ ##0.0</c:formatCode>
                <c:ptCount val="5"/>
                <c:pt idx="0">
                  <c:v>59.144225601466893</c:v>
                </c:pt>
                <c:pt idx="1">
                  <c:v>74.90444905486433</c:v>
                </c:pt>
                <c:pt idx="2">
                  <c:v>58.554134994446407</c:v>
                </c:pt>
                <c:pt idx="3">
                  <c:v>48.761753183153886</c:v>
                </c:pt>
                <c:pt idx="4">
                  <c:v>37.841346153845983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2F4-491A-9761-E02E9B91E3BB}"/>
            </c:ext>
          </c:extLst>
        </c:ser>
        <c:ser>
          <c:idx val="3"/>
          <c:order val="3"/>
          <c:tx>
            <c:strRef>
              <c:f>'ČJ-best-grafy'!$V$74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'ČJ-best-grafy'!$V$144:$V$148</c:f>
              <c:numCache>
                <c:formatCode>#\ ##0.0</c:formatCode>
                <c:ptCount val="5"/>
                <c:pt idx="0">
                  <c:v>60.177751636352781</c:v>
                </c:pt>
                <c:pt idx="1">
                  <c:v>75.014125828534418</c:v>
                </c:pt>
                <c:pt idx="2">
                  <c:v>59.315092130400068</c:v>
                </c:pt>
                <c:pt idx="3">
                  <c:v>49.972157200936273</c:v>
                </c:pt>
                <c:pt idx="4">
                  <c:v>40.729312169312223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2F4-491A-9761-E02E9B91E3BB}"/>
            </c:ext>
          </c:extLst>
        </c:ser>
        <c:ser>
          <c:idx val="4"/>
          <c:order val="4"/>
          <c:tx>
            <c:strRef>
              <c:f>'ČJ-best-grafy'!$W$74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1"/>
              <c:layout>
                <c:manualLayout>
                  <c:x val="-2.8315581841730168E-3"/>
                  <c:y val="3.96634540309936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2F4-491A-9761-E02E9B91E3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'ČJ-best-grafy'!$W$144:$W$148</c:f>
              <c:numCache>
                <c:formatCode>#\ ##0.0</c:formatCode>
                <c:ptCount val="5"/>
                <c:pt idx="0">
                  <c:v>57.902146098467739</c:v>
                </c:pt>
                <c:pt idx="1">
                  <c:v>71.984379327535109</c:v>
                </c:pt>
                <c:pt idx="2">
                  <c:v>55.49066579329083</c:v>
                </c:pt>
                <c:pt idx="3">
                  <c:v>45.83314500941627</c:v>
                </c:pt>
                <c:pt idx="4">
                  <c:v>40.052280881599195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2F4-491A-9761-E02E9B91E3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-20"/>
        <c:axId val="1661036335"/>
        <c:axId val="1661037999"/>
      </c:barChart>
      <c:catAx>
        <c:axId val="166103633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61037999"/>
        <c:crosses val="autoZero"/>
        <c:auto val="1"/>
        <c:lblAlgn val="ctr"/>
        <c:lblOffset val="100"/>
        <c:noMultiLvlLbl val="0"/>
      </c:catAx>
      <c:valAx>
        <c:axId val="1661037999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610363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37849747786475"/>
          <c:y val="0.16987648669526595"/>
          <c:w val="0.53650798059474869"/>
          <c:h val="6.965993027961289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cs-CZ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000" b="1" dirty="0"/>
              <a:t>PRŮMĚRNÝ % SKÓR – </a:t>
            </a:r>
            <a:r>
              <a:rPr lang="cs-CZ" sz="1000" b="1" u="sng" dirty="0"/>
              <a:t>ČESKÝ JAZYK –  LEPŠÍ</a:t>
            </a:r>
            <a:r>
              <a:rPr lang="cs-CZ" sz="1000" b="1" u="sng" baseline="0" dirty="0"/>
              <a:t> VÝSLEDEK</a:t>
            </a:r>
            <a:endParaRPr lang="cs-CZ" sz="1000" b="1" u="sng" dirty="0"/>
          </a:p>
          <a:p>
            <a:pPr>
              <a:defRPr sz="1000" b="1"/>
            </a:pPr>
            <a:r>
              <a:rPr lang="cs-CZ" sz="1000" b="1" dirty="0"/>
              <a:t>UCHAZEČI</a:t>
            </a:r>
            <a:r>
              <a:rPr lang="cs-CZ" sz="1000" b="1" baseline="0" dirty="0"/>
              <a:t> O </a:t>
            </a:r>
            <a:r>
              <a:rPr lang="cs-CZ" sz="1000" b="1" i="0" u="sng" strike="noStrike" baseline="0" dirty="0">
                <a:effectLst/>
              </a:rPr>
              <a:t>4LETÉ OBORY </a:t>
            </a:r>
            <a:r>
              <a:rPr lang="cs-CZ" sz="1000" b="1" baseline="0" dirty="0"/>
              <a:t>PODLE KRAJE CÍLOVÉ ŠKOLY</a:t>
            </a:r>
            <a:endParaRPr lang="cs-CZ" sz="1000" b="1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5.5251143790226866E-2"/>
          <c:y val="0.22296289071550154"/>
          <c:w val="0.91939280516152644"/>
          <c:h val="0.425139782711094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'ČJ-best-grafy'!$S$143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4">
                <a:tint val="54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EKONOMICKÉ</c:v>
                </c:pt>
                <c:pt idx="4">
                  <c:v>SOŠ TECHNICKÉ 1</c:v>
                </c:pt>
                <c:pt idx="5">
                  <c:v>SOŠ PEDAG. A HUMANITNÍ</c:v>
                </c:pt>
                <c:pt idx="6">
                  <c:v>SOŠ HOTELOVÉ A PODNIKAT.</c:v>
                </c:pt>
                <c:pt idx="7">
                  <c:v>SOŠ TECHNICKÉ 2</c:v>
                </c:pt>
                <c:pt idx="8">
                  <c:v>SOŠ ZDRAVOTNICKÉ</c:v>
                </c:pt>
                <c:pt idx="9">
                  <c:v>SOŠ ZEMĚDĚLSKÉ</c:v>
                </c:pt>
                <c:pt idx="10">
                  <c:v>SOU OSTATNÍ</c:v>
                </c:pt>
                <c:pt idx="11">
                  <c:v>SOU TECHNICKÉ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'ČJ-best-grafy'!$S$150:$S$163</c:f>
              <c:numCache>
                <c:formatCode>#\ ##0.0</c:formatCode>
                <c:ptCount val="14"/>
                <c:pt idx="0">
                  <c:v>59.999967585614854</c:v>
                </c:pt>
                <c:pt idx="1">
                  <c:v>74.512472200516584</c:v>
                </c:pt>
                <c:pt idx="2">
                  <c:v>67.37085561497328</c:v>
                </c:pt>
                <c:pt idx="3">
                  <c:v>62.604286461055914</c:v>
                </c:pt>
                <c:pt idx="4">
                  <c:v>60.020041644976637</c:v>
                </c:pt>
                <c:pt idx="5">
                  <c:v>57.525109048204953</c:v>
                </c:pt>
                <c:pt idx="6">
                  <c:v>56.577893582007547</c:v>
                </c:pt>
                <c:pt idx="7">
                  <c:v>56.430831369909178</c:v>
                </c:pt>
                <c:pt idx="8">
                  <c:v>56.567557104142431</c:v>
                </c:pt>
                <c:pt idx="9">
                  <c:v>55.886735311932213</c:v>
                </c:pt>
                <c:pt idx="10">
                  <c:v>50.837713534822647</c:v>
                </c:pt>
                <c:pt idx="11">
                  <c:v>50.788426096572017</c:v>
                </c:pt>
                <c:pt idx="12">
                  <c:v>42.295278969957117</c:v>
                </c:pt>
                <c:pt idx="13">
                  <c:v>41.162551943290154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3D-45A0-B15F-5B614AC0F9C6}"/>
            </c:ext>
          </c:extLst>
        </c:ser>
        <c:ser>
          <c:idx val="1"/>
          <c:order val="1"/>
          <c:tx>
            <c:strRef>
              <c:f>'ČJ-best-grafy'!$T$143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EKONOMICKÉ</c:v>
                </c:pt>
                <c:pt idx="4">
                  <c:v>SOŠ TECHNICKÉ 1</c:v>
                </c:pt>
                <c:pt idx="5">
                  <c:v>SOŠ PEDAG. A HUMANITNÍ</c:v>
                </c:pt>
                <c:pt idx="6">
                  <c:v>SOŠ HOTELOVÉ A PODNIKAT.</c:v>
                </c:pt>
                <c:pt idx="7">
                  <c:v>SOŠ TECHNICKÉ 2</c:v>
                </c:pt>
                <c:pt idx="8">
                  <c:v>SOŠ ZDRAVOTNICKÉ</c:v>
                </c:pt>
                <c:pt idx="9">
                  <c:v>SOŠ ZEMĚDĚLSKÉ</c:v>
                </c:pt>
                <c:pt idx="10">
                  <c:v>SOU OSTATNÍ</c:v>
                </c:pt>
                <c:pt idx="11">
                  <c:v>SOU TECHNICKÉ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'ČJ-best-grafy'!$T$150:$T$163</c:f>
              <c:numCache>
                <c:formatCode>#\ ##0.0</c:formatCode>
                <c:ptCount val="14"/>
                <c:pt idx="0">
                  <c:v>62.447056926301606</c:v>
                </c:pt>
                <c:pt idx="1">
                  <c:v>77.488641798182641</c:v>
                </c:pt>
                <c:pt idx="2">
                  <c:v>69.970648815654073</c:v>
                </c:pt>
                <c:pt idx="3">
                  <c:v>64.653577126027542</c:v>
                </c:pt>
                <c:pt idx="4">
                  <c:v>62.669055841532497</c:v>
                </c:pt>
                <c:pt idx="5">
                  <c:v>59.721988950276277</c:v>
                </c:pt>
                <c:pt idx="6">
                  <c:v>58.720639147802828</c:v>
                </c:pt>
                <c:pt idx="7">
                  <c:v>58.452707110241413</c:v>
                </c:pt>
                <c:pt idx="8">
                  <c:v>59.070575056011855</c:v>
                </c:pt>
                <c:pt idx="9">
                  <c:v>59.034218100415764</c:v>
                </c:pt>
                <c:pt idx="10">
                  <c:v>52.509492578529475</c:v>
                </c:pt>
                <c:pt idx="11">
                  <c:v>52.328989612842321</c:v>
                </c:pt>
                <c:pt idx="12">
                  <c:v>44.817063166529906</c:v>
                </c:pt>
                <c:pt idx="13">
                  <c:v>42.650639386189269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83D-45A0-B15F-5B614AC0F9C6}"/>
            </c:ext>
          </c:extLst>
        </c:ser>
        <c:ser>
          <c:idx val="2"/>
          <c:order val="2"/>
          <c:tx>
            <c:strRef>
              <c:f>'ČJ-best-grafy'!$U$143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EKONOMICKÉ</c:v>
                </c:pt>
                <c:pt idx="4">
                  <c:v>SOŠ TECHNICKÉ 1</c:v>
                </c:pt>
                <c:pt idx="5">
                  <c:v>SOŠ PEDAG. A HUMANITNÍ</c:v>
                </c:pt>
                <c:pt idx="6">
                  <c:v>SOŠ HOTELOVÉ A PODNIKAT.</c:v>
                </c:pt>
                <c:pt idx="7">
                  <c:v>SOŠ TECHNICKÉ 2</c:v>
                </c:pt>
                <c:pt idx="8">
                  <c:v>SOŠ ZDRAVOTNICKÉ</c:v>
                </c:pt>
                <c:pt idx="9">
                  <c:v>SOŠ ZEMĚDĚLSKÉ</c:v>
                </c:pt>
                <c:pt idx="10">
                  <c:v>SOU OSTATNÍ</c:v>
                </c:pt>
                <c:pt idx="11">
                  <c:v>SOU TECHNICKÉ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'ČJ-best-grafy'!$U$150:$U$163</c:f>
              <c:numCache>
                <c:formatCode>#\ ##0.0</c:formatCode>
                <c:ptCount val="14"/>
                <c:pt idx="0">
                  <c:v>59.144225601466893</c:v>
                </c:pt>
                <c:pt idx="1">
                  <c:v>74.90444905486433</c:v>
                </c:pt>
                <c:pt idx="2">
                  <c:v>66.3649365059796</c:v>
                </c:pt>
                <c:pt idx="3">
                  <c:v>61.252846299810187</c:v>
                </c:pt>
                <c:pt idx="4">
                  <c:v>59.082392630076463</c:v>
                </c:pt>
                <c:pt idx="5">
                  <c:v>55.46271836386876</c:v>
                </c:pt>
                <c:pt idx="6">
                  <c:v>55.652084932207806</c:v>
                </c:pt>
                <c:pt idx="7">
                  <c:v>54.721386527141888</c:v>
                </c:pt>
                <c:pt idx="8">
                  <c:v>54.768495575221309</c:v>
                </c:pt>
                <c:pt idx="9">
                  <c:v>55.217772215268965</c:v>
                </c:pt>
                <c:pt idx="10">
                  <c:v>49.563187729243133</c:v>
                </c:pt>
                <c:pt idx="11">
                  <c:v>48.300345224395777</c:v>
                </c:pt>
                <c:pt idx="12">
                  <c:v>38.474190726159193</c:v>
                </c:pt>
                <c:pt idx="13">
                  <c:v>37.877392510402096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83D-45A0-B15F-5B614AC0F9C6}"/>
            </c:ext>
          </c:extLst>
        </c:ser>
        <c:ser>
          <c:idx val="3"/>
          <c:order val="3"/>
          <c:tx>
            <c:strRef>
              <c:f>'ČJ-best-grafy'!$V$143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EKONOMICKÉ</c:v>
                </c:pt>
                <c:pt idx="4">
                  <c:v>SOŠ TECHNICKÉ 1</c:v>
                </c:pt>
                <c:pt idx="5">
                  <c:v>SOŠ PEDAG. A HUMANITNÍ</c:v>
                </c:pt>
                <c:pt idx="6">
                  <c:v>SOŠ HOTELOVÉ A PODNIKAT.</c:v>
                </c:pt>
                <c:pt idx="7">
                  <c:v>SOŠ TECHNICKÉ 2</c:v>
                </c:pt>
                <c:pt idx="8">
                  <c:v>SOŠ ZDRAVOTNICKÉ</c:v>
                </c:pt>
                <c:pt idx="9">
                  <c:v>SOŠ ZEMĚDĚLSKÉ</c:v>
                </c:pt>
                <c:pt idx="10">
                  <c:v>SOU OSTATNÍ</c:v>
                </c:pt>
                <c:pt idx="11">
                  <c:v>SOU TECHNICKÉ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'ČJ-best-grafy'!$V$150:$V$163</c:f>
              <c:numCache>
                <c:formatCode>#\ ##0.0</c:formatCode>
                <c:ptCount val="14"/>
                <c:pt idx="0">
                  <c:v>60.177751636352781</c:v>
                </c:pt>
                <c:pt idx="1">
                  <c:v>75.014125828534418</c:v>
                </c:pt>
                <c:pt idx="2">
                  <c:v>66.719249245894247</c:v>
                </c:pt>
                <c:pt idx="3">
                  <c:v>62.067819447563451</c:v>
                </c:pt>
                <c:pt idx="4">
                  <c:v>59.245161681732711</c:v>
                </c:pt>
                <c:pt idx="5">
                  <c:v>56.821210889882295</c:v>
                </c:pt>
                <c:pt idx="6">
                  <c:v>56.308863920099768</c:v>
                </c:pt>
                <c:pt idx="7">
                  <c:v>55.847892486255361</c:v>
                </c:pt>
                <c:pt idx="8">
                  <c:v>55.710196779964221</c:v>
                </c:pt>
                <c:pt idx="9">
                  <c:v>55.777585210860821</c:v>
                </c:pt>
                <c:pt idx="10">
                  <c:v>50.743898246820322</c:v>
                </c:pt>
                <c:pt idx="11">
                  <c:v>49.546889861137466</c:v>
                </c:pt>
                <c:pt idx="12">
                  <c:v>40.564593301435409</c:v>
                </c:pt>
                <c:pt idx="13">
                  <c:v>40.87399324499868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83D-45A0-B15F-5B614AC0F9C6}"/>
            </c:ext>
          </c:extLst>
        </c:ser>
        <c:ser>
          <c:idx val="4"/>
          <c:order val="4"/>
          <c:tx>
            <c:strRef>
              <c:f>'ČJ-best-grafy'!$W$143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4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'ČJ-best-grafy'!$A$150:$A$163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EKONOMICKÉ</c:v>
                </c:pt>
                <c:pt idx="4">
                  <c:v>SOŠ TECHNICKÉ 1</c:v>
                </c:pt>
                <c:pt idx="5">
                  <c:v>SOŠ PEDAG. A HUMANITNÍ</c:v>
                </c:pt>
                <c:pt idx="6">
                  <c:v>SOŠ HOTELOVÉ A PODNIKAT.</c:v>
                </c:pt>
                <c:pt idx="7">
                  <c:v>SOŠ TECHNICKÉ 2</c:v>
                </c:pt>
                <c:pt idx="8">
                  <c:v>SOŠ ZDRAVOTNICKÉ</c:v>
                </c:pt>
                <c:pt idx="9">
                  <c:v>SOŠ ZEMĚDĚLSKÉ</c:v>
                </c:pt>
                <c:pt idx="10">
                  <c:v>SOU OSTATNÍ</c:v>
                </c:pt>
                <c:pt idx="11">
                  <c:v>SOU TECHNICKÉ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'ČJ-best-grafy'!$W$150:$W$163</c:f>
              <c:numCache>
                <c:formatCode>#\ ##0.0</c:formatCode>
                <c:ptCount val="14"/>
                <c:pt idx="0">
                  <c:v>57.902146098467739</c:v>
                </c:pt>
                <c:pt idx="1">
                  <c:v>71.984379327535109</c:v>
                </c:pt>
                <c:pt idx="2">
                  <c:v>63.188152881897516</c:v>
                </c:pt>
                <c:pt idx="3">
                  <c:v>58.397518738692014</c:v>
                </c:pt>
                <c:pt idx="4">
                  <c:v>55.544054933140572</c:v>
                </c:pt>
                <c:pt idx="5">
                  <c:v>53.14264505752822</c:v>
                </c:pt>
                <c:pt idx="6">
                  <c:v>52.445662100456694</c:v>
                </c:pt>
                <c:pt idx="7">
                  <c:v>52.085737840065917</c:v>
                </c:pt>
                <c:pt idx="8">
                  <c:v>51.80216383307561</c:v>
                </c:pt>
                <c:pt idx="9">
                  <c:v>51.499999999999957</c:v>
                </c:pt>
                <c:pt idx="10">
                  <c:v>45.989488772097381</c:v>
                </c:pt>
                <c:pt idx="11">
                  <c:v>45.712256869403987</c:v>
                </c:pt>
                <c:pt idx="12">
                  <c:v>41.700787401574772</c:v>
                </c:pt>
                <c:pt idx="13">
                  <c:v>39.929304446978371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83D-45A0-B15F-5B614AC0F9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-20"/>
        <c:axId val="1661036335"/>
        <c:axId val="1661037999"/>
      </c:barChart>
      <c:catAx>
        <c:axId val="166103633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61037999"/>
        <c:crosses val="autoZero"/>
        <c:auto val="1"/>
        <c:lblAlgn val="ctr"/>
        <c:lblOffset val="100"/>
        <c:noMultiLvlLbl val="0"/>
      </c:catAx>
      <c:valAx>
        <c:axId val="16610379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610363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066831072615411"/>
          <c:y val="0.15277756625593264"/>
          <c:w val="0.58938221707516569"/>
          <c:h val="5.8044502030747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cs-CZ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baseline="0">
                <a:effectLst/>
              </a:rPr>
              <a:t>ČESKÝ JAZYK – LEPŠÍ VÝSLEDEK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50" baseline="0"/>
              <a:t>JPZ 2021 – UCHAZEČI O 4LETÉ OBORY</a:t>
            </a:r>
            <a:endParaRPr lang="cs-CZ" sz="105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2418984845327088"/>
          <c:y val="0.15824397295376569"/>
          <c:w val="0.84871966766230778"/>
          <c:h val="0.54883241249257064"/>
        </c:manualLayout>
      </c:layout>
      <c:areaChart>
        <c:grouping val="standard"/>
        <c:varyColors val="0"/>
        <c:ser>
          <c:idx val="1"/>
          <c:order val="1"/>
          <c:tx>
            <c:strRef>
              <c:f>[PZ2021_HISTOGRAMY.xlsx]histogramy!$E$57</c:f>
              <c:strCache>
                <c:ptCount val="1"/>
                <c:pt idx="0">
                  <c:v>GYMNÁZIUM 4LETÉ</c:v>
                </c:pt>
              </c:strCache>
            </c:strRef>
          </c:tx>
          <c:spPr>
            <a:solidFill>
              <a:srgbClr val="92D050">
                <a:alpha val="30000"/>
              </a:srgbClr>
            </a:solidFill>
            <a:ln>
              <a:solidFill>
                <a:srgbClr val="92D050"/>
              </a:solidFill>
            </a:ln>
          </c:spPr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[PZ2021_HISTOGRAMY.xlsx]histogramy!$E$58:$E$108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1.1078491109510886E-2</c:v>
                </c:pt>
                <c:pt idx="6">
                  <c:v>1.6617736664266327E-2</c:v>
                </c:pt>
                <c:pt idx="7">
                  <c:v>2.2156982219021772E-2</c:v>
                </c:pt>
                <c:pt idx="8">
                  <c:v>4.4313964438043543E-2</c:v>
                </c:pt>
                <c:pt idx="9">
                  <c:v>1.6617736664266327E-2</c:v>
                </c:pt>
                <c:pt idx="10">
                  <c:v>6.6470946657065308E-2</c:v>
                </c:pt>
                <c:pt idx="11">
                  <c:v>8.3088683321331638E-2</c:v>
                </c:pt>
                <c:pt idx="12">
                  <c:v>9.4167174430842521E-2</c:v>
                </c:pt>
                <c:pt idx="13">
                  <c:v>0.11632415664986429</c:v>
                </c:pt>
                <c:pt idx="14">
                  <c:v>0.14955962997839695</c:v>
                </c:pt>
                <c:pt idx="15">
                  <c:v>0.2603445410735058</c:v>
                </c:pt>
                <c:pt idx="16">
                  <c:v>0.2769622777377721</c:v>
                </c:pt>
                <c:pt idx="17">
                  <c:v>0.39328643438763644</c:v>
                </c:pt>
                <c:pt idx="18">
                  <c:v>0.47637511770896807</c:v>
                </c:pt>
                <c:pt idx="19">
                  <c:v>0.61485625657785414</c:v>
                </c:pt>
                <c:pt idx="20">
                  <c:v>0.80319060543953913</c:v>
                </c:pt>
                <c:pt idx="21">
                  <c:v>0.85858306098709358</c:v>
                </c:pt>
                <c:pt idx="22">
                  <c:v>0.97490721763695776</c:v>
                </c:pt>
                <c:pt idx="23">
                  <c:v>1.1632415664986429</c:v>
                </c:pt>
                <c:pt idx="24">
                  <c:v>1.5177532820029913</c:v>
                </c:pt>
                <c:pt idx="25">
                  <c:v>1.8279510330692958</c:v>
                </c:pt>
                <c:pt idx="26">
                  <c:v>1.927657453054894</c:v>
                </c:pt>
                <c:pt idx="27">
                  <c:v>2.4206503074281285</c:v>
                </c:pt>
                <c:pt idx="28">
                  <c:v>2.7031518307206559</c:v>
                </c:pt>
                <c:pt idx="29">
                  <c:v>2.8360937240347868</c:v>
                </c:pt>
                <c:pt idx="30">
                  <c:v>3.4121752617293528</c:v>
                </c:pt>
                <c:pt idx="31">
                  <c:v>3.3457043150722869</c:v>
                </c:pt>
                <c:pt idx="32">
                  <c:v>3.5451171550434832</c:v>
                </c:pt>
                <c:pt idx="33">
                  <c:v>4.1267379382928047</c:v>
                </c:pt>
                <c:pt idx="34">
                  <c:v>4.4092394615853321</c:v>
                </c:pt>
                <c:pt idx="35">
                  <c:v>4.6086523015565284</c:v>
                </c:pt>
                <c:pt idx="36">
                  <c:v>4.9077715615133215</c:v>
                </c:pt>
                <c:pt idx="37">
                  <c:v>5.1071844014845178</c:v>
                </c:pt>
                <c:pt idx="38">
                  <c:v>5.0240957181631867</c:v>
                </c:pt>
                <c:pt idx="39">
                  <c:v>5.1071844014845178</c:v>
                </c:pt>
                <c:pt idx="40">
                  <c:v>5.0905666648202512</c:v>
                </c:pt>
                <c:pt idx="41">
                  <c:v>5.1791945936963391</c:v>
                </c:pt>
                <c:pt idx="42">
                  <c:v>5.1514983659225608</c:v>
                </c:pt>
                <c:pt idx="43">
                  <c:v>4.586495319337506</c:v>
                </c:pt>
                <c:pt idx="44">
                  <c:v>4.2430620949426689</c:v>
                </c:pt>
                <c:pt idx="45">
                  <c:v>3.9273250983216088</c:v>
                </c:pt>
                <c:pt idx="46">
                  <c:v>3.2293801584224227</c:v>
                </c:pt>
                <c:pt idx="47">
                  <c:v>2.3929540796543511</c:v>
                </c:pt>
                <c:pt idx="48">
                  <c:v>1.6119204564338339</c:v>
                </c:pt>
                <c:pt idx="49">
                  <c:v>0.97490721763695776</c:v>
                </c:pt>
                <c:pt idx="50">
                  <c:v>0.34343322439483742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81-4BA8-8AED-E55D01755741}"/>
            </c:ext>
          </c:extLst>
        </c:ser>
        <c:ser>
          <c:idx val="2"/>
          <c:order val="2"/>
          <c:tx>
            <c:strRef>
              <c:f>[PZ2021_HISTOGRAMY.xlsx]histogramy!$F$57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30000"/>
              </a:srgbClr>
            </a:solidFill>
            <a:ln>
              <a:solidFill>
                <a:srgbClr val="FFC000"/>
              </a:solidFill>
            </a:ln>
          </c:spPr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[PZ2021_HISTOGRAMY.xlsx]histogramy!$F$58:$F$108</c:f>
              <c:numCache>
                <c:formatCode>0.0</c:formatCode>
                <c:ptCount val="51"/>
                <c:pt idx="0">
                  <c:v>4.6788003555888269E-3</c:v>
                </c:pt>
                <c:pt idx="1">
                  <c:v>2.3394001777944135E-3</c:v>
                </c:pt>
                <c:pt idx="2">
                  <c:v>9.3576007111776539E-3</c:v>
                </c:pt>
                <c:pt idx="3">
                  <c:v>1.6375801244560895E-2</c:v>
                </c:pt>
                <c:pt idx="4">
                  <c:v>5.1466803911477101E-2</c:v>
                </c:pt>
                <c:pt idx="5">
                  <c:v>9.3576007111776549E-2</c:v>
                </c:pt>
                <c:pt idx="6">
                  <c:v>0.12632760960089834</c:v>
                </c:pt>
                <c:pt idx="7">
                  <c:v>0.20820661582370281</c:v>
                </c:pt>
                <c:pt idx="8">
                  <c:v>0.38366162915828383</c:v>
                </c:pt>
                <c:pt idx="9">
                  <c:v>0.51700743929256543</c:v>
                </c:pt>
                <c:pt idx="10">
                  <c:v>0.61994104711551956</c:v>
                </c:pt>
                <c:pt idx="11">
                  <c:v>0.92874187058438218</c:v>
                </c:pt>
                <c:pt idx="12">
                  <c:v>1.0503906798296916</c:v>
                </c:pt>
                <c:pt idx="13">
                  <c:v>1.4106583072100314</c:v>
                </c:pt>
                <c:pt idx="14">
                  <c:v>1.5206101155663687</c:v>
                </c:pt>
                <c:pt idx="15">
                  <c:v>1.8808777429467085</c:v>
                </c:pt>
                <c:pt idx="16">
                  <c:v>2.1311935619707105</c:v>
                </c:pt>
                <c:pt idx="17">
                  <c:v>2.3768305806391243</c:v>
                </c:pt>
                <c:pt idx="18">
                  <c:v>2.6973284049969588</c:v>
                </c:pt>
                <c:pt idx="19">
                  <c:v>3.0575960323772984</c:v>
                </c:pt>
                <c:pt idx="20">
                  <c:v>3.2541056473120293</c:v>
                </c:pt>
                <c:pt idx="21">
                  <c:v>3.4974032658026482</c:v>
                </c:pt>
                <c:pt idx="22">
                  <c:v>3.5044214663360314</c:v>
                </c:pt>
                <c:pt idx="23">
                  <c:v>3.705609881626351</c:v>
                </c:pt>
                <c:pt idx="24">
                  <c:v>3.778131287137978</c:v>
                </c:pt>
                <c:pt idx="25">
                  <c:v>4.0869321106068401</c:v>
                </c:pt>
                <c:pt idx="26">
                  <c:v>4.0518411079399241</c:v>
                </c:pt>
                <c:pt idx="27">
                  <c:v>4.1781687175408226</c:v>
                </c:pt>
                <c:pt idx="28">
                  <c:v>4.2483507228746547</c:v>
                </c:pt>
                <c:pt idx="29">
                  <c:v>3.8436344921162213</c:v>
                </c:pt>
                <c:pt idx="30">
                  <c:v>3.9535863004725584</c:v>
                </c:pt>
                <c:pt idx="31">
                  <c:v>3.9184952978056429</c:v>
                </c:pt>
                <c:pt idx="32">
                  <c:v>3.6120338745145744</c:v>
                </c:pt>
                <c:pt idx="33">
                  <c:v>3.6494642773592849</c:v>
                </c:pt>
                <c:pt idx="34">
                  <c:v>3.3570392551349832</c:v>
                </c:pt>
                <c:pt idx="35">
                  <c:v>3.2073176437561415</c:v>
                </c:pt>
                <c:pt idx="36">
                  <c:v>3.0529172320217097</c:v>
                </c:pt>
                <c:pt idx="37">
                  <c:v>2.8259954147756514</c:v>
                </c:pt>
                <c:pt idx="38">
                  <c:v>2.6903102044635756</c:v>
                </c:pt>
                <c:pt idx="39">
                  <c:v>2.3557759790389743</c:v>
                </c:pt>
                <c:pt idx="40">
                  <c:v>2.0212417536143734</c:v>
                </c:pt>
                <c:pt idx="41">
                  <c:v>1.8738595424133253</c:v>
                </c:pt>
                <c:pt idx="42">
                  <c:v>1.6726711271230057</c:v>
                </c:pt>
                <c:pt idx="43">
                  <c:v>1.3545127029429653</c:v>
                </c:pt>
                <c:pt idx="44">
                  <c:v>1.0878210826744024</c:v>
                </c:pt>
                <c:pt idx="45">
                  <c:v>0.80709306133907255</c:v>
                </c:pt>
                <c:pt idx="46">
                  <c:v>0.57783184391522013</c:v>
                </c:pt>
                <c:pt idx="47">
                  <c:v>0.41641323164740562</c:v>
                </c:pt>
                <c:pt idx="48">
                  <c:v>0.21990361671267489</c:v>
                </c:pt>
                <c:pt idx="49">
                  <c:v>7.0182005333832398E-2</c:v>
                </c:pt>
                <c:pt idx="50">
                  <c:v>3.9769803022505032E-2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81-4BA8-8AED-E55D01755741}"/>
            </c:ext>
          </c:extLst>
        </c:ser>
        <c:ser>
          <c:idx val="3"/>
          <c:order val="3"/>
          <c:tx>
            <c:strRef>
              <c:f>[PZ2021_HISTOGRAMY.xlsx]histogramy!$G$57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  <a:alpha val="3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c:spPr>
          <c:val>
            <c:numRef>
              <c:f>[PZ2021_HISTOGRAMY.xlsx]histogramy!$G$58:$G$108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1.8832391713747645E-2</c:v>
                </c:pt>
                <c:pt idx="3">
                  <c:v>3.7664783427495289E-2</c:v>
                </c:pt>
                <c:pt idx="4">
                  <c:v>5.6497175141242938E-2</c:v>
                </c:pt>
                <c:pt idx="5">
                  <c:v>0.15065913370998116</c:v>
                </c:pt>
                <c:pt idx="6">
                  <c:v>0.26365348399246702</c:v>
                </c:pt>
                <c:pt idx="7">
                  <c:v>0.64030131826741998</c:v>
                </c:pt>
                <c:pt idx="8">
                  <c:v>0.94161958568738224</c:v>
                </c:pt>
                <c:pt idx="9">
                  <c:v>1.3935969868173259</c:v>
                </c:pt>
                <c:pt idx="10">
                  <c:v>1.7890772128060264</c:v>
                </c:pt>
                <c:pt idx="11">
                  <c:v>1.9962335216572504</c:v>
                </c:pt>
                <c:pt idx="12">
                  <c:v>2.6177024482109226</c:v>
                </c:pt>
                <c:pt idx="13">
                  <c:v>2.8625235404896419</c:v>
                </c:pt>
                <c:pt idx="14">
                  <c:v>3.0320150659133711</c:v>
                </c:pt>
                <c:pt idx="15">
                  <c:v>2.9190207156308849</c:v>
                </c:pt>
                <c:pt idx="16">
                  <c:v>3.8606403013182673</c:v>
                </c:pt>
                <c:pt idx="17">
                  <c:v>4.463276836158192</c:v>
                </c:pt>
                <c:pt idx="18">
                  <c:v>4.6139359698681739</c:v>
                </c:pt>
                <c:pt idx="19">
                  <c:v>4.7269303201506592</c:v>
                </c:pt>
                <c:pt idx="20">
                  <c:v>4.1431261770244827</c:v>
                </c:pt>
                <c:pt idx="21">
                  <c:v>4.7080979284369118</c:v>
                </c:pt>
                <c:pt idx="22">
                  <c:v>5.1035781544256125</c:v>
                </c:pt>
                <c:pt idx="23">
                  <c:v>4.6704331450094161</c:v>
                </c:pt>
                <c:pt idx="24">
                  <c:v>4.4256120527306964</c:v>
                </c:pt>
                <c:pt idx="25">
                  <c:v>4.4444444444444446</c:v>
                </c:pt>
                <c:pt idx="26">
                  <c:v>3.8229755178907721</c:v>
                </c:pt>
                <c:pt idx="27">
                  <c:v>3.898305084745763</c:v>
                </c:pt>
                <c:pt idx="28">
                  <c:v>4.1431261770244827</c:v>
                </c:pt>
                <c:pt idx="29">
                  <c:v>3.3333333333333335</c:v>
                </c:pt>
                <c:pt idx="30">
                  <c:v>3.050847457627119</c:v>
                </c:pt>
                <c:pt idx="31">
                  <c:v>2.7306967984934087</c:v>
                </c:pt>
                <c:pt idx="32">
                  <c:v>2.2222222222222223</c:v>
                </c:pt>
                <c:pt idx="33">
                  <c:v>2.1845574387947266</c:v>
                </c:pt>
                <c:pt idx="34">
                  <c:v>2.1468926553672314</c:v>
                </c:pt>
                <c:pt idx="35">
                  <c:v>1.4312617702448209</c:v>
                </c:pt>
                <c:pt idx="36">
                  <c:v>1.2429378531073447</c:v>
                </c:pt>
                <c:pt idx="37">
                  <c:v>1.167608286252354</c:v>
                </c:pt>
                <c:pt idx="38">
                  <c:v>1.0546139359698681</c:v>
                </c:pt>
                <c:pt idx="39">
                  <c:v>1.0546139359698681</c:v>
                </c:pt>
                <c:pt idx="40">
                  <c:v>0.75329566854990582</c:v>
                </c:pt>
                <c:pt idx="41">
                  <c:v>0.4143126177024482</c:v>
                </c:pt>
                <c:pt idx="42">
                  <c:v>0.4143126177024482</c:v>
                </c:pt>
                <c:pt idx="43">
                  <c:v>0.2824858757062147</c:v>
                </c:pt>
                <c:pt idx="44">
                  <c:v>0.33898305084745761</c:v>
                </c:pt>
                <c:pt idx="45">
                  <c:v>0.18832391713747645</c:v>
                </c:pt>
                <c:pt idx="46">
                  <c:v>0.15065913370998116</c:v>
                </c:pt>
                <c:pt idx="47">
                  <c:v>3.7664783427495289E-2</c:v>
                </c:pt>
                <c:pt idx="48">
                  <c:v>5.6497175141242938E-2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C81-4BA8-8AED-E55D01755741}"/>
            </c:ext>
          </c:extLst>
        </c:ser>
        <c:ser>
          <c:idx val="4"/>
          <c:order val="4"/>
          <c:tx>
            <c:strRef>
              <c:f>[PZ2021_HISTOGRAMY.xlsx]histogramy!$H$57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30000"/>
              </a:srgbClr>
            </a:solidFill>
            <a:ln>
              <a:solidFill>
                <a:srgbClr val="C00000"/>
              </a:solidFill>
            </a:ln>
          </c:spPr>
          <c:val>
            <c:numRef>
              <c:f>[PZ2021_HISTOGRAMY.xlsx]histogramy!$H$58:$H$108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5.1255766273705788E-2</c:v>
                </c:pt>
                <c:pt idx="3">
                  <c:v>0</c:v>
                </c:pt>
                <c:pt idx="4">
                  <c:v>0.10251153254741158</c:v>
                </c:pt>
                <c:pt idx="5">
                  <c:v>0.30753459764223479</c:v>
                </c:pt>
                <c:pt idx="6">
                  <c:v>0.46130189646335212</c:v>
                </c:pt>
                <c:pt idx="7">
                  <c:v>0.41004613018964631</c:v>
                </c:pt>
                <c:pt idx="8">
                  <c:v>1.3839056893900563</c:v>
                </c:pt>
                <c:pt idx="9">
                  <c:v>1.6401845207585852</c:v>
                </c:pt>
                <c:pt idx="10">
                  <c:v>2.5115325474115839</c:v>
                </c:pt>
                <c:pt idx="11">
                  <c:v>2.716555612506407</c:v>
                </c:pt>
                <c:pt idx="12">
                  <c:v>3.0753459764223479</c:v>
                </c:pt>
                <c:pt idx="13">
                  <c:v>4.8692977960020496</c:v>
                </c:pt>
                <c:pt idx="14">
                  <c:v>4.3054843669912861</c:v>
                </c:pt>
                <c:pt idx="15">
                  <c:v>5.1255766273705792</c:v>
                </c:pt>
                <c:pt idx="16">
                  <c:v>5.0230650948231679</c:v>
                </c:pt>
                <c:pt idx="17">
                  <c:v>6.7145053818554583</c:v>
                </c:pt>
                <c:pt idx="18">
                  <c:v>5.3305996924654018</c:v>
                </c:pt>
                <c:pt idx="19">
                  <c:v>5.84315735520246</c:v>
                </c:pt>
                <c:pt idx="20">
                  <c:v>5.3305996924654018</c:v>
                </c:pt>
                <c:pt idx="21">
                  <c:v>5.2793439261916966</c:v>
                </c:pt>
                <c:pt idx="22">
                  <c:v>5.0743208610968731</c:v>
                </c:pt>
                <c:pt idx="23">
                  <c:v>4.5617631983598157</c:v>
                </c:pt>
                <c:pt idx="24">
                  <c:v>5.433111225012814</c:v>
                </c:pt>
                <c:pt idx="25">
                  <c:v>3.9466940030753461</c:v>
                </c:pt>
                <c:pt idx="26">
                  <c:v>3.6391594054331113</c:v>
                </c:pt>
                <c:pt idx="27">
                  <c:v>2.6652998462327009</c:v>
                </c:pt>
                <c:pt idx="28">
                  <c:v>2.92157867760123</c:v>
                </c:pt>
                <c:pt idx="29">
                  <c:v>2.3065094823167605</c:v>
                </c:pt>
                <c:pt idx="30">
                  <c:v>2.1527421834956431</c:v>
                </c:pt>
                <c:pt idx="31">
                  <c:v>1.4351614556637622</c:v>
                </c:pt>
                <c:pt idx="32">
                  <c:v>1.3326499231163504</c:v>
                </c:pt>
                <c:pt idx="33">
                  <c:v>0.97385955920041012</c:v>
                </c:pt>
                <c:pt idx="34">
                  <c:v>0.82009226037929261</c:v>
                </c:pt>
                <c:pt idx="35">
                  <c:v>0.35879036391594055</c:v>
                </c:pt>
                <c:pt idx="36">
                  <c:v>0.46130189646335212</c:v>
                </c:pt>
                <c:pt idx="37">
                  <c:v>0.41004613018964631</c:v>
                </c:pt>
                <c:pt idx="38">
                  <c:v>0.20502306509482315</c:v>
                </c:pt>
                <c:pt idx="39">
                  <c:v>0.35879036391594055</c:v>
                </c:pt>
                <c:pt idx="40">
                  <c:v>0.10251153254741158</c:v>
                </c:pt>
                <c:pt idx="41">
                  <c:v>0.15376729882111739</c:v>
                </c:pt>
                <c:pt idx="42">
                  <c:v>0.20502306509482315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C81-4BA8-8AED-E55D017557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8769664"/>
        <c:axId val="559187072"/>
      </c:areaChart>
      <c:lineChart>
        <c:grouping val="standard"/>
        <c:varyColors val="0"/>
        <c:ser>
          <c:idx val="0"/>
          <c:order val="0"/>
          <c:tx>
            <c:strRef>
              <c:f>[PZ2021_HISTOGRAMY.xlsx]histogramy!$D$57</c:f>
              <c:strCache>
                <c:ptCount val="1"/>
                <c:pt idx="0">
                  <c:v>4LETÉ OBORY</c:v>
                </c:pt>
              </c:strCache>
            </c:strRef>
          </c:tx>
          <c:spPr>
            <a:ln w="19050">
              <a:solidFill>
                <a:schemeClr val="tx1">
                  <a:lumMod val="75000"/>
                  <a:lumOff val="25000"/>
                </a:schemeClr>
              </a:solidFill>
            </a:ln>
          </c:spPr>
          <c:marker>
            <c:symbol val="none"/>
          </c:marker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[PZ2021_HISTOGRAMY.xlsx]histogramy!$D$58:$D$108</c:f>
              <c:numCache>
                <c:formatCode>0.0</c:formatCode>
                <c:ptCount val="51"/>
                <c:pt idx="0">
                  <c:v>3.4119212528574841E-3</c:v>
                </c:pt>
                <c:pt idx="1">
                  <c:v>1.7059606264287421E-3</c:v>
                </c:pt>
                <c:pt idx="2">
                  <c:v>1.0235763758572452E-2</c:v>
                </c:pt>
                <c:pt idx="3">
                  <c:v>1.535364563785868E-2</c:v>
                </c:pt>
                <c:pt idx="4">
                  <c:v>4.6060936913576031E-2</c:v>
                </c:pt>
                <c:pt idx="5">
                  <c:v>9.0415913200723327E-2</c:v>
                </c:pt>
                <c:pt idx="6">
                  <c:v>0.12965300760858439</c:v>
                </c:pt>
                <c:pt idx="7">
                  <c:v>0.21495103893002149</c:v>
                </c:pt>
                <c:pt idx="8">
                  <c:v>0.39407690470503942</c:v>
                </c:pt>
                <c:pt idx="9">
                  <c:v>0.52884779419291006</c:v>
                </c:pt>
                <c:pt idx="10">
                  <c:v>0.68067828994506807</c:v>
                </c:pt>
                <c:pt idx="11">
                  <c:v>0.91439489576580579</c:v>
                </c:pt>
                <c:pt idx="12">
                  <c:v>1.0559896277593912</c:v>
                </c:pt>
                <c:pt idx="13">
                  <c:v>1.3886519499129959</c:v>
                </c:pt>
                <c:pt idx="14">
                  <c:v>1.4824797843665769</c:v>
                </c:pt>
                <c:pt idx="15">
                  <c:v>1.7605513664744616</c:v>
                </c:pt>
                <c:pt idx="16">
                  <c:v>1.9755024054044834</c:v>
                </c:pt>
                <c:pt idx="17">
                  <c:v>2.2808693575352281</c:v>
                </c:pt>
                <c:pt idx="18">
                  <c:v>2.459995223310246</c:v>
                </c:pt>
                <c:pt idx="19">
                  <c:v>2.7465966085502744</c:v>
                </c:pt>
                <c:pt idx="20">
                  <c:v>2.9001330649288617</c:v>
                </c:pt>
                <c:pt idx="21">
                  <c:v>3.069023166945307</c:v>
                </c:pt>
                <c:pt idx="22">
                  <c:v>3.1014364188474532</c:v>
                </c:pt>
                <c:pt idx="23">
                  <c:v>3.2242655839503227</c:v>
                </c:pt>
                <c:pt idx="24">
                  <c:v>3.3556245521853358</c:v>
                </c:pt>
                <c:pt idx="25">
                  <c:v>3.5501040635982117</c:v>
                </c:pt>
                <c:pt idx="26">
                  <c:v>3.529632536081067</c:v>
                </c:pt>
                <c:pt idx="27">
                  <c:v>3.6473438193046506</c:v>
                </c:pt>
                <c:pt idx="28">
                  <c:v>3.7479954962639463</c:v>
                </c:pt>
                <c:pt idx="29">
                  <c:v>3.4818656385410622</c:v>
                </c:pt>
                <c:pt idx="30">
                  <c:v>3.5842232761267869</c:v>
                </c:pt>
                <c:pt idx="31">
                  <c:v>3.5654577092360711</c:v>
                </c:pt>
                <c:pt idx="32">
                  <c:v>3.3590364734381928</c:v>
                </c:pt>
                <c:pt idx="33">
                  <c:v>3.432392780374629</c:v>
                </c:pt>
                <c:pt idx="34">
                  <c:v>3.3334470640417622</c:v>
                </c:pt>
                <c:pt idx="35">
                  <c:v>3.2242655839503227</c:v>
                </c:pt>
                <c:pt idx="36">
                  <c:v>3.1901463714217475</c:v>
                </c:pt>
                <c:pt idx="37">
                  <c:v>3.0673172063188781</c:v>
                </c:pt>
                <c:pt idx="38">
                  <c:v>2.9854310962502986</c:v>
                </c:pt>
                <c:pt idx="39">
                  <c:v>2.7653621754409907</c:v>
                </c:pt>
                <c:pt idx="40">
                  <c:v>2.5862363096659728</c:v>
                </c:pt>
                <c:pt idx="41">
                  <c:v>2.4753488689481045</c:v>
                </c:pt>
                <c:pt idx="42">
                  <c:v>2.3269302944488044</c:v>
                </c:pt>
                <c:pt idx="43">
                  <c:v>1.9857381691630558</c:v>
                </c:pt>
                <c:pt idx="44">
                  <c:v>1.7486096420894608</c:v>
                </c:pt>
                <c:pt idx="45">
                  <c:v>1.5046572725101504</c:v>
                </c:pt>
                <c:pt idx="46">
                  <c:v>1.2061141628851206</c:v>
                </c:pt>
                <c:pt idx="47">
                  <c:v>0.88198164386365974</c:v>
                </c:pt>
                <c:pt idx="48">
                  <c:v>0.55614316421576993</c:v>
                </c:pt>
                <c:pt idx="49">
                  <c:v>0.32072059776860351</c:v>
                </c:pt>
                <c:pt idx="50">
                  <c:v>0.11259340134429698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AC81-4BA8-8AED-E55D017557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58769664"/>
        <c:axId val="559187072"/>
      </c:lineChart>
      <c:catAx>
        <c:axId val="5587696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</a:t>
                </a:r>
                <a:r>
                  <a:rPr lang="cs-CZ" baseline="0"/>
                  <a:t> </a:t>
                </a:r>
                <a:r>
                  <a:rPr lang="cs-CZ"/>
                  <a:t>SKÓR</a:t>
                </a:r>
              </a:p>
            </c:rich>
          </c:tx>
          <c:layout/>
          <c:overlay val="0"/>
        </c:title>
        <c:numFmt formatCode="General" sourceLinked="0"/>
        <c:majorTickMark val="none"/>
        <c:minorTickMark val="none"/>
        <c:tickLblPos val="nextTo"/>
        <c:crossAx val="559187072"/>
        <c:crosses val="autoZero"/>
        <c:auto val="1"/>
        <c:lblAlgn val="ctr"/>
        <c:lblOffset val="100"/>
        <c:noMultiLvlLbl val="0"/>
      </c:catAx>
      <c:valAx>
        <c:axId val="5591870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(%)</a:t>
                </a:r>
              </a:p>
            </c:rich>
          </c:tx>
          <c:layout/>
          <c:overlay val="0"/>
        </c:title>
        <c:numFmt formatCode="0.0" sourceLinked="1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55876966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2.3855937570475726E-2"/>
          <c:y val="0.85433569671275411"/>
          <c:w val="0.95311749570877813"/>
          <c:h val="0.12081377720080254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u="none" strike="noStrike" baseline="0">
                <a:effectLst/>
              </a:rPr>
              <a:t>ČESKÝ JAZYK</a:t>
            </a:r>
            <a:r>
              <a:rPr lang="cs-CZ" sz="1200" baseline="0"/>
              <a:t> – LEPŠÍ VÝSLEDEK</a:t>
            </a:r>
          </a:p>
          <a:p>
            <a:pPr>
              <a:defRPr sz="1200"/>
            </a:pPr>
            <a:r>
              <a:rPr lang="cs-CZ" sz="1050" baseline="0"/>
              <a:t>JPZ 2021 A 2020 – UCHAZEČI O 4LETÉ OBORY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241898484532709"/>
          <c:y val="0.19949054872670396"/>
          <c:w val="0.84871966766230778"/>
          <c:h val="0.635075519267980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[PZ2021_HISTOGRAMY.xlsx]histogramy!$D$1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4">
                <a:alpha val="50000"/>
              </a:schemeClr>
            </a:solidFill>
          </c:spPr>
          <c:invertIfNegative val="0"/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[PZ2021_HISTOGRAMY.xlsx]histogramy!$D$58:$D$108</c:f>
              <c:numCache>
                <c:formatCode>0.0</c:formatCode>
                <c:ptCount val="51"/>
                <c:pt idx="0">
                  <c:v>3.4119212528574841E-3</c:v>
                </c:pt>
                <c:pt idx="1">
                  <c:v>1.7059606264287421E-3</c:v>
                </c:pt>
                <c:pt idx="2">
                  <c:v>1.0235763758572452E-2</c:v>
                </c:pt>
                <c:pt idx="3">
                  <c:v>1.535364563785868E-2</c:v>
                </c:pt>
                <c:pt idx="4">
                  <c:v>4.6060936913576031E-2</c:v>
                </c:pt>
                <c:pt idx="5">
                  <c:v>9.0415913200723327E-2</c:v>
                </c:pt>
                <c:pt idx="6">
                  <c:v>0.12965300760858439</c:v>
                </c:pt>
                <c:pt idx="7">
                  <c:v>0.21495103893002149</c:v>
                </c:pt>
                <c:pt idx="8">
                  <c:v>0.39407690470503942</c:v>
                </c:pt>
                <c:pt idx="9">
                  <c:v>0.52884779419291006</c:v>
                </c:pt>
                <c:pt idx="10">
                  <c:v>0.68067828994506807</c:v>
                </c:pt>
                <c:pt idx="11">
                  <c:v>0.91439489576580579</c:v>
                </c:pt>
                <c:pt idx="12">
                  <c:v>1.0559896277593912</c:v>
                </c:pt>
                <c:pt idx="13">
                  <c:v>1.3886519499129959</c:v>
                </c:pt>
                <c:pt idx="14">
                  <c:v>1.4824797843665769</c:v>
                </c:pt>
                <c:pt idx="15">
                  <c:v>1.7605513664744616</c:v>
                </c:pt>
                <c:pt idx="16">
                  <c:v>1.9755024054044834</c:v>
                </c:pt>
                <c:pt idx="17">
                  <c:v>2.2808693575352281</c:v>
                </c:pt>
                <c:pt idx="18">
                  <c:v>2.459995223310246</c:v>
                </c:pt>
                <c:pt idx="19">
                  <c:v>2.7465966085502744</c:v>
                </c:pt>
                <c:pt idx="20">
                  <c:v>2.9001330649288617</c:v>
                </c:pt>
                <c:pt idx="21">
                  <c:v>3.069023166945307</c:v>
                </c:pt>
                <c:pt idx="22">
                  <c:v>3.1014364188474532</c:v>
                </c:pt>
                <c:pt idx="23">
                  <c:v>3.2242655839503227</c:v>
                </c:pt>
                <c:pt idx="24">
                  <c:v>3.3556245521853358</c:v>
                </c:pt>
                <c:pt idx="25">
                  <c:v>3.5501040635982117</c:v>
                </c:pt>
                <c:pt idx="26">
                  <c:v>3.529632536081067</c:v>
                </c:pt>
                <c:pt idx="27">
                  <c:v>3.6473438193046506</c:v>
                </c:pt>
                <c:pt idx="28">
                  <c:v>3.7479954962639463</c:v>
                </c:pt>
                <c:pt idx="29">
                  <c:v>3.4818656385410622</c:v>
                </c:pt>
                <c:pt idx="30">
                  <c:v>3.5842232761267869</c:v>
                </c:pt>
                <c:pt idx="31">
                  <c:v>3.5654577092360711</c:v>
                </c:pt>
                <c:pt idx="32">
                  <c:v>3.3590364734381928</c:v>
                </c:pt>
                <c:pt idx="33">
                  <c:v>3.432392780374629</c:v>
                </c:pt>
                <c:pt idx="34">
                  <c:v>3.3334470640417622</c:v>
                </c:pt>
                <c:pt idx="35">
                  <c:v>3.2242655839503227</c:v>
                </c:pt>
                <c:pt idx="36">
                  <c:v>3.1901463714217475</c:v>
                </c:pt>
                <c:pt idx="37">
                  <c:v>3.0673172063188781</c:v>
                </c:pt>
                <c:pt idx="38">
                  <c:v>2.9854310962502986</c:v>
                </c:pt>
                <c:pt idx="39">
                  <c:v>2.7653621754409907</c:v>
                </c:pt>
                <c:pt idx="40">
                  <c:v>2.5862363096659728</c:v>
                </c:pt>
                <c:pt idx="41">
                  <c:v>2.4753488689481045</c:v>
                </c:pt>
                <c:pt idx="42">
                  <c:v>2.3269302944488044</c:v>
                </c:pt>
                <c:pt idx="43">
                  <c:v>1.9857381691630558</c:v>
                </c:pt>
                <c:pt idx="44">
                  <c:v>1.7486096420894608</c:v>
                </c:pt>
                <c:pt idx="45">
                  <c:v>1.5046572725101504</c:v>
                </c:pt>
                <c:pt idx="46">
                  <c:v>1.2061141628851206</c:v>
                </c:pt>
                <c:pt idx="47">
                  <c:v>0.88198164386365974</c:v>
                </c:pt>
                <c:pt idx="48">
                  <c:v>0.55614316421576993</c:v>
                </c:pt>
                <c:pt idx="49">
                  <c:v>0.32072059776860351</c:v>
                </c:pt>
                <c:pt idx="50">
                  <c:v>0.11259340134429698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19-45A6-8779-ACDE3C426F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579161088"/>
        <c:axId val="579167360"/>
      </c:barChart>
      <c:lineChart>
        <c:grouping val="standard"/>
        <c:varyColors val="0"/>
        <c:ser>
          <c:idx val="1"/>
          <c:order val="1"/>
          <c:tx>
            <c:strRef>
              <c:f>[PZ2021_HISTOGRAMY.xlsx]histogramy!$AU$1</c:f>
              <c:strCache>
                <c:ptCount val="1"/>
                <c:pt idx="0">
                  <c:v>2020</c:v>
                </c:pt>
              </c:strCache>
            </c:strRef>
          </c:tx>
          <c:spPr>
            <a:ln w="190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c:spPr>
          <c:marker>
            <c:symbol val="none"/>
          </c:marker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[PZ2021_HISTOGRAMY.xlsx]histogramy!$AU$58:$AU$108</c:f>
              <c:numCache>
                <c:formatCode>0.0</c:formatCode>
                <c:ptCount val="51"/>
                <c:pt idx="0">
                  <c:v>4.5244774228576593E-3</c:v>
                </c:pt>
                <c:pt idx="1">
                  <c:v>0</c:v>
                </c:pt>
                <c:pt idx="2">
                  <c:v>4.5244774228576593E-3</c:v>
                </c:pt>
                <c:pt idx="3">
                  <c:v>7.5407957047627667E-3</c:v>
                </c:pt>
                <c:pt idx="4">
                  <c:v>2.8655023678098513E-2</c:v>
                </c:pt>
                <c:pt idx="5">
                  <c:v>4.3736615087624046E-2</c:v>
                </c:pt>
                <c:pt idx="6">
                  <c:v>6.9375320483817449E-2</c:v>
                </c:pt>
                <c:pt idx="7">
                  <c:v>0.11462009471239405</c:v>
                </c:pt>
                <c:pt idx="8">
                  <c:v>0.21415859801526257</c:v>
                </c:pt>
                <c:pt idx="9">
                  <c:v>0.31972973788194131</c:v>
                </c:pt>
                <c:pt idx="10">
                  <c:v>0.42982535517147774</c:v>
                </c:pt>
                <c:pt idx="11">
                  <c:v>0.54896992730672944</c:v>
                </c:pt>
                <c:pt idx="12">
                  <c:v>0.75709588875818179</c:v>
                </c:pt>
                <c:pt idx="13">
                  <c:v>0.8566343920610503</c:v>
                </c:pt>
                <c:pt idx="14">
                  <c:v>1.1054806503182215</c:v>
                </c:pt>
                <c:pt idx="15">
                  <c:v>1.3090821343468162</c:v>
                </c:pt>
                <c:pt idx="16">
                  <c:v>1.6197629173830423</c:v>
                </c:pt>
                <c:pt idx="17">
                  <c:v>1.9063131541640275</c:v>
                </c:pt>
                <c:pt idx="18">
                  <c:v>2.0149006123126112</c:v>
                </c:pt>
                <c:pt idx="19">
                  <c:v>2.4221035803698006</c:v>
                </c:pt>
                <c:pt idx="20">
                  <c:v>2.6573764063583987</c:v>
                </c:pt>
                <c:pt idx="21">
                  <c:v>2.8655023678098512</c:v>
                </c:pt>
                <c:pt idx="22">
                  <c:v>3.1460199680270264</c:v>
                </c:pt>
                <c:pt idx="23">
                  <c:v>3.3420806563508583</c:v>
                </c:pt>
                <c:pt idx="24">
                  <c:v>3.6271227339908911</c:v>
                </c:pt>
                <c:pt idx="25">
                  <c:v>3.60902482429946</c:v>
                </c:pt>
                <c:pt idx="26">
                  <c:v>3.6919735770518507</c:v>
                </c:pt>
                <c:pt idx="27">
                  <c:v>3.687449099628993</c:v>
                </c:pt>
                <c:pt idx="28">
                  <c:v>3.7658733749585256</c:v>
                </c:pt>
                <c:pt idx="29">
                  <c:v>3.7809549663680513</c:v>
                </c:pt>
                <c:pt idx="30">
                  <c:v>3.7613488975356679</c:v>
                </c:pt>
                <c:pt idx="31">
                  <c:v>3.7372183512804273</c:v>
                </c:pt>
                <c:pt idx="32">
                  <c:v>3.6829246222061354</c:v>
                </c:pt>
                <c:pt idx="33">
                  <c:v>3.6286308931318434</c:v>
                </c:pt>
                <c:pt idx="34">
                  <c:v>3.5275842306880225</c:v>
                </c:pt>
                <c:pt idx="35">
                  <c:v>3.3285072240822853</c:v>
                </c:pt>
                <c:pt idx="36">
                  <c:v>3.173166832564172</c:v>
                </c:pt>
                <c:pt idx="37">
                  <c:v>3.1324465357584534</c:v>
                </c:pt>
                <c:pt idx="38">
                  <c:v>3.1068078303622597</c:v>
                </c:pt>
                <c:pt idx="39">
                  <c:v>2.8202575935812746</c:v>
                </c:pt>
                <c:pt idx="40">
                  <c:v>2.6996048623050704</c:v>
                </c:pt>
                <c:pt idx="41">
                  <c:v>2.6619008837812563</c:v>
                </c:pt>
                <c:pt idx="42">
                  <c:v>2.4914789008536182</c:v>
                </c:pt>
                <c:pt idx="43">
                  <c:v>2.238108165173589</c:v>
                </c:pt>
                <c:pt idx="44">
                  <c:v>2.0254577262992788</c:v>
                </c:pt>
                <c:pt idx="45">
                  <c:v>1.7630380357735349</c:v>
                </c:pt>
                <c:pt idx="46">
                  <c:v>1.4810122764154074</c:v>
                </c:pt>
                <c:pt idx="47">
                  <c:v>1.2110517901849003</c:v>
                </c:pt>
                <c:pt idx="48">
                  <c:v>0.87322414261152836</c:v>
                </c:pt>
                <c:pt idx="49">
                  <c:v>0.51729858534672579</c:v>
                </c:pt>
                <c:pt idx="50">
                  <c:v>0.18851989261906918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19-45A6-8779-ACDE3C426F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79161088"/>
        <c:axId val="579167360"/>
      </c:lineChart>
      <c:catAx>
        <c:axId val="5791610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</a:t>
                </a:r>
                <a:r>
                  <a:rPr lang="cs-CZ" baseline="0"/>
                  <a:t> </a:t>
                </a:r>
                <a:r>
                  <a:rPr lang="cs-CZ"/>
                  <a:t>SKÓR</a:t>
                </a:r>
              </a:p>
            </c:rich>
          </c:tx>
          <c:layout/>
          <c:overlay val="0"/>
        </c:title>
        <c:numFmt formatCode="General" sourceLinked="0"/>
        <c:majorTickMark val="none"/>
        <c:minorTickMark val="none"/>
        <c:tickLblPos val="nextTo"/>
        <c:crossAx val="579167360"/>
        <c:crosses val="autoZero"/>
        <c:auto val="1"/>
        <c:lblAlgn val="ctr"/>
        <c:lblOffset val="100"/>
        <c:noMultiLvlLbl val="0"/>
      </c:catAx>
      <c:valAx>
        <c:axId val="5791673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(%)</a:t>
                </a:r>
              </a:p>
            </c:rich>
          </c:tx>
          <c:layout/>
          <c:overlay val="0"/>
        </c:title>
        <c:numFmt formatCode="0.0" sourceLinked="1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57916108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4475661490480451"/>
          <c:y val="0.22435817386880264"/>
          <c:w val="0.18503585433958497"/>
          <c:h val="0.13673083785439252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sz="1000" b="1"/>
              <a:t>JPZ 2021 – ČESKÝ JAZYK – LEPŠÍ</a:t>
            </a:r>
            <a:r>
              <a:rPr lang="cs-CZ" sz="1000" b="1" baseline="0"/>
              <a:t> VÝSLEDEK</a:t>
            </a:r>
            <a:r>
              <a:rPr lang="cs-CZ" sz="1000" b="1"/>
              <a:t> – UCHAZEČI O 4LETÉ OBORY</a:t>
            </a:r>
          </a:p>
          <a:p>
            <a:pPr>
              <a:defRPr sz="1000" b="1"/>
            </a:pPr>
            <a:r>
              <a:rPr lang="cs-CZ" sz="1000" b="1" i="0" u="none" strike="noStrike" baseline="0">
                <a:effectLst/>
              </a:rPr>
              <a:t>KOLIK % UCHAZEČŮ DOSÁHLO ALESPOŇ DANÉHO % SKÓRU</a:t>
            </a:r>
            <a:endParaRPr lang="cs-CZ" sz="1000" b="1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7871202072991539E-2"/>
          <c:y val="0.14687391355185719"/>
          <c:w val="0.89269380665119102"/>
          <c:h val="0.71574260435748527"/>
        </c:manualLayout>
      </c:layout>
      <c:lineChart>
        <c:grouping val="standard"/>
        <c:varyColors val="0"/>
        <c:ser>
          <c:idx val="0"/>
          <c:order val="0"/>
          <c:tx>
            <c:strRef>
              <c:f>kumulativní!$D$106</c:f>
              <c:strCache>
                <c:ptCount val="1"/>
                <c:pt idx="0">
                  <c:v>4LETÉ OBORY</c:v>
                </c:pt>
              </c:strCache>
            </c:strRef>
          </c:tx>
          <c:spPr>
            <a:ln w="28575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kumulativní!$D$107:$D$157</c:f>
              <c:numCache>
                <c:formatCode>0</c:formatCode>
                <c:ptCount val="51"/>
                <c:pt idx="0">
                  <c:v>100</c:v>
                </c:pt>
                <c:pt idx="1">
                  <c:v>99.996588078747138</c:v>
                </c:pt>
                <c:pt idx="2">
                  <c:v>99.994882118120714</c:v>
                </c:pt>
                <c:pt idx="3">
                  <c:v>99.984646354362141</c:v>
                </c:pt>
                <c:pt idx="4">
                  <c:v>99.969292708724282</c:v>
                </c:pt>
                <c:pt idx="5">
                  <c:v>99.923231771810705</c:v>
                </c:pt>
                <c:pt idx="6">
                  <c:v>99.832815858609976</c:v>
                </c:pt>
                <c:pt idx="7">
                  <c:v>99.703162851001409</c:v>
                </c:pt>
                <c:pt idx="8">
                  <c:v>99.488211812071384</c:v>
                </c:pt>
                <c:pt idx="9">
                  <c:v>99.094134907366339</c:v>
                </c:pt>
                <c:pt idx="10">
                  <c:v>98.565287113173426</c:v>
                </c:pt>
                <c:pt idx="11">
                  <c:v>97.884608823228362</c:v>
                </c:pt>
                <c:pt idx="12">
                  <c:v>96.970213927462552</c:v>
                </c:pt>
                <c:pt idx="13">
                  <c:v>95.914224299703164</c:v>
                </c:pt>
                <c:pt idx="14">
                  <c:v>94.525572349790167</c:v>
                </c:pt>
                <c:pt idx="15">
                  <c:v>93.043092565423592</c:v>
                </c:pt>
                <c:pt idx="16">
                  <c:v>91.282541198949133</c:v>
                </c:pt>
                <c:pt idx="17">
                  <c:v>89.307038793544649</c:v>
                </c:pt>
                <c:pt idx="18">
                  <c:v>87.026169436009411</c:v>
                </c:pt>
                <c:pt idx="19">
                  <c:v>84.566174212699181</c:v>
                </c:pt>
                <c:pt idx="20">
                  <c:v>81.81957760414889</c:v>
                </c:pt>
                <c:pt idx="21">
                  <c:v>78.919444539220024</c:v>
                </c:pt>
                <c:pt idx="22">
                  <c:v>75.850421372274724</c:v>
                </c:pt>
                <c:pt idx="23">
                  <c:v>72.748984953427282</c:v>
                </c:pt>
                <c:pt idx="24">
                  <c:v>69.524719369476955</c:v>
                </c:pt>
                <c:pt idx="25">
                  <c:v>66.169094817291622</c:v>
                </c:pt>
                <c:pt idx="26">
                  <c:v>62.618990753693403</c:v>
                </c:pt>
                <c:pt idx="27">
                  <c:v>59.089358217612343</c:v>
                </c:pt>
                <c:pt idx="28">
                  <c:v>55.442014398307684</c:v>
                </c:pt>
                <c:pt idx="29">
                  <c:v>51.694018902043737</c:v>
                </c:pt>
                <c:pt idx="30">
                  <c:v>48.212153263502678</c:v>
                </c:pt>
                <c:pt idx="31">
                  <c:v>44.627929987375893</c:v>
                </c:pt>
                <c:pt idx="32">
                  <c:v>41.062472278139822</c:v>
                </c:pt>
                <c:pt idx="33">
                  <c:v>37.703435804701627</c:v>
                </c:pt>
                <c:pt idx="34">
                  <c:v>34.271043024327</c:v>
                </c:pt>
                <c:pt idx="35">
                  <c:v>30.937595960285236</c:v>
                </c:pt>
                <c:pt idx="36">
                  <c:v>27.713330376334916</c:v>
                </c:pt>
                <c:pt idx="37">
                  <c:v>24.523184004913169</c:v>
                </c:pt>
                <c:pt idx="38">
                  <c:v>21.45586679859429</c:v>
                </c:pt>
                <c:pt idx="39">
                  <c:v>18.470435702343991</c:v>
                </c:pt>
                <c:pt idx="40">
                  <c:v>15.705073526902998</c:v>
                </c:pt>
                <c:pt idx="41">
                  <c:v>13.118837217237026</c:v>
                </c:pt>
                <c:pt idx="42">
                  <c:v>10.643488348288921</c:v>
                </c:pt>
                <c:pt idx="43">
                  <c:v>8.3165580538401169</c:v>
                </c:pt>
                <c:pt idx="44">
                  <c:v>6.3308198846770622</c:v>
                </c:pt>
                <c:pt idx="45">
                  <c:v>4.5822102425876015</c:v>
                </c:pt>
                <c:pt idx="46">
                  <c:v>3.0775529700774507</c:v>
                </c:pt>
                <c:pt idx="47">
                  <c:v>1.8714388071923298</c:v>
                </c:pt>
                <c:pt idx="48">
                  <c:v>0.9894571633286704</c:v>
                </c:pt>
                <c:pt idx="49">
                  <c:v>0.43331399911290047</c:v>
                </c:pt>
                <c:pt idx="50">
                  <c:v>0.11259340134429698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E47-4B90-BF5E-EF2295352D2B}"/>
            </c:ext>
          </c:extLst>
        </c:ser>
        <c:ser>
          <c:idx val="5"/>
          <c:order val="1"/>
          <c:tx>
            <c:strRef>
              <c:f>kumulativní!$E$106</c:f>
              <c:strCache>
                <c:ptCount val="1"/>
                <c:pt idx="0">
                  <c:v>GYMNÁZIUM 4LETÉ</c:v>
                </c:pt>
              </c:strCache>
            </c:strRef>
          </c:tx>
          <c:spPr>
            <a:ln w="2540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val>
            <c:numRef>
              <c:f>kumulativní!$E$107:$E$157</c:f>
              <c:numCache>
                <c:formatCode>0</c:formatCode>
                <c:ptCount val="51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100</c:v>
                </c:pt>
                <c:pt idx="6">
                  <c:v>99.988921508890499</c:v>
                </c:pt>
                <c:pt idx="7">
                  <c:v>99.972303772226226</c:v>
                </c:pt>
                <c:pt idx="8">
                  <c:v>99.950146790007196</c:v>
                </c:pt>
                <c:pt idx="9">
                  <c:v>99.905832825569163</c:v>
                </c:pt>
                <c:pt idx="10">
                  <c:v>99.889215088904891</c:v>
                </c:pt>
                <c:pt idx="11">
                  <c:v>99.822744142247828</c:v>
                </c:pt>
                <c:pt idx="12">
                  <c:v>99.739655458926492</c:v>
                </c:pt>
                <c:pt idx="13">
                  <c:v>99.645488284495656</c:v>
                </c:pt>
                <c:pt idx="14">
                  <c:v>99.529164127845789</c:v>
                </c:pt>
                <c:pt idx="15">
                  <c:v>99.37960449786739</c:v>
                </c:pt>
                <c:pt idx="16">
                  <c:v>99.119259956793883</c:v>
                </c:pt>
                <c:pt idx="17">
                  <c:v>98.842297679056117</c:v>
                </c:pt>
                <c:pt idx="18">
                  <c:v>98.449011244668469</c:v>
                </c:pt>
                <c:pt idx="19">
                  <c:v>97.972636126959515</c:v>
                </c:pt>
                <c:pt idx="20">
                  <c:v>97.357779870381648</c:v>
                </c:pt>
                <c:pt idx="21">
                  <c:v>96.554589264942109</c:v>
                </c:pt>
                <c:pt idx="22">
                  <c:v>95.696006203955022</c:v>
                </c:pt>
                <c:pt idx="23">
                  <c:v>94.721098986318069</c:v>
                </c:pt>
                <c:pt idx="24">
                  <c:v>93.557857419819427</c:v>
                </c:pt>
                <c:pt idx="25">
                  <c:v>92.040104137816428</c:v>
                </c:pt>
                <c:pt idx="26">
                  <c:v>90.212153104747131</c:v>
                </c:pt>
                <c:pt idx="27">
                  <c:v>88.284495651692239</c:v>
                </c:pt>
                <c:pt idx="28">
                  <c:v>85.863845344264107</c:v>
                </c:pt>
                <c:pt idx="29">
                  <c:v>83.160693513543464</c:v>
                </c:pt>
                <c:pt idx="30">
                  <c:v>80.324599789508667</c:v>
                </c:pt>
                <c:pt idx="31">
                  <c:v>76.912424527779322</c:v>
                </c:pt>
                <c:pt idx="32">
                  <c:v>73.566720212707025</c:v>
                </c:pt>
                <c:pt idx="33">
                  <c:v>70.021603057663555</c:v>
                </c:pt>
                <c:pt idx="34">
                  <c:v>65.894865119370735</c:v>
                </c:pt>
                <c:pt idx="35">
                  <c:v>61.485625657785413</c:v>
                </c:pt>
                <c:pt idx="36">
                  <c:v>56.876973356228874</c:v>
                </c:pt>
                <c:pt idx="37">
                  <c:v>51.969201794715559</c:v>
                </c:pt>
                <c:pt idx="38">
                  <c:v>46.862017393231042</c:v>
                </c:pt>
                <c:pt idx="39">
                  <c:v>41.837921675067861</c:v>
                </c:pt>
                <c:pt idx="40">
                  <c:v>36.730737273583337</c:v>
                </c:pt>
                <c:pt idx="41">
                  <c:v>31.640170608763086</c:v>
                </c:pt>
                <c:pt idx="42">
                  <c:v>26.460976015066752</c:v>
                </c:pt>
                <c:pt idx="43">
                  <c:v>21.309477649144188</c:v>
                </c:pt>
                <c:pt idx="44">
                  <c:v>16.72298232980668</c:v>
                </c:pt>
                <c:pt idx="45">
                  <c:v>12.479920234864011</c:v>
                </c:pt>
                <c:pt idx="46">
                  <c:v>8.5525951365424024</c:v>
                </c:pt>
                <c:pt idx="47">
                  <c:v>5.3232149781199798</c:v>
                </c:pt>
                <c:pt idx="48">
                  <c:v>2.9302608984656291</c:v>
                </c:pt>
                <c:pt idx="49">
                  <c:v>1.3183404420317952</c:v>
                </c:pt>
                <c:pt idx="50">
                  <c:v>0.34343322439483742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E47-4B90-BF5E-EF2295352D2B}"/>
            </c:ext>
          </c:extLst>
        </c:ser>
        <c:ser>
          <c:idx val="1"/>
          <c:order val="2"/>
          <c:tx>
            <c:strRef>
              <c:f>kumulativní!$I$106</c:f>
              <c:strCache>
                <c:ptCount val="1"/>
                <c:pt idx="0">
                  <c:v>LYCEUM</c:v>
                </c:pt>
              </c:strCache>
            </c:strRef>
          </c:tx>
          <c:spPr>
            <a:ln w="25400" cap="rnd">
              <a:solidFill>
                <a:schemeClr val="tx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kumulativní!$A$107:$A$157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kumulativní!$I$107:$I$157</c:f>
              <c:numCache>
                <c:formatCode>0</c:formatCode>
                <c:ptCount val="51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99.987710458399903</c:v>
                </c:pt>
                <c:pt idx="5">
                  <c:v>99.987710458399903</c:v>
                </c:pt>
                <c:pt idx="6">
                  <c:v>99.975420916799806</c:v>
                </c:pt>
                <c:pt idx="7">
                  <c:v>99.9385522919995</c:v>
                </c:pt>
                <c:pt idx="8">
                  <c:v>99.889394125599125</c:v>
                </c:pt>
                <c:pt idx="9">
                  <c:v>99.815656875998528</c:v>
                </c:pt>
                <c:pt idx="10">
                  <c:v>99.692761459997541</c:v>
                </c:pt>
                <c:pt idx="11">
                  <c:v>99.508418335996069</c:v>
                </c:pt>
                <c:pt idx="12">
                  <c:v>99.041415755192332</c:v>
                </c:pt>
                <c:pt idx="13">
                  <c:v>98.59899225758879</c:v>
                </c:pt>
                <c:pt idx="14">
                  <c:v>97.984515177583873</c:v>
                </c:pt>
                <c:pt idx="15">
                  <c:v>97.517512596780136</c:v>
                </c:pt>
                <c:pt idx="16">
                  <c:v>96.841587808774733</c:v>
                </c:pt>
                <c:pt idx="17">
                  <c:v>96.005898979968052</c:v>
                </c:pt>
                <c:pt idx="18">
                  <c:v>94.813813444758509</c:v>
                </c:pt>
                <c:pt idx="19">
                  <c:v>93.449674327147605</c:v>
                </c:pt>
                <c:pt idx="20">
                  <c:v>91.753717586334034</c:v>
                </c:pt>
                <c:pt idx="21">
                  <c:v>89.762811847118101</c:v>
                </c:pt>
                <c:pt idx="22">
                  <c:v>87.378640776699029</c:v>
                </c:pt>
                <c:pt idx="23">
                  <c:v>84.871574290278971</c:v>
                </c:pt>
                <c:pt idx="24">
                  <c:v>82.106427430256858</c:v>
                </c:pt>
                <c:pt idx="25">
                  <c:v>79.267543320634132</c:v>
                </c:pt>
                <c:pt idx="26">
                  <c:v>75.924788005407393</c:v>
                </c:pt>
                <c:pt idx="27">
                  <c:v>72.631190856581057</c:v>
                </c:pt>
                <c:pt idx="28">
                  <c:v>68.600221211748803</c:v>
                </c:pt>
                <c:pt idx="29">
                  <c:v>64.618409733316952</c:v>
                </c:pt>
                <c:pt idx="30">
                  <c:v>61.042153127688337</c:v>
                </c:pt>
                <c:pt idx="31">
                  <c:v>56.630207693253041</c:v>
                </c:pt>
                <c:pt idx="32">
                  <c:v>52.353447216418822</c:v>
                </c:pt>
                <c:pt idx="33">
                  <c:v>48.224161238785797</c:v>
                </c:pt>
                <c:pt idx="34">
                  <c:v>43.578714513948633</c:v>
                </c:pt>
                <c:pt idx="35">
                  <c:v>39.584613493916677</c:v>
                </c:pt>
                <c:pt idx="36">
                  <c:v>35.20953668428168</c:v>
                </c:pt>
                <c:pt idx="37">
                  <c:v>30.859038957846874</c:v>
                </c:pt>
                <c:pt idx="38">
                  <c:v>26.656015730613248</c:v>
                </c:pt>
                <c:pt idx="39">
                  <c:v>22.747941501781984</c:v>
                </c:pt>
                <c:pt idx="40">
                  <c:v>18.999631313751998</c:v>
                </c:pt>
                <c:pt idx="41">
                  <c:v>15.644586456925158</c:v>
                </c:pt>
                <c:pt idx="42">
                  <c:v>12.387857932899102</c:v>
                </c:pt>
                <c:pt idx="43">
                  <c:v>9.0696817008725574</c:v>
                </c:pt>
                <c:pt idx="44">
                  <c:v>6.538036131252305</c:v>
                </c:pt>
                <c:pt idx="45">
                  <c:v>4.4733931424357873</c:v>
                </c:pt>
                <c:pt idx="46">
                  <c:v>2.6914096104215313</c:v>
                </c:pt>
                <c:pt idx="47">
                  <c:v>1.6467985744131743</c:v>
                </c:pt>
                <c:pt idx="48">
                  <c:v>0.73737249600589894</c:v>
                </c:pt>
                <c:pt idx="49">
                  <c:v>0.27036991520216297</c:v>
                </c:pt>
                <c:pt idx="50">
                  <c:v>9.8316332800786527E-2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E47-4B90-BF5E-EF2295352D2B}"/>
            </c:ext>
          </c:extLst>
        </c:ser>
        <c:ser>
          <c:idx val="2"/>
          <c:order val="3"/>
          <c:tx>
            <c:strRef>
              <c:f>kumulativní!$J$106</c:f>
              <c:strCache>
                <c:ptCount val="1"/>
                <c:pt idx="0">
                  <c:v>SOŠ EKONOMICKÉ</c:v>
                </c:pt>
              </c:strCache>
            </c:strRef>
          </c:tx>
          <c:spPr>
            <a:ln w="2540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kumulativní!$A$107:$A$157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kumulativní!$J$107:$J$157</c:f>
              <c:numCache>
                <c:formatCode>0</c:formatCode>
                <c:ptCount val="51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99.948307056086847</c:v>
                </c:pt>
                <c:pt idx="6">
                  <c:v>99.909537348151972</c:v>
                </c:pt>
                <c:pt idx="7">
                  <c:v>99.883690876195402</c:v>
                </c:pt>
                <c:pt idx="8">
                  <c:v>99.819074696303957</c:v>
                </c:pt>
                <c:pt idx="9">
                  <c:v>99.599379684673039</c:v>
                </c:pt>
                <c:pt idx="10">
                  <c:v>99.1858361333678</c:v>
                </c:pt>
                <c:pt idx="11">
                  <c:v>98.772292582062548</c:v>
                </c:pt>
                <c:pt idx="12">
                  <c:v>98.268286378909281</c:v>
                </c:pt>
                <c:pt idx="13">
                  <c:v>97.764280175756014</c:v>
                </c:pt>
                <c:pt idx="14">
                  <c:v>96.717498061514604</c:v>
                </c:pt>
                <c:pt idx="15">
                  <c:v>95.709485655208056</c:v>
                </c:pt>
                <c:pt idx="16">
                  <c:v>94.43008529335745</c:v>
                </c:pt>
                <c:pt idx="17">
                  <c:v>92.930989919875941</c:v>
                </c:pt>
                <c:pt idx="18">
                  <c:v>91.134660118893777</c:v>
                </c:pt>
                <c:pt idx="19">
                  <c:v>88.98940294649779</c:v>
                </c:pt>
                <c:pt idx="20">
                  <c:v>86.611527526492637</c:v>
                </c:pt>
                <c:pt idx="21">
                  <c:v>83.897647971051953</c:v>
                </c:pt>
                <c:pt idx="22">
                  <c:v>80.744378392349446</c:v>
                </c:pt>
                <c:pt idx="23">
                  <c:v>77.668648229516663</c:v>
                </c:pt>
                <c:pt idx="24">
                  <c:v>74.657534246575338</c:v>
                </c:pt>
                <c:pt idx="25">
                  <c:v>71.116567588524177</c:v>
                </c:pt>
                <c:pt idx="26">
                  <c:v>66.632204704057898</c:v>
                </c:pt>
                <c:pt idx="27">
                  <c:v>62.677694494701477</c:v>
                </c:pt>
                <c:pt idx="28">
                  <c:v>58.089945722408885</c:v>
                </c:pt>
                <c:pt idx="29">
                  <c:v>53.437580770224869</c:v>
                </c:pt>
                <c:pt idx="30">
                  <c:v>49.276298785215815</c:v>
                </c:pt>
                <c:pt idx="31">
                  <c:v>45.102093564228483</c:v>
                </c:pt>
                <c:pt idx="32">
                  <c:v>40.578960971827343</c:v>
                </c:pt>
                <c:pt idx="33">
                  <c:v>36.197983975187384</c:v>
                </c:pt>
                <c:pt idx="34">
                  <c:v>31.972085810286892</c:v>
                </c:pt>
                <c:pt idx="35">
                  <c:v>28.095115016800211</c:v>
                </c:pt>
                <c:pt idx="36">
                  <c:v>24.269837167226672</c:v>
                </c:pt>
                <c:pt idx="37">
                  <c:v>20.586714913414319</c:v>
                </c:pt>
                <c:pt idx="38">
                  <c:v>17.510984750581546</c:v>
                </c:pt>
                <c:pt idx="39">
                  <c:v>14.719565779271129</c:v>
                </c:pt>
                <c:pt idx="40">
                  <c:v>12.083225639700181</c:v>
                </c:pt>
                <c:pt idx="41">
                  <c:v>9.7441199276298782</c:v>
                </c:pt>
                <c:pt idx="42">
                  <c:v>7.2628586197983971</c:v>
                </c:pt>
                <c:pt idx="43">
                  <c:v>5.3760661669682088</c:v>
                </c:pt>
                <c:pt idx="44">
                  <c:v>3.6443525458774877</c:v>
                </c:pt>
                <c:pt idx="45">
                  <c:v>2.2874127681571466</c:v>
                </c:pt>
                <c:pt idx="46">
                  <c:v>1.3698630136986301</c:v>
                </c:pt>
                <c:pt idx="47">
                  <c:v>0.74954768674075989</c:v>
                </c:pt>
                <c:pt idx="48">
                  <c:v>0.34892737141380203</c:v>
                </c:pt>
                <c:pt idx="49">
                  <c:v>7.7539415869733785E-2</c:v>
                </c:pt>
                <c:pt idx="50">
                  <c:v>2.5846471956577927E-2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E47-4B90-BF5E-EF2295352D2B}"/>
            </c:ext>
          </c:extLst>
        </c:ser>
        <c:ser>
          <c:idx val="3"/>
          <c:order val="4"/>
          <c:tx>
            <c:strRef>
              <c:f>kumulativní!$K$106</c:f>
              <c:strCache>
                <c:ptCount val="1"/>
                <c:pt idx="0">
                  <c:v>SOŠ TECHNICKÉ 1</c:v>
                </c:pt>
              </c:strCache>
            </c:strRef>
          </c:tx>
          <c:spPr>
            <a:ln w="254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kumulativní!$A$107:$A$157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kumulativní!$K$107:$K$157</c:f>
              <c:numCache>
                <c:formatCode>0</c:formatCode>
                <c:ptCount val="51"/>
                <c:pt idx="0">
                  <c:v>100</c:v>
                </c:pt>
                <c:pt idx="1">
                  <c:v>99.992771955186129</c:v>
                </c:pt>
                <c:pt idx="2">
                  <c:v>99.985543910372243</c:v>
                </c:pt>
                <c:pt idx="3">
                  <c:v>99.978315865558358</c:v>
                </c:pt>
                <c:pt idx="4">
                  <c:v>99.95663173111673</c:v>
                </c:pt>
                <c:pt idx="5">
                  <c:v>99.927719551861216</c:v>
                </c:pt>
                <c:pt idx="6">
                  <c:v>99.877123238164074</c:v>
                </c:pt>
                <c:pt idx="7">
                  <c:v>99.783158655583662</c:v>
                </c:pt>
                <c:pt idx="8">
                  <c:v>99.595229490422838</c:v>
                </c:pt>
                <c:pt idx="9">
                  <c:v>99.335019877123244</c:v>
                </c:pt>
                <c:pt idx="10">
                  <c:v>98.930249367546068</c:v>
                </c:pt>
                <c:pt idx="11">
                  <c:v>98.359233827249724</c:v>
                </c:pt>
                <c:pt idx="12">
                  <c:v>97.528008673653773</c:v>
                </c:pt>
                <c:pt idx="13">
                  <c:v>96.675099385616193</c:v>
                </c:pt>
                <c:pt idx="14">
                  <c:v>95.547524394651248</c:v>
                </c:pt>
                <c:pt idx="15">
                  <c:v>94.130827611131181</c:v>
                </c:pt>
                <c:pt idx="16">
                  <c:v>92.425009035056021</c:v>
                </c:pt>
                <c:pt idx="17">
                  <c:v>90.437296711239611</c:v>
                </c:pt>
                <c:pt idx="18">
                  <c:v>88.008673653776654</c:v>
                </c:pt>
                <c:pt idx="19">
                  <c:v>85.341525117455731</c:v>
                </c:pt>
                <c:pt idx="20">
                  <c:v>82.226237802674376</c:v>
                </c:pt>
                <c:pt idx="21">
                  <c:v>78.90856523310444</c:v>
                </c:pt>
                <c:pt idx="22">
                  <c:v>75.359595229490424</c:v>
                </c:pt>
                <c:pt idx="23">
                  <c:v>71.767256956993137</c:v>
                </c:pt>
                <c:pt idx="24">
                  <c:v>67.914709071196242</c:v>
                </c:pt>
                <c:pt idx="25">
                  <c:v>63.997108782074449</c:v>
                </c:pt>
                <c:pt idx="26">
                  <c:v>59.653053848933865</c:v>
                </c:pt>
                <c:pt idx="27">
                  <c:v>55.511384170581856</c:v>
                </c:pt>
                <c:pt idx="28">
                  <c:v>51.080592699674746</c:v>
                </c:pt>
                <c:pt idx="29">
                  <c:v>46.367907481026386</c:v>
                </c:pt>
                <c:pt idx="30">
                  <c:v>42.226237802674376</c:v>
                </c:pt>
                <c:pt idx="31">
                  <c:v>38.091796169136252</c:v>
                </c:pt>
                <c:pt idx="32">
                  <c:v>34.116371521503439</c:v>
                </c:pt>
                <c:pt idx="33">
                  <c:v>30.451752800867364</c:v>
                </c:pt>
                <c:pt idx="34">
                  <c:v>26.794362125045172</c:v>
                </c:pt>
                <c:pt idx="35">
                  <c:v>23.043006866642575</c:v>
                </c:pt>
                <c:pt idx="36">
                  <c:v>19.703650162631011</c:v>
                </c:pt>
                <c:pt idx="37">
                  <c:v>16.891940730032527</c:v>
                </c:pt>
                <c:pt idx="38">
                  <c:v>13.979038670039753</c:v>
                </c:pt>
                <c:pt idx="39">
                  <c:v>11.239609685580049</c:v>
                </c:pt>
                <c:pt idx="40">
                  <c:v>8.9916877484640398</c:v>
                </c:pt>
                <c:pt idx="41">
                  <c:v>7.155764365739067</c:v>
                </c:pt>
                <c:pt idx="42">
                  <c:v>5.47162992410553</c:v>
                </c:pt>
                <c:pt idx="43">
                  <c:v>3.8453198409830143</c:v>
                </c:pt>
                <c:pt idx="44">
                  <c:v>2.6888326707625589</c:v>
                </c:pt>
                <c:pt idx="45">
                  <c:v>1.7564148897723164</c:v>
                </c:pt>
                <c:pt idx="46">
                  <c:v>1.1564871702204553</c:v>
                </c:pt>
                <c:pt idx="47">
                  <c:v>0.62883989880737257</c:v>
                </c:pt>
                <c:pt idx="48">
                  <c:v>0.2674376581134803</c:v>
                </c:pt>
                <c:pt idx="49">
                  <c:v>8.6736537766534158E-2</c:v>
                </c:pt>
                <c:pt idx="50">
                  <c:v>1.4456089627755693E-2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BE47-4B90-BF5E-EF2295352D2B}"/>
            </c:ext>
          </c:extLst>
        </c:ser>
        <c:ser>
          <c:idx val="4"/>
          <c:order val="5"/>
          <c:tx>
            <c:strRef>
              <c:f>kumulativní!$L$106</c:f>
              <c:strCache>
                <c:ptCount val="1"/>
                <c:pt idx="0">
                  <c:v>SOŠ TECHNICKÉ 2</c:v>
                </c:pt>
              </c:strCache>
            </c:strRef>
          </c:tx>
          <c:spPr>
            <a:ln w="25400" cap="rnd">
              <a:solidFill>
                <a:schemeClr val="accent5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kumulativní!$A$107:$A$157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kumulativní!$L$107:$L$157</c:f>
              <c:numCache>
                <c:formatCode>0</c:formatCode>
                <c:ptCount val="51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  <c:pt idx="3">
                  <c:v>100</c:v>
                </c:pt>
                <c:pt idx="4">
                  <c:v>100</c:v>
                </c:pt>
                <c:pt idx="5">
                  <c:v>99.958779884583677</c:v>
                </c:pt>
                <c:pt idx="6">
                  <c:v>99.711459192085741</c:v>
                </c:pt>
                <c:pt idx="7">
                  <c:v>99.54657873042045</c:v>
                </c:pt>
                <c:pt idx="8">
                  <c:v>99.216817807089868</c:v>
                </c:pt>
                <c:pt idx="9">
                  <c:v>98.557295960428689</c:v>
                </c:pt>
                <c:pt idx="10">
                  <c:v>97.980214344600171</c:v>
                </c:pt>
                <c:pt idx="11">
                  <c:v>97.238252267106347</c:v>
                </c:pt>
                <c:pt idx="12">
                  <c:v>96.331409727947232</c:v>
                </c:pt>
                <c:pt idx="13">
                  <c:v>94.600164880461662</c:v>
                </c:pt>
                <c:pt idx="14">
                  <c:v>92.951360263808738</c:v>
                </c:pt>
                <c:pt idx="15">
                  <c:v>91.220115416323168</c:v>
                </c:pt>
                <c:pt idx="16">
                  <c:v>88.870568837592742</c:v>
                </c:pt>
                <c:pt idx="17">
                  <c:v>86.067600989282766</c:v>
                </c:pt>
                <c:pt idx="18">
                  <c:v>82.234130255564722</c:v>
                </c:pt>
                <c:pt idx="19">
                  <c:v>79.802143446001651</c:v>
                </c:pt>
                <c:pt idx="20">
                  <c:v>76.504534212695802</c:v>
                </c:pt>
                <c:pt idx="21">
                  <c:v>72.91838417147568</c:v>
                </c:pt>
                <c:pt idx="22">
                  <c:v>68.549051937345425</c:v>
                </c:pt>
                <c:pt idx="23">
                  <c:v>64.839241549876334</c:v>
                </c:pt>
                <c:pt idx="24">
                  <c:v>59.975267930750206</c:v>
                </c:pt>
                <c:pt idx="25">
                  <c:v>55.358615004122015</c:v>
                </c:pt>
                <c:pt idx="26">
                  <c:v>51.607584501236602</c:v>
                </c:pt>
                <c:pt idx="27">
                  <c:v>47.732893652102227</c:v>
                </c:pt>
                <c:pt idx="28">
                  <c:v>43.033800494641383</c:v>
                </c:pt>
                <c:pt idx="29">
                  <c:v>38.458367683429515</c:v>
                </c:pt>
                <c:pt idx="30">
                  <c:v>34.748557295960431</c:v>
                </c:pt>
                <c:pt idx="31">
                  <c:v>31.615828524319866</c:v>
                </c:pt>
                <c:pt idx="32">
                  <c:v>27.122835943940643</c:v>
                </c:pt>
                <c:pt idx="33">
                  <c:v>23.619126133553173</c:v>
                </c:pt>
                <c:pt idx="34">
                  <c:v>20.239076669414676</c:v>
                </c:pt>
                <c:pt idx="35">
                  <c:v>17.477328936521022</c:v>
                </c:pt>
                <c:pt idx="36">
                  <c:v>14.798021434460015</c:v>
                </c:pt>
                <c:pt idx="37">
                  <c:v>12.036273701566365</c:v>
                </c:pt>
                <c:pt idx="38">
                  <c:v>10.057708161582852</c:v>
                </c:pt>
                <c:pt idx="39">
                  <c:v>8.2440230832646328</c:v>
                </c:pt>
                <c:pt idx="40">
                  <c:v>6.3478977741137674</c:v>
                </c:pt>
                <c:pt idx="41">
                  <c:v>4.6578730420445176</c:v>
                </c:pt>
                <c:pt idx="42">
                  <c:v>3.6685902720527617</c:v>
                </c:pt>
                <c:pt idx="43">
                  <c:v>2.514427040395713</c:v>
                </c:pt>
                <c:pt idx="44">
                  <c:v>1.6075845012366035</c:v>
                </c:pt>
                <c:pt idx="45">
                  <c:v>1.0305028854080791</c:v>
                </c:pt>
                <c:pt idx="46">
                  <c:v>0.70074196207749384</c:v>
                </c:pt>
                <c:pt idx="47">
                  <c:v>0.32976092333058532</c:v>
                </c:pt>
                <c:pt idx="48">
                  <c:v>0.12366034624896949</c:v>
                </c:pt>
                <c:pt idx="49">
                  <c:v>8.244023083264633E-2</c:v>
                </c:pt>
                <c:pt idx="5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BE47-4B90-BF5E-EF2295352D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17942176"/>
        <c:axId val="2017949248"/>
      </c:lineChart>
      <c:catAx>
        <c:axId val="20179421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/>
                  <a:t>% SKÓR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7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017949248"/>
        <c:crosses val="autoZero"/>
        <c:auto val="1"/>
        <c:lblAlgn val="ctr"/>
        <c:lblOffset val="100"/>
        <c:tickLblSkip val="1"/>
        <c:noMultiLvlLbl val="0"/>
      </c:catAx>
      <c:valAx>
        <c:axId val="2017949248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/>
                  <a:t>PODÍL UCHAZEČŮ V</a:t>
                </a:r>
                <a:r>
                  <a:rPr lang="cs-CZ" baseline="0"/>
                  <a:t> % </a:t>
                </a:r>
                <a:endParaRPr lang="cs-CZ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017942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017155254642189"/>
          <c:y val="0.38196810026706579"/>
          <c:w val="0.20298383787240654"/>
          <c:h val="0.40094589361316019"/>
        </c:manualLayout>
      </c:layout>
      <c:overlay val="0"/>
      <c:spPr>
        <a:solidFill>
          <a:schemeClr val="bg1">
            <a:lumMod val="95000"/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cs-CZ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000" b="1" u="none" dirty="0"/>
              <a:t>PRŮMĚRNÝ % SKÓR </a:t>
            </a:r>
            <a:r>
              <a:rPr lang="cs-CZ" sz="1000" b="1" u="none" dirty="0" smtClean="0"/>
              <a:t>– </a:t>
            </a:r>
            <a:r>
              <a:rPr lang="cs-CZ" sz="1000" b="1" i="0" u="sng" strike="noStrike" baseline="0" dirty="0">
                <a:effectLst/>
              </a:rPr>
              <a:t>MATEMATIKA </a:t>
            </a:r>
            <a:r>
              <a:rPr lang="cs-CZ" sz="1000" b="1" u="sng" dirty="0" smtClean="0"/>
              <a:t>– </a:t>
            </a:r>
            <a:r>
              <a:rPr lang="cs-CZ" sz="1000" b="1" u="sng" dirty="0"/>
              <a:t>LEPŠÍ</a:t>
            </a:r>
            <a:r>
              <a:rPr lang="cs-CZ" sz="1000" b="1" u="sng" baseline="0" dirty="0"/>
              <a:t> VÝSLEDEK</a:t>
            </a:r>
            <a:endParaRPr lang="cs-CZ" sz="1000" b="1" u="sng" dirty="0"/>
          </a:p>
          <a:p>
            <a:pPr>
              <a:defRPr sz="1000" b="1"/>
            </a:pPr>
            <a:r>
              <a:rPr lang="cs-CZ" sz="1000" b="1" u="none" dirty="0"/>
              <a:t>UCHAZEČI</a:t>
            </a:r>
            <a:r>
              <a:rPr lang="cs-CZ" sz="1000" b="1" u="none" baseline="0" dirty="0"/>
              <a:t> O </a:t>
            </a:r>
            <a:r>
              <a:rPr lang="cs-CZ" sz="1000" b="1" u="sng" baseline="0" dirty="0"/>
              <a:t>4LETÉ OBORY </a:t>
            </a:r>
            <a:r>
              <a:rPr lang="cs-CZ" sz="1000" b="1" u="none" baseline="0" dirty="0"/>
              <a:t>PODLE TYPU ŠKOLY</a:t>
            </a:r>
            <a:endParaRPr lang="cs-CZ" sz="1000" b="1" u="none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7.4706446231178475E-2"/>
          <c:y val="0.25288604429245337"/>
          <c:w val="0.90380889788309471"/>
          <c:h val="0.642133873679498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'MA-best-grafy'!$S$74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'MA-best-grafy'!$S$144:$S$148</c:f>
              <c:numCache>
                <c:formatCode>#\ ##0.0</c:formatCode>
                <c:ptCount val="5"/>
                <c:pt idx="0">
                  <c:v>46.186155412283128</c:v>
                </c:pt>
                <c:pt idx="1">
                  <c:v>64.075254887849795</c:v>
                </c:pt>
                <c:pt idx="2">
                  <c:v>45.805799209198931</c:v>
                </c:pt>
                <c:pt idx="3">
                  <c:v>37.362849691797109</c:v>
                </c:pt>
                <c:pt idx="4">
                  <c:v>21.706966815447331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7F5-4E14-BA84-B6578EDB9376}"/>
            </c:ext>
          </c:extLst>
        </c:ser>
        <c:ser>
          <c:idx val="1"/>
          <c:order val="1"/>
          <c:tx>
            <c:strRef>
              <c:f>'MA-best-grafy'!$T$74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'MA-best-grafy'!$T$144:$T$148</c:f>
              <c:numCache>
                <c:formatCode>#\ ##0.0</c:formatCode>
                <c:ptCount val="5"/>
                <c:pt idx="0">
                  <c:v>35.850774372900972</c:v>
                </c:pt>
                <c:pt idx="1">
                  <c:v>50.720368094499598</c:v>
                </c:pt>
                <c:pt idx="2">
                  <c:v>35.058457100854852</c:v>
                </c:pt>
                <c:pt idx="3">
                  <c:v>28.047267598724623</c:v>
                </c:pt>
                <c:pt idx="4">
                  <c:v>17.387748839087418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7F5-4E14-BA84-B6578EDB9376}"/>
            </c:ext>
          </c:extLst>
        </c:ser>
        <c:ser>
          <c:idx val="2"/>
          <c:order val="2"/>
          <c:tx>
            <c:strRef>
              <c:f>'MA-best-grafy'!$U$74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'MA-best-grafy'!$U$144:$U$148</c:f>
              <c:numCache>
                <c:formatCode>#\ ##0.0</c:formatCode>
                <c:ptCount val="5"/>
                <c:pt idx="0">
                  <c:v>43.098319380625412</c:v>
                </c:pt>
                <c:pt idx="1">
                  <c:v>59.70357594572836</c:v>
                </c:pt>
                <c:pt idx="2">
                  <c:v>42.312616478134267</c:v>
                </c:pt>
                <c:pt idx="3">
                  <c:v>34.382137628111423</c:v>
                </c:pt>
                <c:pt idx="4">
                  <c:v>19.340750436300059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7F5-4E14-BA84-B6578EDB9376}"/>
            </c:ext>
          </c:extLst>
        </c:ser>
        <c:ser>
          <c:idx val="3"/>
          <c:order val="3"/>
          <c:tx>
            <c:strRef>
              <c:f>'MA-best-grafy'!$V$74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'MA-best-grafy'!$V$144:$V$148</c:f>
              <c:numCache>
                <c:formatCode>#\ ##0.0</c:formatCode>
                <c:ptCount val="5"/>
                <c:pt idx="0">
                  <c:v>43.806950503986371</c:v>
                </c:pt>
                <c:pt idx="1">
                  <c:v>60.744668149997295</c:v>
                </c:pt>
                <c:pt idx="2">
                  <c:v>42.853067748678271</c:v>
                </c:pt>
                <c:pt idx="3">
                  <c:v>34.929958220693045</c:v>
                </c:pt>
                <c:pt idx="4">
                  <c:v>18.901539110267734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7F5-4E14-BA84-B6578EDB9376}"/>
            </c:ext>
          </c:extLst>
        </c:ser>
        <c:ser>
          <c:idx val="4"/>
          <c:order val="4"/>
          <c:tx>
            <c:strRef>
              <c:f>'MA-best-grafy'!$W$74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'MA-best-grafy'!$A$144:$A$148</c:f>
              <c:strCache>
                <c:ptCount val="5"/>
                <c:pt idx="0">
                  <c:v>CELKEM</c:v>
                </c:pt>
                <c:pt idx="1">
                  <c:v>GYMNÁZIUM 4LETÉ</c:v>
                </c:pt>
                <c:pt idx="2">
                  <c:v>SOŠ</c:v>
                </c:pt>
                <c:pt idx="3">
                  <c:v>SOU</c:v>
                </c:pt>
                <c:pt idx="4">
                  <c:v>NÁSTAVBY</c:v>
                </c:pt>
              </c:strCache>
            </c:strRef>
          </c:cat>
          <c:val>
            <c:numRef>
              <c:f>'MA-best-grafy'!$W$144:$W$148</c:f>
              <c:numCache>
                <c:formatCode>#\ ##0.0</c:formatCode>
                <c:ptCount val="5"/>
                <c:pt idx="0">
                  <c:v>43.228573375119481</c:v>
                </c:pt>
                <c:pt idx="1">
                  <c:v>58.734181415929136</c:v>
                </c:pt>
                <c:pt idx="2">
                  <c:v>40.569459693054796</c:v>
                </c:pt>
                <c:pt idx="3">
                  <c:v>31.771471527908282</c:v>
                </c:pt>
                <c:pt idx="4">
                  <c:v>20.668714797747036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7F5-4E14-BA84-B6578EDB93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-20"/>
        <c:axId val="1661036335"/>
        <c:axId val="1661037999"/>
      </c:barChart>
      <c:catAx>
        <c:axId val="166103633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61037999"/>
        <c:crosses val="autoZero"/>
        <c:auto val="1"/>
        <c:lblAlgn val="ctr"/>
        <c:lblOffset val="100"/>
        <c:noMultiLvlLbl val="0"/>
      </c:catAx>
      <c:valAx>
        <c:axId val="1661037999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610363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37849747786475"/>
          <c:y val="0.16987648669526595"/>
          <c:w val="0.56586601850575113"/>
          <c:h val="7.43694968258826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cs-CZ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cs-CZ" sz="1000" b="1" dirty="0"/>
              <a:t>PRŮMĚRNÝ % SKÓR – </a:t>
            </a:r>
            <a:r>
              <a:rPr lang="cs-CZ" sz="1000" b="1" i="0" u="sng" strike="noStrike" baseline="0" dirty="0">
                <a:effectLst/>
              </a:rPr>
              <a:t>MATEMATIKA </a:t>
            </a:r>
            <a:r>
              <a:rPr lang="cs-CZ" sz="1000" b="1" u="sng" dirty="0"/>
              <a:t>– LEPŠÍ</a:t>
            </a:r>
            <a:r>
              <a:rPr lang="cs-CZ" sz="1000" b="1" u="sng" baseline="0" dirty="0"/>
              <a:t> VÝSLEDEK</a:t>
            </a:r>
            <a:endParaRPr lang="cs-CZ" sz="1000" b="1" u="sng" dirty="0"/>
          </a:p>
          <a:p>
            <a:pPr>
              <a:defRPr sz="1000" b="1"/>
            </a:pPr>
            <a:r>
              <a:rPr lang="cs-CZ" sz="1000" b="1" dirty="0"/>
              <a:t>UCHAZEČI</a:t>
            </a:r>
            <a:r>
              <a:rPr lang="cs-CZ" sz="1000" b="1" baseline="0" dirty="0"/>
              <a:t> O </a:t>
            </a:r>
            <a:r>
              <a:rPr lang="cs-CZ" sz="1000" b="1" i="0" u="sng" strike="noStrike" baseline="0" dirty="0">
                <a:effectLst/>
              </a:rPr>
              <a:t>4LETÉ OBORY </a:t>
            </a:r>
            <a:r>
              <a:rPr lang="cs-CZ" sz="1000" b="1" baseline="0" dirty="0"/>
              <a:t>PODLE OBOROVÉ SKUPINY</a:t>
            </a:r>
            <a:endParaRPr lang="cs-CZ" sz="1000" b="1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5.5251143790226866E-2"/>
          <c:y val="0.22296289071550154"/>
          <c:w val="0.91939280516152644"/>
          <c:h val="0.425139782711094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'MA-best-grafy'!$S$143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TECHNICKÉ 1</c:v>
                </c:pt>
                <c:pt idx="4">
                  <c:v>SOŠ EKONOMICKÉ</c:v>
                </c:pt>
                <c:pt idx="5">
                  <c:v>SOŠ TECHNICKÉ 2</c:v>
                </c:pt>
                <c:pt idx="6">
                  <c:v>SOU TECHNICKÉ</c:v>
                </c:pt>
                <c:pt idx="7">
                  <c:v>SOŠ HOTELOVÉ A PODNIKAT.</c:v>
                </c:pt>
                <c:pt idx="8">
                  <c:v>SOŠ PEDAG. A HUMANITNÍ</c:v>
                </c:pt>
                <c:pt idx="9">
                  <c:v>SOŠ ZEMĚDĚLSKÉ</c:v>
                </c:pt>
                <c:pt idx="10">
                  <c:v>SOŠ ZDRAVOTNICKÉ</c:v>
                </c:pt>
                <c:pt idx="11">
                  <c:v>SOU OSTATNÍ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'MA-best-grafy'!$S$150:$S$163</c:f>
              <c:numCache>
                <c:formatCode>#\ ##0.0</c:formatCode>
                <c:ptCount val="14"/>
                <c:pt idx="0">
                  <c:v>46.186155412283128</c:v>
                </c:pt>
                <c:pt idx="1">
                  <c:v>64.075254887849795</c:v>
                </c:pt>
                <c:pt idx="2">
                  <c:v>54.309974663288379</c:v>
                </c:pt>
                <c:pt idx="3">
                  <c:v>52.528147522888155</c:v>
                </c:pt>
                <c:pt idx="4">
                  <c:v>46.922484358706953</c:v>
                </c:pt>
                <c:pt idx="5">
                  <c:v>42.443025210083988</c:v>
                </c:pt>
                <c:pt idx="6">
                  <c:v>40.378539904376517</c:v>
                </c:pt>
                <c:pt idx="7">
                  <c:v>37.419396257342015</c:v>
                </c:pt>
                <c:pt idx="8">
                  <c:v>38.622248269703348</c:v>
                </c:pt>
                <c:pt idx="9">
                  <c:v>39.654715840386906</c:v>
                </c:pt>
                <c:pt idx="10">
                  <c:v>37.821022179363645</c:v>
                </c:pt>
                <c:pt idx="11">
                  <c:v>31.97394296951812</c:v>
                </c:pt>
                <c:pt idx="12">
                  <c:v>25.868488471391995</c:v>
                </c:pt>
                <c:pt idx="13">
                  <c:v>20.846903949293075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DD-496B-BF82-2F6AEA7AC029}"/>
            </c:ext>
          </c:extLst>
        </c:ser>
        <c:ser>
          <c:idx val="1"/>
          <c:order val="1"/>
          <c:tx>
            <c:strRef>
              <c:f>'MA-best-grafy'!$T$143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TECHNICKÉ 1</c:v>
                </c:pt>
                <c:pt idx="4">
                  <c:v>SOŠ EKONOMICKÉ</c:v>
                </c:pt>
                <c:pt idx="5">
                  <c:v>SOŠ TECHNICKÉ 2</c:v>
                </c:pt>
                <c:pt idx="6">
                  <c:v>SOU TECHNICKÉ</c:v>
                </c:pt>
                <c:pt idx="7">
                  <c:v>SOŠ HOTELOVÉ A PODNIKAT.</c:v>
                </c:pt>
                <c:pt idx="8">
                  <c:v>SOŠ PEDAG. A HUMANITNÍ</c:v>
                </c:pt>
                <c:pt idx="9">
                  <c:v>SOŠ ZEMĚDĚLSKÉ</c:v>
                </c:pt>
                <c:pt idx="10">
                  <c:v>SOŠ ZDRAVOTNICKÉ</c:v>
                </c:pt>
                <c:pt idx="11">
                  <c:v>SOU OSTATNÍ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'MA-best-grafy'!$T$150:$T$163</c:f>
              <c:numCache>
                <c:formatCode>#\ ##0.0</c:formatCode>
                <c:ptCount val="14"/>
                <c:pt idx="0">
                  <c:v>35.850774372900972</c:v>
                </c:pt>
                <c:pt idx="1">
                  <c:v>50.720368094499598</c:v>
                </c:pt>
                <c:pt idx="2">
                  <c:v>41.99383667180269</c:v>
                </c:pt>
                <c:pt idx="3">
                  <c:v>40.17230769230752</c:v>
                </c:pt>
                <c:pt idx="4">
                  <c:v>35.517922823299649</c:v>
                </c:pt>
                <c:pt idx="5">
                  <c:v>32.05717998700451</c:v>
                </c:pt>
                <c:pt idx="6">
                  <c:v>30.109454614078032</c:v>
                </c:pt>
                <c:pt idx="7">
                  <c:v>28.701654324252811</c:v>
                </c:pt>
                <c:pt idx="8">
                  <c:v>29.477123801124471</c:v>
                </c:pt>
                <c:pt idx="9">
                  <c:v>30.382558879694471</c:v>
                </c:pt>
                <c:pt idx="10">
                  <c:v>28.834232558139529</c:v>
                </c:pt>
                <c:pt idx="11">
                  <c:v>24.230675396278389</c:v>
                </c:pt>
                <c:pt idx="12">
                  <c:v>22.226044226044202</c:v>
                </c:pt>
                <c:pt idx="13">
                  <c:v>16.163643807574228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DDD-496B-BF82-2F6AEA7AC029}"/>
            </c:ext>
          </c:extLst>
        </c:ser>
        <c:ser>
          <c:idx val="2"/>
          <c:order val="2"/>
          <c:tx>
            <c:strRef>
              <c:f>'MA-best-grafy'!$U$143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TECHNICKÉ 1</c:v>
                </c:pt>
                <c:pt idx="4">
                  <c:v>SOŠ EKONOMICKÉ</c:v>
                </c:pt>
                <c:pt idx="5">
                  <c:v>SOŠ TECHNICKÉ 2</c:v>
                </c:pt>
                <c:pt idx="6">
                  <c:v>SOU TECHNICKÉ</c:v>
                </c:pt>
                <c:pt idx="7">
                  <c:v>SOŠ HOTELOVÉ A PODNIKAT.</c:v>
                </c:pt>
                <c:pt idx="8">
                  <c:v>SOŠ PEDAG. A HUMANITNÍ</c:v>
                </c:pt>
                <c:pt idx="9">
                  <c:v>SOŠ ZEMĚDĚLSKÉ</c:v>
                </c:pt>
                <c:pt idx="10">
                  <c:v>SOŠ ZDRAVOTNICKÉ</c:v>
                </c:pt>
                <c:pt idx="11">
                  <c:v>SOU OSTATNÍ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'MA-best-grafy'!$U$150:$U$163</c:f>
              <c:numCache>
                <c:formatCode>#\ ##0.0</c:formatCode>
                <c:ptCount val="14"/>
                <c:pt idx="0">
                  <c:v>43.098319380625412</c:v>
                </c:pt>
                <c:pt idx="1">
                  <c:v>59.70357594572836</c:v>
                </c:pt>
                <c:pt idx="2">
                  <c:v>50.172930483910605</c:v>
                </c:pt>
                <c:pt idx="3">
                  <c:v>48.382810985460281</c:v>
                </c:pt>
                <c:pt idx="4">
                  <c:v>43.420300129977491</c:v>
                </c:pt>
                <c:pt idx="5">
                  <c:v>39.233474438293612</c:v>
                </c:pt>
                <c:pt idx="6">
                  <c:v>37.203671830177896</c:v>
                </c:pt>
                <c:pt idx="7">
                  <c:v>35.283362876677579</c:v>
                </c:pt>
                <c:pt idx="8">
                  <c:v>35.337300743889422</c:v>
                </c:pt>
                <c:pt idx="9">
                  <c:v>37.258497037729903</c:v>
                </c:pt>
                <c:pt idx="10">
                  <c:v>34.575506607929469</c:v>
                </c:pt>
                <c:pt idx="11">
                  <c:v>29.452855245683914</c:v>
                </c:pt>
                <c:pt idx="12">
                  <c:v>23.820244328097729</c:v>
                </c:pt>
                <c:pt idx="13">
                  <c:v>18.227083910274164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DDD-496B-BF82-2F6AEA7AC029}"/>
            </c:ext>
          </c:extLst>
        </c:ser>
        <c:ser>
          <c:idx val="3"/>
          <c:order val="3"/>
          <c:tx>
            <c:strRef>
              <c:f>'MA-best-grafy'!$V$143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anchor="ctr" anchorCtr="1"/>
              <a:lstStyle/>
              <a:p>
                <a:pPr>
                  <a:defRPr sz="7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TECHNICKÉ 1</c:v>
                </c:pt>
                <c:pt idx="4">
                  <c:v>SOŠ EKONOMICKÉ</c:v>
                </c:pt>
                <c:pt idx="5">
                  <c:v>SOŠ TECHNICKÉ 2</c:v>
                </c:pt>
                <c:pt idx="6">
                  <c:v>SOU TECHNICKÉ</c:v>
                </c:pt>
                <c:pt idx="7">
                  <c:v>SOŠ HOTELOVÉ A PODNIKAT.</c:v>
                </c:pt>
                <c:pt idx="8">
                  <c:v>SOŠ PEDAG. A HUMANITNÍ</c:v>
                </c:pt>
                <c:pt idx="9">
                  <c:v>SOŠ ZEMĚDĚLSKÉ</c:v>
                </c:pt>
                <c:pt idx="10">
                  <c:v>SOŠ ZDRAVOTNICKÉ</c:v>
                </c:pt>
                <c:pt idx="11">
                  <c:v>SOU OSTATNÍ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'MA-best-grafy'!$V$150:$V$163</c:f>
              <c:numCache>
                <c:formatCode>#\ ##0.0</c:formatCode>
                <c:ptCount val="14"/>
                <c:pt idx="0">
                  <c:v>43.806950503986371</c:v>
                </c:pt>
                <c:pt idx="1">
                  <c:v>60.744668149997295</c:v>
                </c:pt>
                <c:pt idx="2">
                  <c:v>50.407976827094437</c:v>
                </c:pt>
                <c:pt idx="3">
                  <c:v>49.23024762366051</c:v>
                </c:pt>
                <c:pt idx="4">
                  <c:v>43.587675070028055</c:v>
                </c:pt>
                <c:pt idx="5">
                  <c:v>39.993298812062179</c:v>
                </c:pt>
                <c:pt idx="6">
                  <c:v>37.439681335356667</c:v>
                </c:pt>
                <c:pt idx="7">
                  <c:v>34.916863427364163</c:v>
                </c:pt>
                <c:pt idx="8">
                  <c:v>35.760219089157161</c:v>
                </c:pt>
                <c:pt idx="9">
                  <c:v>36.922055427251799</c:v>
                </c:pt>
                <c:pt idx="10">
                  <c:v>34.253896103896096</c:v>
                </c:pt>
                <c:pt idx="11">
                  <c:v>30.366380789022259</c:v>
                </c:pt>
                <c:pt idx="12">
                  <c:v>23.248808388941846</c:v>
                </c:pt>
                <c:pt idx="13">
                  <c:v>17.978772974372248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DDD-496B-BF82-2F6AEA7AC029}"/>
            </c:ext>
          </c:extLst>
        </c:ser>
        <c:ser>
          <c:idx val="4"/>
          <c:order val="4"/>
          <c:tx>
            <c:strRef>
              <c:f>'MA-best-grafy'!$W$143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'MA-best-grafy'!$A$150:$A$163</c:f>
              <c:strCache>
                <c:ptCount val="14"/>
                <c:pt idx="0">
                  <c:v>CELKEM</c:v>
                </c:pt>
                <c:pt idx="1">
                  <c:v>GYMNÁZIUM 4LETÉ</c:v>
                </c:pt>
                <c:pt idx="2">
                  <c:v>LYCEUM</c:v>
                </c:pt>
                <c:pt idx="3">
                  <c:v>SOŠ TECHNICKÉ 1</c:v>
                </c:pt>
                <c:pt idx="4">
                  <c:v>SOŠ EKONOMICKÉ</c:v>
                </c:pt>
                <c:pt idx="5">
                  <c:v>SOŠ TECHNICKÉ 2</c:v>
                </c:pt>
                <c:pt idx="6">
                  <c:v>SOU TECHNICKÉ</c:v>
                </c:pt>
                <c:pt idx="7">
                  <c:v>SOŠ HOTELOVÉ A PODNIKAT.</c:v>
                </c:pt>
                <c:pt idx="8">
                  <c:v>SOŠ PEDAG. A HUMANITNÍ</c:v>
                </c:pt>
                <c:pt idx="9">
                  <c:v>SOŠ ZEMĚDĚLSKÉ</c:v>
                </c:pt>
                <c:pt idx="10">
                  <c:v>SOŠ ZDRAVOTNICKÉ</c:v>
                </c:pt>
                <c:pt idx="11">
                  <c:v>SOU OSTATNÍ</c:v>
                </c:pt>
                <c:pt idx="12">
                  <c:v>NÁSTAVBY TECHNICKÉ</c:v>
                </c:pt>
                <c:pt idx="13">
                  <c:v>NÁSTAVBY OSTATNÍ</c:v>
                </c:pt>
              </c:strCache>
            </c:strRef>
          </c:cat>
          <c:val>
            <c:numRef>
              <c:f>'MA-best-grafy'!$W$150:$W$163</c:f>
              <c:numCache>
                <c:formatCode>#\ ##0.0</c:formatCode>
                <c:ptCount val="14"/>
                <c:pt idx="0">
                  <c:v>43.228573375119481</c:v>
                </c:pt>
                <c:pt idx="1">
                  <c:v>58.734181415929136</c:v>
                </c:pt>
                <c:pt idx="2">
                  <c:v>47.65893186003693</c:v>
                </c:pt>
                <c:pt idx="3">
                  <c:v>47.074058033781007</c:v>
                </c:pt>
                <c:pt idx="4">
                  <c:v>42.269230769230866</c:v>
                </c:pt>
                <c:pt idx="5">
                  <c:v>37.635090609555206</c:v>
                </c:pt>
                <c:pt idx="6">
                  <c:v>34.862068965517174</c:v>
                </c:pt>
                <c:pt idx="7">
                  <c:v>34.295134151887311</c:v>
                </c:pt>
                <c:pt idx="8">
                  <c:v>34.005190952910603</c:v>
                </c:pt>
                <c:pt idx="9">
                  <c:v>33.518181818181851</c:v>
                </c:pt>
                <c:pt idx="10">
                  <c:v>31.724776938915529</c:v>
                </c:pt>
                <c:pt idx="11">
                  <c:v>26.979474940334157</c:v>
                </c:pt>
                <c:pt idx="12">
                  <c:v>26.196078431372559</c:v>
                </c:pt>
                <c:pt idx="13">
                  <c:v>20.042165242165208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DDD-496B-BF82-2F6AEA7AC0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0"/>
        <c:overlap val="-20"/>
        <c:axId val="1661036335"/>
        <c:axId val="1661037999"/>
      </c:barChart>
      <c:catAx>
        <c:axId val="166103633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61037999"/>
        <c:crosses val="autoZero"/>
        <c:auto val="1"/>
        <c:lblAlgn val="ctr"/>
        <c:lblOffset val="100"/>
        <c:noMultiLvlLbl val="0"/>
      </c:catAx>
      <c:valAx>
        <c:axId val="16610379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6610363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066831072615411"/>
          <c:y val="0.15277756625593264"/>
          <c:w val="0.54190341635087869"/>
          <c:h val="6.204606626712344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cs-CZ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u="none" strike="noStrike" baseline="0">
                <a:effectLst/>
              </a:rPr>
              <a:t>MATEMATIKA</a:t>
            </a:r>
            <a:r>
              <a:rPr lang="cs-CZ" sz="1200" baseline="0"/>
              <a:t> – LEPŠÍ VÝSLEDEK</a:t>
            </a:r>
          </a:p>
          <a:p>
            <a:pPr>
              <a:defRPr sz="1200"/>
            </a:pPr>
            <a:r>
              <a:rPr lang="cs-CZ" sz="1050" baseline="0"/>
              <a:t>JPZ 2021 A 2020 – UCHAZEČI O 4LETÉ OBORY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241898484532709"/>
          <c:y val="0.19949054872670396"/>
          <c:w val="0.84871966766230778"/>
          <c:h val="0.635075519267980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[PZ2021_HISTOGRAMY.xlsx]histogramy!$Y$1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chemeClr val="accent5">
                <a:alpha val="50000"/>
              </a:schemeClr>
            </a:solidFill>
          </c:spPr>
          <c:invertIfNegative val="0"/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[PZ2021_HISTOGRAMY.xlsx]histogramy!$Y$58:$Y$108</c:f>
              <c:numCache>
                <c:formatCode>0.0</c:formatCode>
                <c:ptCount val="51"/>
                <c:pt idx="0">
                  <c:v>0.52459463142117457</c:v>
                </c:pt>
                <c:pt idx="1">
                  <c:v>0.28273606758413949</c:v>
                </c:pt>
                <c:pt idx="2">
                  <c:v>1.030453740291593</c:v>
                </c:pt>
                <c:pt idx="3">
                  <c:v>0.78859517645455779</c:v>
                </c:pt>
                <c:pt idx="4">
                  <c:v>1.9246491347595041</c:v>
                </c:pt>
                <c:pt idx="5">
                  <c:v>1.580596811554708</c:v>
                </c:pt>
                <c:pt idx="6">
                  <c:v>2.4305082436299226</c:v>
                </c:pt>
                <c:pt idx="7">
                  <c:v>2.3725984466548575</c:v>
                </c:pt>
                <c:pt idx="8">
                  <c:v>2.796702548031067</c:v>
                </c:pt>
                <c:pt idx="9">
                  <c:v>2.7251669164736341</c:v>
                </c:pt>
                <c:pt idx="10">
                  <c:v>2.8665349502657036</c:v>
                </c:pt>
                <c:pt idx="11">
                  <c:v>2.8716446382340921</c:v>
                </c:pt>
                <c:pt idx="12">
                  <c:v>2.9363673525003406</c:v>
                </c:pt>
                <c:pt idx="13">
                  <c:v>2.9585093336966888</c:v>
                </c:pt>
                <c:pt idx="14">
                  <c:v>3.0027932960893855</c:v>
                </c:pt>
                <c:pt idx="15">
                  <c:v>2.9704319389562612</c:v>
                </c:pt>
                <c:pt idx="16">
                  <c:v>2.9431802697915246</c:v>
                </c:pt>
                <c:pt idx="17">
                  <c:v>2.9993868374437938</c:v>
                </c:pt>
                <c:pt idx="18">
                  <c:v>2.961915792342281</c:v>
                </c:pt>
                <c:pt idx="19">
                  <c:v>2.8614252622973155</c:v>
                </c:pt>
                <c:pt idx="20">
                  <c:v>2.9482899577599126</c:v>
                </c:pt>
                <c:pt idx="21">
                  <c:v>2.873347867556888</c:v>
                </c:pt>
                <c:pt idx="22">
                  <c:v>2.9057092246900122</c:v>
                </c:pt>
                <c:pt idx="23">
                  <c:v>2.808625153290639</c:v>
                </c:pt>
                <c:pt idx="24">
                  <c:v>2.8171412999046193</c:v>
                </c:pt>
                <c:pt idx="25">
                  <c:v>2.8256574465185995</c:v>
                </c:pt>
                <c:pt idx="26">
                  <c:v>2.6945087886633057</c:v>
                </c:pt>
                <c:pt idx="27">
                  <c:v>2.6859926420493254</c:v>
                </c:pt>
                <c:pt idx="28">
                  <c:v>2.5889085706499526</c:v>
                </c:pt>
                <c:pt idx="29">
                  <c:v>2.5769859653903802</c:v>
                </c:pt>
                <c:pt idx="30">
                  <c:v>2.5105600218013353</c:v>
                </c:pt>
                <c:pt idx="31">
                  <c:v>2.4032565744651859</c:v>
                </c:pt>
                <c:pt idx="32">
                  <c:v>2.4117727210791662</c:v>
                </c:pt>
                <c:pt idx="33">
                  <c:v>2.1562883226597629</c:v>
                </c:pt>
                <c:pt idx="34">
                  <c:v>2.1085979016214744</c:v>
                </c:pt>
                <c:pt idx="35">
                  <c:v>1.9246491347595041</c:v>
                </c:pt>
                <c:pt idx="36">
                  <c:v>1.7407003678975339</c:v>
                </c:pt>
                <c:pt idx="37">
                  <c:v>1.6521324431121407</c:v>
                </c:pt>
                <c:pt idx="38">
                  <c:v>1.4801062815097425</c:v>
                </c:pt>
                <c:pt idx="39">
                  <c:v>1.3114865785529364</c:v>
                </c:pt>
                <c:pt idx="40">
                  <c:v>1.2075895898623792</c:v>
                </c:pt>
                <c:pt idx="41">
                  <c:v>1.038969886905573</c:v>
                </c:pt>
                <c:pt idx="42">
                  <c:v>0.91293091701866746</c:v>
                </c:pt>
                <c:pt idx="43">
                  <c:v>0.74942090203024936</c:v>
                </c:pt>
                <c:pt idx="44">
                  <c:v>0.73409183812508516</c:v>
                </c:pt>
                <c:pt idx="45">
                  <c:v>0.51948494345278651</c:v>
                </c:pt>
                <c:pt idx="46">
                  <c:v>0.50585910887041829</c:v>
                </c:pt>
                <c:pt idx="47">
                  <c:v>0.33383294726802015</c:v>
                </c:pt>
                <c:pt idx="48">
                  <c:v>0.34234909388200024</c:v>
                </c:pt>
                <c:pt idx="49">
                  <c:v>0.19587137212154246</c:v>
                </c:pt>
                <c:pt idx="50">
                  <c:v>0.20609074805831859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806-4CAD-BC31-28A41FAC4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579161088"/>
        <c:axId val="579167360"/>
      </c:barChart>
      <c:lineChart>
        <c:grouping val="standard"/>
        <c:varyColors val="0"/>
        <c:ser>
          <c:idx val="1"/>
          <c:order val="1"/>
          <c:tx>
            <c:strRef>
              <c:f>[PZ2021_HISTOGRAMY.xlsx]histogramy!$AZ$1</c:f>
              <c:strCache>
                <c:ptCount val="1"/>
                <c:pt idx="0">
                  <c:v>2020</c:v>
                </c:pt>
              </c:strCache>
            </c:strRef>
          </c:tx>
          <c:spPr>
            <a:ln w="19050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</c:spPr>
          <c:marker>
            <c:symbol val="none"/>
          </c:marker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[PZ2021_HISTOGRAMY.xlsx]histogramy!$AZ$58:$AZ$108</c:f>
              <c:numCache>
                <c:formatCode>0.0</c:formatCode>
                <c:ptCount val="51"/>
                <c:pt idx="0">
                  <c:v>0.34602076124567477</c:v>
                </c:pt>
                <c:pt idx="1">
                  <c:v>0.15796599969911237</c:v>
                </c:pt>
                <c:pt idx="2">
                  <c:v>0.94478712200992931</c:v>
                </c:pt>
                <c:pt idx="3">
                  <c:v>0.78982999849556201</c:v>
                </c:pt>
                <c:pt idx="4">
                  <c:v>1.8670076726342713</c:v>
                </c:pt>
                <c:pt idx="5">
                  <c:v>1.7421393109673537</c:v>
                </c:pt>
                <c:pt idx="6">
                  <c:v>2.3679855573943134</c:v>
                </c:pt>
                <c:pt idx="7">
                  <c:v>2.3544456145629606</c:v>
                </c:pt>
                <c:pt idx="8">
                  <c:v>2.566571385587483</c:v>
                </c:pt>
                <c:pt idx="9">
                  <c:v>2.5560403189408754</c:v>
                </c:pt>
                <c:pt idx="10">
                  <c:v>2.6914397472544005</c:v>
                </c:pt>
                <c:pt idx="11">
                  <c:v>2.7636527756882803</c:v>
                </c:pt>
                <c:pt idx="12">
                  <c:v>2.7696705280577705</c:v>
                </c:pt>
                <c:pt idx="13">
                  <c:v>2.8554234993230025</c:v>
                </c:pt>
                <c:pt idx="14">
                  <c:v>3.0555137656085454</c:v>
                </c:pt>
                <c:pt idx="15">
                  <c:v>3.0374605085000752</c:v>
                </c:pt>
                <c:pt idx="16">
                  <c:v>3.0765758989017602</c:v>
                </c:pt>
                <c:pt idx="17">
                  <c:v>3.1337445464119149</c:v>
                </c:pt>
                <c:pt idx="18">
                  <c:v>3.1548066797051302</c:v>
                </c:pt>
                <c:pt idx="19">
                  <c:v>3.0795847750865053</c:v>
                </c:pt>
                <c:pt idx="20">
                  <c:v>3.1698510606288552</c:v>
                </c:pt>
                <c:pt idx="21">
                  <c:v>3.0314427561305854</c:v>
                </c:pt>
                <c:pt idx="22">
                  <c:v>3.0179028132992327</c:v>
                </c:pt>
                <c:pt idx="23">
                  <c:v>2.9456897848653529</c:v>
                </c:pt>
                <c:pt idx="24">
                  <c:v>2.7937415375357304</c:v>
                </c:pt>
                <c:pt idx="25">
                  <c:v>2.7155107567323604</c:v>
                </c:pt>
                <c:pt idx="26">
                  <c:v>2.6974574996238907</c:v>
                </c:pt>
                <c:pt idx="27">
                  <c:v>2.5214382428163082</c:v>
                </c:pt>
                <c:pt idx="28">
                  <c:v>2.5244471190010533</c:v>
                </c:pt>
                <c:pt idx="29">
                  <c:v>2.4281630810892132</c:v>
                </c:pt>
                <c:pt idx="30">
                  <c:v>2.3484278621934704</c:v>
                </c:pt>
                <c:pt idx="31">
                  <c:v>2.1618775387392808</c:v>
                </c:pt>
                <c:pt idx="32">
                  <c:v>2.1889574244019858</c:v>
                </c:pt>
                <c:pt idx="33">
                  <c:v>2.0024071009477962</c:v>
                </c:pt>
                <c:pt idx="34">
                  <c:v>1.9527606438995033</c:v>
                </c:pt>
                <c:pt idx="35">
                  <c:v>1.9512562058071308</c:v>
                </c:pt>
                <c:pt idx="36">
                  <c:v>1.7391304347826086</c:v>
                </c:pt>
                <c:pt idx="37">
                  <c:v>1.6578907777944938</c:v>
                </c:pt>
                <c:pt idx="38">
                  <c:v>1.5540845494207913</c:v>
                </c:pt>
                <c:pt idx="39">
                  <c:v>1.507446968557244</c:v>
                </c:pt>
                <c:pt idx="40">
                  <c:v>1.3404543403038964</c:v>
                </c:pt>
                <c:pt idx="41">
                  <c:v>1.2005415977132541</c:v>
                </c:pt>
                <c:pt idx="42">
                  <c:v>1.1373551978336092</c:v>
                </c:pt>
                <c:pt idx="43">
                  <c:v>0.96133594102602682</c:v>
                </c:pt>
                <c:pt idx="44">
                  <c:v>0.85602527455995192</c:v>
                </c:pt>
                <c:pt idx="45">
                  <c:v>0.64239506544305702</c:v>
                </c:pt>
                <c:pt idx="46">
                  <c:v>0.63035956070407706</c:v>
                </c:pt>
                <c:pt idx="47">
                  <c:v>0.35504738979990969</c:v>
                </c:pt>
                <c:pt idx="48">
                  <c:v>0.34301188506092978</c:v>
                </c:pt>
                <c:pt idx="49">
                  <c:v>0.1308861140364074</c:v>
                </c:pt>
                <c:pt idx="50">
                  <c:v>0.18203700917707236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806-4CAD-BC31-28A41FAC49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79161088"/>
        <c:axId val="579167360"/>
      </c:lineChart>
      <c:catAx>
        <c:axId val="5791610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</a:t>
                </a:r>
                <a:r>
                  <a:rPr lang="cs-CZ" baseline="0"/>
                  <a:t> </a:t>
                </a:r>
                <a:r>
                  <a:rPr lang="cs-CZ"/>
                  <a:t>SKÓR</a:t>
                </a:r>
              </a:p>
            </c:rich>
          </c:tx>
          <c:layout/>
          <c:overlay val="0"/>
        </c:title>
        <c:numFmt formatCode="General" sourceLinked="0"/>
        <c:majorTickMark val="none"/>
        <c:minorTickMark val="none"/>
        <c:tickLblPos val="nextTo"/>
        <c:crossAx val="579167360"/>
        <c:crosses val="autoZero"/>
        <c:auto val="1"/>
        <c:lblAlgn val="ctr"/>
        <c:lblOffset val="100"/>
        <c:noMultiLvlLbl val="0"/>
      </c:catAx>
      <c:valAx>
        <c:axId val="5791673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(%)</a:t>
                </a:r>
              </a:p>
            </c:rich>
          </c:tx>
          <c:layout/>
          <c:overlay val="0"/>
        </c:title>
        <c:numFmt formatCode="0.0" sourceLinked="1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57916108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6668633502202732"/>
          <c:y val="0.21494611969539035"/>
          <c:w val="0.18503585433958497"/>
          <c:h val="0.13673083785439252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cs-CZ" sz="1200" b="1" i="0" baseline="0">
                <a:effectLst/>
              </a:rPr>
              <a:t>MATEMATIKA – LEPŠÍ VÝSLEDEK</a:t>
            </a:r>
            <a:endParaRPr lang="cs-CZ" sz="1200">
              <a:effectLst/>
            </a:endParaRPr>
          </a:p>
          <a:p>
            <a:pPr>
              <a:defRPr sz="1200"/>
            </a:pPr>
            <a:r>
              <a:rPr lang="cs-CZ" sz="1050" baseline="0"/>
              <a:t>JPZ 2021 – UCHAZEČI O 4LETÉ OBORY</a:t>
            </a:r>
            <a:endParaRPr lang="cs-CZ" sz="105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2418984845327088"/>
          <c:y val="0.15824397295376569"/>
          <c:w val="0.84871966766230778"/>
          <c:h val="0.54883241249257064"/>
        </c:manualLayout>
      </c:layout>
      <c:areaChart>
        <c:grouping val="standard"/>
        <c:varyColors val="0"/>
        <c:ser>
          <c:idx val="1"/>
          <c:order val="1"/>
          <c:tx>
            <c:strRef>
              <c:f>[PZ2021_HISTOGRAMY.xlsx]histogramy!$Z$57</c:f>
              <c:strCache>
                <c:ptCount val="1"/>
                <c:pt idx="0">
                  <c:v>GYMNÁZIUM 4LETÉ</c:v>
                </c:pt>
              </c:strCache>
            </c:strRef>
          </c:tx>
          <c:spPr>
            <a:solidFill>
              <a:srgbClr val="92D050">
                <a:alpha val="30000"/>
              </a:srgbClr>
            </a:solidFill>
            <a:ln>
              <a:solidFill>
                <a:srgbClr val="92D050"/>
              </a:solidFill>
            </a:ln>
          </c:spPr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[PZ2021_HISTOGRAMY.xlsx]histogramy!$Z$58:$Z$108</c:f>
              <c:numCache>
                <c:formatCode>0.0</c:formatCode>
                <c:ptCount val="51"/>
                <c:pt idx="0">
                  <c:v>5.5309734513274336E-3</c:v>
                </c:pt>
                <c:pt idx="1">
                  <c:v>1.1061946902654867E-2</c:v>
                </c:pt>
                <c:pt idx="2">
                  <c:v>5.5309734513274339E-2</c:v>
                </c:pt>
                <c:pt idx="3">
                  <c:v>7.7433628318584066E-2</c:v>
                </c:pt>
                <c:pt idx="4">
                  <c:v>0.19911504424778761</c:v>
                </c:pt>
                <c:pt idx="5">
                  <c:v>0.20464601769911503</c:v>
                </c:pt>
                <c:pt idx="6">
                  <c:v>0.35398230088495575</c:v>
                </c:pt>
                <c:pt idx="7">
                  <c:v>0.35951327433628316</c:v>
                </c:pt>
                <c:pt idx="8">
                  <c:v>0.5918141592920354</c:v>
                </c:pt>
                <c:pt idx="9">
                  <c:v>0.59734513274336287</c:v>
                </c:pt>
                <c:pt idx="10">
                  <c:v>0.74115044247787609</c:v>
                </c:pt>
                <c:pt idx="11">
                  <c:v>0.93473451327433632</c:v>
                </c:pt>
                <c:pt idx="12">
                  <c:v>0.99004424778761058</c:v>
                </c:pt>
                <c:pt idx="13">
                  <c:v>1.277654867256637</c:v>
                </c:pt>
                <c:pt idx="14">
                  <c:v>1.3219026548672566</c:v>
                </c:pt>
                <c:pt idx="15">
                  <c:v>1.4988938053097345</c:v>
                </c:pt>
                <c:pt idx="16">
                  <c:v>1.6924778761061947</c:v>
                </c:pt>
                <c:pt idx="17">
                  <c:v>1.8860619469026549</c:v>
                </c:pt>
                <c:pt idx="18">
                  <c:v>2.002212389380531</c:v>
                </c:pt>
                <c:pt idx="19">
                  <c:v>2.0685840707964602</c:v>
                </c:pt>
                <c:pt idx="20">
                  <c:v>2.3893805309734515</c:v>
                </c:pt>
                <c:pt idx="21">
                  <c:v>2.5995575221238938</c:v>
                </c:pt>
                <c:pt idx="22">
                  <c:v>2.8429203539823011</c:v>
                </c:pt>
                <c:pt idx="23">
                  <c:v>3.0530973451327434</c:v>
                </c:pt>
                <c:pt idx="24">
                  <c:v>3.0033185840707963</c:v>
                </c:pt>
                <c:pt idx="25">
                  <c:v>3.3628318584070795</c:v>
                </c:pt>
                <c:pt idx="26">
                  <c:v>3.3241150442477876</c:v>
                </c:pt>
                <c:pt idx="27">
                  <c:v>3.5674778761061945</c:v>
                </c:pt>
                <c:pt idx="28">
                  <c:v>3.5840707964601775</c:v>
                </c:pt>
                <c:pt idx="29">
                  <c:v>3.9048672566371678</c:v>
                </c:pt>
                <c:pt idx="30">
                  <c:v>3.7278761061946901</c:v>
                </c:pt>
                <c:pt idx="31">
                  <c:v>3.8163716814159288</c:v>
                </c:pt>
                <c:pt idx="32">
                  <c:v>4.0486725663716809</c:v>
                </c:pt>
                <c:pt idx="33">
                  <c:v>3.8495575221238942</c:v>
                </c:pt>
                <c:pt idx="34">
                  <c:v>3.8053097345132745</c:v>
                </c:pt>
                <c:pt idx="35">
                  <c:v>3.6725663716814161</c:v>
                </c:pt>
                <c:pt idx="36">
                  <c:v>3.3904867256637168</c:v>
                </c:pt>
                <c:pt idx="37">
                  <c:v>3.3628318584070795</c:v>
                </c:pt>
                <c:pt idx="38">
                  <c:v>3.1360619469026547</c:v>
                </c:pt>
                <c:pt idx="39">
                  <c:v>2.8373893805309733</c:v>
                </c:pt>
                <c:pt idx="40">
                  <c:v>2.6548672566371683</c:v>
                </c:pt>
                <c:pt idx="41">
                  <c:v>2.2566371681415931</c:v>
                </c:pt>
                <c:pt idx="42">
                  <c:v>2.206858407079646</c:v>
                </c:pt>
                <c:pt idx="43">
                  <c:v>1.7643805309734515</c:v>
                </c:pt>
                <c:pt idx="44">
                  <c:v>1.7146017699115044</c:v>
                </c:pt>
                <c:pt idx="45">
                  <c:v>1.277654867256637</c:v>
                </c:pt>
                <c:pt idx="46">
                  <c:v>1.1891592920353982</c:v>
                </c:pt>
                <c:pt idx="47">
                  <c:v>0.82964601769911517</c:v>
                </c:pt>
                <c:pt idx="48">
                  <c:v>0.88495575221238942</c:v>
                </c:pt>
                <c:pt idx="49">
                  <c:v>0.51438053097345138</c:v>
                </c:pt>
                <c:pt idx="50">
                  <c:v>0.5586283185840708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0E-4276-A989-54C125D19C7D}"/>
            </c:ext>
          </c:extLst>
        </c:ser>
        <c:ser>
          <c:idx val="2"/>
          <c:order val="2"/>
          <c:tx>
            <c:strRef>
              <c:f>[PZ2021_HISTOGRAMY.xlsx]histogramy!$AA$57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>
                <a:alpha val="30000"/>
              </a:srgbClr>
            </a:solidFill>
            <a:ln>
              <a:solidFill>
                <a:srgbClr val="FFC000"/>
              </a:solidFill>
            </a:ln>
          </c:spPr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[PZ2021_HISTOGRAMY.xlsx]histogramy!$AA$58:$AA$108</c:f>
              <c:numCache>
                <c:formatCode>0.0</c:formatCode>
                <c:ptCount val="51"/>
                <c:pt idx="0">
                  <c:v>0.47419935060384499</c:v>
                </c:pt>
                <c:pt idx="1">
                  <c:v>0.27097105748791139</c:v>
                </c:pt>
                <c:pt idx="2">
                  <c:v>0.9530706159919643</c:v>
                </c:pt>
                <c:pt idx="3">
                  <c:v>0.79422551332663693</c:v>
                </c:pt>
                <c:pt idx="4">
                  <c:v>1.9435165502581235</c:v>
                </c:pt>
                <c:pt idx="5">
                  <c:v>1.6375061318881543</c:v>
                </c:pt>
                <c:pt idx="6">
                  <c:v>2.5158261113317293</c:v>
                </c:pt>
                <c:pt idx="7">
                  <c:v>2.5368497278609641</c:v>
                </c:pt>
                <c:pt idx="8">
                  <c:v>3.0671120558761009</c:v>
                </c:pt>
                <c:pt idx="9">
                  <c:v>3.0063771636805345</c:v>
                </c:pt>
                <c:pt idx="10">
                  <c:v>3.0787918428367869</c:v>
                </c:pt>
                <c:pt idx="11">
                  <c:v>3.169894181130136</c:v>
                </c:pt>
                <c:pt idx="12">
                  <c:v>3.3007077950898176</c:v>
                </c:pt>
                <c:pt idx="13">
                  <c:v>3.3193954542269153</c:v>
                </c:pt>
                <c:pt idx="14">
                  <c:v>3.4221775794809508</c:v>
                </c:pt>
                <c:pt idx="15">
                  <c:v>3.3591067298932464</c:v>
                </c:pt>
                <c:pt idx="16">
                  <c:v>3.3053797098740922</c:v>
                </c:pt>
                <c:pt idx="17">
                  <c:v>3.4548809829708702</c:v>
                </c:pt>
                <c:pt idx="18">
                  <c:v>3.3123875820505035</c:v>
                </c:pt>
                <c:pt idx="19">
                  <c:v>3.1745660959144106</c:v>
                </c:pt>
                <c:pt idx="20">
                  <c:v>3.3520988577168351</c:v>
                </c:pt>
                <c:pt idx="21">
                  <c:v>3.1885818402672337</c:v>
                </c:pt>
                <c:pt idx="22">
                  <c:v>3.144198649816627</c:v>
                </c:pt>
                <c:pt idx="23">
                  <c:v>2.9176107827793221</c:v>
                </c:pt>
                <c:pt idx="24">
                  <c:v>3.0087131210726716</c:v>
                </c:pt>
                <c:pt idx="25">
                  <c:v>2.9386343993085569</c:v>
                </c:pt>
                <c:pt idx="26">
                  <c:v>2.7844612114275034</c:v>
                </c:pt>
                <c:pt idx="27">
                  <c:v>2.7564297227218577</c:v>
                </c:pt>
                <c:pt idx="28">
                  <c:v>2.522833983508141</c:v>
                </c:pt>
                <c:pt idx="29">
                  <c:v>2.4714429208811231</c:v>
                </c:pt>
                <c:pt idx="30">
                  <c:v>2.4013641991170083</c:v>
                </c:pt>
                <c:pt idx="31">
                  <c:v>2.2495269686280923</c:v>
                </c:pt>
                <c:pt idx="32">
                  <c:v>2.1350650564133709</c:v>
                </c:pt>
                <c:pt idx="33">
                  <c:v>1.8804457006704196</c:v>
                </c:pt>
                <c:pt idx="34">
                  <c:v>1.7613118736714242</c:v>
                </c:pt>
                <c:pt idx="35">
                  <c:v>1.579107197084725</c:v>
                </c:pt>
                <c:pt idx="36">
                  <c:v>1.380550818753066</c:v>
                </c:pt>
                <c:pt idx="37">
                  <c:v>1.2801046508911678</c:v>
                </c:pt>
                <c:pt idx="38">
                  <c:v>1.0628606134224112</c:v>
                </c:pt>
                <c:pt idx="39">
                  <c:v>0.93671891424700404</c:v>
                </c:pt>
                <c:pt idx="40">
                  <c:v>0.80356934289518567</c:v>
                </c:pt>
                <c:pt idx="41">
                  <c:v>0.73816253591534498</c:v>
                </c:pt>
                <c:pt idx="42">
                  <c:v>0.55362190193650873</c:v>
                </c:pt>
                <c:pt idx="43">
                  <c:v>0.43915998972178749</c:v>
                </c:pt>
                <c:pt idx="44">
                  <c:v>0.46485552103529626</c:v>
                </c:pt>
                <c:pt idx="45">
                  <c:v>0.29199467401714596</c:v>
                </c:pt>
                <c:pt idx="46">
                  <c:v>0.31068233315424326</c:v>
                </c:pt>
                <c:pt idx="47">
                  <c:v>0.18921254876311056</c:v>
                </c:pt>
                <c:pt idx="48">
                  <c:v>0.17753276180242472</c:v>
                </c:pt>
                <c:pt idx="49">
                  <c:v>9.8110210469761039E-2</c:v>
                </c:pt>
                <c:pt idx="50">
                  <c:v>8.4094466116938021E-2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0E-4276-A989-54C125D19C7D}"/>
            </c:ext>
          </c:extLst>
        </c:ser>
        <c:ser>
          <c:idx val="3"/>
          <c:order val="3"/>
          <c:tx>
            <c:strRef>
              <c:f>[PZ2021_HISTOGRAMY.xlsx]histogramy!$AB$57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  <a:alpha val="3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c:spPr>
          <c:val>
            <c:numRef>
              <c:f>[PZ2021_HISTOGRAMY.xlsx]histogramy!$AB$58:$AB$108</c:f>
              <c:numCache>
                <c:formatCode>0.0</c:formatCode>
                <c:ptCount val="51"/>
                <c:pt idx="0">
                  <c:v>1.0900206728058635</c:v>
                </c:pt>
                <c:pt idx="1">
                  <c:v>0.52621687652696869</c:v>
                </c:pt>
                <c:pt idx="2">
                  <c:v>2.3303890246194325</c:v>
                </c:pt>
                <c:pt idx="3">
                  <c:v>1.1464010524337531</c:v>
                </c:pt>
                <c:pt idx="4">
                  <c:v>3.5707573764330016</c:v>
                </c:pt>
                <c:pt idx="5">
                  <c:v>2.7438451418906222</c:v>
                </c:pt>
                <c:pt idx="6">
                  <c:v>4.1157677128359333</c:v>
                </c:pt>
                <c:pt idx="7">
                  <c:v>3.9654200338282277</c:v>
                </c:pt>
                <c:pt idx="8">
                  <c:v>4.6231911294869388</c:v>
                </c:pt>
                <c:pt idx="9">
                  <c:v>4.6983649689907914</c:v>
                </c:pt>
                <c:pt idx="10">
                  <c:v>4.7359518887427177</c:v>
                </c:pt>
                <c:pt idx="11">
                  <c:v>4.3412892313474911</c:v>
                </c:pt>
                <c:pt idx="12">
                  <c:v>4.2661153918436385</c:v>
                </c:pt>
                <c:pt idx="13">
                  <c:v>4.3037023115955648</c:v>
                </c:pt>
                <c:pt idx="14">
                  <c:v>3.6459312159368542</c:v>
                </c:pt>
                <c:pt idx="15">
                  <c:v>3.9654200338282277</c:v>
                </c:pt>
                <c:pt idx="16">
                  <c:v>3.871452734448412</c:v>
                </c:pt>
                <c:pt idx="17">
                  <c:v>3.4016162375493328</c:v>
                </c:pt>
                <c:pt idx="18">
                  <c:v>3.2888554782935535</c:v>
                </c:pt>
                <c:pt idx="19">
                  <c:v>3.1760947190377746</c:v>
                </c:pt>
                <c:pt idx="20">
                  <c:v>2.9129862807742906</c:v>
                </c:pt>
                <c:pt idx="21">
                  <c:v>2.8566059011464011</c:v>
                </c:pt>
                <c:pt idx="22">
                  <c:v>2.8190189813944744</c:v>
                </c:pt>
                <c:pt idx="23">
                  <c:v>2.593497462882917</c:v>
                </c:pt>
                <c:pt idx="24">
                  <c:v>2.1800413456117269</c:v>
                </c:pt>
                <c:pt idx="25">
                  <c:v>2.5747040030069535</c:v>
                </c:pt>
                <c:pt idx="26">
                  <c:v>1.8981394474722797</c:v>
                </c:pt>
                <c:pt idx="27">
                  <c:v>1.6914113888366846</c:v>
                </c:pt>
                <c:pt idx="28">
                  <c:v>1.4658898703251269</c:v>
                </c:pt>
                <c:pt idx="29">
                  <c:v>1.7289983085886114</c:v>
                </c:pt>
                <c:pt idx="30">
                  <c:v>1.5034767900770531</c:v>
                </c:pt>
                <c:pt idx="31">
                  <c:v>1.5034767900770531</c:v>
                </c:pt>
                <c:pt idx="32">
                  <c:v>1.2779552715654952</c:v>
                </c:pt>
                <c:pt idx="33">
                  <c:v>0.80811877466641613</c:v>
                </c:pt>
                <c:pt idx="34">
                  <c:v>0.80811877466641613</c:v>
                </c:pt>
                <c:pt idx="35">
                  <c:v>0.63897763578274758</c:v>
                </c:pt>
                <c:pt idx="36">
                  <c:v>0.63897763578274758</c:v>
                </c:pt>
                <c:pt idx="37">
                  <c:v>0.35707573764330014</c:v>
                </c:pt>
                <c:pt idx="38">
                  <c:v>0.26310843826348435</c:v>
                </c:pt>
                <c:pt idx="39">
                  <c:v>0.43224957714715284</c:v>
                </c:pt>
                <c:pt idx="40">
                  <c:v>0.31948881789137379</c:v>
                </c:pt>
                <c:pt idx="41">
                  <c:v>0.20672805863559482</c:v>
                </c:pt>
                <c:pt idx="42">
                  <c:v>0.1691411388836685</c:v>
                </c:pt>
                <c:pt idx="43">
                  <c:v>9.3967299379815822E-2</c:v>
                </c:pt>
                <c:pt idx="44">
                  <c:v>0.15034767900770532</c:v>
                </c:pt>
                <c:pt idx="45">
                  <c:v>3.758691975192633E-2</c:v>
                </c:pt>
                <c:pt idx="46">
                  <c:v>3.758691975192633E-2</c:v>
                </c:pt>
                <c:pt idx="47">
                  <c:v>0.1691411388836685</c:v>
                </c:pt>
                <c:pt idx="48">
                  <c:v>3.758691975192633E-2</c:v>
                </c:pt>
                <c:pt idx="49">
                  <c:v>0</c:v>
                </c:pt>
                <c:pt idx="50">
                  <c:v>1.8793459875963165E-2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10E-4276-A989-54C125D19C7D}"/>
            </c:ext>
          </c:extLst>
        </c:ser>
        <c:ser>
          <c:idx val="4"/>
          <c:order val="4"/>
          <c:tx>
            <c:strRef>
              <c:f>[PZ2021_HISTOGRAMY.xlsx]histogramy!$AC$57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>
                <a:alpha val="30000"/>
              </a:srgbClr>
            </a:solidFill>
            <a:ln>
              <a:solidFill>
                <a:srgbClr val="C00000"/>
              </a:solidFill>
            </a:ln>
          </c:spPr>
          <c:val>
            <c:numRef>
              <c:f>[PZ2021_HISTOGRAMY.xlsx]histogramy!$AC$58:$AC$108</c:f>
              <c:numCache>
                <c:formatCode>0.0</c:formatCode>
                <c:ptCount val="51"/>
                <c:pt idx="0">
                  <c:v>2.6113671274961598</c:v>
                </c:pt>
                <c:pt idx="1">
                  <c:v>1.228878648233487</c:v>
                </c:pt>
                <c:pt idx="2">
                  <c:v>3.9938556067588324</c:v>
                </c:pt>
                <c:pt idx="3">
                  <c:v>3.3794162826420893</c:v>
                </c:pt>
                <c:pt idx="4">
                  <c:v>6.8612391193036357</c:v>
                </c:pt>
                <c:pt idx="5">
                  <c:v>5.2739375320020478</c:v>
                </c:pt>
                <c:pt idx="6">
                  <c:v>8.2437275985663092</c:v>
                </c:pt>
                <c:pt idx="7">
                  <c:v>6.9636456733230929</c:v>
                </c:pt>
                <c:pt idx="8">
                  <c:v>6.2467997951868925</c:v>
                </c:pt>
                <c:pt idx="9">
                  <c:v>5.5811571940604194</c:v>
                </c:pt>
                <c:pt idx="10">
                  <c:v>7.5268817204301079</c:v>
                </c:pt>
                <c:pt idx="11">
                  <c:v>6.4004096262160779</c:v>
                </c:pt>
                <c:pt idx="12">
                  <c:v>5.1715309779825906</c:v>
                </c:pt>
                <c:pt idx="13">
                  <c:v>4.6594982078853047</c:v>
                </c:pt>
                <c:pt idx="14">
                  <c:v>3.6866359447004609</c:v>
                </c:pt>
                <c:pt idx="15">
                  <c:v>3.7378392217101895</c:v>
                </c:pt>
                <c:pt idx="16">
                  <c:v>2.8673835125448028</c:v>
                </c:pt>
                <c:pt idx="17">
                  <c:v>2.0481310803891448</c:v>
                </c:pt>
                <c:pt idx="18">
                  <c:v>1.894521249359959</c:v>
                </c:pt>
                <c:pt idx="19">
                  <c:v>1.9969278033794162</c:v>
                </c:pt>
                <c:pt idx="20">
                  <c:v>1.5360983102918586</c:v>
                </c:pt>
                <c:pt idx="21">
                  <c:v>1.1776753712237584</c:v>
                </c:pt>
                <c:pt idx="22">
                  <c:v>1.2800819252432156</c:v>
                </c:pt>
                <c:pt idx="23">
                  <c:v>1.3824884792626728</c:v>
                </c:pt>
                <c:pt idx="24">
                  <c:v>0.92165898617511521</c:v>
                </c:pt>
                <c:pt idx="25">
                  <c:v>0.51203277009728621</c:v>
                </c:pt>
                <c:pt idx="26">
                  <c:v>0.5632360471070148</c:v>
                </c:pt>
                <c:pt idx="27">
                  <c:v>0.40962621607782901</c:v>
                </c:pt>
                <c:pt idx="28">
                  <c:v>0.40962621607782901</c:v>
                </c:pt>
                <c:pt idx="29">
                  <c:v>0.30721966205837176</c:v>
                </c:pt>
                <c:pt idx="30">
                  <c:v>0.2048131080389145</c:v>
                </c:pt>
                <c:pt idx="31">
                  <c:v>0.2048131080389145</c:v>
                </c:pt>
                <c:pt idx="32">
                  <c:v>0.30721966205837176</c:v>
                </c:pt>
                <c:pt idx="33">
                  <c:v>0.15360983102918588</c:v>
                </c:pt>
                <c:pt idx="34">
                  <c:v>0.15360983102918588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0.10240655401945725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10E-4276-A989-54C125D19C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58769664"/>
        <c:axId val="559187072"/>
      </c:areaChart>
      <c:lineChart>
        <c:grouping val="standard"/>
        <c:varyColors val="0"/>
        <c:ser>
          <c:idx val="0"/>
          <c:order val="0"/>
          <c:tx>
            <c:strRef>
              <c:f>[PZ2021_HISTOGRAMY.xlsx]histogramy!$Y$57</c:f>
              <c:strCache>
                <c:ptCount val="1"/>
                <c:pt idx="0">
                  <c:v>4LETÉ OBORY</c:v>
                </c:pt>
              </c:strCache>
            </c:strRef>
          </c:tx>
          <c:spPr>
            <a:ln w="19050">
              <a:solidFill>
                <a:schemeClr val="tx1">
                  <a:lumMod val="75000"/>
                  <a:lumOff val="25000"/>
                </a:schemeClr>
              </a:solidFill>
            </a:ln>
          </c:spPr>
          <c:marker>
            <c:symbol val="none"/>
          </c:marker>
          <c:cat>
            <c:strRef>
              <c:f>[PZ2021_HISTOGRAMY.xlsx]histogramy!$A$58:$A$108</c:f>
              <c:strCach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strCache>
            </c:strRef>
          </c:cat>
          <c:val>
            <c:numRef>
              <c:f>[PZ2021_HISTOGRAMY.xlsx]histogramy!$Y$58:$Y$108</c:f>
              <c:numCache>
                <c:formatCode>0.0</c:formatCode>
                <c:ptCount val="51"/>
                <c:pt idx="0">
                  <c:v>0.52459463142117457</c:v>
                </c:pt>
                <c:pt idx="1">
                  <c:v>0.28273606758413949</c:v>
                </c:pt>
                <c:pt idx="2">
                  <c:v>1.030453740291593</c:v>
                </c:pt>
                <c:pt idx="3">
                  <c:v>0.78859517645455779</c:v>
                </c:pt>
                <c:pt idx="4">
                  <c:v>1.9246491347595041</c:v>
                </c:pt>
                <c:pt idx="5">
                  <c:v>1.580596811554708</c:v>
                </c:pt>
                <c:pt idx="6">
                  <c:v>2.4305082436299226</c:v>
                </c:pt>
                <c:pt idx="7">
                  <c:v>2.3725984466548575</c:v>
                </c:pt>
                <c:pt idx="8">
                  <c:v>2.796702548031067</c:v>
                </c:pt>
                <c:pt idx="9">
                  <c:v>2.7251669164736341</c:v>
                </c:pt>
                <c:pt idx="10">
                  <c:v>2.8665349502657036</c:v>
                </c:pt>
                <c:pt idx="11">
                  <c:v>2.8716446382340921</c:v>
                </c:pt>
                <c:pt idx="12">
                  <c:v>2.9363673525003406</c:v>
                </c:pt>
                <c:pt idx="13">
                  <c:v>2.9585093336966888</c:v>
                </c:pt>
                <c:pt idx="14">
                  <c:v>3.0027932960893855</c:v>
                </c:pt>
                <c:pt idx="15">
                  <c:v>2.9704319389562612</c:v>
                </c:pt>
                <c:pt idx="16">
                  <c:v>2.9431802697915246</c:v>
                </c:pt>
                <c:pt idx="17">
                  <c:v>2.9993868374437938</c:v>
                </c:pt>
                <c:pt idx="18">
                  <c:v>2.961915792342281</c:v>
                </c:pt>
                <c:pt idx="19">
                  <c:v>2.8614252622973155</c:v>
                </c:pt>
                <c:pt idx="20">
                  <c:v>2.9482899577599126</c:v>
                </c:pt>
                <c:pt idx="21">
                  <c:v>2.873347867556888</c:v>
                </c:pt>
                <c:pt idx="22">
                  <c:v>2.9057092246900122</c:v>
                </c:pt>
                <c:pt idx="23">
                  <c:v>2.808625153290639</c:v>
                </c:pt>
                <c:pt idx="24">
                  <c:v>2.8171412999046193</c:v>
                </c:pt>
                <c:pt idx="25">
                  <c:v>2.8256574465185995</c:v>
                </c:pt>
                <c:pt idx="26">
                  <c:v>2.6945087886633057</c:v>
                </c:pt>
                <c:pt idx="27">
                  <c:v>2.6859926420493254</c:v>
                </c:pt>
                <c:pt idx="28">
                  <c:v>2.5889085706499526</c:v>
                </c:pt>
                <c:pt idx="29">
                  <c:v>2.5769859653903802</c:v>
                </c:pt>
                <c:pt idx="30">
                  <c:v>2.5105600218013353</c:v>
                </c:pt>
                <c:pt idx="31">
                  <c:v>2.4032565744651859</c:v>
                </c:pt>
                <c:pt idx="32">
                  <c:v>2.4117727210791662</c:v>
                </c:pt>
                <c:pt idx="33">
                  <c:v>2.1562883226597629</c:v>
                </c:pt>
                <c:pt idx="34">
                  <c:v>2.1085979016214744</c:v>
                </c:pt>
                <c:pt idx="35">
                  <c:v>1.9246491347595041</c:v>
                </c:pt>
                <c:pt idx="36">
                  <c:v>1.7407003678975339</c:v>
                </c:pt>
                <c:pt idx="37">
                  <c:v>1.6521324431121407</c:v>
                </c:pt>
                <c:pt idx="38">
                  <c:v>1.4801062815097425</c:v>
                </c:pt>
                <c:pt idx="39">
                  <c:v>1.3114865785529364</c:v>
                </c:pt>
                <c:pt idx="40">
                  <c:v>1.2075895898623792</c:v>
                </c:pt>
                <c:pt idx="41">
                  <c:v>1.038969886905573</c:v>
                </c:pt>
                <c:pt idx="42">
                  <c:v>0.91293091701866746</c:v>
                </c:pt>
                <c:pt idx="43">
                  <c:v>0.74942090203024936</c:v>
                </c:pt>
                <c:pt idx="44">
                  <c:v>0.73409183812508516</c:v>
                </c:pt>
                <c:pt idx="45">
                  <c:v>0.51948494345278651</c:v>
                </c:pt>
                <c:pt idx="46">
                  <c:v>0.50585910887041829</c:v>
                </c:pt>
                <c:pt idx="47">
                  <c:v>0.33383294726802015</c:v>
                </c:pt>
                <c:pt idx="48">
                  <c:v>0.34234909388200024</c:v>
                </c:pt>
                <c:pt idx="49">
                  <c:v>0.19587137212154246</c:v>
                </c:pt>
                <c:pt idx="50">
                  <c:v>0.20609074805831859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110E-4276-A989-54C125D19C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58769664"/>
        <c:axId val="559187072"/>
      </c:lineChart>
      <c:catAx>
        <c:axId val="5587696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</a:t>
                </a:r>
                <a:r>
                  <a:rPr lang="cs-CZ" baseline="0"/>
                  <a:t> </a:t>
                </a:r>
                <a:r>
                  <a:rPr lang="cs-CZ"/>
                  <a:t>SKÓR</a:t>
                </a:r>
              </a:p>
            </c:rich>
          </c:tx>
          <c:layout/>
          <c:overlay val="0"/>
        </c:title>
        <c:numFmt formatCode="General" sourceLinked="0"/>
        <c:majorTickMark val="none"/>
        <c:minorTickMark val="none"/>
        <c:tickLblPos val="nextTo"/>
        <c:crossAx val="559187072"/>
        <c:crosses val="autoZero"/>
        <c:auto val="1"/>
        <c:lblAlgn val="ctr"/>
        <c:lblOffset val="100"/>
        <c:noMultiLvlLbl val="0"/>
      </c:catAx>
      <c:valAx>
        <c:axId val="5591870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(%)</a:t>
                </a:r>
              </a:p>
            </c:rich>
          </c:tx>
          <c:layout/>
          <c:overlay val="0"/>
        </c:title>
        <c:numFmt formatCode="0.0" sourceLinked="1"/>
        <c:majorTickMark val="none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55876966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2.9796738041309161E-2"/>
          <c:y val="0.86355923125107803"/>
          <c:w val="0.95311749570877813"/>
          <c:h val="0.12542554446996451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cs-CZ" sz="1000" b="1"/>
              <a:t>JPZ 2021 – MATEMATIKA – LEPŠÍ</a:t>
            </a:r>
            <a:r>
              <a:rPr lang="cs-CZ" sz="1000" b="1" baseline="0"/>
              <a:t> VÝSLEDEK</a:t>
            </a:r>
            <a:r>
              <a:rPr lang="cs-CZ" sz="1000" b="1"/>
              <a:t> – UCHAZEČI O 4LETÉ OBORY</a:t>
            </a:r>
          </a:p>
          <a:p>
            <a:pPr>
              <a:defRPr sz="1000" b="1"/>
            </a:pPr>
            <a:r>
              <a:rPr lang="cs-CZ" sz="1000" b="1" i="0" u="none" strike="noStrike" baseline="0">
                <a:effectLst/>
              </a:rPr>
              <a:t>KOLIK % UCHAZEČŮ DOSÁHLO ALESPOŇ DANÉHO % SKÓRU</a:t>
            </a:r>
            <a:endParaRPr lang="cs-CZ" sz="1000" b="1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7871202072991539E-2"/>
          <c:y val="0.14687391355185719"/>
          <c:w val="0.89269380665119102"/>
          <c:h val="0.71574260435748527"/>
        </c:manualLayout>
      </c:layout>
      <c:lineChart>
        <c:grouping val="standard"/>
        <c:varyColors val="0"/>
        <c:ser>
          <c:idx val="0"/>
          <c:order val="0"/>
          <c:tx>
            <c:strRef>
              <c:f>kumulativní!$Y$106</c:f>
              <c:strCache>
                <c:ptCount val="1"/>
                <c:pt idx="0">
                  <c:v>4LETÉ OBORY</c:v>
                </c:pt>
              </c:strCache>
            </c:strRef>
          </c:tx>
          <c:spPr>
            <a:ln w="25400" cap="rnd">
              <a:solidFill>
                <a:schemeClr val="tx1"/>
              </a:solidFill>
              <a:prstDash val="sysDash"/>
              <a:round/>
            </a:ln>
            <a:effectLst/>
          </c:spPr>
          <c:marker>
            <c:symbol val="none"/>
          </c:marker>
          <c:val>
            <c:numRef>
              <c:f>kumulativní!$Y$107:$Y$157</c:f>
              <c:numCache>
                <c:formatCode>0</c:formatCode>
                <c:ptCount val="51"/>
                <c:pt idx="0">
                  <c:v>100</c:v>
                </c:pt>
                <c:pt idx="1">
                  <c:v>99.475405368578834</c:v>
                </c:pt>
                <c:pt idx="2">
                  <c:v>99.19266930099468</c:v>
                </c:pt>
                <c:pt idx="3">
                  <c:v>98.162215560703089</c:v>
                </c:pt>
                <c:pt idx="4">
                  <c:v>97.373620384248539</c:v>
                </c:pt>
                <c:pt idx="5">
                  <c:v>95.448971249489034</c:v>
                </c:pt>
                <c:pt idx="6">
                  <c:v>93.868374437934321</c:v>
                </c:pt>
                <c:pt idx="7">
                  <c:v>91.437866194304391</c:v>
                </c:pt>
                <c:pt idx="8">
                  <c:v>89.065267747649543</c:v>
                </c:pt>
                <c:pt idx="9">
                  <c:v>86.268565199618479</c:v>
                </c:pt>
                <c:pt idx="10">
                  <c:v>83.543398283144839</c:v>
                </c:pt>
                <c:pt idx="11">
                  <c:v>80.676863332879137</c:v>
                </c:pt>
                <c:pt idx="12">
                  <c:v>77.805218694645049</c:v>
                </c:pt>
                <c:pt idx="13">
                  <c:v>74.868851342144708</c:v>
                </c:pt>
                <c:pt idx="14">
                  <c:v>71.910342008448012</c:v>
                </c:pt>
                <c:pt idx="15">
                  <c:v>68.907548712358633</c:v>
                </c:pt>
                <c:pt idx="16">
                  <c:v>65.937116773402366</c:v>
                </c:pt>
                <c:pt idx="17">
                  <c:v>62.993936503610847</c:v>
                </c:pt>
                <c:pt idx="18">
                  <c:v>59.994549666167053</c:v>
                </c:pt>
                <c:pt idx="19">
                  <c:v>57.032633873824764</c:v>
                </c:pt>
                <c:pt idx="20">
                  <c:v>54.171208611527454</c:v>
                </c:pt>
                <c:pt idx="21">
                  <c:v>51.222918653767543</c:v>
                </c:pt>
                <c:pt idx="22">
                  <c:v>48.349570786210656</c:v>
                </c:pt>
                <c:pt idx="23">
                  <c:v>45.443861561520642</c:v>
                </c:pt>
                <c:pt idx="24">
                  <c:v>42.635236408230007</c:v>
                </c:pt>
                <c:pt idx="25">
                  <c:v>39.818095108325387</c:v>
                </c:pt>
                <c:pt idx="26">
                  <c:v>36.99243766180679</c:v>
                </c:pt>
                <c:pt idx="27">
                  <c:v>34.297928873143476</c:v>
                </c:pt>
                <c:pt idx="28">
                  <c:v>31.611936231094155</c:v>
                </c:pt>
                <c:pt idx="29">
                  <c:v>29.0230276604442</c:v>
                </c:pt>
                <c:pt idx="30">
                  <c:v>26.446041695053822</c:v>
                </c:pt>
                <c:pt idx="31">
                  <c:v>23.935481673252486</c:v>
                </c:pt>
                <c:pt idx="32">
                  <c:v>21.532225098787301</c:v>
                </c:pt>
                <c:pt idx="33">
                  <c:v>19.120452377708137</c:v>
                </c:pt>
                <c:pt idx="34">
                  <c:v>16.964164055048371</c:v>
                </c:pt>
                <c:pt idx="35">
                  <c:v>14.855566153426897</c:v>
                </c:pt>
                <c:pt idx="36">
                  <c:v>12.930917018667392</c:v>
                </c:pt>
                <c:pt idx="37">
                  <c:v>11.190216650769861</c:v>
                </c:pt>
                <c:pt idx="38">
                  <c:v>9.5380842076577199</c:v>
                </c:pt>
                <c:pt idx="39">
                  <c:v>8.0579779261479771</c:v>
                </c:pt>
                <c:pt idx="40">
                  <c:v>6.7464913475950405</c:v>
                </c:pt>
                <c:pt idx="41">
                  <c:v>5.5389017577326607</c:v>
                </c:pt>
                <c:pt idx="42">
                  <c:v>4.4999318708270879</c:v>
                </c:pt>
                <c:pt idx="43">
                  <c:v>3.5870009538084209</c:v>
                </c:pt>
                <c:pt idx="44">
                  <c:v>2.8375800517781711</c:v>
                </c:pt>
                <c:pt idx="45">
                  <c:v>2.1034882136530859</c:v>
                </c:pt>
                <c:pt idx="46">
                  <c:v>1.5840032702002997</c:v>
                </c:pt>
                <c:pt idx="47">
                  <c:v>1.0781441613298814</c:v>
                </c:pt>
                <c:pt idx="48">
                  <c:v>0.74431121406186129</c:v>
                </c:pt>
                <c:pt idx="49">
                  <c:v>0.40196212017986099</c:v>
                </c:pt>
                <c:pt idx="50">
                  <c:v>0.20609074805831859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F88-467B-A399-C606DA139E76}"/>
            </c:ext>
          </c:extLst>
        </c:ser>
        <c:ser>
          <c:idx val="5"/>
          <c:order val="1"/>
          <c:tx>
            <c:strRef>
              <c:f>kumulativní!$Z$106</c:f>
              <c:strCache>
                <c:ptCount val="1"/>
                <c:pt idx="0">
                  <c:v>GYMNÁZIUM 4LETÉ</c:v>
                </c:pt>
              </c:strCache>
            </c:strRef>
          </c:tx>
          <c:spPr>
            <a:ln w="25400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val>
            <c:numRef>
              <c:f>kumulativní!$Z$107:$Z$157</c:f>
              <c:numCache>
                <c:formatCode>0</c:formatCode>
                <c:ptCount val="51"/>
                <c:pt idx="0">
                  <c:v>100</c:v>
                </c:pt>
                <c:pt idx="1">
                  <c:v>99.994469026548671</c:v>
                </c:pt>
                <c:pt idx="2">
                  <c:v>99.983407079646014</c:v>
                </c:pt>
                <c:pt idx="3">
                  <c:v>99.928097345132741</c:v>
                </c:pt>
                <c:pt idx="4">
                  <c:v>99.850663716814154</c:v>
                </c:pt>
                <c:pt idx="5">
                  <c:v>99.651548672566364</c:v>
                </c:pt>
                <c:pt idx="6">
                  <c:v>99.446902654867259</c:v>
                </c:pt>
                <c:pt idx="7">
                  <c:v>99.092920353982308</c:v>
                </c:pt>
                <c:pt idx="8">
                  <c:v>98.733407079646014</c:v>
                </c:pt>
                <c:pt idx="9">
                  <c:v>98.141592920353986</c:v>
                </c:pt>
                <c:pt idx="10">
                  <c:v>97.544247787610615</c:v>
                </c:pt>
                <c:pt idx="11">
                  <c:v>96.803097345132741</c:v>
                </c:pt>
                <c:pt idx="12">
                  <c:v>95.868362831858406</c:v>
                </c:pt>
                <c:pt idx="13">
                  <c:v>94.878318584070797</c:v>
                </c:pt>
                <c:pt idx="14">
                  <c:v>93.600663716814154</c:v>
                </c:pt>
                <c:pt idx="15">
                  <c:v>92.278761061946895</c:v>
                </c:pt>
                <c:pt idx="16">
                  <c:v>90.779867256637175</c:v>
                </c:pt>
                <c:pt idx="17">
                  <c:v>89.087389380530965</c:v>
                </c:pt>
                <c:pt idx="18">
                  <c:v>87.201327433628322</c:v>
                </c:pt>
                <c:pt idx="19">
                  <c:v>85.19911504424779</c:v>
                </c:pt>
                <c:pt idx="20">
                  <c:v>83.130530973451329</c:v>
                </c:pt>
                <c:pt idx="21">
                  <c:v>80.741150442477874</c:v>
                </c:pt>
                <c:pt idx="22">
                  <c:v>78.141592920353986</c:v>
                </c:pt>
                <c:pt idx="23">
                  <c:v>75.298672566371678</c:v>
                </c:pt>
                <c:pt idx="24">
                  <c:v>72.245575221238937</c:v>
                </c:pt>
                <c:pt idx="25">
                  <c:v>69.24225663716814</c:v>
                </c:pt>
                <c:pt idx="26">
                  <c:v>65.879424778761063</c:v>
                </c:pt>
                <c:pt idx="27">
                  <c:v>62.555309734513273</c:v>
                </c:pt>
                <c:pt idx="28">
                  <c:v>58.987831858407077</c:v>
                </c:pt>
                <c:pt idx="29">
                  <c:v>55.403761061946902</c:v>
                </c:pt>
                <c:pt idx="30">
                  <c:v>51.498893805309734</c:v>
                </c:pt>
                <c:pt idx="31">
                  <c:v>47.771017699115042</c:v>
                </c:pt>
                <c:pt idx="32">
                  <c:v>43.954646017699119</c:v>
                </c:pt>
                <c:pt idx="33">
                  <c:v>39.905973451327434</c:v>
                </c:pt>
                <c:pt idx="34">
                  <c:v>36.056415929203538</c:v>
                </c:pt>
                <c:pt idx="35">
                  <c:v>32.251106194690266</c:v>
                </c:pt>
                <c:pt idx="36">
                  <c:v>28.578539823008846</c:v>
                </c:pt>
                <c:pt idx="37">
                  <c:v>25.188053097345133</c:v>
                </c:pt>
                <c:pt idx="38">
                  <c:v>21.825221238938052</c:v>
                </c:pt>
                <c:pt idx="39">
                  <c:v>18.689159292035399</c:v>
                </c:pt>
                <c:pt idx="40">
                  <c:v>15.851769911504423</c:v>
                </c:pt>
                <c:pt idx="41">
                  <c:v>13.196902654867257</c:v>
                </c:pt>
                <c:pt idx="42">
                  <c:v>10.940265486725664</c:v>
                </c:pt>
                <c:pt idx="43">
                  <c:v>8.7334070796460175</c:v>
                </c:pt>
                <c:pt idx="44">
                  <c:v>6.9690265486725664</c:v>
                </c:pt>
                <c:pt idx="45">
                  <c:v>5.2544247787610621</c:v>
                </c:pt>
                <c:pt idx="46">
                  <c:v>3.9767699115044248</c:v>
                </c:pt>
                <c:pt idx="47">
                  <c:v>2.7876106194690267</c:v>
                </c:pt>
                <c:pt idx="48">
                  <c:v>1.9579646017699115</c:v>
                </c:pt>
                <c:pt idx="49">
                  <c:v>1.0730088495575223</c:v>
                </c:pt>
                <c:pt idx="50">
                  <c:v>0.5586283185840708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F88-467B-A399-C606DA139E76}"/>
            </c:ext>
          </c:extLst>
        </c:ser>
        <c:ser>
          <c:idx val="1"/>
          <c:order val="2"/>
          <c:tx>
            <c:strRef>
              <c:f>kumulativní!$AD$106</c:f>
              <c:strCache>
                <c:ptCount val="1"/>
                <c:pt idx="0">
                  <c:v>LYCEUM</c:v>
                </c:pt>
              </c:strCache>
            </c:strRef>
          </c:tx>
          <c:spPr>
            <a:ln w="25400" cap="rnd">
              <a:solidFill>
                <a:schemeClr val="tx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kumulativní!$A$107:$A$157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kumulativní!$AD$107:$AD$157</c:f>
              <c:numCache>
                <c:formatCode>0</c:formatCode>
                <c:ptCount val="51"/>
                <c:pt idx="0">
                  <c:v>100</c:v>
                </c:pt>
                <c:pt idx="1">
                  <c:v>99.815837937384899</c:v>
                </c:pt>
                <c:pt idx="2">
                  <c:v>99.742173112338861</c:v>
                </c:pt>
                <c:pt idx="3">
                  <c:v>99.386126457949658</c:v>
                </c:pt>
                <c:pt idx="4">
                  <c:v>99.091467157765507</c:v>
                </c:pt>
                <c:pt idx="5">
                  <c:v>98.268876611418037</c:v>
                </c:pt>
                <c:pt idx="6">
                  <c:v>97.446286065070595</c:v>
                </c:pt>
                <c:pt idx="7">
                  <c:v>96.329036218538974</c:v>
                </c:pt>
                <c:pt idx="8">
                  <c:v>94.953959484346228</c:v>
                </c:pt>
                <c:pt idx="9">
                  <c:v>93.259668508287291</c:v>
                </c:pt>
                <c:pt idx="10">
                  <c:v>91.503990178023329</c:v>
                </c:pt>
                <c:pt idx="11">
                  <c:v>89.907918968692442</c:v>
                </c:pt>
                <c:pt idx="12">
                  <c:v>87.37875997544505</c:v>
                </c:pt>
                <c:pt idx="13">
                  <c:v>85.058317986494785</c:v>
                </c:pt>
                <c:pt idx="14">
                  <c:v>82.60282381829343</c:v>
                </c:pt>
                <c:pt idx="15">
                  <c:v>79.754450583179874</c:v>
                </c:pt>
                <c:pt idx="16">
                  <c:v>76.660527931246165</c:v>
                </c:pt>
                <c:pt idx="17">
                  <c:v>73.664825046040519</c:v>
                </c:pt>
                <c:pt idx="18">
                  <c:v>70.914671577655014</c:v>
                </c:pt>
                <c:pt idx="19">
                  <c:v>67.82074892572129</c:v>
                </c:pt>
                <c:pt idx="20">
                  <c:v>64.677716390423569</c:v>
                </c:pt>
                <c:pt idx="21">
                  <c:v>61.080417434008595</c:v>
                </c:pt>
                <c:pt idx="22">
                  <c:v>57.188459177409456</c:v>
                </c:pt>
                <c:pt idx="23">
                  <c:v>53.591160220994475</c:v>
                </c:pt>
                <c:pt idx="24">
                  <c:v>50.607734806629836</c:v>
                </c:pt>
                <c:pt idx="25">
                  <c:v>47.133210558624924</c:v>
                </c:pt>
                <c:pt idx="26">
                  <c:v>43.585021485573975</c:v>
                </c:pt>
                <c:pt idx="27">
                  <c:v>40.306936771025171</c:v>
                </c:pt>
                <c:pt idx="28">
                  <c:v>36.967464702271329</c:v>
                </c:pt>
                <c:pt idx="29">
                  <c:v>33.922651933701658</c:v>
                </c:pt>
                <c:pt idx="30">
                  <c:v>30.509515039901778</c:v>
                </c:pt>
                <c:pt idx="31">
                  <c:v>27.317372621240025</c:v>
                </c:pt>
                <c:pt idx="32">
                  <c:v>24.456721915285449</c:v>
                </c:pt>
                <c:pt idx="33">
                  <c:v>21.620626151012893</c:v>
                </c:pt>
                <c:pt idx="34">
                  <c:v>18.710865561694291</c:v>
                </c:pt>
                <c:pt idx="35">
                  <c:v>16.14487415592388</c:v>
                </c:pt>
                <c:pt idx="36">
                  <c:v>13.652547575199508</c:v>
                </c:pt>
                <c:pt idx="37">
                  <c:v>11.87231430325353</c:v>
                </c:pt>
                <c:pt idx="38">
                  <c:v>10.067526089625538</c:v>
                </c:pt>
                <c:pt idx="39">
                  <c:v>8.2995702885205649</c:v>
                </c:pt>
                <c:pt idx="40">
                  <c:v>6.7771639042357279</c:v>
                </c:pt>
                <c:pt idx="41">
                  <c:v>5.5494168201350522</c:v>
                </c:pt>
                <c:pt idx="42">
                  <c:v>4.2602823818293434</c:v>
                </c:pt>
                <c:pt idx="43">
                  <c:v>3.2903621853898097</c:v>
                </c:pt>
                <c:pt idx="44">
                  <c:v>2.6028238182934316</c:v>
                </c:pt>
                <c:pt idx="45">
                  <c:v>1.7679558011049725</c:v>
                </c:pt>
                <c:pt idx="46">
                  <c:v>1.3014119091467158</c:v>
                </c:pt>
                <c:pt idx="47">
                  <c:v>0.98219766728054014</c:v>
                </c:pt>
                <c:pt idx="48">
                  <c:v>0.61387354205033762</c:v>
                </c:pt>
                <c:pt idx="49">
                  <c:v>0.34376918354818908</c:v>
                </c:pt>
                <c:pt idx="50">
                  <c:v>0.18416206261510129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F88-467B-A399-C606DA139E76}"/>
            </c:ext>
          </c:extLst>
        </c:ser>
        <c:ser>
          <c:idx val="2"/>
          <c:order val="3"/>
          <c:tx>
            <c:strRef>
              <c:f>kumulativní!$AE$106</c:f>
              <c:strCache>
                <c:ptCount val="1"/>
                <c:pt idx="0">
                  <c:v>SOŠ EKONOMICKÉ</c:v>
                </c:pt>
              </c:strCache>
            </c:strRef>
          </c:tx>
          <c:spPr>
            <a:ln w="25400" cap="rnd">
              <a:solidFill>
                <a:schemeClr val="accent6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kumulativní!$A$107:$A$157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kumulativní!$AE$107:$AE$157</c:f>
              <c:numCache>
                <c:formatCode>0</c:formatCode>
                <c:ptCount val="51"/>
                <c:pt idx="0">
                  <c:v>100</c:v>
                </c:pt>
                <c:pt idx="1">
                  <c:v>99.741868869385655</c:v>
                </c:pt>
                <c:pt idx="2">
                  <c:v>99.59989674754776</c:v>
                </c:pt>
                <c:pt idx="3">
                  <c:v>99.148167268972642</c:v>
                </c:pt>
                <c:pt idx="4">
                  <c:v>98.735157459989679</c:v>
                </c:pt>
                <c:pt idx="5">
                  <c:v>97.560660815694376</c:v>
                </c:pt>
                <c:pt idx="6">
                  <c:v>96.411977284460505</c:v>
                </c:pt>
                <c:pt idx="7">
                  <c:v>94.630872483221466</c:v>
                </c:pt>
                <c:pt idx="8">
                  <c:v>92.359318533815184</c:v>
                </c:pt>
                <c:pt idx="9">
                  <c:v>89.971605575632424</c:v>
                </c:pt>
                <c:pt idx="10">
                  <c:v>87.622612287041818</c:v>
                </c:pt>
                <c:pt idx="11">
                  <c:v>84.950955085183281</c:v>
                </c:pt>
                <c:pt idx="12">
                  <c:v>82.008260196179663</c:v>
                </c:pt>
                <c:pt idx="13">
                  <c:v>78.936499741868872</c:v>
                </c:pt>
                <c:pt idx="14">
                  <c:v>75.826019617965926</c:v>
                </c:pt>
                <c:pt idx="15">
                  <c:v>72.79297883324729</c:v>
                </c:pt>
                <c:pt idx="16">
                  <c:v>69.617965926690758</c:v>
                </c:pt>
                <c:pt idx="17">
                  <c:v>65.991223541559108</c:v>
                </c:pt>
                <c:pt idx="18">
                  <c:v>62.390294269488898</c:v>
                </c:pt>
                <c:pt idx="19">
                  <c:v>58.763551884357256</c:v>
                </c:pt>
                <c:pt idx="20">
                  <c:v>55.291688177594224</c:v>
                </c:pt>
                <c:pt idx="21">
                  <c:v>51.458440887971094</c:v>
                </c:pt>
                <c:pt idx="22">
                  <c:v>47.534847702632938</c:v>
                </c:pt>
                <c:pt idx="23">
                  <c:v>43.998451213216313</c:v>
                </c:pt>
                <c:pt idx="24">
                  <c:v>40.423335054207534</c:v>
                </c:pt>
                <c:pt idx="25">
                  <c:v>36.48683531233867</c:v>
                </c:pt>
                <c:pt idx="26">
                  <c:v>32.731027361899848</c:v>
                </c:pt>
                <c:pt idx="27">
                  <c:v>29.375322663913266</c:v>
                </c:pt>
                <c:pt idx="28">
                  <c:v>26.239029426948889</c:v>
                </c:pt>
                <c:pt idx="29">
                  <c:v>23.076923076923077</c:v>
                </c:pt>
                <c:pt idx="30">
                  <c:v>20.198760970573051</c:v>
                </c:pt>
                <c:pt idx="31">
                  <c:v>17.398038203407332</c:v>
                </c:pt>
                <c:pt idx="32">
                  <c:v>14.907072792978834</c:v>
                </c:pt>
                <c:pt idx="33">
                  <c:v>12.570986060918946</c:v>
                </c:pt>
                <c:pt idx="34">
                  <c:v>10.828600929272071</c:v>
                </c:pt>
                <c:pt idx="35">
                  <c:v>9.1120289106866288</c:v>
                </c:pt>
                <c:pt idx="36">
                  <c:v>7.5890552400619509</c:v>
                </c:pt>
                <c:pt idx="37">
                  <c:v>6.220960247805885</c:v>
                </c:pt>
                <c:pt idx="38">
                  <c:v>4.9561177077955598</c:v>
                </c:pt>
                <c:pt idx="39">
                  <c:v>4.091378420237481</c:v>
                </c:pt>
                <c:pt idx="40">
                  <c:v>3.2782653588022717</c:v>
                </c:pt>
                <c:pt idx="41">
                  <c:v>2.5038719669592155</c:v>
                </c:pt>
                <c:pt idx="42">
                  <c:v>1.8456375838926176</c:v>
                </c:pt>
                <c:pt idx="43">
                  <c:v>1.4326277749096541</c:v>
                </c:pt>
                <c:pt idx="44">
                  <c:v>1.0454310789881258</c:v>
                </c:pt>
                <c:pt idx="45">
                  <c:v>0.70986060918946825</c:v>
                </c:pt>
                <c:pt idx="46">
                  <c:v>0.50335570469798652</c:v>
                </c:pt>
                <c:pt idx="47">
                  <c:v>0.32266391326794014</c:v>
                </c:pt>
                <c:pt idx="48">
                  <c:v>0.18069179143004646</c:v>
                </c:pt>
                <c:pt idx="49">
                  <c:v>6.4532782653588028E-2</c:v>
                </c:pt>
                <c:pt idx="50">
                  <c:v>2.581311306143521E-2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F88-467B-A399-C606DA139E76}"/>
            </c:ext>
          </c:extLst>
        </c:ser>
        <c:ser>
          <c:idx val="3"/>
          <c:order val="4"/>
          <c:tx>
            <c:strRef>
              <c:f>kumulativní!$AF$106</c:f>
              <c:strCache>
                <c:ptCount val="1"/>
                <c:pt idx="0">
                  <c:v>SOŠ TECHNICKÉ 1</c:v>
                </c:pt>
              </c:strCache>
            </c:strRef>
          </c:tx>
          <c:spPr>
            <a:ln w="254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kumulativní!$A$107:$A$157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kumulativní!$AF$107:$AF$157</c:f>
              <c:numCache>
                <c:formatCode>0</c:formatCode>
                <c:ptCount val="51"/>
                <c:pt idx="0">
                  <c:v>100</c:v>
                </c:pt>
                <c:pt idx="1">
                  <c:v>99.826764833261151</c:v>
                </c:pt>
                <c:pt idx="2">
                  <c:v>99.660747798469757</c:v>
                </c:pt>
                <c:pt idx="3">
                  <c:v>99.278186805254791</c:v>
                </c:pt>
                <c:pt idx="4">
                  <c:v>98.938934603724562</c:v>
                </c:pt>
                <c:pt idx="5">
                  <c:v>97.978923054713434</c:v>
                </c:pt>
                <c:pt idx="6">
                  <c:v>97.076656561281936</c:v>
                </c:pt>
                <c:pt idx="7">
                  <c:v>95.74130215100331</c:v>
                </c:pt>
                <c:pt idx="8">
                  <c:v>94.167749386458794</c:v>
                </c:pt>
                <c:pt idx="9">
                  <c:v>92.312689475963623</c:v>
                </c:pt>
                <c:pt idx="10">
                  <c:v>90.190558683412732</c:v>
                </c:pt>
                <c:pt idx="11">
                  <c:v>87.989028439439878</c:v>
                </c:pt>
                <c:pt idx="12">
                  <c:v>85.736971271834847</c:v>
                </c:pt>
                <c:pt idx="13">
                  <c:v>83.196188826331735</c:v>
                </c:pt>
                <c:pt idx="14">
                  <c:v>80.43886242240508</c:v>
                </c:pt>
                <c:pt idx="15">
                  <c:v>77.84755305326982</c:v>
                </c:pt>
                <c:pt idx="16">
                  <c:v>74.902555218709395</c:v>
                </c:pt>
                <c:pt idx="17">
                  <c:v>72.246282662047065</c:v>
                </c:pt>
                <c:pt idx="18">
                  <c:v>68.962032625956411</c:v>
                </c:pt>
                <c:pt idx="19">
                  <c:v>65.851017756604591</c:v>
                </c:pt>
                <c:pt idx="20">
                  <c:v>62.682257831673162</c:v>
                </c:pt>
                <c:pt idx="21">
                  <c:v>59.138155045474228</c:v>
                </c:pt>
                <c:pt idx="22">
                  <c:v>55.882777537173375</c:v>
                </c:pt>
                <c:pt idx="23">
                  <c:v>52.569654973292913</c:v>
                </c:pt>
                <c:pt idx="24">
                  <c:v>49.4442038400462</c:v>
                </c:pt>
                <c:pt idx="25">
                  <c:v>45.965064241374328</c:v>
                </c:pt>
                <c:pt idx="26">
                  <c:v>42.817958712285261</c:v>
                </c:pt>
                <c:pt idx="27">
                  <c:v>39.519272412299692</c:v>
                </c:pt>
                <c:pt idx="28">
                  <c:v>36.278331167893754</c:v>
                </c:pt>
                <c:pt idx="29">
                  <c:v>33.412732784755306</c:v>
                </c:pt>
                <c:pt idx="30">
                  <c:v>30.29449978345604</c:v>
                </c:pt>
                <c:pt idx="31">
                  <c:v>27.320629421105817</c:v>
                </c:pt>
                <c:pt idx="32">
                  <c:v>24.397285982387761</c:v>
                </c:pt>
                <c:pt idx="33">
                  <c:v>21.40897935614263</c:v>
                </c:pt>
                <c:pt idx="34">
                  <c:v>19.03421394543092</c:v>
                </c:pt>
                <c:pt idx="35">
                  <c:v>16.428468312400753</c:v>
                </c:pt>
                <c:pt idx="36">
                  <c:v>14.219719936480438</c:v>
                </c:pt>
                <c:pt idx="37">
                  <c:v>12.112025407824454</c:v>
                </c:pt>
                <c:pt idx="38">
                  <c:v>10.170347913959867</c:v>
                </c:pt>
                <c:pt idx="39">
                  <c:v>8.4668687743611954</c:v>
                </c:pt>
                <c:pt idx="40">
                  <c:v>7.0521149126606035</c:v>
                </c:pt>
                <c:pt idx="41">
                  <c:v>5.723978634329435</c:v>
                </c:pt>
                <c:pt idx="42">
                  <c:v>4.5329868629998558</c:v>
                </c:pt>
                <c:pt idx="43">
                  <c:v>3.6379385015158077</c:v>
                </c:pt>
                <c:pt idx="44">
                  <c:v>2.8944709109282516</c:v>
                </c:pt>
                <c:pt idx="45">
                  <c:v>2.1582214522881475</c:v>
                </c:pt>
                <c:pt idx="46">
                  <c:v>1.6312978201241519</c:v>
                </c:pt>
                <c:pt idx="47">
                  <c:v>0.99610220874837596</c:v>
                </c:pt>
                <c:pt idx="48">
                  <c:v>0.65685000721813191</c:v>
                </c:pt>
                <c:pt idx="49">
                  <c:v>0.35368846542514792</c:v>
                </c:pt>
                <c:pt idx="50">
                  <c:v>0.15879890284394399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AF88-467B-A399-C606DA139E76}"/>
            </c:ext>
          </c:extLst>
        </c:ser>
        <c:ser>
          <c:idx val="4"/>
          <c:order val="5"/>
          <c:tx>
            <c:strRef>
              <c:f>kumulativní!$AG$106</c:f>
              <c:strCache>
                <c:ptCount val="1"/>
                <c:pt idx="0">
                  <c:v>SOŠ TECHNICKÉ 2</c:v>
                </c:pt>
              </c:strCache>
            </c:strRef>
          </c:tx>
          <c:spPr>
            <a:ln w="25400" cap="rnd">
              <a:solidFill>
                <a:schemeClr val="accent5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kumulativní!$A$107:$A$157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kumulativní!$AG$107:$AG$157</c:f>
              <c:numCache>
                <c:formatCode>0</c:formatCode>
                <c:ptCount val="51"/>
                <c:pt idx="0">
                  <c:v>100</c:v>
                </c:pt>
                <c:pt idx="1">
                  <c:v>99.299835255354196</c:v>
                </c:pt>
                <c:pt idx="2">
                  <c:v>98.970345963756174</c:v>
                </c:pt>
                <c:pt idx="3">
                  <c:v>98.023064250411863</c:v>
                </c:pt>
                <c:pt idx="4">
                  <c:v>97.116968698517297</c:v>
                </c:pt>
                <c:pt idx="5">
                  <c:v>95.428336079077425</c:v>
                </c:pt>
                <c:pt idx="6">
                  <c:v>93.616144975288307</c:v>
                </c:pt>
                <c:pt idx="7">
                  <c:v>91.227347611202632</c:v>
                </c:pt>
                <c:pt idx="8">
                  <c:v>88.59143327841845</c:v>
                </c:pt>
                <c:pt idx="9">
                  <c:v>85.420098846787482</c:v>
                </c:pt>
                <c:pt idx="10">
                  <c:v>81.383855024711693</c:v>
                </c:pt>
                <c:pt idx="11">
                  <c:v>78.171334431630967</c:v>
                </c:pt>
                <c:pt idx="12">
                  <c:v>74.423393739703457</c:v>
                </c:pt>
                <c:pt idx="13">
                  <c:v>70.387149917627681</c:v>
                </c:pt>
                <c:pt idx="14">
                  <c:v>67.421746293245462</c:v>
                </c:pt>
                <c:pt idx="15">
                  <c:v>63.632619439868201</c:v>
                </c:pt>
                <c:pt idx="16">
                  <c:v>59.67874794069192</c:v>
                </c:pt>
                <c:pt idx="17">
                  <c:v>55.807248764415149</c:v>
                </c:pt>
                <c:pt idx="18">
                  <c:v>51.523887973640861</c:v>
                </c:pt>
                <c:pt idx="19">
                  <c:v>47.44645799011532</c:v>
                </c:pt>
                <c:pt idx="20">
                  <c:v>44.069192751235583</c:v>
                </c:pt>
                <c:pt idx="21">
                  <c:v>40.691927512355846</c:v>
                </c:pt>
                <c:pt idx="22">
                  <c:v>37.973640856672155</c:v>
                </c:pt>
                <c:pt idx="23">
                  <c:v>33.93739703459638</c:v>
                </c:pt>
                <c:pt idx="24">
                  <c:v>31.013179571663922</c:v>
                </c:pt>
                <c:pt idx="25">
                  <c:v>28.212520593080725</c:v>
                </c:pt>
                <c:pt idx="26">
                  <c:v>24.711696869851728</c:v>
                </c:pt>
                <c:pt idx="27">
                  <c:v>21.86985172981878</c:v>
                </c:pt>
                <c:pt idx="28">
                  <c:v>19.357495881383855</c:v>
                </c:pt>
                <c:pt idx="29">
                  <c:v>17.133443163097201</c:v>
                </c:pt>
                <c:pt idx="30">
                  <c:v>14.991762767710048</c:v>
                </c:pt>
                <c:pt idx="31">
                  <c:v>12.72652388797364</c:v>
                </c:pt>
                <c:pt idx="32">
                  <c:v>10.955518945634267</c:v>
                </c:pt>
                <c:pt idx="33">
                  <c:v>9.1845140032948933</c:v>
                </c:pt>
                <c:pt idx="34">
                  <c:v>7.6194398682042834</c:v>
                </c:pt>
                <c:pt idx="35">
                  <c:v>5.8896210873146622</c:v>
                </c:pt>
                <c:pt idx="36">
                  <c:v>5.0658978583196044</c:v>
                </c:pt>
                <c:pt idx="37">
                  <c:v>4.1598023064250409</c:v>
                </c:pt>
                <c:pt idx="38">
                  <c:v>3.2125205930807246</c:v>
                </c:pt>
                <c:pt idx="39">
                  <c:v>2.5535420098846786</c:v>
                </c:pt>
                <c:pt idx="40">
                  <c:v>2.1004942339373973</c:v>
                </c:pt>
                <c:pt idx="41">
                  <c:v>1.7710049423393739</c:v>
                </c:pt>
                <c:pt idx="42">
                  <c:v>1.2767710049423393</c:v>
                </c:pt>
                <c:pt idx="43">
                  <c:v>1.0708401976935751</c:v>
                </c:pt>
                <c:pt idx="44">
                  <c:v>0.82372322899505768</c:v>
                </c:pt>
                <c:pt idx="45">
                  <c:v>0.53542009884678754</c:v>
                </c:pt>
                <c:pt idx="46">
                  <c:v>0.41186161449752884</c:v>
                </c:pt>
                <c:pt idx="47">
                  <c:v>0.32948929159802309</c:v>
                </c:pt>
                <c:pt idx="48">
                  <c:v>0.24711696869851729</c:v>
                </c:pt>
                <c:pt idx="49">
                  <c:v>0.20593080724876442</c:v>
                </c:pt>
                <c:pt idx="50">
                  <c:v>8.2372322899505773E-2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AF88-467B-A399-C606DA139E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17942176"/>
        <c:axId val="2017949248"/>
      </c:lineChart>
      <c:catAx>
        <c:axId val="20179421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/>
                  <a:t>% SKÓR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7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017949248"/>
        <c:crosses val="autoZero"/>
        <c:auto val="1"/>
        <c:lblAlgn val="ctr"/>
        <c:lblOffset val="100"/>
        <c:tickLblSkip val="1"/>
        <c:noMultiLvlLbl val="0"/>
      </c:catAx>
      <c:valAx>
        <c:axId val="2017949248"/>
        <c:scaling>
          <c:orientation val="minMax"/>
          <c:max val="1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cs-CZ"/>
                  <a:t>PODÍL UCHAZEČŮ V</a:t>
                </a:r>
                <a:r>
                  <a:rPr lang="cs-CZ" baseline="0"/>
                  <a:t> % </a:t>
                </a:r>
                <a:endParaRPr lang="cs-CZ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cs-CZ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20179421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3877392252118768"/>
          <c:y val="0.16813184140566975"/>
          <c:w val="0.20298380832258975"/>
          <c:h val="0.40014700349677879"/>
        </c:manualLayout>
      </c:layout>
      <c:overlay val="0"/>
      <c:spPr>
        <a:solidFill>
          <a:schemeClr val="bg1">
            <a:lumMod val="95000"/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>
          <a:lumMod val="85000"/>
        </a:schemeClr>
      </a:solidFill>
      <a:round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cs-CZ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cs-CZ" sz="1200" dirty="0"/>
              <a:t>DIDAKTICKÉ TESTY </a:t>
            </a:r>
            <a:r>
              <a:rPr lang="cs-CZ" sz="1200" b="1" i="0" u="none" strike="noStrike" baseline="0" dirty="0">
                <a:effectLst/>
              </a:rPr>
              <a:t>–</a:t>
            </a:r>
            <a:r>
              <a:rPr lang="cs-CZ" sz="1200" dirty="0"/>
              <a:t> ČISTÁ NEÚSPĚŠNOST (%)</a:t>
            </a:r>
          </a:p>
          <a:p>
            <a:pPr>
              <a:defRPr sz="1200"/>
            </a:pPr>
            <a:r>
              <a:rPr lang="cs-CZ" sz="1200" dirty="0"/>
              <a:t>JARNÍ ZO </a:t>
            </a:r>
            <a:r>
              <a:rPr lang="cs-CZ" sz="1200" b="1" i="0" u="none" strike="noStrike" baseline="0" dirty="0">
                <a:effectLst/>
              </a:rPr>
              <a:t>–</a:t>
            </a:r>
            <a:r>
              <a:rPr lang="cs-CZ" sz="1200" dirty="0"/>
              <a:t> PRVOMATURANTI </a:t>
            </a:r>
            <a:r>
              <a:rPr lang="cs-CZ" sz="1200" b="1" i="0" u="none" strike="noStrike" baseline="0" dirty="0">
                <a:effectLst/>
              </a:rPr>
              <a:t>–</a:t>
            </a:r>
            <a:r>
              <a:rPr lang="cs-CZ" sz="1200" dirty="0"/>
              <a:t> PODLE TYPU ŠKOLY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1001631917059494"/>
          <c:y val="0.16855310810348895"/>
          <c:w val="0.86032994695073417"/>
          <c:h val="0.6374824398162701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DT!$C$5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DT!$AW$3:$BE$3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DT!$AW$5:$BE$5</c:f>
              <c:numCache>
                <c:formatCode>0.0</c:formatCode>
                <c:ptCount val="9"/>
                <c:pt idx="0">
                  <c:v>10.510794358954969</c:v>
                </c:pt>
                <c:pt idx="1">
                  <c:v>12.689745075318656</c:v>
                </c:pt>
                <c:pt idx="2">
                  <c:v>15.222109454289953</c:v>
                </c:pt>
                <c:pt idx="3">
                  <c:v>15.38196890512623</c:v>
                </c:pt>
                <c:pt idx="4">
                  <c:v>16.14805809292239</c:v>
                </c:pt>
                <c:pt idx="5">
                  <c:v>16.966110284621294</c:v>
                </c:pt>
                <c:pt idx="6">
                  <c:v>14.064173687828744</c:v>
                </c:pt>
                <c:pt idx="7">
                  <c:v>17.722426305886568</c:v>
                </c:pt>
                <c:pt idx="8">
                  <c:v>11.234022707067174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080-47FE-BD09-CE60A83434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135684096"/>
        <c:axId val="135685632"/>
      </c:barChart>
      <c:lineChart>
        <c:grouping val="standard"/>
        <c:varyColors val="0"/>
        <c:ser>
          <c:idx val="2"/>
          <c:order val="1"/>
          <c:tx>
            <c:strRef>
              <c:f>DT!$C$6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00B050"/>
              </a:solidFill>
            </a:ln>
          </c:spPr>
          <c:marker>
            <c:symbol val="circle"/>
            <c:size val="5"/>
            <c:spPr>
              <a:solidFill>
                <a:srgbClr val="00B050"/>
              </a:solidFill>
              <a:ln w="12700">
                <a:solidFill>
                  <a:srgbClr val="00B050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DT!$AW$3:$BE$3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DT!$AW$6:$BE$6</c:f>
              <c:numCache>
                <c:formatCode>0.0</c:formatCode>
                <c:ptCount val="9"/>
                <c:pt idx="0">
                  <c:v>0.78995874659878873</c:v>
                </c:pt>
                <c:pt idx="1">
                  <c:v>1.4306555602616595</c:v>
                </c:pt>
                <c:pt idx="2">
                  <c:v>1.6768145356141879</c:v>
                </c:pt>
                <c:pt idx="3">
                  <c:v>1.805880062305296</c:v>
                </c:pt>
                <c:pt idx="4">
                  <c:v>2.2173913043478257</c:v>
                </c:pt>
                <c:pt idx="5">
                  <c:v>2.3146578858166675</c:v>
                </c:pt>
                <c:pt idx="6">
                  <c:v>1.565953444627322</c:v>
                </c:pt>
                <c:pt idx="7">
                  <c:v>2.3316062176165802</c:v>
                </c:pt>
                <c:pt idx="8">
                  <c:v>2.2126356804898415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080-47FE-BD09-CE60A8343433}"/>
            </c:ext>
          </c:extLst>
        </c:ser>
        <c:ser>
          <c:idx val="3"/>
          <c:order val="2"/>
          <c:tx>
            <c:strRef>
              <c:f>DT!$C$7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accent3">
                  <a:lumMod val="50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3">
                  <a:lumMod val="50000"/>
                </a:schemeClr>
              </a:solidFill>
              <a:ln w="12700">
                <a:solidFill>
                  <a:schemeClr val="accent3">
                    <a:lumMod val="5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3.4782692307692334E-2"/>
                  <c:y val="5.135864197530864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3080-47FE-BD09-CE60A8343433}"/>
                </c:ext>
              </c:extLst>
            </c:dLbl>
            <c:dLbl>
              <c:idx val="1"/>
              <c:layout>
                <c:manualLayout>
                  <c:x val="-4.0210042735042736E-2"/>
                  <c:y val="2.000061728395061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3080-47FE-BD09-CE60A8343433}"/>
                </c:ext>
              </c:extLst>
            </c:dLbl>
            <c:dLbl>
              <c:idx val="2"/>
              <c:layout>
                <c:manualLayout>
                  <c:x val="-4.0210042735042736E-2"/>
                  <c:y val="3.567962962962963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3080-47FE-BD09-CE60A8343433}"/>
                </c:ext>
              </c:extLst>
            </c:dLbl>
            <c:dLbl>
              <c:idx val="3"/>
              <c:layout>
                <c:manualLayout>
                  <c:x val="-4.2923717948718E-2"/>
                  <c:y val="3.567962962962963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3080-47FE-BD09-CE60A8343433}"/>
                </c:ext>
              </c:extLst>
            </c:dLbl>
            <c:dLbl>
              <c:idx val="6"/>
              <c:layout>
                <c:manualLayout>
                  <c:x val="-4.0210042735042834E-2"/>
                  <c:y val="3.17598765432098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3080-47FE-BD09-CE60A8343433}"/>
                </c:ext>
              </c:extLst>
            </c:dLbl>
            <c:spPr>
              <a:noFill/>
              <a:ln>
                <a:noFill/>
              </a:ln>
              <a:effectLst/>
            </c:sp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DT!$AW$3:$BE$3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DT!$AW$7:$BE$7</c:f>
              <c:numCache>
                <c:formatCode>0.0</c:formatCode>
                <c:ptCount val="9"/>
                <c:pt idx="0">
                  <c:v>3.8780628979355587</c:v>
                </c:pt>
                <c:pt idx="1">
                  <c:v>5.8742542450665445</c:v>
                </c:pt>
                <c:pt idx="2">
                  <c:v>7.6081424936386766</c:v>
                </c:pt>
                <c:pt idx="3">
                  <c:v>7.4777106701179177</c:v>
                </c:pt>
                <c:pt idx="4">
                  <c:v>7.5223880597014929</c:v>
                </c:pt>
                <c:pt idx="5">
                  <c:v>9.7072879330943849</c:v>
                </c:pt>
                <c:pt idx="6">
                  <c:v>7.3306074766355147</c:v>
                </c:pt>
                <c:pt idx="7">
                  <c:v>9.8889189921430507</c:v>
                </c:pt>
                <c:pt idx="8">
                  <c:v>7.8571428571428568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080-47FE-BD09-CE60A8343433}"/>
            </c:ext>
          </c:extLst>
        </c:ser>
        <c:ser>
          <c:idx val="4"/>
          <c:order val="3"/>
          <c:tx>
            <c:strRef>
              <c:f>DT!$C$8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5"/>
            <c:spPr>
              <a:solidFill>
                <a:srgbClr val="FFC000"/>
              </a:solidFill>
              <a:ln w="12700">
                <a:solidFill>
                  <a:srgbClr val="FFC000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DT!$AW$3:$BE$3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DT!$AW$8:$BE$8</c:f>
              <c:numCache>
                <c:formatCode>0.0</c:formatCode>
                <c:ptCount val="9"/>
                <c:pt idx="0">
                  <c:v>11.253203831107514</c:v>
                </c:pt>
                <c:pt idx="1">
                  <c:v>14.298770879294043</c:v>
                </c:pt>
                <c:pt idx="2">
                  <c:v>18.101672014862356</c:v>
                </c:pt>
                <c:pt idx="3">
                  <c:v>18.257926612041324</c:v>
                </c:pt>
                <c:pt idx="4">
                  <c:v>19.944647482524928</c:v>
                </c:pt>
                <c:pt idx="5">
                  <c:v>21.487145773502647</c:v>
                </c:pt>
                <c:pt idx="6">
                  <c:v>17.583654534911485</c:v>
                </c:pt>
                <c:pt idx="7">
                  <c:v>22.293307086614174</c:v>
                </c:pt>
                <c:pt idx="8">
                  <c:v>12.491215741391425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080-47FE-BD09-CE60A8343433}"/>
            </c:ext>
          </c:extLst>
        </c:ser>
        <c:ser>
          <c:idx val="1"/>
          <c:order val="4"/>
          <c:tx>
            <c:strRef>
              <c:f>DT!$C$9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>
                  <a:lumMod val="75000"/>
                </a:schemeClr>
              </a:solidFill>
            </a:ln>
          </c:spPr>
          <c:marker>
            <c:symbol val="circle"/>
            <c:size val="5"/>
            <c:spPr>
              <a:solidFill>
                <a:schemeClr val="accent6">
                  <a:lumMod val="75000"/>
                </a:schemeClr>
              </a:solidFill>
              <a:ln w="12700">
                <a:solidFill>
                  <a:schemeClr val="accent6">
                    <a:lumMod val="75000"/>
                  </a:schemeClr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DT!$AW$3:$BE$3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DT!$AW$9:$BE$9</c:f>
              <c:numCache>
                <c:formatCode>0.0</c:formatCode>
                <c:ptCount val="9"/>
                <c:pt idx="0">
                  <c:v>22.972502610511661</c:v>
                </c:pt>
                <c:pt idx="1">
                  <c:v>28.504956504147277</c:v>
                </c:pt>
                <c:pt idx="2">
                  <c:v>32.28000877770463</c:v>
                </c:pt>
                <c:pt idx="3">
                  <c:v>33.53599221789883</c:v>
                </c:pt>
                <c:pt idx="4">
                  <c:v>32.831836932783304</c:v>
                </c:pt>
                <c:pt idx="5">
                  <c:v>34.370512206797507</c:v>
                </c:pt>
                <c:pt idx="6">
                  <c:v>29.690675095958458</c:v>
                </c:pt>
                <c:pt idx="7">
                  <c:v>34.157068062827221</c:v>
                </c:pt>
                <c:pt idx="8">
                  <c:v>22.680210978706778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080-47FE-BD09-CE60A8343433}"/>
            </c:ext>
          </c:extLst>
        </c:ser>
        <c:ser>
          <c:idx val="5"/>
          <c:order val="5"/>
          <c:tx>
            <c:strRef>
              <c:f>DT!$C$10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5"/>
            <c:spPr>
              <a:solidFill>
                <a:srgbClr val="C00000"/>
              </a:solidFill>
              <a:ln w="12700">
                <a:solidFill>
                  <a:srgbClr val="C00000"/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DT!$AW$3:$BE$3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DT!$AW$10:$BE$10</c:f>
              <c:numCache>
                <c:formatCode>0.0</c:formatCode>
                <c:ptCount val="9"/>
                <c:pt idx="0">
                  <c:v>28.808217579082523</c:v>
                </c:pt>
                <c:pt idx="1">
                  <c:v>33.357988165680474</c:v>
                </c:pt>
                <c:pt idx="2">
                  <c:v>43.221144704316409</c:v>
                </c:pt>
                <c:pt idx="3">
                  <c:v>46.608767576509514</c:v>
                </c:pt>
                <c:pt idx="4">
                  <c:v>47.496677004873725</c:v>
                </c:pt>
                <c:pt idx="5">
                  <c:v>47.15228550476656</c:v>
                </c:pt>
                <c:pt idx="6">
                  <c:v>42.367525522605739</c:v>
                </c:pt>
                <c:pt idx="7">
                  <c:v>48.490393412625799</c:v>
                </c:pt>
                <c:pt idx="8">
                  <c:v>35.690943043884218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3080-47FE-BD09-CE60A834343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5684096"/>
        <c:axId val="135685632"/>
      </c:lineChart>
      <c:catAx>
        <c:axId val="135684096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cs-CZ"/>
          </a:p>
        </c:txPr>
        <c:crossAx val="135685632"/>
        <c:crosses val="autoZero"/>
        <c:auto val="1"/>
        <c:lblAlgn val="ctr"/>
        <c:lblOffset val="400"/>
        <c:noMultiLvlLbl val="0"/>
      </c:catAx>
      <c:valAx>
        <c:axId val="1356856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crossAx val="13568409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2.7424895356930906E-2"/>
          <c:y val="0.91432336059610975"/>
          <c:w val="0.92639455035010521"/>
          <c:h val="5.9917859113134644E-2"/>
        </c:manualLayout>
      </c:layout>
      <c:overlay val="1"/>
      <c:txPr>
        <a:bodyPr/>
        <a:lstStyle/>
        <a:p>
          <a:pPr>
            <a:defRPr sz="9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cs-CZ"/>
              <a:t>DIDAKTICKÉ TESTY – ČISTÁ NEÚSPĚŠNOST (%)</a:t>
            </a:r>
          </a:p>
          <a:p>
            <a:pPr>
              <a:defRPr/>
            </a:pPr>
            <a:r>
              <a:rPr lang="cs-CZ"/>
              <a:t>PRVOMATURANTI – JARNÍ ZO – PODLE OBORU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7.2671652762374611E-2"/>
          <c:y val="0.14061012931811381"/>
          <c:w val="0.89682230825775311"/>
          <c:h val="0.502510985649398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DT!$D$71</c:f>
              <c:strCache>
                <c:ptCount val="1"/>
                <c:pt idx="0">
                  <c:v>2019</c:v>
                </c:pt>
              </c:strCache>
            </c:strRef>
          </c:tx>
          <c:spPr>
            <a:solidFill>
              <a:schemeClr val="bg1">
                <a:lumMod val="75000"/>
                <a:alpha val="70000"/>
              </a:schemeClr>
            </a:solidFill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DT!$C$72:$C$88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SOŠ ZDRAVOTNICKÉ</c:v>
                </c:pt>
                <c:pt idx="4">
                  <c:v>GYMNÁZIUM 4LETÉ</c:v>
                </c:pt>
                <c:pt idx="5">
                  <c:v>LYCEUM</c:v>
                </c:pt>
                <c:pt idx="6">
                  <c:v>SOŠ TECHNICKÉ 1</c:v>
                </c:pt>
                <c:pt idx="7">
                  <c:v>SOŠ EKONOMICKÉ</c:v>
                </c:pt>
                <c:pt idx="8">
                  <c:v>SOŠ UMĚLECKÉ</c:v>
                </c:pt>
                <c:pt idx="9">
                  <c:v>SOŠ PEDAG. A HUMANITNÍ</c:v>
                </c:pt>
                <c:pt idx="10">
                  <c:v>SOŠ HOTELOVÉ A PODNIKAT.</c:v>
                </c:pt>
                <c:pt idx="11">
                  <c:v>SOŠ TECHNICKÉ 2</c:v>
                </c:pt>
                <c:pt idx="12">
                  <c:v>SOU TECHNICKÉ</c:v>
                </c:pt>
                <c:pt idx="13">
                  <c:v>SOŠ ZEMĚDĚLSKÉ</c:v>
                </c:pt>
                <c:pt idx="14">
                  <c:v>SOU OSTATNÍ</c:v>
                </c:pt>
                <c:pt idx="15">
                  <c:v>NÁSTAVBY TECHNICKÉ</c:v>
                </c:pt>
                <c:pt idx="16">
                  <c:v>NÁSTAVBY OSTATNÍ</c:v>
                </c:pt>
              </c:strCache>
            </c:strRef>
          </c:cat>
          <c:val>
            <c:numRef>
              <c:f>DT!$D$72:$D$88</c:f>
              <c:numCache>
                <c:formatCode>General</c:formatCode>
                <c:ptCount val="17"/>
                <c:pt idx="0">
                  <c:v>14.064173687828744</c:v>
                </c:pt>
                <c:pt idx="1">
                  <c:v>1.0683760683760684</c:v>
                </c:pt>
                <c:pt idx="2">
                  <c:v>0.84996780424983909</c:v>
                </c:pt>
                <c:pt idx="3">
                  <c:v>25.446049277824979</c:v>
                </c:pt>
                <c:pt idx="4">
                  <c:v>2.1241830065359477</c:v>
                </c:pt>
                <c:pt idx="5">
                  <c:v>7.3306074766355147</c:v>
                </c:pt>
                <c:pt idx="6">
                  <c:v>12.959267519661932</c:v>
                </c:pt>
                <c:pt idx="7">
                  <c:v>13.570867173172649</c:v>
                </c:pt>
                <c:pt idx="8">
                  <c:v>15.503533568904594</c:v>
                </c:pt>
                <c:pt idx="9">
                  <c:v>21.750883759617384</c:v>
                </c:pt>
                <c:pt idx="10">
                  <c:v>18.75</c:v>
                </c:pt>
                <c:pt idx="11">
                  <c:v>21.875</c:v>
                </c:pt>
                <c:pt idx="12">
                  <c:v>26.275787187839306</c:v>
                </c:pt>
                <c:pt idx="13">
                  <c:v>22.755417956656345</c:v>
                </c:pt>
                <c:pt idx="14">
                  <c:v>35.354141656662662</c:v>
                </c:pt>
                <c:pt idx="15">
                  <c:v>40.835579514824801</c:v>
                </c:pt>
                <c:pt idx="16">
                  <c:v>42.704626334519574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DC-4F62-9019-3094DD99B205}"/>
            </c:ext>
          </c:extLst>
        </c:ser>
        <c:ser>
          <c:idx val="1"/>
          <c:order val="1"/>
          <c:tx>
            <c:strRef>
              <c:f>DT!$E$71</c:f>
              <c:strCache>
                <c:ptCount val="1"/>
                <c:pt idx="0">
                  <c:v>2020</c:v>
                </c:pt>
              </c:strCache>
            </c:strRef>
          </c:tx>
          <c:spPr>
            <a:solidFill>
              <a:schemeClr val="bg1">
                <a:lumMod val="50000"/>
                <a:alpha val="70000"/>
              </a:schemeClr>
            </a:solidFill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DT!$C$72:$C$88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SOŠ ZDRAVOTNICKÉ</c:v>
                </c:pt>
                <c:pt idx="4">
                  <c:v>GYMNÁZIUM 4LETÉ</c:v>
                </c:pt>
                <c:pt idx="5">
                  <c:v>LYCEUM</c:v>
                </c:pt>
                <c:pt idx="6">
                  <c:v>SOŠ TECHNICKÉ 1</c:v>
                </c:pt>
                <c:pt idx="7">
                  <c:v>SOŠ EKONOMICKÉ</c:v>
                </c:pt>
                <c:pt idx="8">
                  <c:v>SOŠ UMĚLECKÉ</c:v>
                </c:pt>
                <c:pt idx="9">
                  <c:v>SOŠ PEDAG. A HUMANITNÍ</c:v>
                </c:pt>
                <c:pt idx="10">
                  <c:v>SOŠ HOTELOVÉ A PODNIKAT.</c:v>
                </c:pt>
                <c:pt idx="11">
                  <c:v>SOŠ TECHNICKÉ 2</c:v>
                </c:pt>
                <c:pt idx="12">
                  <c:v>SOU TECHNICKÉ</c:v>
                </c:pt>
                <c:pt idx="13">
                  <c:v>SOŠ ZEMĚDĚLSKÉ</c:v>
                </c:pt>
                <c:pt idx="14">
                  <c:v>SOU OSTATNÍ</c:v>
                </c:pt>
                <c:pt idx="15">
                  <c:v>NÁSTAVBY TECHNICKÉ</c:v>
                </c:pt>
                <c:pt idx="16">
                  <c:v>NÁSTAVBY OSTATNÍ</c:v>
                </c:pt>
              </c:strCache>
            </c:strRef>
          </c:cat>
          <c:val>
            <c:numRef>
              <c:f>DT!$E$72:$E$88</c:f>
              <c:numCache>
                <c:formatCode>General</c:formatCode>
                <c:ptCount val="17"/>
                <c:pt idx="0">
                  <c:v>17.722426305886568</c:v>
                </c:pt>
                <c:pt idx="1">
                  <c:v>0.89596814335490294</c:v>
                </c:pt>
                <c:pt idx="2">
                  <c:v>1.5135699373695199</c:v>
                </c:pt>
                <c:pt idx="3">
                  <c:v>30.606957809030348</c:v>
                </c:pt>
                <c:pt idx="4">
                  <c:v>3.0980490663987275</c:v>
                </c:pt>
                <c:pt idx="5">
                  <c:v>9.8889189921430507</c:v>
                </c:pt>
                <c:pt idx="6">
                  <c:v>15.050912176495546</c:v>
                </c:pt>
                <c:pt idx="7">
                  <c:v>18.231091401823111</c:v>
                </c:pt>
                <c:pt idx="8">
                  <c:v>19.518170681910984</c:v>
                </c:pt>
                <c:pt idx="9">
                  <c:v>28.725543975132567</c:v>
                </c:pt>
                <c:pt idx="10">
                  <c:v>25.669595028926505</c:v>
                </c:pt>
                <c:pt idx="11">
                  <c:v>25.666864256075872</c:v>
                </c:pt>
                <c:pt idx="12">
                  <c:v>31.232091690544411</c:v>
                </c:pt>
                <c:pt idx="13">
                  <c:v>28.37640175524135</c:v>
                </c:pt>
                <c:pt idx="14">
                  <c:v>39.779681762545898</c:v>
                </c:pt>
                <c:pt idx="15">
                  <c:v>43.86574074074074</c:v>
                </c:pt>
                <c:pt idx="16">
                  <c:v>49.629418472063854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EDC-4F62-9019-3094DD99B205}"/>
            </c:ext>
          </c:extLst>
        </c:ser>
        <c:ser>
          <c:idx val="2"/>
          <c:order val="2"/>
          <c:tx>
            <c:strRef>
              <c:f>DT!$F$71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70000"/>
              </a:srgbClr>
            </a:solidFill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DT!$C$72:$C$88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SOŠ ZDRAVOTNICKÉ</c:v>
                </c:pt>
                <c:pt idx="4">
                  <c:v>GYMNÁZIUM 4LETÉ</c:v>
                </c:pt>
                <c:pt idx="5">
                  <c:v>LYCEUM</c:v>
                </c:pt>
                <c:pt idx="6">
                  <c:v>SOŠ TECHNICKÉ 1</c:v>
                </c:pt>
                <c:pt idx="7">
                  <c:v>SOŠ EKONOMICKÉ</c:v>
                </c:pt>
                <c:pt idx="8">
                  <c:v>SOŠ UMĚLECKÉ</c:v>
                </c:pt>
                <c:pt idx="9">
                  <c:v>SOŠ PEDAG. A HUMANITNÍ</c:v>
                </c:pt>
                <c:pt idx="10">
                  <c:v>SOŠ HOTELOVÉ A PODNIKAT.</c:v>
                </c:pt>
                <c:pt idx="11">
                  <c:v>SOŠ TECHNICKÉ 2</c:v>
                </c:pt>
                <c:pt idx="12">
                  <c:v>SOU TECHNICKÉ</c:v>
                </c:pt>
                <c:pt idx="13">
                  <c:v>SOŠ ZEMĚDĚLSKÉ</c:v>
                </c:pt>
                <c:pt idx="14">
                  <c:v>SOU OSTATNÍ</c:v>
                </c:pt>
                <c:pt idx="15">
                  <c:v>NÁSTAVBY TECHNICKÉ</c:v>
                </c:pt>
                <c:pt idx="16">
                  <c:v>NÁSTAVBY OSTATNÍ</c:v>
                </c:pt>
              </c:strCache>
            </c:strRef>
          </c:cat>
          <c:val>
            <c:numRef>
              <c:f>DT!$F$72:$F$88</c:f>
              <c:numCache>
                <c:formatCode>General</c:formatCode>
                <c:ptCount val="17"/>
                <c:pt idx="0">
                  <c:v>11.234022707067174</c:v>
                </c:pt>
                <c:pt idx="1">
                  <c:v>1.083743842364532</c:v>
                </c:pt>
                <c:pt idx="2">
                  <c:v>1.6907270126154246</c:v>
                </c:pt>
                <c:pt idx="3">
                  <c:v>2.5184275184275187</c:v>
                </c:pt>
                <c:pt idx="4">
                  <c:v>2.7451642875242843</c:v>
                </c:pt>
                <c:pt idx="5">
                  <c:v>7.8571428571428568</c:v>
                </c:pt>
                <c:pt idx="6">
                  <c:v>8.8818153814560006</c:v>
                </c:pt>
                <c:pt idx="7">
                  <c:v>10.269005847953217</c:v>
                </c:pt>
                <c:pt idx="8">
                  <c:v>12.763554216867471</c:v>
                </c:pt>
                <c:pt idx="9">
                  <c:v>16.375623663578047</c:v>
                </c:pt>
                <c:pt idx="10">
                  <c:v>16.804058338617629</c:v>
                </c:pt>
                <c:pt idx="11">
                  <c:v>18.053927315357562</c:v>
                </c:pt>
                <c:pt idx="12">
                  <c:v>18.54690374003679</c:v>
                </c:pt>
                <c:pt idx="13">
                  <c:v>23.840146991272391</c:v>
                </c:pt>
                <c:pt idx="14">
                  <c:v>29.940764674205706</c:v>
                </c:pt>
                <c:pt idx="15">
                  <c:v>32.054455445544555</c:v>
                </c:pt>
                <c:pt idx="16">
                  <c:v>36.536248561565017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EDC-4F62-9019-3094DD99B2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135816320"/>
        <c:axId val="135817856"/>
      </c:barChart>
      <c:catAx>
        <c:axId val="13581632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General" sourceLinked="0"/>
        <c:majorTickMark val="none"/>
        <c:minorTickMark val="none"/>
        <c:tickLblPos val="nextTo"/>
        <c:spPr>
          <a:ln>
            <a:solidFill>
              <a:schemeClr val="bg1">
                <a:lumMod val="75000"/>
              </a:schemeClr>
            </a:solidFill>
          </a:ln>
        </c:spPr>
        <c:txPr>
          <a:bodyPr rot="-5400000" vert="horz"/>
          <a:lstStyle/>
          <a:p>
            <a:pPr>
              <a:defRPr/>
            </a:pPr>
            <a:endParaRPr lang="cs-CZ"/>
          </a:p>
        </c:txPr>
        <c:crossAx val="135817856"/>
        <c:crosses val="autoZero"/>
        <c:auto val="1"/>
        <c:lblAlgn val="ctr"/>
        <c:lblOffset val="100"/>
        <c:noMultiLvlLbl val="0"/>
      </c:catAx>
      <c:valAx>
        <c:axId val="13581785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" sourceLinked="0"/>
        <c:majorTickMark val="out"/>
        <c:minorTickMark val="none"/>
        <c:tickLblPos val="nextTo"/>
        <c:crossAx val="13581632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9.8621141975308621E-2"/>
          <c:y val="0.168179012345679"/>
          <c:w val="9.8522089860775763E-2"/>
          <c:h val="0.2080159495936427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txPr>
    <a:bodyPr/>
    <a:lstStyle/>
    <a:p>
      <a:pPr>
        <a:defRPr sz="800"/>
      </a:pPr>
      <a:endParaRPr lang="cs-CZ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ČESKÝ JAZYK – DIDAKTICKÝ TEST</a:t>
            </a:r>
          </a:p>
          <a:p>
            <a:pPr>
              <a:defRPr sz="1050"/>
            </a:pPr>
            <a:r>
              <a:rPr lang="cs-CZ" sz="1050"/>
              <a:t>ČISTÁ NEÚSPĚŠNOST</a:t>
            </a:r>
          </a:p>
          <a:p>
            <a:pPr>
              <a:defRPr sz="1050"/>
            </a:pPr>
            <a:r>
              <a:rPr lang="cs-CZ" sz="1050"/>
              <a:t>JARO – PRVOMATURANTI</a:t>
            </a:r>
          </a:p>
        </c:rich>
      </c:tx>
      <c:layout>
        <c:manualLayout>
          <c:xMode val="edge"/>
          <c:yMode val="edge"/>
          <c:x val="0.26852248960023262"/>
          <c:y val="1.606601777054809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1804540297965572"/>
          <c:w val="0.82523985272365419"/>
          <c:h val="0.616189291926996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CJ!$B$4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CJ!$C$2:$K$2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CJ!$C$4:$K$4</c:f>
              <c:numCache>
                <c:formatCode>0.0</c:formatCode>
                <c:ptCount val="9"/>
                <c:pt idx="0">
                  <c:v>1.7970175548983829</c:v>
                </c:pt>
                <c:pt idx="1">
                  <c:v>2.6552896087931157</c:v>
                </c:pt>
                <c:pt idx="2">
                  <c:v>6.3370288939826294</c:v>
                </c:pt>
                <c:pt idx="3">
                  <c:v>8.2010928246572643</c:v>
                </c:pt>
                <c:pt idx="4">
                  <c:v>9.4043732878397659</c:v>
                </c:pt>
                <c:pt idx="5">
                  <c:v>10.03559648607165</c:v>
                </c:pt>
                <c:pt idx="6">
                  <c:v>10.294751976994968</c:v>
                </c:pt>
                <c:pt idx="7">
                  <c:v>14.055805204305571</c:v>
                </c:pt>
                <c:pt idx="8">
                  <c:v>4.7315211374297119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3F-4D76-A973-A945CD40FC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97066856"/>
        <c:axId val="397068032"/>
      </c:barChart>
      <c:lineChart>
        <c:grouping val="standard"/>
        <c:varyColors val="0"/>
        <c:ser>
          <c:idx val="1"/>
          <c:order val="1"/>
          <c:tx>
            <c:strRef>
              <c:f>CJ!$B$5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CJ!$C$2:$K$2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CJ!$C$5:$K$5</c:f>
              <c:numCache>
                <c:formatCode>0.0</c:formatCode>
                <c:ptCount val="9"/>
                <c:pt idx="0">
                  <c:v>7.8950831176805999E-2</c:v>
                </c:pt>
                <c:pt idx="1">
                  <c:v>0.10819965187938091</c:v>
                </c:pt>
                <c:pt idx="2">
                  <c:v>0.33323674297305128</c:v>
                </c:pt>
                <c:pt idx="3">
                  <c:v>0.52544516882358661</c:v>
                </c:pt>
                <c:pt idx="4">
                  <c:v>0.743781695242695</c:v>
                </c:pt>
                <c:pt idx="5">
                  <c:v>0.89065298417154748</c:v>
                </c:pt>
                <c:pt idx="6">
                  <c:v>0.80880278378632553</c:v>
                </c:pt>
                <c:pt idx="7">
                  <c:v>1.2442183163737279</c:v>
                </c:pt>
                <c:pt idx="8">
                  <c:v>0.26897927004591199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33F-4D76-A973-A945CD40FC9E}"/>
            </c:ext>
          </c:extLst>
        </c:ser>
        <c:ser>
          <c:idx val="2"/>
          <c:order val="2"/>
          <c:tx>
            <c:strRef>
              <c:f>CJ!$B$6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CJ!$C$2:$K$2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CJ!$C$6:$K$6</c:f>
              <c:numCache>
                <c:formatCode>0.0</c:formatCode>
                <c:ptCount val="9"/>
                <c:pt idx="0">
                  <c:v>0.38580246913580246</c:v>
                </c:pt>
                <c:pt idx="1">
                  <c:v>0.55033249254758088</c:v>
                </c:pt>
                <c:pt idx="2">
                  <c:v>2.1368608496565757</c:v>
                </c:pt>
                <c:pt idx="3">
                  <c:v>2.9597701149425291</c:v>
                </c:pt>
                <c:pt idx="4">
                  <c:v>3.5511787526111607</c:v>
                </c:pt>
                <c:pt idx="5">
                  <c:v>4.6296296296296298</c:v>
                </c:pt>
                <c:pt idx="6">
                  <c:v>4.6715328467153281</c:v>
                </c:pt>
                <c:pt idx="7">
                  <c:v>7.3150907613112981</c:v>
                </c:pt>
                <c:pt idx="8">
                  <c:v>2.0571428571428569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33F-4D76-A973-A945CD40FC9E}"/>
            </c:ext>
          </c:extLst>
        </c:ser>
        <c:ser>
          <c:idx val="3"/>
          <c:order val="3"/>
          <c:tx>
            <c:strRef>
              <c:f>CJ!$B$7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33F-4D76-A973-A945CD40FC9E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33F-4D76-A973-A945CD40FC9E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CJ!$C$2:$K$2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CJ!$C$7:$K$7</c:f>
              <c:numCache>
                <c:formatCode>0.0</c:formatCode>
                <c:ptCount val="9"/>
                <c:pt idx="0">
                  <c:v>1.9125609460442314</c:v>
                </c:pt>
                <c:pt idx="1">
                  <c:v>2.9005568314090664</c:v>
                </c:pt>
                <c:pt idx="2">
                  <c:v>7.4637436762225962</c:v>
                </c:pt>
                <c:pt idx="3">
                  <c:v>9.6869441479900402</c:v>
                </c:pt>
                <c:pt idx="4">
                  <c:v>11.632768761958756</c:v>
                </c:pt>
                <c:pt idx="5">
                  <c:v>12.931094063169535</c:v>
                </c:pt>
                <c:pt idx="6">
                  <c:v>13.017247256118344</c:v>
                </c:pt>
                <c:pt idx="7">
                  <c:v>17.903379562717181</c:v>
                </c:pt>
                <c:pt idx="8">
                  <c:v>5.3535885727666548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833F-4D76-A973-A945CD40FC9E}"/>
            </c:ext>
          </c:extLst>
        </c:ser>
        <c:ser>
          <c:idx val="4"/>
          <c:order val="4"/>
          <c:tx>
            <c:strRef>
              <c:f>CJ!$B$8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33F-4D76-A973-A945CD40FC9E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33F-4D76-A973-A945CD40FC9E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CJ!$C$2:$K$2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CJ!$C$8:$K$8</c:f>
              <c:numCache>
                <c:formatCode>0.0</c:formatCode>
                <c:ptCount val="9"/>
                <c:pt idx="0">
                  <c:v>3.9430258815355215</c:v>
                </c:pt>
                <c:pt idx="1">
                  <c:v>6.6828184938421158</c:v>
                </c:pt>
                <c:pt idx="2">
                  <c:v>14.238773274917854</c:v>
                </c:pt>
                <c:pt idx="3">
                  <c:v>18.61482381530984</c:v>
                </c:pt>
                <c:pt idx="4">
                  <c:v>20.247033179946719</c:v>
                </c:pt>
                <c:pt idx="5">
                  <c:v>21.935483870967744</c:v>
                </c:pt>
                <c:pt idx="6">
                  <c:v>23.335590160234709</c:v>
                </c:pt>
                <c:pt idx="7">
                  <c:v>28.448817249319656</c:v>
                </c:pt>
                <c:pt idx="8">
                  <c:v>11.226083561108942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833F-4D76-A973-A945CD40FC9E}"/>
            </c:ext>
          </c:extLst>
        </c:ser>
        <c:ser>
          <c:idx val="5"/>
          <c:order val="5"/>
          <c:tx>
            <c:strRef>
              <c:f>CJ!$B$9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CJ!$C$2:$K$2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CJ!$C$9:$K$9</c:f>
              <c:numCache>
                <c:formatCode>0.0</c:formatCode>
                <c:ptCount val="9"/>
                <c:pt idx="0">
                  <c:v>5.2662171588002789</c:v>
                </c:pt>
                <c:pt idx="1">
                  <c:v>7.8974510092824524</c:v>
                </c:pt>
                <c:pt idx="2">
                  <c:v>19.852244743322601</c:v>
                </c:pt>
                <c:pt idx="3">
                  <c:v>26.977604273679884</c:v>
                </c:pt>
                <c:pt idx="4">
                  <c:v>29.446640316205535</c:v>
                </c:pt>
                <c:pt idx="5">
                  <c:v>27.89396887159533</c:v>
                </c:pt>
                <c:pt idx="6">
                  <c:v>30.447400241837968</c:v>
                </c:pt>
                <c:pt idx="7">
                  <c:v>38.734003656307131</c:v>
                </c:pt>
                <c:pt idx="8">
                  <c:v>16.616243891086803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33F-4D76-A973-A945CD40FC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7066856"/>
        <c:axId val="397068032"/>
      </c:lineChart>
      <c:catAx>
        <c:axId val="397066856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397068032"/>
        <c:crosses val="autoZero"/>
        <c:auto val="1"/>
        <c:lblAlgn val="ctr"/>
        <c:lblOffset val="100"/>
        <c:noMultiLvlLbl val="0"/>
      </c:catAx>
      <c:valAx>
        <c:axId val="3970680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>
            <c:manualLayout>
              <c:xMode val="edge"/>
              <c:yMode val="edge"/>
              <c:x val="9.5505050505050506E-3"/>
              <c:y val="0.16281527777777777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3970668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6339882018219183E-2"/>
          <c:y val="0.8786355533527993"/>
          <c:w val="0.87654651621128754"/>
          <c:h val="9.6618397841298831E-2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ČESKÝ JAZYK – DIDAKTICKÝ TEST</a:t>
            </a:r>
          </a:p>
          <a:p>
            <a:pPr>
              <a:defRPr sz="1050"/>
            </a:pPr>
            <a:r>
              <a:rPr lang="cs-CZ" sz="1050"/>
              <a:t>% SKÓR</a:t>
            </a:r>
          </a:p>
          <a:p>
            <a:pPr>
              <a:defRPr sz="1050"/>
            </a:pPr>
            <a:r>
              <a:rPr lang="cs-CZ" sz="1050"/>
              <a:t>JARO – PRVOMATURANTI</a:t>
            </a:r>
          </a:p>
        </c:rich>
      </c:tx>
      <c:layout>
        <c:manualLayout>
          <c:xMode val="edge"/>
          <c:yMode val="edge"/>
          <c:x val="0.26210833333333328"/>
          <c:y val="7.2465277777777779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1817846030443778"/>
          <c:w val="0.82523985272365419"/>
          <c:h val="0.591048981769631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CJ!$N$4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CJ!$O$2:$W$2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CJ!$O$4:$W$4</c:f>
              <c:numCache>
                <c:formatCode>0.0</c:formatCode>
                <c:ptCount val="9"/>
                <c:pt idx="0">
                  <c:v>70.29880667086195</c:v>
                </c:pt>
                <c:pt idx="1">
                  <c:v>75.491952874128145</c:v>
                </c:pt>
                <c:pt idx="2">
                  <c:v>66.958104916703945</c:v>
                </c:pt>
                <c:pt idx="3">
                  <c:v>66.123814082109519</c:v>
                </c:pt>
                <c:pt idx="4">
                  <c:v>65.3433811344281</c:v>
                </c:pt>
                <c:pt idx="5">
                  <c:v>64.693289454344026</c:v>
                </c:pt>
                <c:pt idx="6">
                  <c:v>64.180073488297708</c:v>
                </c:pt>
                <c:pt idx="7">
                  <c:v>63.058059507636266</c:v>
                </c:pt>
                <c:pt idx="8">
                  <c:v>70.106391958479733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0A-4C43-89C9-D1F8C1F80C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97079400"/>
        <c:axId val="398104040"/>
      </c:barChart>
      <c:lineChart>
        <c:grouping val="standard"/>
        <c:varyColors val="0"/>
        <c:ser>
          <c:idx val="1"/>
          <c:order val="1"/>
          <c:tx>
            <c:strRef>
              <c:f>CJ!$N$5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CJ!$O$2:$W$2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CJ!$O$5:$W$5</c:f>
              <c:numCache>
                <c:formatCode>0.0</c:formatCode>
                <c:ptCount val="9"/>
                <c:pt idx="0">
                  <c:v>80.013651956483301</c:v>
                </c:pt>
                <c:pt idx="1">
                  <c:v>86.72792152803936</c:v>
                </c:pt>
                <c:pt idx="2">
                  <c:v>78.442017781213863</c:v>
                </c:pt>
                <c:pt idx="3">
                  <c:v>78.518028319789735</c:v>
                </c:pt>
                <c:pt idx="4">
                  <c:v>78.371075258429869</c:v>
                </c:pt>
                <c:pt idx="5">
                  <c:v>77.110272049568707</c:v>
                </c:pt>
                <c:pt idx="6">
                  <c:v>76.284773817360659</c:v>
                </c:pt>
                <c:pt idx="7">
                  <c:v>76.819518963922292</c:v>
                </c:pt>
                <c:pt idx="8">
                  <c:v>81.191781457260788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C0A-4C43-89C9-D1F8C1F80C1D}"/>
            </c:ext>
          </c:extLst>
        </c:ser>
        <c:ser>
          <c:idx val="2"/>
          <c:order val="2"/>
          <c:tx>
            <c:strRef>
              <c:f>CJ!$N$6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CJ!$O$2:$W$2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CJ!$O$6:$W$6</c:f>
              <c:numCache>
                <c:formatCode>0.0</c:formatCode>
                <c:ptCount val="9"/>
                <c:pt idx="0">
                  <c:v>71.723354552469118</c:v>
                </c:pt>
                <c:pt idx="1">
                  <c:v>77.932242604907202</c:v>
                </c:pt>
                <c:pt idx="2">
                  <c:v>68.805089058524175</c:v>
                </c:pt>
                <c:pt idx="3">
                  <c:v>67.897067280045988</c:v>
                </c:pt>
                <c:pt idx="4">
                  <c:v>67.181736794986364</c:v>
                </c:pt>
                <c:pt idx="5">
                  <c:v>66.020316701523683</c:v>
                </c:pt>
                <c:pt idx="6">
                  <c:v>65.990656934306614</c:v>
                </c:pt>
                <c:pt idx="7">
                  <c:v>64.736927661880245</c:v>
                </c:pt>
                <c:pt idx="8">
                  <c:v>72.267581475128651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C0A-4C43-89C9-D1F8C1F80C1D}"/>
            </c:ext>
          </c:extLst>
        </c:ser>
        <c:ser>
          <c:idx val="3"/>
          <c:order val="3"/>
          <c:tx>
            <c:strRef>
              <c:f>CJ!$N$7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CJ!$O$2:$W$2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CJ!$O$7:$W$7</c:f>
              <c:numCache>
                <c:formatCode>0.0</c:formatCode>
                <c:ptCount val="9"/>
                <c:pt idx="0">
                  <c:v>67.061583456823541</c:v>
                </c:pt>
                <c:pt idx="1">
                  <c:v>71.535765479486187</c:v>
                </c:pt>
                <c:pt idx="2">
                  <c:v>62.432950980061328</c:v>
                </c:pt>
                <c:pt idx="3">
                  <c:v>60.955911047856276</c:v>
                </c:pt>
                <c:pt idx="4">
                  <c:v>59.545584816048709</c:v>
                </c:pt>
                <c:pt idx="5">
                  <c:v>59.093726886254238</c:v>
                </c:pt>
                <c:pt idx="6">
                  <c:v>58.759564046628647</c:v>
                </c:pt>
                <c:pt idx="7">
                  <c:v>57.314370060579968</c:v>
                </c:pt>
                <c:pt idx="8">
                  <c:v>65.960165231147869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C0A-4C43-89C9-D1F8C1F80C1D}"/>
            </c:ext>
          </c:extLst>
        </c:ser>
        <c:ser>
          <c:idx val="4"/>
          <c:order val="4"/>
          <c:tx>
            <c:strRef>
              <c:f>CJ!$N$8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CJ!$O$2:$W$2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CJ!$O$8:$W$8</c:f>
              <c:numCache>
                <c:formatCode>0.0</c:formatCode>
                <c:ptCount val="9"/>
                <c:pt idx="0">
                  <c:v>62.94606081668104</c:v>
                </c:pt>
                <c:pt idx="1">
                  <c:v>65.453307754442918</c:v>
                </c:pt>
                <c:pt idx="2">
                  <c:v>56.489143295354936</c:v>
                </c:pt>
                <c:pt idx="3">
                  <c:v>54.646947010209068</c:v>
                </c:pt>
                <c:pt idx="4">
                  <c:v>53.855984499878993</c:v>
                </c:pt>
                <c:pt idx="5">
                  <c:v>53.588392729012163</c:v>
                </c:pt>
                <c:pt idx="6">
                  <c:v>52.705353193410062</c:v>
                </c:pt>
                <c:pt idx="7">
                  <c:v>51.748377642872093</c:v>
                </c:pt>
                <c:pt idx="8">
                  <c:v>59.756888802032442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BC0A-4C43-89C9-D1F8C1F80C1D}"/>
            </c:ext>
          </c:extLst>
        </c:ser>
        <c:ser>
          <c:idx val="5"/>
          <c:order val="5"/>
          <c:tx>
            <c:strRef>
              <c:f>CJ!$N$9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CJ!$O$2:$W$2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CJ!$O$9:$W$9</c:f>
              <c:numCache>
                <c:formatCode>0.0</c:formatCode>
                <c:ptCount val="9"/>
                <c:pt idx="0">
                  <c:v>62.58021627906983</c:v>
                </c:pt>
                <c:pt idx="1">
                  <c:v>64.57630290517605</c:v>
                </c:pt>
                <c:pt idx="2">
                  <c:v>55.015849914724384</c:v>
                </c:pt>
                <c:pt idx="3">
                  <c:v>52.059862281603266</c:v>
                </c:pt>
                <c:pt idx="4">
                  <c:v>51.09394858272907</c:v>
                </c:pt>
                <c:pt idx="5">
                  <c:v>51.917165450121658</c:v>
                </c:pt>
                <c:pt idx="6">
                  <c:v>51.181666263603404</c:v>
                </c:pt>
                <c:pt idx="7">
                  <c:v>48.680987202925046</c:v>
                </c:pt>
                <c:pt idx="8">
                  <c:v>57.948078898225944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BC0A-4C43-89C9-D1F8C1F80C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7079400"/>
        <c:axId val="398104040"/>
      </c:lineChart>
      <c:catAx>
        <c:axId val="39707940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398104040"/>
        <c:crosses val="autoZero"/>
        <c:auto val="1"/>
        <c:lblAlgn val="ctr"/>
        <c:lblOffset val="100"/>
        <c:noMultiLvlLbl val="0"/>
      </c:catAx>
      <c:valAx>
        <c:axId val="39810404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3970794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0673388707714321"/>
          <c:y val="0.87825076878567365"/>
          <c:w val="0.8544819800986706"/>
          <c:h val="0.10605877842072801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dirty="0"/>
              <a:t>ČESKÝ JAZYK</a:t>
            </a:r>
            <a:r>
              <a:rPr lang="cs-CZ" sz="1050" baseline="0" dirty="0"/>
              <a:t> – DIDAKTICKÝ TEST – </a:t>
            </a:r>
            <a:r>
              <a:rPr lang="cs-CZ" sz="1050" dirty="0"/>
              <a:t>ČETNOST % SKÓRU</a:t>
            </a:r>
          </a:p>
          <a:p>
            <a:pPr>
              <a:defRPr sz="1050"/>
            </a:pPr>
            <a:r>
              <a:rPr lang="cs-CZ" sz="1050" dirty="0"/>
              <a:t>JARNÍ ZO –</a:t>
            </a:r>
            <a:r>
              <a:rPr lang="cs-CZ" sz="1050" baseline="0" dirty="0"/>
              <a:t> </a:t>
            </a:r>
            <a:r>
              <a:rPr lang="cs-CZ" sz="1050" dirty="0"/>
              <a:t>PRVOMATURANTI</a:t>
            </a:r>
          </a:p>
        </c:rich>
      </c:tx>
      <c:layout>
        <c:manualLayout>
          <c:xMode val="edge"/>
          <c:yMode val="edge"/>
          <c:x val="0.15144074074074074"/>
          <c:y val="5.0396825396825393E-3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2905329040040706"/>
          <c:y val="0.15985327731962415"/>
          <c:w val="0.8327812976357470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ČJ,MA'!$BN$3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  <a:ln>
              <a:solidFill>
                <a:schemeClr val="bg1"/>
              </a:solidFill>
            </a:ln>
          </c:spPr>
          <c:invertIfNegative val="0"/>
          <c:dPt>
            <c:idx val="22"/>
            <c:invertIfNegative val="0"/>
            <c:bubble3D val="0"/>
            <c:spPr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0BF9-40EA-9B3F-CFDAE375BE8E}"/>
              </c:ext>
            </c:extLst>
          </c:dPt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ČJ,MA'!$BN$4:$BN$54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1.5181648423385811E-3</c:v>
                </c:pt>
                <c:pt idx="3">
                  <c:v>1.5181648423385811E-3</c:v>
                </c:pt>
                <c:pt idx="4">
                  <c:v>1.5181648423385811E-3</c:v>
                </c:pt>
                <c:pt idx="5">
                  <c:v>3.0363296846771621E-3</c:v>
                </c:pt>
                <c:pt idx="6">
                  <c:v>4.5544945270157436E-3</c:v>
                </c:pt>
                <c:pt idx="7">
                  <c:v>1.2145318738708649E-2</c:v>
                </c:pt>
                <c:pt idx="8">
                  <c:v>2.2772472635078717E-2</c:v>
                </c:pt>
                <c:pt idx="9">
                  <c:v>2.732696716209446E-2</c:v>
                </c:pt>
                <c:pt idx="10">
                  <c:v>3.6435956216125949E-2</c:v>
                </c:pt>
                <c:pt idx="11">
                  <c:v>6.2244758535881829E-2</c:v>
                </c:pt>
                <c:pt idx="12">
                  <c:v>9.8680714752007764E-2</c:v>
                </c:pt>
                <c:pt idx="13">
                  <c:v>0.1457438248645038</c:v>
                </c:pt>
                <c:pt idx="14">
                  <c:v>0.18369794592296831</c:v>
                </c:pt>
                <c:pt idx="15">
                  <c:v>0.23531555056248007</c:v>
                </c:pt>
                <c:pt idx="16">
                  <c:v>0.36132323247658232</c:v>
                </c:pt>
                <c:pt idx="17">
                  <c:v>0.43267698006649563</c:v>
                </c:pt>
                <c:pt idx="18">
                  <c:v>0.56931181587696789</c:v>
                </c:pt>
                <c:pt idx="19">
                  <c:v>0.76515508053864489</c:v>
                </c:pt>
                <c:pt idx="20">
                  <c:v>0.86839028981766841</c:v>
                </c:pt>
                <c:pt idx="21">
                  <c:v>1.0551245654253139</c:v>
                </c:pt>
                <c:pt idx="22">
                  <c:v>1.3299124018885971</c:v>
                </c:pt>
                <c:pt idx="23">
                  <c:v>1.5713006118204316</c:v>
                </c:pt>
                <c:pt idx="24">
                  <c:v>1.9295875146123367</c:v>
                </c:pt>
                <c:pt idx="25">
                  <c:v>2.1117672956929665</c:v>
                </c:pt>
                <c:pt idx="26">
                  <c:v>2.4639815391155171</c:v>
                </c:pt>
                <c:pt idx="27">
                  <c:v>2.8222684419074224</c:v>
                </c:pt>
                <c:pt idx="28">
                  <c:v>3.0621384869969184</c:v>
                </c:pt>
                <c:pt idx="29">
                  <c:v>3.461415840531965</c:v>
                </c:pt>
                <c:pt idx="30">
                  <c:v>3.8485478753283031</c:v>
                </c:pt>
                <c:pt idx="31">
                  <c:v>3.9320469416569246</c:v>
                </c:pt>
                <c:pt idx="32">
                  <c:v>4.1840623054851296</c:v>
                </c:pt>
                <c:pt idx="33">
                  <c:v>4.5666398457544517</c:v>
                </c:pt>
                <c:pt idx="34">
                  <c:v>4.642548087871381</c:v>
                </c:pt>
                <c:pt idx="35">
                  <c:v>4.6956838573532309</c:v>
                </c:pt>
                <c:pt idx="36">
                  <c:v>4.9264449133886963</c:v>
                </c:pt>
                <c:pt idx="37">
                  <c:v>4.7807010885241921</c:v>
                </c:pt>
                <c:pt idx="38">
                  <c:v>4.8292823634790265</c:v>
                </c:pt>
                <c:pt idx="39">
                  <c:v>4.9977986609786091</c:v>
                </c:pt>
                <c:pt idx="40">
                  <c:v>4.6516570769254129</c:v>
                </c:pt>
                <c:pt idx="41">
                  <c:v>4.4876952739528457</c:v>
                </c:pt>
                <c:pt idx="42">
                  <c:v>4.1324447008456184</c:v>
                </c:pt>
                <c:pt idx="43">
                  <c:v>3.9335651064992634</c:v>
                </c:pt>
                <c:pt idx="44">
                  <c:v>3.4659703350589806</c:v>
                </c:pt>
                <c:pt idx="45">
                  <c:v>3.0591021573122412</c:v>
                </c:pt>
                <c:pt idx="46">
                  <c:v>2.5884710561872808</c:v>
                </c:pt>
                <c:pt idx="47">
                  <c:v>2.0328227238913601</c:v>
                </c:pt>
                <c:pt idx="48">
                  <c:v>1.4164477979018961</c:v>
                </c:pt>
                <c:pt idx="49">
                  <c:v>0.86535396013299126</c:v>
                </c:pt>
                <c:pt idx="50">
                  <c:v>0.32185094657577923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F9-40EA-9B3F-CFDAE375BE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47776"/>
        <c:axId val="416652088"/>
      </c:barChart>
      <c:lineChart>
        <c:grouping val="standard"/>
        <c:varyColors val="0"/>
        <c:ser>
          <c:idx val="0"/>
          <c:order val="0"/>
          <c:tx>
            <c:strRef>
              <c:f>'histogramy - ČJ,MA'!$BM$3</c:f>
              <c:strCache>
                <c:ptCount val="1"/>
                <c:pt idx="0">
                  <c:v>2020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ČJ,MA'!$BM$4:$BM$54</c:f>
              <c:numCache>
                <c:formatCode>0.0</c:formatCode>
                <c:ptCount val="51"/>
                <c:pt idx="0">
                  <c:v>0</c:v>
                </c:pt>
                <c:pt idx="1">
                  <c:v>1.4929161130436081E-3</c:v>
                </c:pt>
                <c:pt idx="2">
                  <c:v>2.9858322260872161E-3</c:v>
                </c:pt>
                <c:pt idx="3">
                  <c:v>2.9858322260872161E-3</c:v>
                </c:pt>
                <c:pt idx="4">
                  <c:v>7.4645805652180401E-3</c:v>
                </c:pt>
                <c:pt idx="5">
                  <c:v>1.1943328904348864E-2</c:v>
                </c:pt>
                <c:pt idx="6">
                  <c:v>2.8365406147828558E-2</c:v>
                </c:pt>
                <c:pt idx="7">
                  <c:v>5.8223728408700715E-2</c:v>
                </c:pt>
                <c:pt idx="8">
                  <c:v>9.1067882895660091E-2</c:v>
                </c:pt>
                <c:pt idx="9">
                  <c:v>0.17317826911305853</c:v>
                </c:pt>
                <c:pt idx="10">
                  <c:v>0.24483824253915173</c:v>
                </c:pt>
                <c:pt idx="11">
                  <c:v>0.37173611214785846</c:v>
                </c:pt>
                <c:pt idx="12">
                  <c:v>0.47773315617395457</c:v>
                </c:pt>
                <c:pt idx="13">
                  <c:v>0.57626561963483269</c:v>
                </c:pt>
                <c:pt idx="14">
                  <c:v>0.72107848260006269</c:v>
                </c:pt>
                <c:pt idx="15">
                  <c:v>0.92859382231312415</c:v>
                </c:pt>
                <c:pt idx="16">
                  <c:v>1.1435737425914039</c:v>
                </c:pt>
                <c:pt idx="17">
                  <c:v>1.4317065524088202</c:v>
                </c:pt>
                <c:pt idx="18">
                  <c:v>1.6407148082349252</c:v>
                </c:pt>
                <c:pt idx="19">
                  <c:v>1.7571622650523266</c:v>
                </c:pt>
                <c:pt idx="20">
                  <c:v>2.0572384037740923</c:v>
                </c:pt>
                <c:pt idx="21">
                  <c:v>2.3274562202349851</c:v>
                </c:pt>
                <c:pt idx="22">
                  <c:v>2.558858217756744</c:v>
                </c:pt>
                <c:pt idx="23">
                  <c:v>2.8663989370437277</c:v>
                </c:pt>
                <c:pt idx="24">
                  <c:v>3.0918292701133123</c:v>
                </c:pt>
                <c:pt idx="25">
                  <c:v>3.3247241837481152</c:v>
                </c:pt>
                <c:pt idx="26">
                  <c:v>3.541197020139438</c:v>
                </c:pt>
                <c:pt idx="27">
                  <c:v>3.699446128122061</c:v>
                </c:pt>
                <c:pt idx="28">
                  <c:v>3.8084290043742439</c:v>
                </c:pt>
                <c:pt idx="29">
                  <c:v>3.8233581655046804</c:v>
                </c:pt>
                <c:pt idx="30">
                  <c:v>4.0711822402699198</c:v>
                </c:pt>
                <c:pt idx="31">
                  <c:v>4.0547601630264403</c:v>
                </c:pt>
                <c:pt idx="32">
                  <c:v>4.1906155293134084</c:v>
                </c:pt>
                <c:pt idx="33">
                  <c:v>4.0069868474090438</c:v>
                </c:pt>
                <c:pt idx="34">
                  <c:v>4.1129838914351406</c:v>
                </c:pt>
                <c:pt idx="35">
                  <c:v>3.911440216174253</c:v>
                </c:pt>
                <c:pt idx="36">
                  <c:v>3.8830748100264247</c:v>
                </c:pt>
                <c:pt idx="37">
                  <c:v>3.7054177925742353</c:v>
                </c:pt>
                <c:pt idx="38">
                  <c:v>3.5964349163220519</c:v>
                </c:pt>
                <c:pt idx="39">
                  <c:v>3.4799874595046507</c:v>
                </c:pt>
                <c:pt idx="40">
                  <c:v>3.0858576056611375</c:v>
                </c:pt>
                <c:pt idx="41">
                  <c:v>2.7589089769045878</c:v>
                </c:pt>
                <c:pt idx="42">
                  <c:v>2.6409686039741427</c:v>
                </c:pt>
                <c:pt idx="43">
                  <c:v>2.3617932908349881</c:v>
                </c:pt>
                <c:pt idx="44">
                  <c:v>2.2139945956436708</c:v>
                </c:pt>
                <c:pt idx="45">
                  <c:v>1.8333009868175507</c:v>
                </c:pt>
                <c:pt idx="46">
                  <c:v>1.7153606138871056</c:v>
                </c:pt>
                <c:pt idx="47">
                  <c:v>1.298837018347939</c:v>
                </c:pt>
                <c:pt idx="48">
                  <c:v>1.085350014182703</c:v>
                </c:pt>
                <c:pt idx="49">
                  <c:v>0.74944388874789125</c:v>
                </c:pt>
                <c:pt idx="50">
                  <c:v>0.47325440783482375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BF9-40EA-9B3F-CFDAE375BE8E}"/>
            </c:ext>
          </c:extLst>
        </c:ser>
        <c:ser>
          <c:idx val="2"/>
          <c:order val="2"/>
          <c:tx>
            <c:strRef>
              <c:f>'histogramy - ČJ,MA'!$BL$3</c:f>
              <c:strCache>
                <c:ptCount val="1"/>
                <c:pt idx="0">
                  <c:v>2019</c:v>
                </c:pt>
              </c:strCache>
            </c:strRef>
          </c:tx>
          <c:spPr>
            <a:ln>
              <a:solidFill>
                <a:schemeClr val="bg1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ČJ,MA'!$BL$4:$BL$54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1.5976482617586915E-3</c:v>
                </c:pt>
                <c:pt idx="4">
                  <c:v>0</c:v>
                </c:pt>
                <c:pt idx="5">
                  <c:v>1.5976482617586915E-3</c:v>
                </c:pt>
                <c:pt idx="6">
                  <c:v>6.3905930470347658E-3</c:v>
                </c:pt>
                <c:pt idx="7">
                  <c:v>2.0769427402862986E-2</c:v>
                </c:pt>
                <c:pt idx="8">
                  <c:v>3.834355828220859E-2</c:v>
                </c:pt>
                <c:pt idx="9">
                  <c:v>7.3491820040899797E-2</c:v>
                </c:pt>
                <c:pt idx="10">
                  <c:v>0.11662832310838445</c:v>
                </c:pt>
                <c:pt idx="11">
                  <c:v>0.15337423312883436</c:v>
                </c:pt>
                <c:pt idx="12">
                  <c:v>0.22526840490797545</c:v>
                </c:pt>
                <c:pt idx="13">
                  <c:v>0.28118609406952966</c:v>
                </c:pt>
                <c:pt idx="14">
                  <c:v>0.43615797546012269</c:v>
                </c:pt>
                <c:pt idx="15">
                  <c:v>0.54639570552147232</c:v>
                </c:pt>
                <c:pt idx="16">
                  <c:v>0.72692995910020453</c:v>
                </c:pt>
                <c:pt idx="17">
                  <c:v>0.97935838445807766</c:v>
                </c:pt>
                <c:pt idx="18">
                  <c:v>1.2557515337423313</c:v>
                </c:pt>
                <c:pt idx="19">
                  <c:v>1.4938011247443763</c:v>
                </c:pt>
                <c:pt idx="20">
                  <c:v>1.8197213701431494</c:v>
                </c:pt>
                <c:pt idx="21">
                  <c:v>2.1232745398773005</c:v>
                </c:pt>
                <c:pt idx="22">
                  <c:v>2.4891359918200409</c:v>
                </c:pt>
                <c:pt idx="23">
                  <c:v>2.8358256646216771</c:v>
                </c:pt>
                <c:pt idx="24">
                  <c:v>3.0914493865030672</c:v>
                </c:pt>
                <c:pt idx="25">
                  <c:v>3.5979038854805725</c:v>
                </c:pt>
                <c:pt idx="26">
                  <c:v>3.7544734151329244</c:v>
                </c:pt>
                <c:pt idx="27">
                  <c:v>3.8407464212678941</c:v>
                </c:pt>
                <c:pt idx="28">
                  <c:v>4.2417561349693251</c:v>
                </c:pt>
                <c:pt idx="29">
                  <c:v>4.2657208588957047</c:v>
                </c:pt>
                <c:pt idx="30">
                  <c:v>4.4462551124744376</c:v>
                </c:pt>
                <c:pt idx="31">
                  <c:v>4.6571446830265852</c:v>
                </c:pt>
                <c:pt idx="32">
                  <c:v>4.4334739263803682</c:v>
                </c:pt>
                <c:pt idx="33">
                  <c:v>4.4845986707566459</c:v>
                </c:pt>
                <c:pt idx="34">
                  <c:v>4.2529396728016362</c:v>
                </c:pt>
                <c:pt idx="35">
                  <c:v>3.9893277096114517</c:v>
                </c:pt>
                <c:pt idx="36">
                  <c:v>3.9877300613496933</c:v>
                </c:pt>
                <c:pt idx="37">
                  <c:v>3.7944146216768915</c:v>
                </c:pt>
                <c:pt idx="38">
                  <c:v>3.6154780163599178</c:v>
                </c:pt>
                <c:pt idx="39">
                  <c:v>3.4157719836400822</c:v>
                </c:pt>
                <c:pt idx="40">
                  <c:v>3.2208588957055215</c:v>
                </c:pt>
                <c:pt idx="41">
                  <c:v>2.9268916155419222</c:v>
                </c:pt>
                <c:pt idx="42">
                  <c:v>2.8533997955010224</c:v>
                </c:pt>
                <c:pt idx="43">
                  <c:v>2.5258819018404908</c:v>
                </c:pt>
                <c:pt idx="44">
                  <c:v>2.2542816973415132</c:v>
                </c:pt>
                <c:pt idx="45">
                  <c:v>1.9379473415132926</c:v>
                </c:pt>
                <c:pt idx="46">
                  <c:v>1.6919095092024539</c:v>
                </c:pt>
                <c:pt idx="47">
                  <c:v>1.3867586912065439</c:v>
                </c:pt>
                <c:pt idx="48">
                  <c:v>0.93462423312883436</c:v>
                </c:pt>
                <c:pt idx="49">
                  <c:v>0.58154396728016355</c:v>
                </c:pt>
                <c:pt idx="50">
                  <c:v>0.19171779141104295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0BF9-40EA-9B3F-CFDAE375BE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47776"/>
        <c:axId val="416652088"/>
      </c:lineChart>
      <c:catAx>
        <c:axId val="41664777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52088"/>
        <c:crosses val="autoZero"/>
        <c:auto val="1"/>
        <c:lblAlgn val="ctr"/>
        <c:lblOffset val="100"/>
        <c:noMultiLvlLbl val="0"/>
      </c:catAx>
      <c:valAx>
        <c:axId val="4166520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4777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6215404825362936"/>
          <c:y val="0.17609257264840039"/>
          <c:w val="0.21647486404911109"/>
          <c:h val="0.17841667279657164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  <c:userShapes r:id="rId3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ČESKÝ JAZYK</a:t>
            </a:r>
            <a:r>
              <a:rPr lang="cs-CZ" sz="1050" baseline="0"/>
              <a:t> –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2021 – PRVOMATURANTI</a:t>
            </a:r>
          </a:p>
        </c:rich>
      </c:tx>
      <c:layout>
        <c:manualLayout>
          <c:xMode val="edge"/>
          <c:yMode val="edge"/>
          <c:x val="0.16907962962962964"/>
          <c:y val="0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2905329040040706"/>
          <c:y val="0.15985327731962415"/>
          <c:w val="0.8327812976357470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ČJ,MA'!$BH$2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dPt>
            <c:idx val="22"/>
            <c:invertIfNegative val="0"/>
            <c:bubble3D val="0"/>
            <c:spPr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778D-4C82-AE88-AC65EC7B21B1}"/>
              </c:ext>
            </c:extLst>
          </c:dPt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ČJ,MA'!$BN$4:$BN$54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1.5181648423385811E-3</c:v>
                </c:pt>
                <c:pt idx="3">
                  <c:v>1.5181648423385811E-3</c:v>
                </c:pt>
                <c:pt idx="4">
                  <c:v>1.5181648423385811E-3</c:v>
                </c:pt>
                <c:pt idx="5">
                  <c:v>3.0363296846771621E-3</c:v>
                </c:pt>
                <c:pt idx="6">
                  <c:v>4.5544945270157436E-3</c:v>
                </c:pt>
                <c:pt idx="7">
                  <c:v>1.2145318738708649E-2</c:v>
                </c:pt>
                <c:pt idx="8">
                  <c:v>2.2772472635078717E-2</c:v>
                </c:pt>
                <c:pt idx="9">
                  <c:v>2.732696716209446E-2</c:v>
                </c:pt>
                <c:pt idx="10">
                  <c:v>3.6435956216125949E-2</c:v>
                </c:pt>
                <c:pt idx="11">
                  <c:v>6.2244758535881829E-2</c:v>
                </c:pt>
                <c:pt idx="12">
                  <c:v>9.8680714752007764E-2</c:v>
                </c:pt>
                <c:pt idx="13">
                  <c:v>0.1457438248645038</c:v>
                </c:pt>
                <c:pt idx="14">
                  <c:v>0.18369794592296831</c:v>
                </c:pt>
                <c:pt idx="15">
                  <c:v>0.23531555056248007</c:v>
                </c:pt>
                <c:pt idx="16">
                  <c:v>0.36132323247658232</c:v>
                </c:pt>
                <c:pt idx="17">
                  <c:v>0.43267698006649563</c:v>
                </c:pt>
                <c:pt idx="18">
                  <c:v>0.56931181587696789</c:v>
                </c:pt>
                <c:pt idx="19">
                  <c:v>0.76515508053864489</c:v>
                </c:pt>
                <c:pt idx="20">
                  <c:v>0.86839028981766841</c:v>
                </c:pt>
                <c:pt idx="21">
                  <c:v>1.0551245654253139</c:v>
                </c:pt>
                <c:pt idx="22">
                  <c:v>1.3299124018885971</c:v>
                </c:pt>
                <c:pt idx="23">
                  <c:v>1.5713006118204316</c:v>
                </c:pt>
                <c:pt idx="24">
                  <c:v>1.9295875146123367</c:v>
                </c:pt>
                <c:pt idx="25">
                  <c:v>2.1117672956929665</c:v>
                </c:pt>
                <c:pt idx="26">
                  <c:v>2.4639815391155171</c:v>
                </c:pt>
                <c:pt idx="27">
                  <c:v>2.8222684419074224</c:v>
                </c:pt>
                <c:pt idx="28">
                  <c:v>3.0621384869969184</c:v>
                </c:pt>
                <c:pt idx="29">
                  <c:v>3.461415840531965</c:v>
                </c:pt>
                <c:pt idx="30">
                  <c:v>3.8485478753283031</c:v>
                </c:pt>
                <c:pt idx="31">
                  <c:v>3.9320469416569246</c:v>
                </c:pt>
                <c:pt idx="32">
                  <c:v>4.1840623054851296</c:v>
                </c:pt>
                <c:pt idx="33">
                  <c:v>4.5666398457544517</c:v>
                </c:pt>
                <c:pt idx="34">
                  <c:v>4.642548087871381</c:v>
                </c:pt>
                <c:pt idx="35">
                  <c:v>4.6956838573532309</c:v>
                </c:pt>
                <c:pt idx="36">
                  <c:v>4.9264449133886963</c:v>
                </c:pt>
                <c:pt idx="37">
                  <c:v>4.7807010885241921</c:v>
                </c:pt>
                <c:pt idx="38">
                  <c:v>4.8292823634790265</c:v>
                </c:pt>
                <c:pt idx="39">
                  <c:v>4.9977986609786091</c:v>
                </c:pt>
                <c:pt idx="40">
                  <c:v>4.6516570769254129</c:v>
                </c:pt>
                <c:pt idx="41">
                  <c:v>4.4876952739528457</c:v>
                </c:pt>
                <c:pt idx="42">
                  <c:v>4.1324447008456184</c:v>
                </c:pt>
                <c:pt idx="43">
                  <c:v>3.9335651064992634</c:v>
                </c:pt>
                <c:pt idx="44">
                  <c:v>3.4659703350589806</c:v>
                </c:pt>
                <c:pt idx="45">
                  <c:v>3.0591021573122412</c:v>
                </c:pt>
                <c:pt idx="46">
                  <c:v>2.5884710561872808</c:v>
                </c:pt>
                <c:pt idx="47">
                  <c:v>2.0328227238913601</c:v>
                </c:pt>
                <c:pt idx="48">
                  <c:v>1.4164477979018961</c:v>
                </c:pt>
                <c:pt idx="49">
                  <c:v>0.86535396013299126</c:v>
                </c:pt>
                <c:pt idx="50">
                  <c:v>0.32185094657577923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78D-4C82-AE88-AC65EC7B21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66592"/>
        <c:axId val="416664632"/>
      </c:barChart>
      <c:lineChart>
        <c:grouping val="standard"/>
        <c:varyColors val="0"/>
        <c:ser>
          <c:idx val="0"/>
          <c:order val="0"/>
          <c:tx>
            <c:strRef>
              <c:f>'histogramy - ČJ,MA'!$CC$2</c:f>
              <c:strCache>
                <c:ptCount val="1"/>
                <c:pt idx="0">
                  <c:v>GYM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ČJ,MA'!$CI$4:$CI$54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4.6380038031631193E-3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9.2760076063262385E-3</c:v>
                </c:pt>
                <c:pt idx="14">
                  <c:v>0</c:v>
                </c:pt>
                <c:pt idx="15">
                  <c:v>9.2760076063262385E-3</c:v>
                </c:pt>
                <c:pt idx="16">
                  <c:v>1.3914011409489356E-2</c:v>
                </c:pt>
                <c:pt idx="17">
                  <c:v>3.2466026622141826E-2</c:v>
                </c:pt>
                <c:pt idx="18">
                  <c:v>3.2466026622141826E-2</c:v>
                </c:pt>
                <c:pt idx="19">
                  <c:v>5.1018041834794303E-2</c:v>
                </c:pt>
                <c:pt idx="20">
                  <c:v>5.1018041834794303E-2</c:v>
                </c:pt>
                <c:pt idx="21">
                  <c:v>5.5656045637957424E-2</c:v>
                </c:pt>
                <c:pt idx="22">
                  <c:v>0.13450211029173043</c:v>
                </c:pt>
                <c:pt idx="23">
                  <c:v>0.14841612170121982</c:v>
                </c:pt>
                <c:pt idx="24">
                  <c:v>0.22726218635499279</c:v>
                </c:pt>
                <c:pt idx="25">
                  <c:v>0.24581420156764527</c:v>
                </c:pt>
                <c:pt idx="26">
                  <c:v>0.39886832707202818</c:v>
                </c:pt>
                <c:pt idx="27">
                  <c:v>0.43133435369417</c:v>
                </c:pt>
                <c:pt idx="28">
                  <c:v>0.67714855526181528</c:v>
                </c:pt>
                <c:pt idx="29">
                  <c:v>0.82092667315987211</c:v>
                </c:pt>
                <c:pt idx="30">
                  <c:v>1.2522610268540422</c:v>
                </c:pt>
                <c:pt idx="31">
                  <c:v>1.4145911599647512</c:v>
                </c:pt>
                <c:pt idx="32">
                  <c:v>1.7949074718241267</c:v>
                </c:pt>
                <c:pt idx="33">
                  <c:v>2.3700199434163536</c:v>
                </c:pt>
                <c:pt idx="34">
                  <c:v>2.8291823199295023</c:v>
                </c:pt>
                <c:pt idx="35">
                  <c:v>3.1074625481192895</c:v>
                </c:pt>
                <c:pt idx="36">
                  <c:v>4.3458095635638418</c:v>
                </c:pt>
                <c:pt idx="37">
                  <c:v>4.8606279857149488</c:v>
                </c:pt>
                <c:pt idx="38">
                  <c:v>5.5238625295672739</c:v>
                </c:pt>
                <c:pt idx="39">
                  <c:v>6.7668475488149902</c:v>
                </c:pt>
                <c:pt idx="40">
                  <c:v>6.9199016743193731</c:v>
                </c:pt>
                <c:pt idx="41">
                  <c:v>7.3929780622420118</c:v>
                </c:pt>
                <c:pt idx="42">
                  <c:v>7.5367561801400678</c:v>
                </c:pt>
                <c:pt idx="43">
                  <c:v>7.745466351282408</c:v>
                </c:pt>
                <c:pt idx="44">
                  <c:v>7.4950141459115995</c:v>
                </c:pt>
                <c:pt idx="45">
                  <c:v>6.9616437085478404</c:v>
                </c:pt>
                <c:pt idx="46">
                  <c:v>6.0247669403088917</c:v>
                </c:pt>
                <c:pt idx="47">
                  <c:v>5.1528222253142246</c:v>
                </c:pt>
                <c:pt idx="48">
                  <c:v>3.8309911414127358</c:v>
                </c:pt>
                <c:pt idx="49">
                  <c:v>2.3885719586290062</c:v>
                </c:pt>
                <c:pt idx="50">
                  <c:v>0.94151477204211309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78D-4C82-AE88-AC65EC7B21B1}"/>
            </c:ext>
          </c:extLst>
        </c:ser>
        <c:ser>
          <c:idx val="2"/>
          <c:order val="2"/>
          <c:tx>
            <c:strRef>
              <c:f>'histogramy - ČJ,MA'!$CJ$2</c:f>
              <c:strCache>
                <c:ptCount val="1"/>
                <c:pt idx="0">
                  <c:v>LYCEA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ČJ,MA'!$CP$4:$CP$54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2.8587764436821039E-2</c:v>
                </c:pt>
                <c:pt idx="12">
                  <c:v>0</c:v>
                </c:pt>
                <c:pt idx="13">
                  <c:v>0</c:v>
                </c:pt>
                <c:pt idx="14">
                  <c:v>5.7175528873642079E-2</c:v>
                </c:pt>
                <c:pt idx="15">
                  <c:v>5.7175528873642079E-2</c:v>
                </c:pt>
                <c:pt idx="16">
                  <c:v>8.5763293310463118E-2</c:v>
                </c:pt>
                <c:pt idx="17">
                  <c:v>8.5763293310463118E-2</c:v>
                </c:pt>
                <c:pt idx="18">
                  <c:v>0.1429388221841052</c:v>
                </c:pt>
                <c:pt idx="19">
                  <c:v>0.37164093767867357</c:v>
                </c:pt>
                <c:pt idx="20">
                  <c:v>0.5431675242995998</c:v>
                </c:pt>
                <c:pt idx="21">
                  <c:v>0.62893081761006298</c:v>
                </c:pt>
                <c:pt idx="22">
                  <c:v>0.77186963979416812</c:v>
                </c:pt>
                <c:pt idx="23">
                  <c:v>0.5431675242995998</c:v>
                </c:pt>
                <c:pt idx="24">
                  <c:v>1.0291595197255576</c:v>
                </c:pt>
                <c:pt idx="25">
                  <c:v>1.0291595197255576</c:v>
                </c:pt>
                <c:pt idx="26">
                  <c:v>1.6009148084619784</c:v>
                </c:pt>
                <c:pt idx="27">
                  <c:v>1.6295025728987993</c:v>
                </c:pt>
                <c:pt idx="28">
                  <c:v>1.8010291595197256</c:v>
                </c:pt>
                <c:pt idx="29">
                  <c:v>3.1160663236134933</c:v>
                </c:pt>
                <c:pt idx="30">
                  <c:v>3.4305317324185252</c:v>
                </c:pt>
                <c:pt idx="31">
                  <c:v>3.6878216123499139</c:v>
                </c:pt>
                <c:pt idx="32">
                  <c:v>5.2887364208118921</c:v>
                </c:pt>
                <c:pt idx="33">
                  <c:v>5.3173241852487134</c:v>
                </c:pt>
                <c:pt idx="34">
                  <c:v>5.5174385363064609</c:v>
                </c:pt>
                <c:pt idx="35">
                  <c:v>5.9462550028587771</c:v>
                </c:pt>
                <c:pt idx="36">
                  <c:v>6.7467124070897651</c:v>
                </c:pt>
                <c:pt idx="37">
                  <c:v>6.6037735849056602</c:v>
                </c:pt>
                <c:pt idx="38">
                  <c:v>6.4036592338479137</c:v>
                </c:pt>
                <c:pt idx="39">
                  <c:v>5.9748427672955975</c:v>
                </c:pt>
                <c:pt idx="40">
                  <c:v>6.3750714694110924</c:v>
                </c:pt>
                <c:pt idx="41">
                  <c:v>5.8033161806746714</c:v>
                </c:pt>
                <c:pt idx="42">
                  <c:v>5.0600343053173242</c:v>
                </c:pt>
                <c:pt idx="43">
                  <c:v>4.0594625500285879</c:v>
                </c:pt>
                <c:pt idx="44">
                  <c:v>3.2875929102344195</c:v>
                </c:pt>
                <c:pt idx="45">
                  <c:v>2.4299599771297884</c:v>
                </c:pt>
                <c:pt idx="46">
                  <c:v>1.9439679817038307</c:v>
                </c:pt>
                <c:pt idx="47">
                  <c:v>1.5723270440251573</c:v>
                </c:pt>
                <c:pt idx="48">
                  <c:v>0.57175528873642079</c:v>
                </c:pt>
                <c:pt idx="49">
                  <c:v>0.34305317324185247</c:v>
                </c:pt>
                <c:pt idx="50">
                  <c:v>0.11435105774728416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778D-4C82-AE88-AC65EC7B21B1}"/>
            </c:ext>
          </c:extLst>
        </c:ser>
        <c:ser>
          <c:idx val="3"/>
          <c:order val="3"/>
          <c:tx>
            <c:strRef>
              <c:f>'histogramy - ČJ,MA'!$CX$2</c:f>
              <c:strCache>
                <c:ptCount val="1"/>
                <c:pt idx="0">
                  <c:v>SOŠ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ČJ,MA'!$DD$4:$DD$54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3.180256964762753E-3</c:v>
                </c:pt>
                <c:pt idx="3">
                  <c:v>0</c:v>
                </c:pt>
                <c:pt idx="4">
                  <c:v>3.180256964762753E-3</c:v>
                </c:pt>
                <c:pt idx="5">
                  <c:v>6.360513929525506E-3</c:v>
                </c:pt>
                <c:pt idx="6">
                  <c:v>6.360513929525506E-3</c:v>
                </c:pt>
                <c:pt idx="7">
                  <c:v>1.9081541788576517E-2</c:v>
                </c:pt>
                <c:pt idx="8">
                  <c:v>2.8622312682864772E-2</c:v>
                </c:pt>
                <c:pt idx="9">
                  <c:v>2.5442055718102024E-2</c:v>
                </c:pt>
                <c:pt idx="10">
                  <c:v>2.2261798753339269E-2</c:v>
                </c:pt>
                <c:pt idx="11">
                  <c:v>5.4064368400966796E-2</c:v>
                </c:pt>
                <c:pt idx="12">
                  <c:v>0.10812873680193359</c:v>
                </c:pt>
                <c:pt idx="13">
                  <c:v>0.16855361913242589</c:v>
                </c:pt>
                <c:pt idx="14">
                  <c:v>0.18127464699147691</c:v>
                </c:pt>
                <c:pt idx="15">
                  <c:v>0.26078107111054571</c:v>
                </c:pt>
                <c:pt idx="16">
                  <c:v>0.41025314845439514</c:v>
                </c:pt>
                <c:pt idx="17">
                  <c:v>0.4706780307848874</c:v>
                </c:pt>
                <c:pt idx="18">
                  <c:v>0.69965653224780566</c:v>
                </c:pt>
                <c:pt idx="19">
                  <c:v>0.95407708942882585</c:v>
                </c:pt>
                <c:pt idx="20">
                  <c:v>1.0781071110545732</c:v>
                </c:pt>
                <c:pt idx="21">
                  <c:v>1.2975448416232032</c:v>
                </c:pt>
                <c:pt idx="22">
                  <c:v>1.6187507950642412</c:v>
                </c:pt>
                <c:pt idx="23">
                  <c:v>2.0258236865538737</c:v>
                </c:pt>
                <c:pt idx="24">
                  <c:v>2.4901412034092356</c:v>
                </c:pt>
                <c:pt idx="25">
                  <c:v>2.8081668998855105</c:v>
                </c:pt>
                <c:pt idx="26">
                  <c:v>3.3488105838951787</c:v>
                </c:pt>
                <c:pt idx="27">
                  <c:v>3.8799134970105587</c:v>
                </c:pt>
                <c:pt idx="28">
                  <c:v>4.191578679557308</c:v>
                </c:pt>
                <c:pt idx="29">
                  <c:v>4.7576644192850788</c:v>
                </c:pt>
                <c:pt idx="30">
                  <c:v>5.158376796845185</c:v>
                </c:pt>
                <c:pt idx="31">
                  <c:v>5.2537845057880679</c:v>
                </c:pt>
                <c:pt idx="32">
                  <c:v>5.4255183818852561</c:v>
                </c:pt>
                <c:pt idx="33">
                  <c:v>5.8484925581987017</c:v>
                </c:pt>
                <c:pt idx="34">
                  <c:v>5.9089174405291951</c:v>
                </c:pt>
                <c:pt idx="35">
                  <c:v>5.7117415087139047</c:v>
                </c:pt>
                <c:pt idx="36">
                  <c:v>5.4764024933214603</c:v>
                </c:pt>
                <c:pt idx="37">
                  <c:v>5.0248060043251499</c:v>
                </c:pt>
                <c:pt idx="38">
                  <c:v>4.7672051901793671</c:v>
                </c:pt>
                <c:pt idx="39">
                  <c:v>4.4428189797735653</c:v>
                </c:pt>
                <c:pt idx="40">
                  <c:v>3.6223126828647754</c:v>
                </c:pt>
                <c:pt idx="41">
                  <c:v>3.278844930670398</c:v>
                </c:pt>
                <c:pt idx="42">
                  <c:v>2.5473858287749649</c:v>
                </c:pt>
                <c:pt idx="43">
                  <c:v>2.1752957638977231</c:v>
                </c:pt>
                <c:pt idx="44">
                  <c:v>1.5551456557689862</c:v>
                </c:pt>
                <c:pt idx="45">
                  <c:v>1.1925963617860322</c:v>
                </c:pt>
                <c:pt idx="46">
                  <c:v>0.90955349192214741</c:v>
                </c:pt>
                <c:pt idx="47">
                  <c:v>0.44841623203154812</c:v>
                </c:pt>
                <c:pt idx="48">
                  <c:v>0.20989695967434169</c:v>
                </c:pt>
                <c:pt idx="49">
                  <c:v>0.11448925073145909</c:v>
                </c:pt>
                <c:pt idx="50">
                  <c:v>9.5407708942882585E-3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778D-4C82-AE88-AC65EC7B21B1}"/>
            </c:ext>
          </c:extLst>
        </c:ser>
        <c:ser>
          <c:idx val="4"/>
          <c:order val="4"/>
          <c:tx>
            <c:strRef>
              <c:f>'histogramy - ČJ,MA'!$DE$2</c:f>
              <c:strCache>
                <c:ptCount val="1"/>
                <c:pt idx="0">
                  <c:v>SOU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ČJ,MA'!$DK$4:$DK$54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1.9542700801250732E-2</c:v>
                </c:pt>
                <c:pt idx="8">
                  <c:v>3.9085401602501464E-2</c:v>
                </c:pt>
                <c:pt idx="9">
                  <c:v>5.86281024037522E-2</c:v>
                </c:pt>
                <c:pt idx="10">
                  <c:v>7.8170803205002928E-2</c:v>
                </c:pt>
                <c:pt idx="11">
                  <c:v>0.21496970881375804</c:v>
                </c:pt>
                <c:pt idx="12">
                  <c:v>0.21496970881375804</c:v>
                </c:pt>
                <c:pt idx="13">
                  <c:v>0.27359781121751026</c:v>
                </c:pt>
                <c:pt idx="14">
                  <c:v>0.37131131522376393</c:v>
                </c:pt>
                <c:pt idx="15">
                  <c:v>0.58628102403752202</c:v>
                </c:pt>
                <c:pt idx="16">
                  <c:v>0.9771350400625366</c:v>
                </c:pt>
                <c:pt idx="17">
                  <c:v>1.172562048075044</c:v>
                </c:pt>
                <c:pt idx="18">
                  <c:v>1.2116474496775453</c:v>
                </c:pt>
                <c:pt idx="19">
                  <c:v>1.5047879616963065</c:v>
                </c:pt>
                <c:pt idx="20">
                  <c:v>1.8956419777213211</c:v>
                </c:pt>
                <c:pt idx="21">
                  <c:v>2.5210084033613445</c:v>
                </c:pt>
                <c:pt idx="22">
                  <c:v>2.9704905217901114</c:v>
                </c:pt>
                <c:pt idx="23">
                  <c:v>3.4199726402188784</c:v>
                </c:pt>
                <c:pt idx="24">
                  <c:v>3.8499120578463941</c:v>
                </c:pt>
                <c:pt idx="25">
                  <c:v>4.221223373070158</c:v>
                </c:pt>
                <c:pt idx="26">
                  <c:v>4.7097908931014265</c:v>
                </c:pt>
                <c:pt idx="27">
                  <c:v>5.3351573187414498</c:v>
                </c:pt>
                <c:pt idx="28">
                  <c:v>5.198358413132695</c:v>
                </c:pt>
                <c:pt idx="29">
                  <c:v>5.726011334766465</c:v>
                </c:pt>
                <c:pt idx="30">
                  <c:v>6.0191518467852259</c:v>
                </c:pt>
                <c:pt idx="31">
                  <c:v>5.9409810435802228</c:v>
                </c:pt>
                <c:pt idx="32">
                  <c:v>5.2374438147351965</c:v>
                </c:pt>
                <c:pt idx="33">
                  <c:v>5.7064686339652146</c:v>
                </c:pt>
                <c:pt idx="34">
                  <c:v>4.8075043971076798</c:v>
                </c:pt>
                <c:pt idx="35">
                  <c:v>4.8270470979089311</c:v>
                </c:pt>
                <c:pt idx="36">
                  <c:v>4.3580222786789138</c:v>
                </c:pt>
                <c:pt idx="37">
                  <c:v>3.5958569474301352</c:v>
                </c:pt>
                <c:pt idx="38">
                  <c:v>3.1854602306038697</c:v>
                </c:pt>
                <c:pt idx="39">
                  <c:v>2.5991792065663475</c:v>
                </c:pt>
                <c:pt idx="40">
                  <c:v>2.2474105921438343</c:v>
                </c:pt>
                <c:pt idx="41">
                  <c:v>1.3289036544850499</c:v>
                </c:pt>
                <c:pt idx="42">
                  <c:v>1.0162204416650382</c:v>
                </c:pt>
                <c:pt idx="43">
                  <c:v>0.9380496384600352</c:v>
                </c:pt>
                <c:pt idx="44">
                  <c:v>0.42993941762751609</c:v>
                </c:pt>
                <c:pt idx="45">
                  <c:v>0.37131131522376393</c:v>
                </c:pt>
                <c:pt idx="46">
                  <c:v>0.4494821184287669</c:v>
                </c:pt>
                <c:pt idx="47">
                  <c:v>0.21496970881375804</c:v>
                </c:pt>
                <c:pt idx="48">
                  <c:v>0.15634160641000586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778D-4C82-AE88-AC65EC7B21B1}"/>
            </c:ext>
          </c:extLst>
        </c:ser>
        <c:ser>
          <c:idx val="5"/>
          <c:order val="5"/>
          <c:tx>
            <c:strRef>
              <c:f>'histogramy - ČJ,MA'!$CQ$2</c:f>
              <c:strCache>
                <c:ptCount val="1"/>
                <c:pt idx="0">
                  <c:v>NÁSTAVBY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ČJ,MA'!$CU$4:$CU$54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4.8437878420925159E-2</c:v>
                </c:pt>
                <c:pt idx="7">
                  <c:v>7.2656817631387746E-2</c:v>
                </c:pt>
                <c:pt idx="8">
                  <c:v>0.24218939210462581</c:v>
                </c:pt>
                <c:pt idx="9">
                  <c:v>0.31484620973601357</c:v>
                </c:pt>
                <c:pt idx="10">
                  <c:v>0.5328166626301768</c:v>
                </c:pt>
                <c:pt idx="11">
                  <c:v>0.67813029789295232</c:v>
                </c:pt>
                <c:pt idx="12">
                  <c:v>1.041414386049891</c:v>
                </c:pt>
                <c:pt idx="13">
                  <c:v>1.2593848389440543</c:v>
                </c:pt>
                <c:pt idx="14">
                  <c:v>1.453136352627755</c:v>
                </c:pt>
                <c:pt idx="15">
                  <c:v>1.8164204407846936</c:v>
                </c:pt>
                <c:pt idx="16">
                  <c:v>2.760959069992734</c:v>
                </c:pt>
                <c:pt idx="17">
                  <c:v>3.2211189149915236</c:v>
                </c:pt>
                <c:pt idx="18">
                  <c:v>4.4320658755146525</c:v>
                </c:pt>
                <c:pt idx="19">
                  <c:v>3.8265923952530883</c:v>
                </c:pt>
                <c:pt idx="20">
                  <c:v>4.577379510777428</c:v>
                </c:pt>
                <c:pt idx="21">
                  <c:v>4.2140954226204892</c:v>
                </c:pt>
                <c:pt idx="22">
                  <c:v>5.1344151126180675</c:v>
                </c:pt>
                <c:pt idx="23">
                  <c:v>5.6672317752482444</c:v>
                </c:pt>
                <c:pt idx="24">
                  <c:v>4.7711310244611287</c:v>
                </c:pt>
                <c:pt idx="25">
                  <c:v>5.9578590457737954</c:v>
                </c:pt>
                <c:pt idx="26">
                  <c:v>5.0133204165657546</c:v>
                </c:pt>
                <c:pt idx="27">
                  <c:v>4.577379510777428</c:v>
                </c:pt>
                <c:pt idx="28">
                  <c:v>4.6500363284088158</c:v>
                </c:pt>
                <c:pt idx="29">
                  <c:v>4.4078469363041899</c:v>
                </c:pt>
                <c:pt idx="30">
                  <c:v>3.9234681520949382</c:v>
                </c:pt>
                <c:pt idx="31">
                  <c:v>4.1414386049891014</c:v>
                </c:pt>
                <c:pt idx="32">
                  <c:v>3.6812787599903127</c:v>
                </c:pt>
                <c:pt idx="33">
                  <c:v>3.1000242189392102</c:v>
                </c:pt>
                <c:pt idx="34">
                  <c:v>2.8093969484136596</c:v>
                </c:pt>
                <c:pt idx="35">
                  <c:v>1.9132961976265441</c:v>
                </c:pt>
                <c:pt idx="36">
                  <c:v>1.7195446839428432</c:v>
                </c:pt>
                <c:pt idx="37">
                  <c:v>1.4773552918382176</c:v>
                </c:pt>
                <c:pt idx="38">
                  <c:v>1.1625090821022039</c:v>
                </c:pt>
                <c:pt idx="39">
                  <c:v>1.1382901428917414</c:v>
                </c:pt>
                <c:pt idx="40">
                  <c:v>1.2593848389440543</c:v>
                </c:pt>
                <c:pt idx="41">
                  <c:v>0.82344393315572773</c:v>
                </c:pt>
                <c:pt idx="42">
                  <c:v>0.5328166626301768</c:v>
                </c:pt>
                <c:pt idx="43">
                  <c:v>0.60547348026156456</c:v>
                </c:pt>
                <c:pt idx="44">
                  <c:v>0.50859772341971421</c:v>
                </c:pt>
                <c:pt idx="45">
                  <c:v>0.2664083313150884</c:v>
                </c:pt>
                <c:pt idx="46">
                  <c:v>0.14531363526277549</c:v>
                </c:pt>
                <c:pt idx="47">
                  <c:v>0.12109469605231291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778D-4C82-AE88-AC65EC7B21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66592"/>
        <c:axId val="416664632"/>
      </c:lineChart>
      <c:catAx>
        <c:axId val="4166665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4632"/>
        <c:crosses val="autoZero"/>
        <c:auto val="1"/>
        <c:lblAlgn val="ctr"/>
        <c:lblOffset val="100"/>
        <c:noMultiLvlLbl val="0"/>
      </c:catAx>
      <c:valAx>
        <c:axId val="41666463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659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4157523148148146"/>
          <c:y val="0.19121150793650796"/>
          <c:w val="0.22054353747951386"/>
          <c:h val="0.31157222222222219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  <c:txPr>
        <a:bodyPr/>
        <a:lstStyle/>
        <a:p>
          <a:pPr>
            <a:defRPr sz="800"/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  <c:userShapes r:id="rId3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ČESKÝ JAZYK</a:t>
            </a:r>
            <a:r>
              <a:rPr lang="cs-CZ" sz="1050" baseline="0"/>
              <a:t> –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2021 – PRVOMATURANTI</a:t>
            </a:r>
          </a:p>
        </c:rich>
      </c:tx>
      <c:layout>
        <c:manualLayout>
          <c:xMode val="edge"/>
          <c:yMode val="edge"/>
          <c:x val="0.17364375000000001"/>
          <c:y val="5.0396825396825393E-3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2905329040040706"/>
          <c:y val="0.15985327731962415"/>
          <c:w val="0.8327812976357470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ČJ,MA'!$BH$2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dPt>
            <c:idx val="22"/>
            <c:invertIfNegative val="0"/>
            <c:bubble3D val="0"/>
            <c:spPr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3CC4-44F7-A73D-DAE2731D4034}"/>
              </c:ext>
            </c:extLst>
          </c:dPt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ČJ,MA'!$BN$4:$BN$54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1.5181648423385811E-3</c:v>
                </c:pt>
                <c:pt idx="3">
                  <c:v>1.5181648423385811E-3</c:v>
                </c:pt>
                <c:pt idx="4">
                  <c:v>1.5181648423385811E-3</c:v>
                </c:pt>
                <c:pt idx="5">
                  <c:v>3.0363296846771621E-3</c:v>
                </c:pt>
                <c:pt idx="6">
                  <c:v>4.5544945270157436E-3</c:v>
                </c:pt>
                <c:pt idx="7">
                  <c:v>1.2145318738708649E-2</c:v>
                </c:pt>
                <c:pt idx="8">
                  <c:v>2.2772472635078717E-2</c:v>
                </c:pt>
                <c:pt idx="9">
                  <c:v>2.732696716209446E-2</c:v>
                </c:pt>
                <c:pt idx="10">
                  <c:v>3.6435956216125949E-2</c:v>
                </c:pt>
                <c:pt idx="11">
                  <c:v>6.2244758535881829E-2</c:v>
                </c:pt>
                <c:pt idx="12">
                  <c:v>9.8680714752007764E-2</c:v>
                </c:pt>
                <c:pt idx="13">
                  <c:v>0.1457438248645038</c:v>
                </c:pt>
                <c:pt idx="14">
                  <c:v>0.18369794592296831</c:v>
                </c:pt>
                <c:pt idx="15">
                  <c:v>0.23531555056248007</c:v>
                </c:pt>
                <c:pt idx="16">
                  <c:v>0.36132323247658232</c:v>
                </c:pt>
                <c:pt idx="17">
                  <c:v>0.43267698006649563</c:v>
                </c:pt>
                <c:pt idx="18">
                  <c:v>0.56931181587696789</c:v>
                </c:pt>
                <c:pt idx="19">
                  <c:v>0.76515508053864489</c:v>
                </c:pt>
                <c:pt idx="20">
                  <c:v>0.86839028981766841</c:v>
                </c:pt>
                <c:pt idx="21">
                  <c:v>1.0551245654253139</c:v>
                </c:pt>
                <c:pt idx="22">
                  <c:v>1.3299124018885971</c:v>
                </c:pt>
                <c:pt idx="23">
                  <c:v>1.5713006118204316</c:v>
                </c:pt>
                <c:pt idx="24">
                  <c:v>1.9295875146123367</c:v>
                </c:pt>
                <c:pt idx="25">
                  <c:v>2.1117672956929665</c:v>
                </c:pt>
                <c:pt idx="26">
                  <c:v>2.4639815391155171</c:v>
                </c:pt>
                <c:pt idx="27">
                  <c:v>2.8222684419074224</c:v>
                </c:pt>
                <c:pt idx="28">
                  <c:v>3.0621384869969184</c:v>
                </c:pt>
                <c:pt idx="29">
                  <c:v>3.461415840531965</c:v>
                </c:pt>
                <c:pt idx="30">
                  <c:v>3.8485478753283031</c:v>
                </c:pt>
                <c:pt idx="31">
                  <c:v>3.9320469416569246</c:v>
                </c:pt>
                <c:pt idx="32">
                  <c:v>4.1840623054851296</c:v>
                </c:pt>
                <c:pt idx="33">
                  <c:v>4.5666398457544517</c:v>
                </c:pt>
                <c:pt idx="34">
                  <c:v>4.642548087871381</c:v>
                </c:pt>
                <c:pt idx="35">
                  <c:v>4.6956838573532309</c:v>
                </c:pt>
                <c:pt idx="36">
                  <c:v>4.9264449133886963</c:v>
                </c:pt>
                <c:pt idx="37">
                  <c:v>4.7807010885241921</c:v>
                </c:pt>
                <c:pt idx="38">
                  <c:v>4.8292823634790265</c:v>
                </c:pt>
                <c:pt idx="39">
                  <c:v>4.9977986609786091</c:v>
                </c:pt>
                <c:pt idx="40">
                  <c:v>4.6516570769254129</c:v>
                </c:pt>
                <c:pt idx="41">
                  <c:v>4.4876952739528457</c:v>
                </c:pt>
                <c:pt idx="42">
                  <c:v>4.1324447008456184</c:v>
                </c:pt>
                <c:pt idx="43">
                  <c:v>3.9335651064992634</c:v>
                </c:pt>
                <c:pt idx="44">
                  <c:v>3.4659703350589806</c:v>
                </c:pt>
                <c:pt idx="45">
                  <c:v>3.0591021573122412</c:v>
                </c:pt>
                <c:pt idx="46">
                  <c:v>2.5884710561872808</c:v>
                </c:pt>
                <c:pt idx="47">
                  <c:v>2.0328227238913601</c:v>
                </c:pt>
                <c:pt idx="48">
                  <c:v>1.4164477979018961</c:v>
                </c:pt>
                <c:pt idx="49">
                  <c:v>0.86535396013299126</c:v>
                </c:pt>
                <c:pt idx="50">
                  <c:v>0.32185094657577923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CC4-44F7-A73D-DAE2731D40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56792"/>
        <c:axId val="416661104"/>
      </c:barChart>
      <c:lineChart>
        <c:grouping val="standard"/>
        <c:varyColors val="0"/>
        <c:ser>
          <c:idx val="0"/>
          <c:order val="0"/>
          <c:tx>
            <c:strRef>
              <c:f>'histogramy - ČJ,MA'!$BO$2</c:f>
              <c:strCache>
                <c:ptCount val="1"/>
                <c:pt idx="0">
                  <c:v>CHLAPCI</c:v>
                </c:pt>
              </c:strCache>
            </c:strRef>
          </c:tx>
          <c:spPr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ČJ,MA'!$BU$4:$BU$54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3.1910141042823408E-3</c:v>
                </c:pt>
                <c:pt idx="4">
                  <c:v>0</c:v>
                </c:pt>
                <c:pt idx="5">
                  <c:v>3.1910141042823408E-3</c:v>
                </c:pt>
                <c:pt idx="6">
                  <c:v>3.1910141042823408E-3</c:v>
                </c:pt>
                <c:pt idx="7">
                  <c:v>1.5955070521411707E-2</c:v>
                </c:pt>
                <c:pt idx="8">
                  <c:v>1.5955070521411707E-2</c:v>
                </c:pt>
                <c:pt idx="9">
                  <c:v>2.8719126938541069E-2</c:v>
                </c:pt>
                <c:pt idx="10">
                  <c:v>3.5101155147105746E-2</c:v>
                </c:pt>
                <c:pt idx="11">
                  <c:v>6.3820282085646829E-2</c:v>
                </c:pt>
                <c:pt idx="12">
                  <c:v>8.6157380815623213E-2</c:v>
                </c:pt>
                <c:pt idx="13">
                  <c:v>0.12125853596272895</c:v>
                </c:pt>
                <c:pt idx="14">
                  <c:v>0.15955070521411704</c:v>
                </c:pt>
                <c:pt idx="15">
                  <c:v>0.21060693088263449</c:v>
                </c:pt>
                <c:pt idx="16">
                  <c:v>0.30952836811538709</c:v>
                </c:pt>
                <c:pt idx="17">
                  <c:v>0.42121386176526898</c:v>
                </c:pt>
                <c:pt idx="18">
                  <c:v>0.50737124258089217</c:v>
                </c:pt>
                <c:pt idx="19">
                  <c:v>0.79137149786202066</c:v>
                </c:pt>
                <c:pt idx="20">
                  <c:v>0.90305699151190244</c:v>
                </c:pt>
                <c:pt idx="21">
                  <c:v>1.113663922394537</c:v>
                </c:pt>
                <c:pt idx="22">
                  <c:v>1.4359563469270535</c:v>
                </c:pt>
                <c:pt idx="23">
                  <c:v>1.5986980662454526</c:v>
                </c:pt>
                <c:pt idx="24">
                  <c:v>1.9592826600293574</c:v>
                </c:pt>
                <c:pt idx="25">
                  <c:v>2.294339140979003</c:v>
                </c:pt>
                <c:pt idx="26">
                  <c:v>2.7761822707256365</c:v>
                </c:pt>
                <c:pt idx="27">
                  <c:v>3.2069691748037523</c:v>
                </c:pt>
                <c:pt idx="28">
                  <c:v>3.4239581338949518</c:v>
                </c:pt>
                <c:pt idx="29">
                  <c:v>3.9185653200587147</c:v>
                </c:pt>
                <c:pt idx="30">
                  <c:v>4.3046780266768785</c:v>
                </c:pt>
                <c:pt idx="31">
                  <c:v>4.4035994639096305</c:v>
                </c:pt>
                <c:pt idx="32">
                  <c:v>4.569532197332312</c:v>
                </c:pt>
                <c:pt idx="33">
                  <c:v>5.1056225668517454</c:v>
                </c:pt>
                <c:pt idx="34">
                  <c:v>5.1088135809560278</c:v>
                </c:pt>
                <c:pt idx="35">
                  <c:v>5.1183866232688748</c:v>
                </c:pt>
                <c:pt idx="36">
                  <c:v>5.2300721169187572</c:v>
                </c:pt>
                <c:pt idx="37">
                  <c:v>5.1120045950603101</c:v>
                </c:pt>
                <c:pt idx="38">
                  <c:v>4.8439594103005934</c:v>
                </c:pt>
                <c:pt idx="39">
                  <c:v>4.9684089603676052</c:v>
                </c:pt>
                <c:pt idx="40">
                  <c:v>4.480183802412407</c:v>
                </c:pt>
                <c:pt idx="41">
                  <c:v>4.1068351522113726</c:v>
                </c:pt>
                <c:pt idx="42">
                  <c:v>3.6345650647775862</c:v>
                </c:pt>
                <c:pt idx="43">
                  <c:v>3.3154636543493523</c:v>
                </c:pt>
                <c:pt idx="44">
                  <c:v>2.80809241176846</c:v>
                </c:pt>
                <c:pt idx="45">
                  <c:v>2.3358223243346736</c:v>
                </c:pt>
                <c:pt idx="46">
                  <c:v>1.8922713638394282</c:v>
                </c:pt>
                <c:pt idx="47">
                  <c:v>1.4359563469270535</c:v>
                </c:pt>
                <c:pt idx="48">
                  <c:v>1.0243155274746314</c:v>
                </c:pt>
                <c:pt idx="49">
                  <c:v>0.56161848235369194</c:v>
                </c:pt>
                <c:pt idx="50">
                  <c:v>0.23294402961261088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CC4-44F7-A73D-DAE2731D4034}"/>
            </c:ext>
          </c:extLst>
        </c:ser>
        <c:ser>
          <c:idx val="2"/>
          <c:order val="2"/>
          <c:tx>
            <c:strRef>
              <c:f>'histogramy - ČJ,MA'!$BV$2</c:f>
              <c:strCache>
                <c:ptCount val="1"/>
                <c:pt idx="0">
                  <c:v>DÍVKY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none"/>
          </c:marker>
          <c:cat>
            <c:numRef>
              <c:f>'histogramy - ČJ,MA'!$B$4:$B$54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ČJ,MA'!$CB$4:$CB$54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2.8959485679534332E-3</c:v>
                </c:pt>
                <c:pt idx="3">
                  <c:v>0</c:v>
                </c:pt>
                <c:pt idx="4">
                  <c:v>2.8959485679534332E-3</c:v>
                </c:pt>
                <c:pt idx="5">
                  <c:v>2.8959485679534332E-3</c:v>
                </c:pt>
                <c:pt idx="6">
                  <c:v>5.7918971359068663E-3</c:v>
                </c:pt>
                <c:pt idx="7">
                  <c:v>8.6878457038602995E-3</c:v>
                </c:pt>
                <c:pt idx="8">
                  <c:v>2.8959485679534335E-2</c:v>
                </c:pt>
                <c:pt idx="9">
                  <c:v>2.6063537111580899E-2</c:v>
                </c:pt>
                <c:pt idx="10">
                  <c:v>3.7647331383394628E-2</c:v>
                </c:pt>
                <c:pt idx="11">
                  <c:v>6.08149199270221E-2</c:v>
                </c:pt>
                <c:pt idx="12">
                  <c:v>0.11004604558223045</c:v>
                </c:pt>
                <c:pt idx="13">
                  <c:v>0.16796501694129912</c:v>
                </c:pt>
                <c:pt idx="14">
                  <c:v>0.20561234832469377</c:v>
                </c:pt>
                <c:pt idx="15">
                  <c:v>0.25773942254785553</c:v>
                </c:pt>
                <c:pt idx="16">
                  <c:v>0.4083287480814341</c:v>
                </c:pt>
                <c:pt idx="17">
                  <c:v>0.44308013089687526</c:v>
                </c:pt>
                <c:pt idx="18">
                  <c:v>0.62552489067794159</c:v>
                </c:pt>
                <c:pt idx="19">
                  <c:v>0.74136283339607889</c:v>
                </c:pt>
                <c:pt idx="20">
                  <c:v>0.83692913613854225</c:v>
                </c:pt>
                <c:pt idx="21">
                  <c:v>1.001998204511888</c:v>
                </c:pt>
                <c:pt idx="22">
                  <c:v>1.2336740899481624</c:v>
                </c:pt>
                <c:pt idx="23">
                  <c:v>1.5464365352871334</c:v>
                </c:pt>
                <c:pt idx="24">
                  <c:v>1.9026382091454055</c:v>
                </c:pt>
                <c:pt idx="25">
                  <c:v>1.9460774376647072</c:v>
                </c:pt>
                <c:pt idx="26">
                  <c:v>2.1806492716689352</c:v>
                </c:pt>
                <c:pt idx="27">
                  <c:v>2.473140077032232</c:v>
                </c:pt>
                <c:pt idx="28">
                  <c:v>2.733775448148041</c:v>
                </c:pt>
                <c:pt idx="29">
                  <c:v>3.0465378934870118</c:v>
                </c:pt>
                <c:pt idx="30">
                  <c:v>3.434595001592772</c:v>
                </c:pt>
                <c:pt idx="31">
                  <c:v>3.5040977672236537</c:v>
                </c:pt>
                <c:pt idx="32">
                  <c:v>3.8342359039703453</c:v>
                </c:pt>
                <c:pt idx="33">
                  <c:v>4.0774955836784335</c:v>
                </c:pt>
                <c:pt idx="34">
                  <c:v>4.2193970635081524</c:v>
                </c:pt>
                <c:pt idx="35">
                  <c:v>4.3120674176826617</c:v>
                </c:pt>
                <c:pt idx="36">
                  <c:v>4.6508934001332136</c:v>
                </c:pt>
                <c:pt idx="37">
                  <c:v>4.4800324346239613</c:v>
                </c:pt>
                <c:pt idx="38">
                  <c:v>4.8159624685065596</c:v>
                </c:pt>
                <c:pt idx="39">
                  <c:v>5.0244707653992071</c:v>
                </c:pt>
                <c:pt idx="40">
                  <c:v>4.8072746228026997</c:v>
                </c:pt>
                <c:pt idx="41">
                  <c:v>4.8333381599142804</c:v>
                </c:pt>
                <c:pt idx="42">
                  <c:v>4.5842865830702841</c:v>
                </c:pt>
                <c:pt idx="43">
                  <c:v>4.4945121774637284</c:v>
                </c:pt>
                <c:pt idx="44">
                  <c:v>4.0630158408386663</c:v>
                </c:pt>
                <c:pt idx="45">
                  <c:v>3.7155020126842548</c:v>
                </c:pt>
                <c:pt idx="46">
                  <c:v>3.2202948075642177</c:v>
                </c:pt>
                <c:pt idx="47">
                  <c:v>2.5744982769106022</c:v>
                </c:pt>
                <c:pt idx="48">
                  <c:v>1.772320523587501</c:v>
                </c:pt>
                <c:pt idx="49">
                  <c:v>1.1410037357736527</c:v>
                </c:pt>
                <c:pt idx="50">
                  <c:v>0.40253685094552721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CC4-44F7-A73D-DAE2731D40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56792"/>
        <c:axId val="416661104"/>
      </c:lineChart>
      <c:catAx>
        <c:axId val="4166567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1104"/>
        <c:crosses val="autoZero"/>
        <c:auto val="1"/>
        <c:lblAlgn val="ctr"/>
        <c:lblOffset val="100"/>
        <c:noMultiLvlLbl val="0"/>
      </c:catAx>
      <c:valAx>
        <c:axId val="41666110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5679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6215404825362936"/>
          <c:y val="0.17609257264840039"/>
          <c:w val="0.21647486404911109"/>
          <c:h val="0.17841667279657164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  <c:userShapes r:id="rId3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cs-CZ" sz="1200"/>
              <a:t>ČESKÝ JAZYK – DIDAKTICKÝ TEST</a:t>
            </a:r>
          </a:p>
          <a:p>
            <a:pPr>
              <a:defRPr/>
            </a:pPr>
            <a:r>
              <a:rPr lang="cs-CZ" sz="1100"/>
              <a:t>ČISTÁ NEÚSPĚŠNOST</a:t>
            </a:r>
          </a:p>
          <a:p>
            <a:pPr>
              <a:defRPr/>
            </a:pPr>
            <a:r>
              <a:rPr lang="cs-CZ" sz="1100"/>
              <a:t>JARO – PRVOMATURANTI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019532884476397"/>
          <c:y val="0.17739725751403276"/>
          <c:w val="0.88161930845600822"/>
          <c:h val="0.49159063295422212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CJ!$K$2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CJ!$B$10:$B$26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GYMNÁZIUM 4LETÉ</c:v>
                </c:pt>
                <c:pt idx="4">
                  <c:v>SOŠ ZDRAVOTNICKÉ</c:v>
                </c:pt>
                <c:pt idx="5">
                  <c:v>LYCEUM</c:v>
                </c:pt>
                <c:pt idx="6">
                  <c:v>SOŠ TECHNICKÉ 1</c:v>
                </c:pt>
                <c:pt idx="7">
                  <c:v>SOŠ EKONOMICKÉ</c:v>
                </c:pt>
                <c:pt idx="8">
                  <c:v>SOŠ PEDAG. A HUMANITNÍ</c:v>
                </c:pt>
                <c:pt idx="9">
                  <c:v>SOŠ UMĚLECKÉ</c:v>
                </c:pt>
                <c:pt idx="10">
                  <c:v>SOŠ ZEMĚDĚLSKÉ</c:v>
                </c:pt>
                <c:pt idx="11">
                  <c:v>SOŠ TECHNICKÉ 2</c:v>
                </c:pt>
                <c:pt idx="12">
                  <c:v>SOŠ HOTELOVÉ A PODNIKAT.</c:v>
                </c:pt>
                <c:pt idx="13">
                  <c:v>SOU TECHNICKÉ</c:v>
                </c:pt>
                <c:pt idx="14">
                  <c:v>SOU OSTATNÍ</c:v>
                </c:pt>
                <c:pt idx="15">
                  <c:v>NÁSTAVBY TECHNICKÉ</c:v>
                </c:pt>
                <c:pt idx="16">
                  <c:v>NÁSTAVBY OSTATNÍ</c:v>
                </c:pt>
              </c:strCache>
            </c:strRef>
          </c:cat>
          <c:val>
            <c:numRef>
              <c:f>CJ!$K$10:$K$26</c:f>
              <c:numCache>
                <c:formatCode>###0.0</c:formatCode>
                <c:ptCount val="17"/>
                <c:pt idx="0">
                  <c:v>4.7315211374297119</c:v>
                </c:pt>
                <c:pt idx="1">
                  <c:v>9.8473658296405725E-2</c:v>
                </c:pt>
                <c:pt idx="2">
                  <c:v>0.27311744049941472</c:v>
                </c:pt>
                <c:pt idx="3">
                  <c:v>0.29553322637845142</c:v>
                </c:pt>
                <c:pt idx="4">
                  <c:v>0.52356020942408377</c:v>
                </c:pt>
                <c:pt idx="5">
                  <c:v>2.0571428571428569</c:v>
                </c:pt>
                <c:pt idx="6">
                  <c:v>3.7553868253642522</c:v>
                </c:pt>
                <c:pt idx="7">
                  <c:v>4.4382153702405978</c:v>
                </c:pt>
                <c:pt idx="8">
                  <c:v>5.7870370370370372</c:v>
                </c:pt>
                <c:pt idx="9">
                  <c:v>6.8498306360557022</c:v>
                </c:pt>
                <c:pt idx="10">
                  <c:v>7.6251722553973362</c:v>
                </c:pt>
                <c:pt idx="11">
                  <c:v>7.7373974208675271</c:v>
                </c:pt>
                <c:pt idx="12">
                  <c:v>9.5268272074355735</c:v>
                </c:pt>
                <c:pt idx="13">
                  <c:v>9.5311063438553472</c:v>
                </c:pt>
                <c:pt idx="14">
                  <c:v>14.201183431952662</c:v>
                </c:pt>
                <c:pt idx="15">
                  <c:v>15.841584158415841</c:v>
                </c:pt>
                <c:pt idx="16">
                  <c:v>16.795643450845514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96-4FBD-971F-8EF1B2950D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7"/>
        <c:axId val="397070384"/>
        <c:axId val="397073520"/>
      </c:barChart>
      <c:lineChart>
        <c:grouping val="standard"/>
        <c:varyColors val="0"/>
        <c:ser>
          <c:idx val="0"/>
          <c:order val="1"/>
          <c:tx>
            <c:strRef>
              <c:f>CJ!$J$2</c:f>
              <c:strCache>
                <c:ptCount val="1"/>
                <c:pt idx="0">
                  <c:v>2020</c:v>
                </c:pt>
              </c:strCache>
            </c:strRef>
          </c:tx>
          <c:spPr>
            <a:ln w="9525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dLbls>
            <c:numFmt formatCode="#,##0.0" sourceLinked="0"/>
            <c:spPr>
              <a:solidFill>
                <a:srgbClr val="FFC000">
                  <a:alpha val="30000"/>
                </a:srgbClr>
              </a:solidFill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CJ!$B$10:$B$26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GYMNÁZIUM 4LETÉ</c:v>
                </c:pt>
                <c:pt idx="4">
                  <c:v>SOŠ ZDRAVOTNICKÉ</c:v>
                </c:pt>
                <c:pt idx="5">
                  <c:v>LYCEUM</c:v>
                </c:pt>
                <c:pt idx="6">
                  <c:v>SOŠ TECHNICKÉ 1</c:v>
                </c:pt>
                <c:pt idx="7">
                  <c:v>SOŠ EKONOMICKÉ</c:v>
                </c:pt>
                <c:pt idx="8">
                  <c:v>SOŠ PEDAG. A HUMANITNÍ</c:v>
                </c:pt>
                <c:pt idx="9">
                  <c:v>SOŠ UMĚLECKÉ</c:v>
                </c:pt>
                <c:pt idx="10">
                  <c:v>SOŠ ZEMĚDĚLSKÉ</c:v>
                </c:pt>
                <c:pt idx="11">
                  <c:v>SOŠ TECHNICKÉ 2</c:v>
                </c:pt>
                <c:pt idx="12">
                  <c:v>SOŠ HOTELOVÉ A PODNIKAT.</c:v>
                </c:pt>
                <c:pt idx="13">
                  <c:v>SOU TECHNICKÉ</c:v>
                </c:pt>
                <c:pt idx="14">
                  <c:v>SOU OSTATNÍ</c:v>
                </c:pt>
                <c:pt idx="15">
                  <c:v>NÁSTAVBY TECHNICKÉ</c:v>
                </c:pt>
                <c:pt idx="16">
                  <c:v>NÁSTAVBY OSTATNÍ</c:v>
                </c:pt>
              </c:strCache>
            </c:strRef>
          </c:cat>
          <c:val>
            <c:numRef>
              <c:f>CJ!$J$10:$J$26</c:f>
              <c:numCache>
                <c:formatCode>###0.0</c:formatCode>
                <c:ptCount val="17"/>
                <c:pt idx="0">
                  <c:v>14.055805204305571</c:v>
                </c:pt>
                <c:pt idx="1">
                  <c:v>0.64708810353409663</c:v>
                </c:pt>
                <c:pt idx="2">
                  <c:v>0.61317677756033917</c:v>
                </c:pt>
                <c:pt idx="3">
                  <c:v>1.7495395948434622</c:v>
                </c:pt>
                <c:pt idx="4">
                  <c:v>23.777777777777779</c:v>
                </c:pt>
                <c:pt idx="5">
                  <c:v>7.3150907613112981</c:v>
                </c:pt>
                <c:pt idx="6">
                  <c:v>11.620503024514486</c:v>
                </c:pt>
                <c:pt idx="7">
                  <c:v>15.045555281950259</c:v>
                </c:pt>
                <c:pt idx="8">
                  <c:v>22.63013698630137</c:v>
                </c:pt>
                <c:pt idx="9">
                  <c:v>17.217462260301918</c:v>
                </c:pt>
                <c:pt idx="10">
                  <c:v>19.922065270336091</c:v>
                </c:pt>
                <c:pt idx="11">
                  <c:v>20.80616478956728</c:v>
                </c:pt>
                <c:pt idx="12">
                  <c:v>22.553009209680873</c:v>
                </c:pt>
                <c:pt idx="13">
                  <c:v>25.684277530235516</c:v>
                </c:pt>
                <c:pt idx="14">
                  <c:v>33.761467889908261</c:v>
                </c:pt>
                <c:pt idx="15">
                  <c:v>36.763005780346816</c:v>
                </c:pt>
                <c:pt idx="16">
                  <c:v>39.219595556821417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196-4FBD-971F-8EF1B2950D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7070384"/>
        <c:axId val="397073520"/>
      </c:lineChart>
      <c:catAx>
        <c:axId val="397070384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 rot="-5400000" vert="horz"/>
          <a:lstStyle/>
          <a:p>
            <a:pPr>
              <a:defRPr sz="800"/>
            </a:pPr>
            <a:endParaRPr lang="cs-CZ"/>
          </a:p>
        </c:txPr>
        <c:crossAx val="397073520"/>
        <c:crosses val="autoZero"/>
        <c:auto val="1"/>
        <c:lblAlgn val="ctr"/>
        <c:lblOffset val="300"/>
        <c:noMultiLvlLbl val="0"/>
      </c:catAx>
      <c:valAx>
        <c:axId val="39707352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397070384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2643820470209685"/>
          <c:y val="0.223418489277002"/>
          <c:w val="0.15464151642953144"/>
          <c:h val="0.1054836544958232"/>
        </c:manualLayout>
      </c:layout>
      <c:overlay val="1"/>
      <c:spPr>
        <a:solidFill>
          <a:schemeClr val="bg1"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800"/>
            </a:pPr>
            <a:r>
              <a:rPr lang="cs-CZ" sz="800" dirty="0"/>
              <a:t>PODÍL VOLBY PŘEDMĚTŮ 2. POVINNÉ ZKOUŠKY SPOLEČNÉ</a:t>
            </a:r>
            <a:r>
              <a:rPr lang="cs-CZ" sz="800" baseline="0" dirty="0"/>
              <a:t> ČÁSTI</a:t>
            </a:r>
            <a:r>
              <a:rPr lang="cs-CZ" sz="800" dirty="0"/>
              <a:t> MZ – JARNÍ ZO,</a:t>
            </a:r>
            <a:r>
              <a:rPr lang="cs-CZ" sz="800" baseline="0" dirty="0"/>
              <a:t> PRVOMATURANTI – </a:t>
            </a:r>
            <a:r>
              <a:rPr lang="cs-CZ" sz="800" baseline="0" dirty="0">
                <a:solidFill>
                  <a:srgbClr val="FF0000"/>
                </a:solidFill>
              </a:rPr>
              <a:t>CELKEM</a:t>
            </a:r>
            <a:endParaRPr lang="cs-CZ" sz="800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14678446918156179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687124656318197"/>
          <c:y val="0.14532499327285309"/>
          <c:w val="0.84548006202797132"/>
          <c:h val="0.63269964205683327"/>
        </c:manualLayout>
      </c:layout>
      <c:lineChart>
        <c:grouping val="standard"/>
        <c:varyColors val="0"/>
        <c:ser>
          <c:idx val="0"/>
          <c:order val="0"/>
          <c:tx>
            <c:strRef>
              <c:f>VOLBA!$O$7</c:f>
              <c:strCache>
                <c:ptCount val="1"/>
                <c:pt idx="0">
                  <c:v>MATEMATIKA</c:v>
                </c:pt>
              </c:strCache>
            </c:strRef>
          </c:tx>
          <c:spPr>
            <a:ln w="12700">
              <a:solidFill>
                <a:srgbClr val="002060"/>
              </a:solidFill>
            </a:ln>
          </c:spPr>
          <c:marker>
            <c:symbol val="circle"/>
            <c:size val="4"/>
            <c:spPr>
              <a:solidFill>
                <a:srgbClr val="002060"/>
              </a:solidFill>
              <a:ln w="12700">
                <a:solidFill>
                  <a:srgbClr val="002060"/>
                </a:solidFill>
              </a:ln>
            </c:spPr>
          </c:marker>
          <c:dLbls>
            <c:dLbl>
              <c:idx val="0"/>
              <c:layout>
                <c:manualLayout>
                  <c:x val="-5.7455083634438471E-2"/>
                  <c:y val="-4.797705155601056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02E-4D0F-8897-4953021ADD6B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VOLBA!$P$3:$X$3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VOLBA!$P$7:$X$7</c:f>
              <c:numCache>
                <c:formatCode>0.0</c:formatCode>
                <c:ptCount val="9"/>
                <c:pt idx="0">
                  <c:v>39.063015882051573</c:v>
                </c:pt>
                <c:pt idx="1">
                  <c:v>35.935070991812623</c:v>
                </c:pt>
                <c:pt idx="2">
                  <c:v>29.55404067862769</c:v>
                </c:pt>
                <c:pt idx="3">
                  <c:v>27.204679741258637</c:v>
                </c:pt>
                <c:pt idx="4">
                  <c:v>25.835464113694478</c:v>
                </c:pt>
                <c:pt idx="5">
                  <c:v>23.482246842058114</c:v>
                </c:pt>
                <c:pt idx="6">
                  <c:v>21.379748143555222</c:v>
                </c:pt>
                <c:pt idx="7">
                  <c:v>19.873309314275588</c:v>
                </c:pt>
                <c:pt idx="8">
                  <c:v>18.865041524596428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02E-4D0F-8897-4953021ADD6B}"/>
            </c:ext>
          </c:extLst>
        </c:ser>
        <c:ser>
          <c:idx val="1"/>
          <c:order val="1"/>
          <c:tx>
            <c:strRef>
              <c:f>VOLBA!$O$8</c:f>
              <c:strCache>
                <c:ptCount val="1"/>
                <c:pt idx="0">
                  <c:v>ANGLIČTINA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VOLBA!$P$3:$X$3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VOLBA!$P$8:$X$8</c:f>
              <c:numCache>
                <c:formatCode>0.0</c:formatCode>
                <c:ptCount val="9"/>
                <c:pt idx="0">
                  <c:v>51.649114817555642</c:v>
                </c:pt>
                <c:pt idx="1">
                  <c:v>55.447455694890657</c:v>
                </c:pt>
                <c:pt idx="2">
                  <c:v>63.194066886927914</c:v>
                </c:pt>
                <c:pt idx="3">
                  <c:v>67.014896783414628</c:v>
                </c:pt>
                <c:pt idx="4">
                  <c:v>69.269191889159771</c:v>
                </c:pt>
                <c:pt idx="5">
                  <c:v>72.316122674470691</c:v>
                </c:pt>
                <c:pt idx="6">
                  <c:v>74.302080103931374</c:v>
                </c:pt>
                <c:pt idx="7">
                  <c:v>76.547457326797002</c:v>
                </c:pt>
                <c:pt idx="8">
                  <c:v>77.958715920827387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B02E-4D0F-8897-4953021ADD6B}"/>
            </c:ext>
          </c:extLst>
        </c:ser>
        <c:ser>
          <c:idx val="2"/>
          <c:order val="2"/>
          <c:tx>
            <c:strRef>
              <c:f>VOLBA!$O$9</c:f>
              <c:strCache>
                <c:ptCount val="1"/>
                <c:pt idx="0">
                  <c:v>NĚMČINA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VOLBA!$P$3:$X$3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VOLBA!$P$9:$X$9</c:f>
              <c:numCache>
                <c:formatCode>0.0</c:formatCode>
                <c:ptCount val="9"/>
                <c:pt idx="0">
                  <c:v>6.9858256959070983</c:v>
                </c:pt>
                <c:pt idx="1">
                  <c:v>6.2623069748160427</c:v>
                </c:pt>
                <c:pt idx="2">
                  <c:v>5.1273472460373881</c:v>
                </c:pt>
                <c:pt idx="3">
                  <c:v>3.6542060205991129</c:v>
                </c:pt>
                <c:pt idx="4">
                  <c:v>2.9538562169233513</c:v>
                </c:pt>
                <c:pt idx="5">
                  <c:v>2.5711470122734195</c:v>
                </c:pt>
                <c:pt idx="6">
                  <c:v>2.7326276628725807</c:v>
                </c:pt>
                <c:pt idx="7">
                  <c:v>2.1056051030653831</c:v>
                </c:pt>
                <c:pt idx="8">
                  <c:v>1.8236867050551067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B02E-4D0F-8897-4953021ADD6B}"/>
            </c:ext>
          </c:extLst>
        </c:ser>
        <c:ser>
          <c:idx val="3"/>
          <c:order val="3"/>
          <c:tx>
            <c:strRef>
              <c:f>VOLBA!$O$13</c:f>
              <c:strCache>
                <c:ptCount val="1"/>
                <c:pt idx="0">
                  <c:v>OSTATNÍ (RJ, FJ, ŠJ)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12700">
                <a:solidFill>
                  <a:schemeClr val="accent6"/>
                </a:solidFill>
              </a:ln>
            </c:spPr>
          </c:marker>
          <c:cat>
            <c:strRef>
              <c:f>VOLBA!$P$3:$X$3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VOLBA!$P$13:$X$13</c:f>
              <c:numCache>
                <c:formatCode>0.0</c:formatCode>
                <c:ptCount val="9"/>
                <c:pt idx="0">
                  <c:v>2.3020436044856831</c:v>
                </c:pt>
                <c:pt idx="1">
                  <c:v>2.3551663384806716</c:v>
                </c:pt>
                <c:pt idx="2">
                  <c:v>2.1245451884070095</c:v>
                </c:pt>
                <c:pt idx="3">
                  <c:v>2.1262174547276289</c:v>
                </c:pt>
                <c:pt idx="4">
                  <c:v>1.941487780222394</c:v>
                </c:pt>
                <c:pt idx="5">
                  <c:v>1.6304834711977783</c:v>
                </c:pt>
                <c:pt idx="6">
                  <c:v>1.5855440896408166</c:v>
                </c:pt>
                <c:pt idx="7">
                  <c:v>1.4736282558620284</c:v>
                </c:pt>
                <c:pt idx="8">
                  <c:v>1.3525558495210876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B02E-4D0F-8897-4953021ADD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338496"/>
        <c:axId val="141352960"/>
      </c:lineChart>
      <c:catAx>
        <c:axId val="141338496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41352960"/>
        <c:crosses val="autoZero"/>
        <c:auto val="1"/>
        <c:lblAlgn val="ctr"/>
        <c:lblOffset val="100"/>
        <c:noMultiLvlLbl val="0"/>
      </c:catAx>
      <c:valAx>
        <c:axId val="141352960"/>
        <c:scaling>
          <c:orientation val="minMax"/>
          <c:max val="9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 sz="500"/>
                </a:pPr>
                <a:r>
                  <a:rPr lang="cs-CZ" sz="500"/>
                  <a:t>PODÍL ŽÁKŮ NA PŘIHLÁŠKÁCH K 2. POVINNÉ ZK. (%)</a:t>
                </a:r>
              </a:p>
            </c:rich>
          </c:tx>
          <c:layout>
            <c:manualLayout>
              <c:xMode val="edge"/>
              <c:yMode val="edge"/>
              <c:x val="2.248077464625374E-2"/>
              <c:y val="0.1148125768816790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4133849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5.5249530097562859E-2"/>
          <c:y val="0.88296161221421376"/>
          <c:w val="0.89516193946527955"/>
          <c:h val="0.10043029714768971"/>
        </c:manualLayout>
      </c:layout>
      <c:overlay val="0"/>
      <c:spPr>
        <a:solidFill>
          <a:schemeClr val="bg1">
            <a:lumMod val="95000"/>
          </a:schemeClr>
        </a:solidFill>
      </c:spPr>
      <c:txPr>
        <a:bodyPr/>
        <a:lstStyle/>
        <a:p>
          <a:pPr>
            <a:defRPr sz="7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800"/>
            </a:pPr>
            <a:r>
              <a:rPr lang="cs-CZ" sz="800" dirty="0"/>
              <a:t>PODÍL VOLBY PŘEDMĚTŮ 2. POVINNÉ ZKOUŠKY SPOLEČNÉ</a:t>
            </a:r>
            <a:r>
              <a:rPr lang="cs-CZ" sz="800" baseline="0" dirty="0"/>
              <a:t> ČÁSTI</a:t>
            </a:r>
            <a:r>
              <a:rPr lang="cs-CZ" sz="800" dirty="0"/>
              <a:t> MZ – JARNÍ ZO,</a:t>
            </a:r>
            <a:r>
              <a:rPr lang="cs-CZ" sz="800" baseline="0" dirty="0"/>
              <a:t> PRVOMATURANTI – </a:t>
            </a:r>
            <a:r>
              <a:rPr lang="cs-CZ" sz="800" baseline="0" dirty="0">
                <a:solidFill>
                  <a:srgbClr val="FF0000"/>
                </a:solidFill>
              </a:rPr>
              <a:t>GYMNÁZIA</a:t>
            </a:r>
            <a:endParaRPr lang="cs-CZ" sz="800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13886615462994151"/>
          <c:y val="5.9975707477223396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687124656318197"/>
          <c:y val="0.16331762945780071"/>
          <c:w val="0.84548006202797132"/>
          <c:h val="0.61471747191531245"/>
        </c:manualLayout>
      </c:layout>
      <c:lineChart>
        <c:grouping val="standard"/>
        <c:varyColors val="0"/>
        <c:ser>
          <c:idx val="0"/>
          <c:order val="0"/>
          <c:tx>
            <c:strRef>
              <c:f>VOLBA!$O$43</c:f>
              <c:strCache>
                <c:ptCount val="1"/>
                <c:pt idx="0">
                  <c:v>MATEMATIKA</c:v>
                </c:pt>
              </c:strCache>
            </c:strRef>
          </c:tx>
          <c:spPr>
            <a:ln w="12700">
              <a:solidFill>
                <a:srgbClr val="002060"/>
              </a:solidFill>
            </a:ln>
          </c:spPr>
          <c:marker>
            <c:symbol val="circle"/>
            <c:size val="4"/>
            <c:spPr>
              <a:solidFill>
                <a:srgbClr val="002060"/>
              </a:solidFill>
              <a:ln w="12700">
                <a:solidFill>
                  <a:srgbClr val="002060"/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VOLBA!$P$39:$X$39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VOLBA!$P$43:$X$43</c:f>
              <c:numCache>
                <c:formatCode>0.0</c:formatCode>
                <c:ptCount val="9"/>
                <c:pt idx="0">
                  <c:v>37.26673275007542</c:v>
                </c:pt>
                <c:pt idx="1">
                  <c:v>38.320307080423618</c:v>
                </c:pt>
                <c:pt idx="2">
                  <c:v>34.389872453835899</c:v>
                </c:pt>
                <c:pt idx="3">
                  <c:v>33.749217206994558</c:v>
                </c:pt>
                <c:pt idx="4">
                  <c:v>33.631664592706038</c:v>
                </c:pt>
                <c:pt idx="5">
                  <c:v>32.355063747895116</c:v>
                </c:pt>
                <c:pt idx="6">
                  <c:v>30.688376894561493</c:v>
                </c:pt>
                <c:pt idx="7">
                  <c:v>30.089736399326977</c:v>
                </c:pt>
                <c:pt idx="8">
                  <c:v>33.46693386773547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B1A-452E-827C-51D2891B2087}"/>
            </c:ext>
          </c:extLst>
        </c:ser>
        <c:ser>
          <c:idx val="1"/>
          <c:order val="1"/>
          <c:tx>
            <c:strRef>
              <c:f>VOLBA!$O$44</c:f>
              <c:strCache>
                <c:ptCount val="1"/>
                <c:pt idx="0">
                  <c:v>ANGLIČTINA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VOLBA!$P$39:$X$39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VOLBA!$P$44:$X$44</c:f>
              <c:numCache>
                <c:formatCode>0.0</c:formatCode>
                <c:ptCount val="9"/>
                <c:pt idx="0">
                  <c:v>56.802999612119123</c:v>
                </c:pt>
                <c:pt idx="1">
                  <c:v>55.986680849095869</c:v>
                </c:pt>
                <c:pt idx="2">
                  <c:v>60.413097277746054</c:v>
                </c:pt>
                <c:pt idx="3">
                  <c:v>61.289079435425599</c:v>
                </c:pt>
                <c:pt idx="4">
                  <c:v>61.816789508949945</c:v>
                </c:pt>
                <c:pt idx="5">
                  <c:v>63.305268222275679</c:v>
                </c:pt>
                <c:pt idx="6">
                  <c:v>64.999296138144629</c:v>
                </c:pt>
                <c:pt idx="7">
                  <c:v>65.755281361002062</c:v>
                </c:pt>
                <c:pt idx="8">
                  <c:v>62.911870252132175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9B1A-452E-827C-51D2891B2087}"/>
            </c:ext>
          </c:extLst>
        </c:ser>
        <c:ser>
          <c:idx val="2"/>
          <c:order val="2"/>
          <c:tx>
            <c:strRef>
              <c:f>VOLBA!$O$45</c:f>
              <c:strCache>
                <c:ptCount val="1"/>
                <c:pt idx="0">
                  <c:v>NĚMČINA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VOLBA!$P$39:$X$39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VOLBA!$P$45:$X$45</c:f>
              <c:numCache>
                <c:formatCode>0.0</c:formatCode>
                <c:ptCount val="9"/>
                <c:pt idx="0">
                  <c:v>3.5943627979140627</c:v>
                </c:pt>
                <c:pt idx="1">
                  <c:v>2.9551866068538128</c:v>
                </c:pt>
                <c:pt idx="2">
                  <c:v>2.9221397296782792</c:v>
                </c:pt>
                <c:pt idx="3">
                  <c:v>2.6542704369189267</c:v>
                </c:pt>
                <c:pt idx="4">
                  <c:v>2.5126830669091604</c:v>
                </c:pt>
                <c:pt idx="5">
                  <c:v>2.3045465479913396</c:v>
                </c:pt>
                <c:pt idx="6">
                  <c:v>2.4494392567218806</c:v>
                </c:pt>
                <c:pt idx="7">
                  <c:v>2.3696017947279864</c:v>
                </c:pt>
                <c:pt idx="8">
                  <c:v>2.0086684997902782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B1A-452E-827C-51D2891B2087}"/>
            </c:ext>
          </c:extLst>
        </c:ser>
        <c:ser>
          <c:idx val="3"/>
          <c:order val="3"/>
          <c:tx>
            <c:strRef>
              <c:f>VOLBA!$O$49</c:f>
              <c:strCache>
                <c:ptCount val="1"/>
                <c:pt idx="0">
                  <c:v>OSTATNÍ (RJ, FJ, ŠJ)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12700">
                <a:solidFill>
                  <a:schemeClr val="accent6"/>
                </a:solidFill>
              </a:ln>
            </c:spPr>
          </c:marker>
          <c:cat>
            <c:strRef>
              <c:f>VOLBA!$P$39:$X$39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VOLBA!$P$49:$X$49</c:f>
              <c:numCache>
                <c:formatCode>0.0</c:formatCode>
                <c:ptCount val="9"/>
                <c:pt idx="0">
                  <c:v>2.3359048398913935</c:v>
                </c:pt>
                <c:pt idx="1">
                  <c:v>2.7378254636266939</c:v>
                </c:pt>
                <c:pt idx="2">
                  <c:v>2.274890538739768</c:v>
                </c:pt>
                <c:pt idx="3">
                  <c:v>2.3074329206609181</c:v>
                </c:pt>
                <c:pt idx="4">
                  <c:v>2.0388628314348618</c:v>
                </c:pt>
                <c:pt idx="5">
                  <c:v>2.035121481837864</c:v>
                </c:pt>
                <c:pt idx="6">
                  <c:v>1.862887710572005</c:v>
                </c:pt>
                <c:pt idx="7">
                  <c:v>1.78538044494298</c:v>
                </c:pt>
                <c:pt idx="8">
                  <c:v>1.6125273803420797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9B1A-452E-827C-51D2891B2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515392"/>
        <c:axId val="141529856"/>
      </c:lineChart>
      <c:catAx>
        <c:axId val="141515392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41529856"/>
        <c:crosses val="autoZero"/>
        <c:auto val="1"/>
        <c:lblAlgn val="ctr"/>
        <c:lblOffset val="100"/>
        <c:noMultiLvlLbl val="0"/>
      </c:catAx>
      <c:valAx>
        <c:axId val="141529856"/>
        <c:scaling>
          <c:orientation val="minMax"/>
          <c:max val="9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 sz="500"/>
                </a:pPr>
                <a:r>
                  <a:rPr lang="cs-CZ" sz="500"/>
                  <a:t>PODÍL ŽÁKŮ NA PŘIHLÁŠKÁCH K 2. POVINNÉ ZK. (%)</a:t>
                </a:r>
              </a:p>
            </c:rich>
          </c:tx>
          <c:layout>
            <c:manualLayout>
              <c:xMode val="edge"/>
              <c:yMode val="edge"/>
              <c:x val="2.248077464625374E-2"/>
              <c:y val="0.1148125768816790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4151539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5.5249360900696945E-2"/>
          <c:y val="0.88157678496205949"/>
          <c:w val="0.89516193946527955"/>
          <c:h val="0.10043029714768971"/>
        </c:manualLayout>
      </c:layout>
      <c:overlay val="0"/>
      <c:spPr>
        <a:solidFill>
          <a:schemeClr val="bg1">
            <a:lumMod val="95000"/>
          </a:schemeClr>
        </a:solidFill>
      </c:spPr>
      <c:txPr>
        <a:bodyPr/>
        <a:lstStyle/>
        <a:p>
          <a:pPr>
            <a:defRPr sz="7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800"/>
            </a:pPr>
            <a:r>
              <a:rPr lang="cs-CZ" sz="800" dirty="0"/>
              <a:t>PODÍL VOLBY PŘEDMĚTŮ 2. POVINNÉ ZKOUŠKY SPOLEČNÉ</a:t>
            </a:r>
            <a:r>
              <a:rPr lang="cs-CZ" sz="800" baseline="0" dirty="0"/>
              <a:t> ČÁSTI</a:t>
            </a:r>
            <a:r>
              <a:rPr lang="cs-CZ" sz="800" dirty="0"/>
              <a:t> MZ – JARNÍ ZO,</a:t>
            </a:r>
            <a:r>
              <a:rPr lang="cs-CZ" sz="800" baseline="0" dirty="0"/>
              <a:t> PRVOMATURANTI – </a:t>
            </a:r>
            <a:r>
              <a:rPr lang="cs-CZ" sz="800" baseline="0" dirty="0">
                <a:solidFill>
                  <a:srgbClr val="FF0000"/>
                </a:solidFill>
              </a:rPr>
              <a:t>LYCEA</a:t>
            </a:r>
            <a:endParaRPr lang="cs-CZ" sz="800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14934176714316252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687124656318197"/>
          <c:y val="0.16931520020552304"/>
          <c:w val="0.84548006202797132"/>
          <c:h val="0.62071504266303479"/>
        </c:manualLayout>
      </c:layout>
      <c:lineChart>
        <c:grouping val="standard"/>
        <c:varyColors val="0"/>
        <c:ser>
          <c:idx val="0"/>
          <c:order val="0"/>
          <c:tx>
            <c:strRef>
              <c:f>VOLBA!$O$55</c:f>
              <c:strCache>
                <c:ptCount val="1"/>
                <c:pt idx="0">
                  <c:v>MATEMATIKA</c:v>
                </c:pt>
              </c:strCache>
            </c:strRef>
          </c:tx>
          <c:spPr>
            <a:ln w="12700">
              <a:solidFill>
                <a:srgbClr val="002060"/>
              </a:solidFill>
            </a:ln>
          </c:spPr>
          <c:marker>
            <c:symbol val="circle"/>
            <c:size val="4"/>
            <c:spPr>
              <a:solidFill>
                <a:srgbClr val="002060"/>
              </a:solidFill>
              <a:ln w="12700">
                <a:solidFill>
                  <a:srgbClr val="002060"/>
                </a:solidFill>
              </a:ln>
            </c:spPr>
          </c:marker>
          <c:dLbls>
            <c:dLbl>
              <c:idx val="0"/>
              <c:layout>
                <c:manualLayout>
                  <c:x val="-5.7626359332147777E-2"/>
                  <c:y val="-5.393327301130943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5DB-4DCA-8BE6-CC00382ED42A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VOLBA!$P$51:$X$51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VOLBA!$P$55:$X$55</c:f>
              <c:numCache>
                <c:formatCode>0.0</c:formatCode>
                <c:ptCount val="9"/>
                <c:pt idx="0">
                  <c:v>40.659543109801035</c:v>
                </c:pt>
                <c:pt idx="1">
                  <c:v>36.676093104198394</c:v>
                </c:pt>
                <c:pt idx="2">
                  <c:v>28.688921141751329</c:v>
                </c:pt>
                <c:pt idx="3">
                  <c:v>24.640043466449335</c:v>
                </c:pt>
                <c:pt idx="4">
                  <c:v>23.395149786019971</c:v>
                </c:pt>
                <c:pt idx="5">
                  <c:v>22.499291584018135</c:v>
                </c:pt>
                <c:pt idx="6">
                  <c:v>19.927435110242815</c:v>
                </c:pt>
                <c:pt idx="7">
                  <c:v>17.599569429494082</c:v>
                </c:pt>
                <c:pt idx="8">
                  <c:v>20.466030320044919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45DB-4DCA-8BE6-CC00382ED42A}"/>
            </c:ext>
          </c:extLst>
        </c:ser>
        <c:ser>
          <c:idx val="1"/>
          <c:order val="1"/>
          <c:tx>
            <c:strRef>
              <c:f>VOLBA!$O$56</c:f>
              <c:strCache>
                <c:ptCount val="1"/>
                <c:pt idx="0">
                  <c:v>ANGLIČTINA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VOLBA!$P$51:$X$51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VOLBA!$P$56:$X$56</c:f>
              <c:numCache>
                <c:formatCode>0.0</c:formatCode>
                <c:ptCount val="9"/>
                <c:pt idx="0">
                  <c:v>52.560795873249809</c:v>
                </c:pt>
                <c:pt idx="1">
                  <c:v>57.472264520339358</c:v>
                </c:pt>
                <c:pt idx="2">
                  <c:v>66.860183841315916</c:v>
                </c:pt>
                <c:pt idx="3">
                  <c:v>72.425971203477317</c:v>
                </c:pt>
                <c:pt idx="4">
                  <c:v>74.236804564907274</c:v>
                </c:pt>
                <c:pt idx="5">
                  <c:v>75.148767356191556</c:v>
                </c:pt>
                <c:pt idx="6">
                  <c:v>76.695506558749642</c:v>
                </c:pt>
                <c:pt idx="7">
                  <c:v>80.005382131323998</c:v>
                </c:pt>
                <c:pt idx="8">
                  <c:v>77.653003930376201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45DB-4DCA-8BE6-CC00382ED42A}"/>
            </c:ext>
          </c:extLst>
        </c:ser>
        <c:ser>
          <c:idx val="2"/>
          <c:order val="2"/>
          <c:tx>
            <c:strRef>
              <c:f>VOLBA!$O$57</c:f>
              <c:strCache>
                <c:ptCount val="1"/>
                <c:pt idx="0">
                  <c:v>NĚMČINA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VOLBA!$P$51:$X$51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VOLBA!$P$57:$X$57</c:f>
              <c:numCache>
                <c:formatCode>0.0</c:formatCode>
                <c:ptCount val="9"/>
                <c:pt idx="0">
                  <c:v>5.8953574060427414</c:v>
                </c:pt>
                <c:pt idx="1">
                  <c:v>4.6334566021318251</c:v>
                </c:pt>
                <c:pt idx="2">
                  <c:v>3.2656023222060959</c:v>
                </c:pt>
                <c:pt idx="3">
                  <c:v>1.6028253192067372</c:v>
                </c:pt>
                <c:pt idx="4">
                  <c:v>1.1697574893009985</c:v>
                </c:pt>
                <c:pt idx="5">
                  <c:v>1.1901388495324454</c:v>
                </c:pt>
                <c:pt idx="6">
                  <c:v>1.9815796818308682</c:v>
                </c:pt>
                <c:pt idx="7">
                  <c:v>0.86114101184068881</c:v>
                </c:pt>
                <c:pt idx="8">
                  <c:v>1.0387422796181922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45DB-4DCA-8BE6-CC00382ED42A}"/>
            </c:ext>
          </c:extLst>
        </c:ser>
        <c:ser>
          <c:idx val="3"/>
          <c:order val="3"/>
          <c:tx>
            <c:strRef>
              <c:f>VOLBA!$O$61</c:f>
              <c:strCache>
                <c:ptCount val="1"/>
                <c:pt idx="0">
                  <c:v>OSTATNÍ (RJ, FJ, ŠJ)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12700">
                <a:solidFill>
                  <a:schemeClr val="accent6"/>
                </a:solidFill>
              </a:ln>
            </c:spPr>
          </c:marker>
          <c:cat>
            <c:strRef>
              <c:f>VOLBA!$P$51:$X$51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VOLBA!$P$61:$X$61</c:f>
              <c:numCache>
                <c:formatCode>0.0</c:formatCode>
                <c:ptCount val="9"/>
                <c:pt idx="0">
                  <c:v>0.8843036109064113</c:v>
                </c:pt>
                <c:pt idx="1">
                  <c:v>1.2181857733304329</c:v>
                </c:pt>
                <c:pt idx="2">
                  <c:v>1.1852926947266571</c:v>
                </c:pt>
                <c:pt idx="3">
                  <c:v>1.3311600108666122</c:v>
                </c:pt>
                <c:pt idx="4">
                  <c:v>1.1982881597717547</c:v>
                </c:pt>
                <c:pt idx="5">
                  <c:v>1.1618022102578636</c:v>
                </c:pt>
                <c:pt idx="6">
                  <c:v>1.3954786491766675</c:v>
                </c:pt>
                <c:pt idx="7">
                  <c:v>1.533907427341227</c:v>
                </c:pt>
                <c:pt idx="8">
                  <c:v>0.84222346996069619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45DB-4DCA-8BE6-CC00382ED4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579392"/>
        <c:axId val="141581312"/>
      </c:lineChart>
      <c:catAx>
        <c:axId val="141579392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41581312"/>
        <c:crosses val="autoZero"/>
        <c:auto val="1"/>
        <c:lblAlgn val="ctr"/>
        <c:lblOffset val="100"/>
        <c:noMultiLvlLbl val="0"/>
      </c:catAx>
      <c:valAx>
        <c:axId val="1415813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 sz="500"/>
                </a:pPr>
                <a:r>
                  <a:rPr lang="cs-CZ" sz="500"/>
                  <a:t>PODÍL ŽÁKŮ NA PŘIHLÁŠKÁCH K 2. POVINNÉ ZK. (%)</a:t>
                </a:r>
              </a:p>
            </c:rich>
          </c:tx>
          <c:layout>
            <c:manualLayout>
              <c:xMode val="edge"/>
              <c:yMode val="edge"/>
              <c:x val="2.248077464625374E-2"/>
              <c:y val="0.1148125768816790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4157939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5.5249360059467213E-2"/>
          <c:y val="0.89956966091569579"/>
          <c:w val="0.89516193946527955"/>
          <c:h val="0.10043029714768971"/>
        </c:manualLayout>
      </c:layout>
      <c:overlay val="0"/>
      <c:spPr>
        <a:solidFill>
          <a:schemeClr val="bg1">
            <a:lumMod val="95000"/>
          </a:schemeClr>
        </a:solidFill>
      </c:spPr>
      <c:txPr>
        <a:bodyPr/>
        <a:lstStyle/>
        <a:p>
          <a:pPr>
            <a:defRPr sz="7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800"/>
            </a:pPr>
            <a:r>
              <a:rPr lang="cs-CZ" sz="800" dirty="0"/>
              <a:t>PODÍL VOLBY PŘEDMĚTŮ 2. POVINNÉ ZKOUŠKY SPOLEČNÉ</a:t>
            </a:r>
            <a:r>
              <a:rPr lang="cs-CZ" sz="800" baseline="0" dirty="0"/>
              <a:t> ČÁSTI</a:t>
            </a:r>
            <a:r>
              <a:rPr lang="cs-CZ" sz="800" dirty="0"/>
              <a:t> MZ – JARNÍ ZO,</a:t>
            </a:r>
            <a:r>
              <a:rPr lang="cs-CZ" sz="800" baseline="0" dirty="0"/>
              <a:t> PRVOMATURANTI – </a:t>
            </a:r>
            <a:r>
              <a:rPr lang="cs-CZ" sz="800" baseline="0" dirty="0">
                <a:solidFill>
                  <a:srgbClr val="FF0000"/>
                </a:solidFill>
              </a:rPr>
              <a:t>SOŠ</a:t>
            </a:r>
            <a:endParaRPr lang="cs-CZ" sz="800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11721024386212582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687124656318197"/>
          <c:y val="0.18135132451740099"/>
          <c:w val="0.84548006202797132"/>
          <c:h val="0.57865642921644733"/>
        </c:manualLayout>
      </c:layout>
      <c:lineChart>
        <c:grouping val="standard"/>
        <c:varyColors val="0"/>
        <c:ser>
          <c:idx val="0"/>
          <c:order val="0"/>
          <c:tx>
            <c:strRef>
              <c:f>VOLBA!$O$67</c:f>
              <c:strCache>
                <c:ptCount val="1"/>
                <c:pt idx="0">
                  <c:v>MATEMATIKA</c:v>
                </c:pt>
              </c:strCache>
            </c:strRef>
          </c:tx>
          <c:spPr>
            <a:ln w="12700">
              <a:solidFill>
                <a:srgbClr val="002060"/>
              </a:solidFill>
            </a:ln>
          </c:spPr>
          <c:marker>
            <c:symbol val="circle"/>
            <c:size val="4"/>
            <c:spPr>
              <a:solidFill>
                <a:srgbClr val="002060"/>
              </a:solidFill>
              <a:ln w="12700">
                <a:solidFill>
                  <a:srgbClr val="002060"/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VOLBA!$P$63:$X$63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VOLBA!$P$67:$X$67</c:f>
              <c:numCache>
                <c:formatCode>0.0</c:formatCode>
                <c:ptCount val="9"/>
                <c:pt idx="0">
                  <c:v>35.49835522366557</c:v>
                </c:pt>
                <c:pt idx="1">
                  <c:v>31.913660327362059</c:v>
                </c:pt>
                <c:pt idx="2">
                  <c:v>24.761540273198303</c:v>
                </c:pt>
                <c:pt idx="3">
                  <c:v>21.934596385918841</c:v>
                </c:pt>
                <c:pt idx="4">
                  <c:v>20.484746397155156</c:v>
                </c:pt>
                <c:pt idx="5">
                  <c:v>17.445999018163967</c:v>
                </c:pt>
                <c:pt idx="6">
                  <c:v>15.685793188094507</c:v>
                </c:pt>
                <c:pt idx="7">
                  <c:v>14.184611662230825</c:v>
                </c:pt>
                <c:pt idx="8">
                  <c:v>11.107975390867528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E3F-475B-8714-D3CBD37CF650}"/>
            </c:ext>
          </c:extLst>
        </c:ser>
        <c:ser>
          <c:idx val="1"/>
          <c:order val="1"/>
          <c:tx>
            <c:strRef>
              <c:f>VOLBA!$O$68</c:f>
              <c:strCache>
                <c:ptCount val="1"/>
                <c:pt idx="0">
                  <c:v>ANGLIČTINA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VOLBA!$P$63:$X$63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VOLBA!$P$68:$X$68</c:f>
              <c:numCache>
                <c:formatCode>0.0</c:formatCode>
                <c:ptCount val="9"/>
                <c:pt idx="0">
                  <c:v>55.077196436718133</c:v>
                </c:pt>
                <c:pt idx="1">
                  <c:v>59.537939219961913</c:v>
                </c:pt>
                <c:pt idx="2">
                  <c:v>68.290744229863392</c:v>
                </c:pt>
                <c:pt idx="3">
                  <c:v>73.131995247920969</c:v>
                </c:pt>
                <c:pt idx="4">
                  <c:v>75.403955330962631</c:v>
                </c:pt>
                <c:pt idx="5">
                  <c:v>78.902798232695133</c:v>
                </c:pt>
                <c:pt idx="6">
                  <c:v>80.543111383860079</c:v>
                </c:pt>
                <c:pt idx="7">
                  <c:v>82.818170820227436</c:v>
                </c:pt>
                <c:pt idx="8">
                  <c:v>86.157362984703951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E3F-475B-8714-D3CBD37CF650}"/>
            </c:ext>
          </c:extLst>
        </c:ser>
        <c:ser>
          <c:idx val="2"/>
          <c:order val="2"/>
          <c:tx>
            <c:strRef>
              <c:f>VOLBA!$O$69</c:f>
              <c:strCache>
                <c:ptCount val="1"/>
                <c:pt idx="0">
                  <c:v>NĚMČINA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dLbls>
            <c:dLbl>
              <c:idx val="5"/>
              <c:layout>
                <c:manualLayout>
                  <c:x val="-4.9348931376165757E-2"/>
                  <c:y val="-5.39948276921767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3E3F-475B-8714-D3CBD37CF650}"/>
                </c:ext>
              </c:extLst>
            </c:dLbl>
            <c:dLbl>
              <c:idx val="6"/>
              <c:layout>
                <c:manualLayout>
                  <c:x val="-4.9348931376165889E-2"/>
                  <c:y val="-5.39948276921767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3E3F-475B-8714-D3CBD37CF650}"/>
                </c:ext>
              </c:extLst>
            </c:dLbl>
            <c:dLbl>
              <c:idx val="7"/>
              <c:layout>
                <c:manualLayout>
                  <c:x val="-4.9348931376165757E-2"/>
                  <c:y val="-4.799041184619239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3E3F-475B-8714-D3CBD37CF650}"/>
                </c:ext>
              </c:extLst>
            </c:dLbl>
            <c:dLbl>
              <c:idx val="8"/>
              <c:layout>
                <c:manualLayout>
                  <c:x val="-4.3304419985056276E-2"/>
                  <c:y val="-3.59815801542236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3E3F-475B-8714-D3CBD37CF650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VOLBA!$P$63:$X$63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VOLBA!$P$69:$X$69</c:f>
              <c:numCache>
                <c:formatCode>0.0</c:formatCode>
                <c:ptCount val="9"/>
                <c:pt idx="0">
                  <c:v>7.9069320719379537</c:v>
                </c:pt>
                <c:pt idx="1">
                  <c:v>7.1544894973639899</c:v>
                </c:pt>
                <c:pt idx="2">
                  <c:v>5.4139189825718326</c:v>
                </c:pt>
                <c:pt idx="3">
                  <c:v>3.3577190020634031</c:v>
                </c:pt>
                <c:pt idx="4">
                  <c:v>2.5609832179175247</c:v>
                </c:pt>
                <c:pt idx="5">
                  <c:v>2.454590083456063</c:v>
                </c:pt>
                <c:pt idx="6">
                  <c:v>2.5375882172445534</c:v>
                </c:pt>
                <c:pt idx="7">
                  <c:v>1.835833534962497</c:v>
                </c:pt>
                <c:pt idx="8">
                  <c:v>1.5550036687926851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E3F-475B-8714-D3CBD37CF650}"/>
            </c:ext>
          </c:extLst>
        </c:ser>
        <c:ser>
          <c:idx val="3"/>
          <c:order val="3"/>
          <c:tx>
            <c:strRef>
              <c:f>VOLBA!$O$73</c:f>
              <c:strCache>
                <c:ptCount val="1"/>
                <c:pt idx="0">
                  <c:v>OSTATNÍ (RJ, FJ, ŠJ)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12700">
                <a:solidFill>
                  <a:schemeClr val="accent6"/>
                </a:solidFill>
              </a:ln>
            </c:spPr>
          </c:marker>
          <c:cat>
            <c:strRef>
              <c:f>VOLBA!$P$63:$X$63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VOLBA!$P$73:$X$73</c:f>
              <c:numCache>
                <c:formatCode>0.0</c:formatCode>
                <c:ptCount val="9"/>
                <c:pt idx="0">
                  <c:v>1.5175162676783442</c:v>
                </c:pt>
                <c:pt idx="1">
                  <c:v>1.393910955312043</c:v>
                </c:pt>
                <c:pt idx="2">
                  <c:v>1.5337965143664627</c:v>
                </c:pt>
                <c:pt idx="3">
                  <c:v>1.5756893640967924</c:v>
                </c:pt>
                <c:pt idx="4">
                  <c:v>1.550315053964689</c:v>
                </c:pt>
                <c:pt idx="5">
                  <c:v>1.1966126656848308</c:v>
                </c:pt>
                <c:pt idx="6">
                  <c:v>1.2335072108008591</c:v>
                </c:pt>
                <c:pt idx="7">
                  <c:v>1.1613839825792402</c:v>
                </c:pt>
                <c:pt idx="8">
                  <c:v>1.1796579556358302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3E3F-475B-8714-D3CBD37CF6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637888"/>
        <c:axId val="141656448"/>
      </c:lineChart>
      <c:catAx>
        <c:axId val="141637888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41656448"/>
        <c:crosses val="autoZero"/>
        <c:auto val="1"/>
        <c:lblAlgn val="ctr"/>
        <c:lblOffset val="100"/>
        <c:noMultiLvlLbl val="0"/>
      </c:catAx>
      <c:valAx>
        <c:axId val="141656448"/>
        <c:scaling>
          <c:orientation val="minMax"/>
          <c:max val="90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 sz="500"/>
                </a:pPr>
                <a:r>
                  <a:rPr lang="cs-CZ" sz="500"/>
                  <a:t>PODÍL ŽÁKŮ NA PŘIHLÁŠKÁCH K 2. POVINNÉ ZK. (%)</a:t>
                </a:r>
              </a:p>
            </c:rich>
          </c:tx>
          <c:layout>
            <c:manualLayout>
              <c:xMode val="edge"/>
              <c:yMode val="edge"/>
              <c:x val="2.248077464625374E-2"/>
              <c:y val="0.1148125768816790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41637888"/>
        <c:crosses val="autoZero"/>
        <c:crossBetween val="between"/>
        <c:majorUnit val="10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5.5249400624908046E-2"/>
          <c:y val="0.87695868090259088"/>
          <c:w val="0.89516193946527955"/>
          <c:h val="0.10043029714768971"/>
        </c:manualLayout>
      </c:layout>
      <c:overlay val="0"/>
      <c:spPr>
        <a:solidFill>
          <a:schemeClr val="bg1">
            <a:lumMod val="95000"/>
          </a:schemeClr>
        </a:solidFill>
      </c:spPr>
      <c:txPr>
        <a:bodyPr/>
        <a:lstStyle/>
        <a:p>
          <a:pPr>
            <a:defRPr sz="7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800"/>
            </a:pPr>
            <a:r>
              <a:rPr lang="cs-CZ" sz="800" dirty="0"/>
              <a:t>PODÍL VOLBY PŘEDMĚTŮ 2. POVINNÉ ZKOUŠKY SPOLEČNÉ</a:t>
            </a:r>
            <a:r>
              <a:rPr lang="cs-CZ" sz="800" baseline="0" dirty="0"/>
              <a:t> ČÁSTI</a:t>
            </a:r>
            <a:r>
              <a:rPr lang="cs-CZ" sz="800" dirty="0"/>
              <a:t> MZ – JARNÍ ZO,</a:t>
            </a:r>
            <a:r>
              <a:rPr lang="cs-CZ" sz="800" baseline="0" dirty="0"/>
              <a:t> PRVOMATURANTI – </a:t>
            </a:r>
            <a:r>
              <a:rPr lang="cs-CZ" sz="800" baseline="0" dirty="0">
                <a:solidFill>
                  <a:srgbClr val="FF0000"/>
                </a:solidFill>
              </a:rPr>
              <a:t>SOU</a:t>
            </a:r>
            <a:endParaRPr lang="cs-CZ" sz="800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12407100248585452"/>
          <c:y val="6.0044158459843693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687124656318197"/>
          <c:y val="0.18135132451740099"/>
          <c:w val="0.84548006202797132"/>
          <c:h val="0.56664759752447869"/>
        </c:manualLayout>
      </c:layout>
      <c:lineChart>
        <c:grouping val="standard"/>
        <c:varyColors val="0"/>
        <c:ser>
          <c:idx val="0"/>
          <c:order val="0"/>
          <c:tx>
            <c:strRef>
              <c:f>VOLBA!$O$79</c:f>
              <c:strCache>
                <c:ptCount val="1"/>
                <c:pt idx="0">
                  <c:v>MATEMATIKA</c:v>
                </c:pt>
              </c:strCache>
            </c:strRef>
          </c:tx>
          <c:spPr>
            <a:ln w="12700">
              <a:solidFill>
                <a:srgbClr val="002060"/>
              </a:solidFill>
            </a:ln>
          </c:spPr>
          <c:marker>
            <c:symbol val="circle"/>
            <c:size val="4"/>
            <c:spPr>
              <a:solidFill>
                <a:srgbClr val="002060"/>
              </a:solidFill>
              <a:ln w="12700">
                <a:solidFill>
                  <a:srgbClr val="002060"/>
                </a:solidFill>
              </a:ln>
            </c:spPr>
          </c:marker>
          <c:dLbls>
            <c:dLbl>
              <c:idx val="1"/>
              <c:layout>
                <c:manualLayout>
                  <c:x val="-5.7626342951273592E-2"/>
                  <c:y val="4.20758258435730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768-485D-BBBE-3E6FEA78A5CC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VOLBA!$P$75:$X$75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VOLBA!$P$79:$X$79</c:f>
              <c:numCache>
                <c:formatCode>0.0</c:formatCode>
                <c:ptCount val="9"/>
                <c:pt idx="0">
                  <c:v>50.752472409344996</c:v>
                </c:pt>
                <c:pt idx="1">
                  <c:v>43.072339016719084</c:v>
                </c:pt>
                <c:pt idx="2">
                  <c:v>34.149392423159398</c:v>
                </c:pt>
                <c:pt idx="3">
                  <c:v>30.438262957774665</c:v>
                </c:pt>
                <c:pt idx="4">
                  <c:v>26.96807455879437</c:v>
                </c:pt>
                <c:pt idx="5">
                  <c:v>24.606258948660258</c:v>
                </c:pt>
                <c:pt idx="6">
                  <c:v>19.137625516834021</c:v>
                </c:pt>
                <c:pt idx="7">
                  <c:v>16.906622788975731</c:v>
                </c:pt>
                <c:pt idx="8">
                  <c:v>13.243691287529932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E768-485D-BBBE-3E6FEA78A5CC}"/>
            </c:ext>
          </c:extLst>
        </c:ser>
        <c:ser>
          <c:idx val="1"/>
          <c:order val="1"/>
          <c:tx>
            <c:strRef>
              <c:f>VOLBA!$O$80</c:f>
              <c:strCache>
                <c:ptCount val="1"/>
                <c:pt idx="0">
                  <c:v>ANGLIČTINA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5.7626342951273557E-2"/>
                  <c:y val="6.008907338152614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E768-485D-BBBE-3E6FEA78A5CC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VOLBA!$P$75:$X$75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VOLBA!$P$80:$X$80</c:f>
              <c:numCache>
                <c:formatCode>0.0</c:formatCode>
                <c:ptCount val="9"/>
                <c:pt idx="0">
                  <c:v>42.181453346710619</c:v>
                </c:pt>
                <c:pt idx="1">
                  <c:v>50.422115543784138</c:v>
                </c:pt>
                <c:pt idx="2">
                  <c:v>60.239456754824872</c:v>
                </c:pt>
                <c:pt idx="3">
                  <c:v>66.199719831899145</c:v>
                </c:pt>
                <c:pt idx="4">
                  <c:v>69.918699186991873</c:v>
                </c:pt>
                <c:pt idx="5">
                  <c:v>73.348332992431992</c:v>
                </c:pt>
                <c:pt idx="6">
                  <c:v>78.9722386296515</c:v>
                </c:pt>
                <c:pt idx="7">
                  <c:v>81.345125462772515</c:v>
                </c:pt>
                <c:pt idx="8">
                  <c:v>84.766992079572674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E768-485D-BBBE-3E6FEA78A5CC}"/>
            </c:ext>
          </c:extLst>
        </c:ser>
        <c:ser>
          <c:idx val="2"/>
          <c:order val="2"/>
          <c:tx>
            <c:strRef>
              <c:f>VOLBA!$O$81</c:f>
              <c:strCache>
                <c:ptCount val="1"/>
                <c:pt idx="0">
                  <c:v>NĚMČINA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dLbls>
            <c:dLbl>
              <c:idx val="7"/>
              <c:layout>
                <c:manualLayout>
                  <c:x val="-4.9395307718656419E-2"/>
                  <c:y val="-6.6003659384145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10-E768-485D-BBBE-3E6FEA78A5CC}"/>
                </c:ext>
              </c:extLst>
            </c:dLbl>
            <c:dLbl>
              <c:idx val="8"/>
              <c:layout>
                <c:manualLayout>
                  <c:x val="-4.3275187931453518E-2"/>
                  <c:y val="-4.799041184619250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F-E768-485D-BBBE-3E6FEA78A5CC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VOLBA!$P$75:$X$75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VOLBA!$P$81:$X$81</c:f>
              <c:numCache>
                <c:formatCode>0.0</c:formatCode>
                <c:ptCount val="9"/>
                <c:pt idx="0">
                  <c:v>6.6360900100329649</c:v>
                </c:pt>
                <c:pt idx="1">
                  <c:v>6.1910279755007451</c:v>
                </c:pt>
                <c:pt idx="2">
                  <c:v>5.182273052180129</c:v>
                </c:pt>
                <c:pt idx="3">
                  <c:v>3.0618371022613569</c:v>
                </c:pt>
                <c:pt idx="4">
                  <c:v>2.6571485227047393</c:v>
                </c:pt>
                <c:pt idx="5">
                  <c:v>1.7385968500715894</c:v>
                </c:pt>
                <c:pt idx="6">
                  <c:v>1.5160464658397323</c:v>
                </c:pt>
                <c:pt idx="7">
                  <c:v>1.3780337309749073</c:v>
                </c:pt>
                <c:pt idx="8">
                  <c:v>1.4735678762202984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E768-485D-BBBE-3E6FEA78A5CC}"/>
            </c:ext>
          </c:extLst>
        </c:ser>
        <c:ser>
          <c:idx val="3"/>
          <c:order val="3"/>
          <c:tx>
            <c:strRef>
              <c:f>VOLBA!$O$85</c:f>
              <c:strCache>
                <c:ptCount val="1"/>
                <c:pt idx="0">
                  <c:v>OSTATNÍ (RJ, FJ, ŠJ)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12700">
                <a:solidFill>
                  <a:schemeClr val="accent6"/>
                </a:solidFill>
              </a:ln>
            </c:spPr>
          </c:marker>
          <c:cat>
            <c:strRef>
              <c:f>VOLBA!$P$75:$X$75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VOLBA!$P$85:$X$85</c:f>
              <c:numCache>
                <c:formatCode>0.0</c:formatCode>
                <c:ptCount val="9"/>
                <c:pt idx="0">
                  <c:v>0.42998423391142321</c:v>
                </c:pt>
                <c:pt idx="1">
                  <c:v>0.31451746399602715</c:v>
                </c:pt>
                <c:pt idx="2">
                  <c:v>0.42887776983559689</c:v>
                </c:pt>
                <c:pt idx="3">
                  <c:v>0.30018010806483891</c:v>
                </c:pt>
                <c:pt idx="4">
                  <c:v>0.45607773150902237</c:v>
                </c:pt>
                <c:pt idx="5">
                  <c:v>0.30681120883616275</c:v>
                </c:pt>
                <c:pt idx="6">
                  <c:v>0.37408938767473909</c:v>
                </c:pt>
                <c:pt idx="7">
                  <c:v>0.37021801727684078</c:v>
                </c:pt>
                <c:pt idx="8">
                  <c:v>0.51574875667710451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E768-485D-BBBE-3E6FEA78A5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708288"/>
        <c:axId val="141743232"/>
      </c:lineChart>
      <c:catAx>
        <c:axId val="141708288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41743232"/>
        <c:crosses val="autoZero"/>
        <c:auto val="1"/>
        <c:lblAlgn val="ctr"/>
        <c:lblOffset val="100"/>
        <c:noMultiLvlLbl val="0"/>
      </c:catAx>
      <c:valAx>
        <c:axId val="141743232"/>
        <c:scaling>
          <c:orientation val="minMax"/>
          <c:max val="90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 sz="500"/>
                </a:pPr>
                <a:r>
                  <a:rPr lang="cs-CZ" sz="500"/>
                  <a:t>PODÍL ŽÁKŮ NA PŘIHLÁŠKÁCH K 2. POVINNÉ ZK. (%)</a:t>
                </a:r>
              </a:p>
            </c:rich>
          </c:tx>
          <c:layout>
            <c:manualLayout>
              <c:xMode val="edge"/>
              <c:yMode val="edge"/>
              <c:x val="2.248077464625374E-2"/>
              <c:y val="0.1148125768816790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41708288"/>
        <c:crosses val="autoZero"/>
        <c:crossBetween val="between"/>
        <c:majorUnit val="10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5.5249400624908046E-2"/>
          <c:y val="0.87695868090259088"/>
          <c:w val="0.89516193946527955"/>
          <c:h val="0.10043029714768971"/>
        </c:manualLayout>
      </c:layout>
      <c:overlay val="0"/>
      <c:spPr>
        <a:solidFill>
          <a:schemeClr val="bg1">
            <a:lumMod val="95000"/>
          </a:schemeClr>
        </a:solidFill>
      </c:spPr>
      <c:txPr>
        <a:bodyPr/>
        <a:lstStyle/>
        <a:p>
          <a:pPr>
            <a:defRPr sz="700"/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800"/>
            </a:pPr>
            <a:r>
              <a:rPr lang="cs-CZ" sz="800" dirty="0"/>
              <a:t>PODÍL VOLBY PŘEDMĚTŮ 2. POVINNÉ ZKOUŠKY SPOLEČNÉ</a:t>
            </a:r>
            <a:r>
              <a:rPr lang="cs-CZ" sz="800" baseline="0" dirty="0"/>
              <a:t> ČÁSTI</a:t>
            </a:r>
            <a:r>
              <a:rPr lang="cs-CZ" sz="800" dirty="0"/>
              <a:t> MZ – JARNÍ ZO,</a:t>
            </a:r>
            <a:r>
              <a:rPr lang="cs-CZ" sz="800" baseline="0" dirty="0"/>
              <a:t> PRVOMATURANTI – </a:t>
            </a:r>
            <a:r>
              <a:rPr lang="cs-CZ" sz="800" baseline="0" dirty="0">
                <a:solidFill>
                  <a:srgbClr val="FF0000"/>
                </a:solidFill>
              </a:rPr>
              <a:t>NÁSTAVBY</a:t>
            </a:r>
            <a:endParaRPr lang="cs-CZ" sz="800" dirty="0">
              <a:solidFill>
                <a:srgbClr val="FF0000"/>
              </a:solidFill>
            </a:endParaRPr>
          </a:p>
        </c:rich>
      </c:tx>
      <c:layout>
        <c:manualLayout>
          <c:xMode val="edge"/>
          <c:yMode val="edge"/>
          <c:x val="0.1388661940653060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687124656318197"/>
          <c:y val="0.15728994828728116"/>
          <c:w val="0.84548006202797132"/>
          <c:h val="0.60282813646731193"/>
        </c:manualLayout>
      </c:layout>
      <c:lineChart>
        <c:grouping val="standard"/>
        <c:varyColors val="0"/>
        <c:ser>
          <c:idx val="0"/>
          <c:order val="0"/>
          <c:tx>
            <c:strRef>
              <c:f>VOLBA!$O$91</c:f>
              <c:strCache>
                <c:ptCount val="1"/>
                <c:pt idx="0">
                  <c:v>MATEMATIKA</c:v>
                </c:pt>
              </c:strCache>
            </c:strRef>
          </c:tx>
          <c:spPr>
            <a:ln w="12700">
              <a:solidFill>
                <a:srgbClr val="002060"/>
              </a:solidFill>
            </a:ln>
          </c:spPr>
          <c:marker>
            <c:symbol val="circle"/>
            <c:size val="4"/>
            <c:spPr>
              <a:solidFill>
                <a:srgbClr val="002060"/>
              </a:solidFill>
              <a:ln w="12700">
                <a:solidFill>
                  <a:srgbClr val="002060"/>
                </a:solidFill>
              </a:ln>
            </c:spPr>
          </c:marker>
          <c:dLbls>
            <c:dLbl>
              <c:idx val="1"/>
              <c:layout>
                <c:manualLayout>
                  <c:x val="-5.7569786227540998E-2"/>
                  <c:y val="-5.977958266168350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CF9B-4886-A611-540AD56343E3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VOLBA!$P$87:$X$87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VOLBA!$P$91:$X$91</c:f>
              <c:numCache>
                <c:formatCode>0.0</c:formatCode>
                <c:ptCount val="9"/>
                <c:pt idx="0">
                  <c:v>48.457899716177863</c:v>
                </c:pt>
                <c:pt idx="1">
                  <c:v>41.20156826568266</c:v>
                </c:pt>
                <c:pt idx="2">
                  <c:v>34.965034965034967</c:v>
                </c:pt>
                <c:pt idx="3">
                  <c:v>31.23836126629423</c:v>
                </c:pt>
                <c:pt idx="4">
                  <c:v>27.800901838362819</c:v>
                </c:pt>
                <c:pt idx="5">
                  <c:v>25.468237111411469</c:v>
                </c:pt>
                <c:pt idx="6">
                  <c:v>22.110552763819097</c:v>
                </c:pt>
                <c:pt idx="7">
                  <c:v>18.603133159268932</c:v>
                </c:pt>
                <c:pt idx="8">
                  <c:v>16.024171702438007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F9B-4886-A611-540AD56343E3}"/>
            </c:ext>
          </c:extLst>
        </c:ser>
        <c:ser>
          <c:idx val="1"/>
          <c:order val="1"/>
          <c:tx>
            <c:strRef>
              <c:f>VOLBA!$O$92</c:f>
              <c:strCache>
                <c:ptCount val="1"/>
                <c:pt idx="0">
                  <c:v>ANGLIČTINA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c:spPr>
          </c:marker>
          <c:dLbls>
            <c:dLbl>
              <c:idx val="0"/>
              <c:layout>
                <c:manualLayout>
                  <c:x val="-5.7569786227541019E-2"/>
                  <c:y val="-4.183228271755105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CF9B-4886-A611-540AD56343E3}"/>
                </c:ext>
              </c:extLst>
            </c:dLbl>
            <c:dLbl>
              <c:idx val="1"/>
              <c:layout>
                <c:manualLayout>
                  <c:x val="-5.7569786227540998E-2"/>
                  <c:y val="4.79042170031118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CF9B-4886-A611-540AD56343E3}"/>
                </c:ext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VOLBA!$P$87:$X$87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VOLBA!$P$92:$X$92</c:f>
              <c:numCache>
                <c:formatCode>0.0</c:formatCode>
                <c:ptCount val="9"/>
                <c:pt idx="0">
                  <c:v>32.658467360454111</c:v>
                </c:pt>
                <c:pt idx="1">
                  <c:v>39.633302583025831</c:v>
                </c:pt>
                <c:pt idx="2">
                  <c:v>47.16711859569002</c:v>
                </c:pt>
                <c:pt idx="3">
                  <c:v>52.638112973308502</c:v>
                </c:pt>
                <c:pt idx="4">
                  <c:v>58.602150537634415</c:v>
                </c:pt>
                <c:pt idx="5">
                  <c:v>64.124348329793406</c:v>
                </c:pt>
                <c:pt idx="6">
                  <c:v>67.066099729416322</c:v>
                </c:pt>
                <c:pt idx="7">
                  <c:v>73.542210617928632</c:v>
                </c:pt>
                <c:pt idx="8">
                  <c:v>77.224421754532187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F9B-4886-A611-540AD56343E3}"/>
            </c:ext>
          </c:extLst>
        </c:ser>
        <c:ser>
          <c:idx val="2"/>
          <c:order val="2"/>
          <c:tx>
            <c:strRef>
              <c:f>VOLBA!$O$93</c:f>
              <c:strCache>
                <c:ptCount val="1"/>
                <c:pt idx="0">
                  <c:v>NĚMČINA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12700">
                <a:solidFill>
                  <a:srgbClr val="92D050"/>
                </a:solidFill>
              </a:ln>
            </c:spPr>
          </c:marker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VOLBA!$P$87:$X$87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VOLBA!$P$93:$X$93</c:f>
              <c:numCache>
                <c:formatCode>0.0</c:formatCode>
                <c:ptCount val="9"/>
                <c:pt idx="0">
                  <c:v>11.598864711447494</c:v>
                </c:pt>
                <c:pt idx="1">
                  <c:v>11.715867158671585</c:v>
                </c:pt>
                <c:pt idx="2">
                  <c:v>11.417154274297131</c:v>
                </c:pt>
                <c:pt idx="3">
                  <c:v>9.9782743637492253</c:v>
                </c:pt>
                <c:pt idx="4">
                  <c:v>8.0818591744710364</c:v>
                </c:pt>
                <c:pt idx="5">
                  <c:v>6.1015640084958491</c:v>
                </c:pt>
                <c:pt idx="6">
                  <c:v>6.8419018167761889</c:v>
                </c:pt>
                <c:pt idx="7">
                  <c:v>4.5039164490861623</c:v>
                </c:pt>
                <c:pt idx="8">
                  <c:v>3.9591581579495729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F9B-4886-A611-540AD56343E3}"/>
            </c:ext>
          </c:extLst>
        </c:ser>
        <c:ser>
          <c:idx val="3"/>
          <c:order val="3"/>
          <c:tx>
            <c:strRef>
              <c:f>VOLBA!$O$97</c:f>
              <c:strCache>
                <c:ptCount val="1"/>
                <c:pt idx="0">
                  <c:v>OSTATNÍ (RJ, FJ, ŠJ)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12700">
                <a:solidFill>
                  <a:schemeClr val="accent6"/>
                </a:solidFill>
              </a:ln>
            </c:spPr>
          </c:marker>
          <c:cat>
            <c:strRef>
              <c:f>VOLBA!$P$87:$X$87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VOLBA!$P$97:$X$97</c:f>
              <c:numCache>
                <c:formatCode>0.0</c:formatCode>
                <c:ptCount val="9"/>
                <c:pt idx="0">
                  <c:v>7.2847682119205297</c:v>
                </c:pt>
                <c:pt idx="1">
                  <c:v>7.4492619926199257</c:v>
                </c:pt>
                <c:pt idx="2">
                  <c:v>6.4506921649778795</c:v>
                </c:pt>
                <c:pt idx="3">
                  <c:v>6.1452513966480442</c:v>
                </c:pt>
                <c:pt idx="4">
                  <c:v>5.5150884495317376</c:v>
                </c:pt>
                <c:pt idx="5">
                  <c:v>4.3058505502992857</c:v>
                </c:pt>
                <c:pt idx="6">
                  <c:v>3.9814456899884036</c:v>
                </c:pt>
                <c:pt idx="7">
                  <c:v>3.350739773716275</c:v>
                </c:pt>
                <c:pt idx="8">
                  <c:v>2.7922483850802249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F9B-4886-A611-540AD56343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279616"/>
        <c:axId val="141281536"/>
      </c:lineChart>
      <c:catAx>
        <c:axId val="141279616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141281536"/>
        <c:crosses val="autoZero"/>
        <c:auto val="1"/>
        <c:lblAlgn val="ctr"/>
        <c:lblOffset val="100"/>
        <c:noMultiLvlLbl val="0"/>
      </c:catAx>
      <c:valAx>
        <c:axId val="141281536"/>
        <c:scaling>
          <c:orientation val="minMax"/>
          <c:max val="90"/>
          <c:min val="0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 sz="500"/>
                </a:pPr>
                <a:r>
                  <a:rPr lang="cs-CZ" sz="500"/>
                  <a:t>PODÍL ŽÁKŮ NA PŘIHLÁŠKÁCH K 2. POVINNÉ ZK. (%)</a:t>
                </a:r>
              </a:p>
            </c:rich>
          </c:tx>
          <c:layout>
            <c:manualLayout>
              <c:xMode val="edge"/>
              <c:yMode val="edge"/>
              <c:x val="2.248077464625374E-2"/>
              <c:y val="0.11481257688167909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cs-CZ"/>
          </a:p>
        </c:txPr>
        <c:crossAx val="141279616"/>
        <c:crosses val="autoZero"/>
        <c:crossBetween val="between"/>
        <c:majorUnit val="10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5.5249400624908046E-2"/>
          <c:y val="0.87695868090259088"/>
          <c:w val="0.89516193946527955"/>
          <c:h val="0.10043029714768971"/>
        </c:manualLayout>
      </c:layout>
      <c:overlay val="0"/>
      <c:spPr>
        <a:solidFill>
          <a:schemeClr val="bg1">
            <a:lumMod val="95000"/>
          </a:schemeClr>
        </a:solidFill>
      </c:spPr>
      <c:txPr>
        <a:bodyPr/>
        <a:lstStyle/>
        <a:p>
          <a:pPr>
            <a:defRPr sz="700"/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00"/>
            </a:pPr>
            <a:r>
              <a:rPr lang="cs-CZ" sz="1000" b="1" i="0" baseline="0">
                <a:effectLst/>
              </a:rPr>
              <a:t>MATEMATIKA </a:t>
            </a:r>
            <a:r>
              <a:rPr lang="cs-CZ" sz="1000" b="1" i="0" u="none" strike="noStrike" baseline="0">
                <a:effectLst/>
              </a:rPr>
              <a:t>–</a:t>
            </a:r>
            <a:r>
              <a:rPr lang="cs-CZ" sz="1000" b="1" i="0" baseline="0">
                <a:effectLst/>
              </a:rPr>
              <a:t> STRUKTURA PŘIHLÁŠENÝCH PRVOMATURANTŮ PODLE TYPU ŠKOLY </a:t>
            </a:r>
            <a:r>
              <a:rPr lang="cs-CZ" sz="1000" b="1" i="0" u="none" strike="noStrike" baseline="0">
                <a:effectLst/>
              </a:rPr>
              <a:t>– </a:t>
            </a:r>
            <a:r>
              <a:rPr lang="cs-CZ" sz="1000" b="1" i="0" baseline="0">
                <a:effectLst/>
              </a:rPr>
              <a:t>JARNÍ ZO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7122703412073491E-2"/>
          <c:y val="0.13430311204511991"/>
          <c:w val="0.87452811556295085"/>
          <c:h val="0.7094968086512475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'VZOREK(2013-2021)'!$B$33</c:f>
              <c:strCache>
                <c:ptCount val="1"/>
                <c:pt idx="0">
                  <c:v>GYMNÁZIUM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'VZOREK(2013-2021)'!$V$31:$AD$31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'VZOREK(2013-2021)'!$V$33:$AD$33</c:f>
              <c:numCache>
                <c:formatCode>0.0</c:formatCode>
                <c:ptCount val="9"/>
                <c:pt idx="0">
                  <c:v>25.209177574997817</c:v>
                </c:pt>
                <c:pt idx="1">
                  <c:v>29.903641416146375</c:v>
                </c:pt>
                <c:pt idx="2">
                  <c:v>34.110649546827794</c:v>
                </c:pt>
                <c:pt idx="3">
                  <c:v>37.946162595461189</c:v>
                </c:pt>
                <c:pt idx="4">
                  <c:v>40.438510675030216</c:v>
                </c:pt>
                <c:pt idx="5">
                  <c:v>42.76085712469002</c:v>
                </c:pt>
                <c:pt idx="6">
                  <c:v>45.159508355199556</c:v>
                </c:pt>
                <c:pt idx="7">
                  <c:v>47.83416301359685</c:v>
                </c:pt>
                <c:pt idx="8">
                  <c:v>53.854807259637013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73-4716-ABC2-DBD928219C6F}"/>
            </c:ext>
          </c:extLst>
        </c:ser>
        <c:ser>
          <c:idx val="1"/>
          <c:order val="1"/>
          <c:tx>
            <c:strRef>
              <c:f>'VZOREK(2013-2021)'!$B$34</c:f>
              <c:strCache>
                <c:ptCount val="1"/>
                <c:pt idx="0">
                  <c:v>LYCEUM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'VZOREK(2013-2021)'!$V$31:$AD$31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'VZOREK(2013-2021)'!$V$34:$AD$34</c:f>
              <c:numCache>
                <c:formatCode>0.0</c:formatCode>
                <c:ptCount val="9"/>
                <c:pt idx="0">
                  <c:v>6.4342147459257744</c:v>
                </c:pt>
                <c:pt idx="1">
                  <c:v>6.084665632105092</c:v>
                </c:pt>
                <c:pt idx="2">
                  <c:v>5.5985649546827796</c:v>
                </c:pt>
                <c:pt idx="3">
                  <c:v>4.9125277582191407</c:v>
                </c:pt>
                <c:pt idx="4">
                  <c:v>4.7188812798526794</c:v>
                </c:pt>
                <c:pt idx="5">
                  <c:v>5.0486424620080115</c:v>
                </c:pt>
                <c:pt idx="6">
                  <c:v>4.9302582516227034</c:v>
                </c:pt>
                <c:pt idx="7">
                  <c:v>4.8592020209525222</c:v>
                </c:pt>
                <c:pt idx="8">
                  <c:v>5.4672266386680661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E73-4716-ABC2-DBD928219C6F}"/>
            </c:ext>
          </c:extLst>
        </c:ser>
        <c:ser>
          <c:idx val="2"/>
          <c:order val="2"/>
          <c:tx>
            <c:strRef>
              <c:f>'VZOREK(2013-2021)'!$B$35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'VZOREK(2013-2021)'!$V$31:$AD$31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'VZOREK(2013-2021)'!$V$35:$AD$35</c:f>
              <c:numCache>
                <c:formatCode>0.0</c:formatCode>
                <c:ptCount val="9"/>
                <c:pt idx="0">
                  <c:v>43.100784233695812</c:v>
                </c:pt>
                <c:pt idx="1">
                  <c:v>41.726514850770506</c:v>
                </c:pt>
                <c:pt idx="2">
                  <c:v>39.704493957703932</c:v>
                </c:pt>
                <c:pt idx="3">
                  <c:v>38.000324974272871</c:v>
                </c:pt>
                <c:pt idx="4">
                  <c:v>37.791333371698222</c:v>
                </c:pt>
                <c:pt idx="5">
                  <c:v>36.154384180072483</c:v>
                </c:pt>
                <c:pt idx="6">
                  <c:v>35.298991851954149</c:v>
                </c:pt>
                <c:pt idx="7">
                  <c:v>34.846571067687051</c:v>
                </c:pt>
                <c:pt idx="8">
                  <c:v>29.518524073796311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E73-4716-ABC2-DBD928219C6F}"/>
            </c:ext>
          </c:extLst>
        </c:ser>
        <c:ser>
          <c:idx val="3"/>
          <c:order val="3"/>
          <c:tx>
            <c:strRef>
              <c:f>'VZOREK(2013-2021)'!$B$36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'VZOREK(2013-2021)'!$V$31:$AD$31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'VZOREK(2013-2021)'!$V$36:$AD$36</c:f>
              <c:numCache>
                <c:formatCode>0.0</c:formatCode>
                <c:ptCount val="9"/>
                <c:pt idx="0">
                  <c:v>10.323314189090697</c:v>
                </c:pt>
                <c:pt idx="1">
                  <c:v>9.3904507560720347</c:v>
                </c:pt>
                <c:pt idx="2">
                  <c:v>9.0209592145015094</c:v>
                </c:pt>
                <c:pt idx="3">
                  <c:v>8.2380978172561328</c:v>
                </c:pt>
                <c:pt idx="4">
                  <c:v>7.8264372446337118</c:v>
                </c:pt>
                <c:pt idx="5">
                  <c:v>7.6492655942010561</c:v>
                </c:pt>
                <c:pt idx="6">
                  <c:v>6.7117801408645219</c:v>
                </c:pt>
                <c:pt idx="7">
                  <c:v>6.1074374024816107</c:v>
                </c:pt>
                <c:pt idx="8">
                  <c:v>5.3922303884805762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E73-4716-ABC2-DBD928219C6F}"/>
            </c:ext>
          </c:extLst>
        </c:ser>
        <c:ser>
          <c:idx val="4"/>
          <c:order val="4"/>
          <c:tx>
            <c:strRef>
              <c:f>'VZOREK(2013-2021)'!$B$37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'VZOREK(2013-2021)'!$V$31:$AD$31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'VZOREK(2013-2021)'!$V$37:$AD$37</c:f>
              <c:numCache>
                <c:formatCode>0.0</c:formatCode>
                <c:ptCount val="9"/>
                <c:pt idx="0">
                  <c:v>14.932509256289904</c:v>
                </c:pt>
                <c:pt idx="1">
                  <c:v>12.894727344905988</c:v>
                </c:pt>
                <c:pt idx="2">
                  <c:v>11.565332326283988</c:v>
                </c:pt>
                <c:pt idx="3">
                  <c:v>10.902886854790662</c:v>
                </c:pt>
                <c:pt idx="4">
                  <c:v>9.2248374287851771</c:v>
                </c:pt>
                <c:pt idx="5">
                  <c:v>8.3868506390284239</c:v>
                </c:pt>
                <c:pt idx="6">
                  <c:v>7.8994614003590664</c:v>
                </c:pt>
                <c:pt idx="7">
                  <c:v>6.3526264952819673</c:v>
                </c:pt>
                <c:pt idx="8">
                  <c:v>5.7672116394180284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E73-4716-ABC2-DBD928219C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387394408"/>
        <c:axId val="387392056"/>
      </c:barChart>
      <c:catAx>
        <c:axId val="387394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87392056"/>
        <c:crosses val="autoZero"/>
        <c:auto val="1"/>
        <c:lblAlgn val="ctr"/>
        <c:lblOffset val="100"/>
        <c:noMultiLvlLbl val="0"/>
      </c:catAx>
      <c:valAx>
        <c:axId val="38739205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38739440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7.3432125902707632E-2"/>
          <c:y val="0.91104934810242089"/>
          <c:w val="0.9122680231969128"/>
          <c:h val="6.0624744240120286E-2"/>
        </c:manualLayout>
      </c:layout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 dirty="0">
                <a:effectLst/>
              </a:rPr>
              <a:t>MATEMATIKA</a:t>
            </a:r>
          </a:p>
          <a:p>
            <a:pPr>
              <a:defRPr sz="1050"/>
            </a:pPr>
            <a:r>
              <a:rPr lang="cs-CZ" sz="1050" dirty="0"/>
              <a:t>ČISTÁ NEÚSPĚŠNOST</a:t>
            </a:r>
          </a:p>
          <a:p>
            <a:pPr>
              <a:defRPr sz="1050"/>
            </a:pPr>
            <a:r>
              <a:rPr lang="cs-CZ" sz="1050" dirty="0"/>
              <a:t>JARO </a:t>
            </a:r>
            <a:r>
              <a:rPr lang="cs-CZ" sz="1050" baseline="0" dirty="0"/>
              <a:t> –</a:t>
            </a:r>
            <a:r>
              <a:rPr lang="cs-CZ" sz="1050" dirty="0"/>
              <a:t> PRVOMATURANTI</a:t>
            </a:r>
          </a:p>
        </c:rich>
      </c:tx>
      <c:layout>
        <c:manualLayout>
          <c:xMode val="edge"/>
          <c:yMode val="edge"/>
          <c:x val="0.35171969696969696"/>
          <c:y val="1.16562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18737737635693505"/>
          <c:w val="0.82523985272365419"/>
          <c:h val="0.60926594536661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MA!$B$4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MA!$C$2:$K$2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MA!$C$4:$K$4</c:f>
              <c:numCache>
                <c:formatCode>0.0</c:formatCode>
                <c:ptCount val="9"/>
                <c:pt idx="0">
                  <c:v>20.150008152616991</c:v>
                </c:pt>
                <c:pt idx="1">
                  <c:v>23.507220509492129</c:v>
                </c:pt>
                <c:pt idx="2">
                  <c:v>23.182034849849053</c:v>
                </c:pt>
                <c:pt idx="3">
                  <c:v>22.492948448658705</c:v>
                </c:pt>
                <c:pt idx="4">
                  <c:v>21.295064309700308</c:v>
                </c:pt>
                <c:pt idx="5">
                  <c:v>21.814432989690722</c:v>
                </c:pt>
                <c:pt idx="6">
                  <c:v>15.470752909974953</c:v>
                </c:pt>
                <c:pt idx="7" formatCode="###0.0">
                  <c:v>17.48736897669859</c:v>
                </c:pt>
                <c:pt idx="8" formatCode="###0.0">
                  <c:v>16.648706896551722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AA-4A0B-94EE-3FE833761A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399767472"/>
        <c:axId val="399768648"/>
      </c:barChart>
      <c:lineChart>
        <c:grouping val="standard"/>
        <c:varyColors val="0"/>
        <c:ser>
          <c:idx val="1"/>
          <c:order val="1"/>
          <c:tx>
            <c:strRef>
              <c:f>MA!$B$5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MA!$C$2:$K$2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MA!$C$5:$K$5</c:f>
              <c:numCache>
                <c:formatCode>0.0</c:formatCode>
                <c:ptCount val="9"/>
                <c:pt idx="0">
                  <c:v>1.8237801989578399</c:v>
                </c:pt>
                <c:pt idx="1">
                  <c:v>3.2624814631735046</c:v>
                </c:pt>
                <c:pt idx="2">
                  <c:v>3.4375442071014293</c:v>
                </c:pt>
                <c:pt idx="3">
                  <c:v>3.600987367503993</c:v>
                </c:pt>
                <c:pt idx="4">
                  <c:v>4.1642484039466048</c:v>
                </c:pt>
                <c:pt idx="5">
                  <c:v>4.0930373055429694</c:v>
                </c:pt>
                <c:pt idx="6">
                  <c:v>2.3209036051369334</c:v>
                </c:pt>
                <c:pt idx="7">
                  <c:v>3.5407892684448603</c:v>
                </c:pt>
                <c:pt idx="8">
                  <c:v>4.9684210526315793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BAA-4A0B-94EE-3FE833761A9F}"/>
            </c:ext>
          </c:extLst>
        </c:ser>
        <c:ser>
          <c:idx val="2"/>
          <c:order val="2"/>
          <c:tx>
            <c:strRef>
              <c:f>MA!$B$6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MA!$C$2:$K$2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MA!$C$6:$K$6</c:f>
              <c:numCache>
                <c:formatCode>0.0</c:formatCode>
                <c:ptCount val="9"/>
                <c:pt idx="0">
                  <c:v>7.2822465492622559</c:v>
                </c:pt>
                <c:pt idx="1">
                  <c:v>12.585669781931463</c:v>
                </c:pt>
                <c:pt idx="2">
                  <c:v>14.094558429973238</c:v>
                </c:pt>
                <c:pt idx="3">
                  <c:v>16.355140186915886</c:v>
                </c:pt>
                <c:pt idx="4">
                  <c:v>13.026819923371647</c:v>
                </c:pt>
                <c:pt idx="5">
                  <c:v>15.546772068511199</c:v>
                </c:pt>
                <c:pt idx="6">
                  <c:v>11.583577712609969</c:v>
                </c:pt>
                <c:pt idx="7">
                  <c:v>13.517665130568357</c:v>
                </c:pt>
                <c:pt idx="8">
                  <c:v>17.802503477051459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BAA-4A0B-94EE-3FE833761A9F}"/>
            </c:ext>
          </c:extLst>
        </c:ser>
        <c:ser>
          <c:idx val="3"/>
          <c:order val="3"/>
          <c:tx>
            <c:strRef>
              <c:f>MA!$B$7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MA!$C$2:$K$2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MA!$C$7:$K$7</c:f>
              <c:numCache>
                <c:formatCode>0.0</c:formatCode>
                <c:ptCount val="9"/>
                <c:pt idx="0">
                  <c:v>22.596227572458211</c:v>
                </c:pt>
                <c:pt idx="1">
                  <c:v>28.846153846153843</c:v>
                </c:pt>
                <c:pt idx="2">
                  <c:v>29.541108986615676</c:v>
                </c:pt>
                <c:pt idx="3">
                  <c:v>29.920364050056879</c:v>
                </c:pt>
                <c:pt idx="4">
                  <c:v>30.310386682850705</c:v>
                </c:pt>
                <c:pt idx="5">
                  <c:v>32.35985887887103</c:v>
                </c:pt>
                <c:pt idx="6">
                  <c:v>23.452559434568428</c:v>
                </c:pt>
                <c:pt idx="7">
                  <c:v>26.907980811164411</c:v>
                </c:pt>
                <c:pt idx="8">
                  <c:v>26.963626779124933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BAA-4A0B-94EE-3FE833761A9F}"/>
            </c:ext>
          </c:extLst>
        </c:ser>
        <c:ser>
          <c:idx val="4"/>
          <c:order val="4"/>
          <c:tx>
            <c:strRef>
              <c:f>MA!$B$8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dLbls>
            <c:dLbl>
              <c:idx val="1"/>
              <c:layout>
                <c:manualLayout>
                  <c:x val="-5.0887981077163941E-2"/>
                  <c:y val="2.635712632472271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CBAA-4A0B-94EE-3FE833761A9F}"/>
                </c:ext>
              </c:extLst>
            </c:dLbl>
            <c:dLbl>
              <c:idx val="8"/>
              <c:layout>
                <c:manualLayout>
                  <c:x val="-1.551060606060606E-2"/>
                  <c:y val="-2.029583333333337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CBAA-4A0B-94EE-3FE833761A9F}"/>
                </c:ext>
              </c:extLst>
            </c:dLbl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MA!$C$2:$K$2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MA!$C$8:$K$8</c:f>
              <c:numCache>
                <c:formatCode>0.0</c:formatCode>
                <c:ptCount val="9"/>
                <c:pt idx="0">
                  <c:v>35.662400553441714</c:v>
                </c:pt>
                <c:pt idx="1">
                  <c:v>46.157540826128724</c:v>
                </c:pt>
                <c:pt idx="2">
                  <c:v>46.539222148978247</c:v>
                </c:pt>
                <c:pt idx="3">
                  <c:v>49.117174959871591</c:v>
                </c:pt>
                <c:pt idx="4">
                  <c:v>46.740128558310381</c:v>
                </c:pt>
                <c:pt idx="5">
                  <c:v>49.601593625498012</c:v>
                </c:pt>
                <c:pt idx="6">
                  <c:v>38.21805392731536</c:v>
                </c:pt>
                <c:pt idx="7">
                  <c:v>40.920398009950247</c:v>
                </c:pt>
                <c:pt idx="8">
                  <c:v>45.575221238938049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BAA-4A0B-94EE-3FE833761A9F}"/>
            </c:ext>
          </c:extLst>
        </c:ser>
        <c:ser>
          <c:idx val="5"/>
          <c:order val="5"/>
          <c:tx>
            <c:strRef>
              <c:f>MA!$B$9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MA!$C$2:$K$2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MA!$C$9:$K$9</c:f>
              <c:numCache>
                <c:formatCode>0.0</c:formatCode>
                <c:ptCount val="9"/>
                <c:pt idx="0">
                  <c:v>45.235251970384525</c:v>
                </c:pt>
                <c:pt idx="1">
                  <c:v>52.351885098743267</c:v>
                </c:pt>
                <c:pt idx="2">
                  <c:v>59.7732181425486</c:v>
                </c:pt>
                <c:pt idx="3">
                  <c:v>59.631821170282706</c:v>
                </c:pt>
                <c:pt idx="4">
                  <c:v>57.108626198083066</c:v>
                </c:pt>
                <c:pt idx="5">
                  <c:v>59.774436090225571</c:v>
                </c:pt>
                <c:pt idx="6">
                  <c:v>49.614112458654908</c:v>
                </c:pt>
                <c:pt idx="7">
                  <c:v>54.511742892459822</c:v>
                </c:pt>
                <c:pt idx="8">
                  <c:v>51.627218934911248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CBAA-4A0B-94EE-3FE833761A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767472"/>
        <c:axId val="399768648"/>
      </c:lineChart>
      <c:catAx>
        <c:axId val="399767472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399768648"/>
        <c:crosses val="autoZero"/>
        <c:auto val="1"/>
        <c:lblAlgn val="ctr"/>
        <c:lblOffset val="100"/>
        <c:noMultiLvlLbl val="0"/>
      </c:catAx>
      <c:valAx>
        <c:axId val="39976864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3997674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6339882018219183E-2"/>
          <c:y val="0.8786355533527993"/>
          <c:w val="0.87654651621128754"/>
          <c:h val="9.6618397841298831E-2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>
                <a:effectLst/>
              </a:rPr>
              <a:t>MATEMATIKA</a:t>
            </a:r>
            <a:endParaRPr lang="cs-CZ" sz="1050"/>
          </a:p>
          <a:p>
            <a:pPr>
              <a:defRPr sz="1050"/>
            </a:pPr>
            <a:r>
              <a:rPr lang="cs-CZ" sz="1050"/>
              <a:t>% SKÓR</a:t>
            </a:r>
          </a:p>
          <a:p>
            <a:pPr>
              <a:defRPr sz="1050"/>
            </a:pPr>
            <a:r>
              <a:rPr lang="cs-CZ" sz="1050"/>
              <a:t>JARO – PRVOMATURANTI</a:t>
            </a:r>
          </a:p>
        </c:rich>
      </c:tx>
      <c:layout>
        <c:manualLayout>
          <c:xMode val="edge"/>
          <c:yMode val="edge"/>
          <c:x val="0.33822654547702019"/>
          <c:y val="1.606596951179672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1817846030443778"/>
          <c:w val="0.82523985272365419"/>
          <c:h val="0.591048981769631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MA!$N$4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MA!$O$2:$W$2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MA!$O$4:$W$4</c:f>
              <c:numCache>
                <c:formatCode>0.0</c:formatCode>
                <c:ptCount val="9"/>
                <c:pt idx="0">
                  <c:v>55.021036495874249</c:v>
                </c:pt>
                <c:pt idx="1">
                  <c:v>51.373934918445151</c:v>
                </c:pt>
                <c:pt idx="2">
                  <c:v>52.510489510489613</c:v>
                </c:pt>
                <c:pt idx="3">
                  <c:v>54.718034952855753</c:v>
                </c:pt>
                <c:pt idx="4">
                  <c:v>54.166085578447067</c:v>
                </c:pt>
                <c:pt idx="5">
                  <c:v>53.210450326572605</c:v>
                </c:pt>
                <c:pt idx="6">
                  <c:v>59.03353231630912</c:v>
                </c:pt>
                <c:pt idx="7">
                  <c:v>58.366337380288066</c:v>
                </c:pt>
                <c:pt idx="8">
                  <c:v>50.558397534668721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E8-4C6C-88C4-5BE2ADEB80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401052320"/>
        <c:axId val="401058984"/>
      </c:barChart>
      <c:lineChart>
        <c:grouping val="standard"/>
        <c:varyColors val="0"/>
        <c:ser>
          <c:idx val="1"/>
          <c:order val="1"/>
          <c:tx>
            <c:strRef>
              <c:f>MA!$N$5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MA!$O$2:$W$2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MA!$O$5:$W$5</c:f>
              <c:numCache>
                <c:formatCode>0.0</c:formatCode>
                <c:ptCount val="9"/>
                <c:pt idx="0">
                  <c:v>75.430940535418358</c:v>
                </c:pt>
                <c:pt idx="1">
                  <c:v>69.092684132476435</c:v>
                </c:pt>
                <c:pt idx="2">
                  <c:v>69.252688172043008</c:v>
                </c:pt>
                <c:pt idx="3">
                  <c:v>71.44110384894708</c:v>
                </c:pt>
                <c:pt idx="4">
                  <c:v>68.476784677887338</c:v>
                </c:pt>
                <c:pt idx="5">
                  <c:v>66.958610271903325</c:v>
                </c:pt>
                <c:pt idx="6">
                  <c:v>71.256576911172985</c:v>
                </c:pt>
                <c:pt idx="7">
                  <c:v>71.165496802370924</c:v>
                </c:pt>
                <c:pt idx="8">
                  <c:v>59.71785513756317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DE8-4C6C-88C4-5BE2ADEB8015}"/>
            </c:ext>
          </c:extLst>
        </c:ser>
        <c:ser>
          <c:idx val="2"/>
          <c:order val="2"/>
          <c:tx>
            <c:strRef>
              <c:f>MA!$N$6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MA!$O$2:$W$2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MA!$O$6:$W$6</c:f>
              <c:numCache>
                <c:formatCode>0.0</c:formatCode>
                <c:ptCount val="9"/>
                <c:pt idx="0">
                  <c:v>62.291289861970448</c:v>
                </c:pt>
                <c:pt idx="1">
                  <c:v>54.45732087227411</c:v>
                </c:pt>
                <c:pt idx="2">
                  <c:v>54.462087421944624</c:v>
                </c:pt>
                <c:pt idx="3">
                  <c:v>55.60981308411214</c:v>
                </c:pt>
                <c:pt idx="4">
                  <c:v>55.591315453384475</c:v>
                </c:pt>
                <c:pt idx="5">
                  <c:v>54.498023715415087</c:v>
                </c:pt>
                <c:pt idx="6">
                  <c:v>58.812316715542529</c:v>
                </c:pt>
                <c:pt idx="7">
                  <c:v>58.635944700460833</c:v>
                </c:pt>
                <c:pt idx="8">
                  <c:v>48.194986072423397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DE8-4C6C-88C4-5BE2ADEB8015}"/>
            </c:ext>
          </c:extLst>
        </c:ser>
        <c:ser>
          <c:idx val="3"/>
          <c:order val="3"/>
          <c:tx>
            <c:strRef>
              <c:f>MA!$N$7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MA!$O$2:$W$2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MA!$O$7:$W$7</c:f>
              <c:numCache>
                <c:formatCode>0.0</c:formatCode>
                <c:ptCount val="9"/>
                <c:pt idx="0">
                  <c:v>49.440269897255071</c:v>
                </c:pt>
                <c:pt idx="1">
                  <c:v>44.824276080920235</c:v>
                </c:pt>
                <c:pt idx="2">
                  <c:v>44.803278688524621</c:v>
                </c:pt>
                <c:pt idx="3">
                  <c:v>45.413142485361213</c:v>
                </c:pt>
                <c:pt idx="4">
                  <c:v>45.059843885515974</c:v>
                </c:pt>
                <c:pt idx="5">
                  <c:v>43.650196078431421</c:v>
                </c:pt>
                <c:pt idx="6">
                  <c:v>49.903557651093038</c:v>
                </c:pt>
                <c:pt idx="7">
                  <c:v>48.277802006105539</c:v>
                </c:pt>
                <c:pt idx="8">
                  <c:v>41.005807814149946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DE8-4C6C-88C4-5BE2ADEB8015}"/>
            </c:ext>
          </c:extLst>
        </c:ser>
        <c:ser>
          <c:idx val="4"/>
          <c:order val="4"/>
          <c:tx>
            <c:strRef>
              <c:f>MA!$N$8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MA!$O$2:$W$2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MA!$O$8:$W$8</c:f>
              <c:numCache>
                <c:formatCode>0.0</c:formatCode>
                <c:ptCount val="9"/>
                <c:pt idx="0">
                  <c:v>40.698269896193715</c:v>
                </c:pt>
                <c:pt idx="1">
                  <c:v>35.902017291066137</c:v>
                </c:pt>
                <c:pt idx="2">
                  <c:v>35.993399339934065</c:v>
                </c:pt>
                <c:pt idx="3">
                  <c:v>35.799035369774877</c:v>
                </c:pt>
                <c:pt idx="4">
                  <c:v>35.716911764705912</c:v>
                </c:pt>
                <c:pt idx="5">
                  <c:v>34.414755732801581</c:v>
                </c:pt>
                <c:pt idx="6">
                  <c:v>40.908450704225352</c:v>
                </c:pt>
                <c:pt idx="7">
                  <c:v>39.437810945273633</c:v>
                </c:pt>
                <c:pt idx="8">
                  <c:v>30.955752212389381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ADE8-4C6C-88C4-5BE2ADEB8015}"/>
            </c:ext>
          </c:extLst>
        </c:ser>
        <c:ser>
          <c:idx val="5"/>
          <c:order val="5"/>
          <c:tx>
            <c:strRef>
              <c:f>MA!$N$9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MA!$O$2:$W$2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MA!$O$9:$W$9</c:f>
              <c:numCache>
                <c:formatCode>0.0</c:formatCode>
                <c:ptCount val="9"/>
                <c:pt idx="0">
                  <c:v>37.486860965121799</c:v>
                </c:pt>
                <c:pt idx="1">
                  <c:v>33.38268056054617</c:v>
                </c:pt>
                <c:pt idx="2">
                  <c:v>31.408207343412545</c:v>
                </c:pt>
                <c:pt idx="3">
                  <c:v>31.555994729907717</c:v>
                </c:pt>
                <c:pt idx="4">
                  <c:v>32.373696872493959</c:v>
                </c:pt>
                <c:pt idx="5">
                  <c:v>30.274694261523976</c:v>
                </c:pt>
                <c:pt idx="6">
                  <c:v>36.110253583241509</c:v>
                </c:pt>
                <c:pt idx="7">
                  <c:v>32.721878862793574</c:v>
                </c:pt>
                <c:pt idx="8">
                  <c:v>29.607142857142858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ADE8-4C6C-88C4-5BE2ADEB80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1052320"/>
        <c:axId val="401058984"/>
      </c:lineChart>
      <c:catAx>
        <c:axId val="40105232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401058984"/>
        <c:crosses val="autoZero"/>
        <c:auto val="1"/>
        <c:lblAlgn val="ctr"/>
        <c:lblOffset val="100"/>
        <c:noMultiLvlLbl val="0"/>
      </c:catAx>
      <c:valAx>
        <c:axId val="401058984"/>
        <c:scaling>
          <c:orientation val="minMax"/>
          <c:max val="10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010523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0673388707714321"/>
          <c:y val="0.87825076878567365"/>
          <c:w val="0.8544819800986706"/>
          <c:h val="0.10605877842072801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MATEMATIKA</a:t>
            </a:r>
            <a:r>
              <a:rPr lang="cs-CZ" sz="1050" baseline="0"/>
              <a:t>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– PRVOMATURANTI</a:t>
            </a:r>
          </a:p>
        </c:rich>
      </c:tx>
      <c:layout>
        <c:manualLayout>
          <c:xMode val="edge"/>
          <c:yMode val="edge"/>
          <c:x val="0.26405046296296297"/>
          <c:y val="1.5119047619047619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2905329040040706"/>
          <c:y val="0.15985327731962415"/>
          <c:w val="0.8327812976357470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ČJ,MA'!$BN$60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  <a:ln>
              <a:solidFill>
                <a:schemeClr val="bg1"/>
              </a:solidFill>
            </a:ln>
          </c:spPr>
          <c:invertIfNegative val="0"/>
          <c:dPt>
            <c:idx val="1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344A-477F-A4B5-59A157630DFC}"/>
              </c:ext>
            </c:extLst>
          </c:dPt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ČJ,MA'!$BN$61:$BN$111</c:f>
              <c:numCache>
                <c:formatCode>0.0</c:formatCode>
                <c:ptCount val="51"/>
                <c:pt idx="0">
                  <c:v>7.7669902912621366E-2</c:v>
                </c:pt>
                <c:pt idx="1">
                  <c:v>0.17864077669902911</c:v>
                </c:pt>
                <c:pt idx="2">
                  <c:v>0.38834951456310679</c:v>
                </c:pt>
                <c:pt idx="3">
                  <c:v>0.39611650485436889</c:v>
                </c:pt>
                <c:pt idx="4">
                  <c:v>0.70679611650485441</c:v>
                </c:pt>
                <c:pt idx="5">
                  <c:v>1.033009708737864</c:v>
                </c:pt>
                <c:pt idx="6">
                  <c:v>1.1184466019417476</c:v>
                </c:pt>
                <c:pt idx="7">
                  <c:v>1.3436893203883495</c:v>
                </c:pt>
                <c:pt idx="8">
                  <c:v>1.4058252427184468</c:v>
                </c:pt>
                <c:pt idx="9">
                  <c:v>1.4757281553398058</c:v>
                </c:pt>
                <c:pt idx="10">
                  <c:v>1.887378640776699</c:v>
                </c:pt>
                <c:pt idx="11">
                  <c:v>2.2601941747572818</c:v>
                </c:pt>
                <c:pt idx="12">
                  <c:v>2.1902912621359225</c:v>
                </c:pt>
                <c:pt idx="13">
                  <c:v>2.2990291262135925</c:v>
                </c:pt>
                <c:pt idx="14">
                  <c:v>2.6640776699029129</c:v>
                </c:pt>
                <c:pt idx="15">
                  <c:v>2.796116504854369</c:v>
                </c:pt>
                <c:pt idx="16">
                  <c:v>2.7106796116504852</c:v>
                </c:pt>
                <c:pt idx="17">
                  <c:v>2.9825242718446603</c:v>
                </c:pt>
                <c:pt idx="18">
                  <c:v>3.0446601941747571</c:v>
                </c:pt>
                <c:pt idx="19">
                  <c:v>3.0679611650485437</c:v>
                </c:pt>
                <c:pt idx="20">
                  <c:v>3.1456310679611654</c:v>
                </c:pt>
                <c:pt idx="21">
                  <c:v>3.0834951456310677</c:v>
                </c:pt>
                <c:pt idx="22">
                  <c:v>3.2699029126213595</c:v>
                </c:pt>
                <c:pt idx="23">
                  <c:v>3.378640776699029</c:v>
                </c:pt>
                <c:pt idx="24">
                  <c:v>3.1689320388349511</c:v>
                </c:pt>
                <c:pt idx="25">
                  <c:v>3.0912621359223302</c:v>
                </c:pt>
                <c:pt idx="26">
                  <c:v>3.1533980582524275</c:v>
                </c:pt>
                <c:pt idx="27">
                  <c:v>3.1300970873786409</c:v>
                </c:pt>
                <c:pt idx="28">
                  <c:v>2.7805825242718445</c:v>
                </c:pt>
                <c:pt idx="29">
                  <c:v>2.8349514563106797</c:v>
                </c:pt>
                <c:pt idx="30">
                  <c:v>2.7339805825242718</c:v>
                </c:pt>
                <c:pt idx="31">
                  <c:v>2.5242718446601939</c:v>
                </c:pt>
                <c:pt idx="32">
                  <c:v>2.4932038834951453</c:v>
                </c:pt>
                <c:pt idx="33">
                  <c:v>2.3611650485436892</c:v>
                </c:pt>
                <c:pt idx="34">
                  <c:v>2.0970873786407767</c:v>
                </c:pt>
                <c:pt idx="35">
                  <c:v>2.2058252427184466</c:v>
                </c:pt>
                <c:pt idx="36">
                  <c:v>1.933980582524272</c:v>
                </c:pt>
                <c:pt idx="37">
                  <c:v>1.9106796116504854</c:v>
                </c:pt>
                <c:pt idx="38">
                  <c:v>1.8718446601941747</c:v>
                </c:pt>
                <c:pt idx="39">
                  <c:v>1.4524271844660195</c:v>
                </c:pt>
                <c:pt idx="40">
                  <c:v>1.4912621359223301</c:v>
                </c:pt>
                <c:pt idx="41">
                  <c:v>1.6233009708737862</c:v>
                </c:pt>
                <c:pt idx="42">
                  <c:v>1.5067961165048545</c:v>
                </c:pt>
                <c:pt idx="43">
                  <c:v>1.3048543689320389</c:v>
                </c:pt>
                <c:pt idx="44">
                  <c:v>1.5922330097087378</c:v>
                </c:pt>
                <c:pt idx="45">
                  <c:v>1.1883495145631067</c:v>
                </c:pt>
                <c:pt idx="46">
                  <c:v>1.1572815533980583</c:v>
                </c:pt>
                <c:pt idx="47">
                  <c:v>0.92427184466019419</c:v>
                </c:pt>
                <c:pt idx="48">
                  <c:v>1.0019417475728156</c:v>
                </c:pt>
                <c:pt idx="49">
                  <c:v>0.62135922330097093</c:v>
                </c:pt>
                <c:pt idx="50">
                  <c:v>0.93980582524271838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44A-477F-A4B5-59A157630D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63456"/>
        <c:axId val="416654440"/>
      </c:barChart>
      <c:lineChart>
        <c:grouping val="standard"/>
        <c:varyColors val="0"/>
        <c:ser>
          <c:idx val="0"/>
          <c:order val="0"/>
          <c:tx>
            <c:strRef>
              <c:f>'histogramy - ČJ,MA'!$BM$60</c:f>
              <c:strCache>
                <c:ptCount val="1"/>
                <c:pt idx="0">
                  <c:v>2020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ČJ,MA'!$BM$61:$BM$111</c:f>
              <c:numCache>
                <c:formatCode>0.0</c:formatCode>
                <c:ptCount val="51"/>
                <c:pt idx="0">
                  <c:v>4.5245456602066213E-2</c:v>
                </c:pt>
                <c:pt idx="1">
                  <c:v>0.14327727923987632</c:v>
                </c:pt>
                <c:pt idx="2">
                  <c:v>0.32425910564814114</c:v>
                </c:pt>
                <c:pt idx="3">
                  <c:v>0.50524093205640608</c:v>
                </c:pt>
                <c:pt idx="4">
                  <c:v>0.78425458110248092</c:v>
                </c:pt>
                <c:pt idx="5">
                  <c:v>0.73146821506673709</c:v>
                </c:pt>
                <c:pt idx="6">
                  <c:v>1.1763818716537213</c:v>
                </c:pt>
                <c:pt idx="7">
                  <c:v>1.2819546037252094</c:v>
                </c:pt>
                <c:pt idx="8">
                  <c:v>1.3799864263630195</c:v>
                </c:pt>
                <c:pt idx="9">
                  <c:v>1.2744136942915314</c:v>
                </c:pt>
                <c:pt idx="10">
                  <c:v>1.2668727848578538</c:v>
                </c:pt>
                <c:pt idx="11">
                  <c:v>1.3498227886283085</c:v>
                </c:pt>
                <c:pt idx="12">
                  <c:v>1.1688409622200437</c:v>
                </c:pt>
                <c:pt idx="13">
                  <c:v>1.5157227961692179</c:v>
                </c:pt>
                <c:pt idx="14">
                  <c:v>1.5232637056028957</c:v>
                </c:pt>
                <c:pt idx="15">
                  <c:v>1.5081818867355403</c:v>
                </c:pt>
                <c:pt idx="16">
                  <c:v>1.5081818867355403</c:v>
                </c:pt>
                <c:pt idx="17">
                  <c:v>1.9078500867204584</c:v>
                </c:pt>
                <c:pt idx="18">
                  <c:v>1.8701455395520699</c:v>
                </c:pt>
                <c:pt idx="19">
                  <c:v>2.073750094261368</c:v>
                </c:pt>
                <c:pt idx="20">
                  <c:v>1.9983409999245909</c:v>
                </c:pt>
                <c:pt idx="21">
                  <c:v>2.375386471608476</c:v>
                </c:pt>
                <c:pt idx="22">
                  <c:v>2.2622728301033104</c:v>
                </c:pt>
                <c:pt idx="23">
                  <c:v>2.2245682829349223</c:v>
                </c:pt>
                <c:pt idx="24">
                  <c:v>2.3376819244400875</c:v>
                </c:pt>
                <c:pt idx="25">
                  <c:v>2.6317773923535177</c:v>
                </c:pt>
                <c:pt idx="26">
                  <c:v>2.8203001281954605</c:v>
                </c:pt>
                <c:pt idx="27">
                  <c:v>2.4734182942462861</c:v>
                </c:pt>
                <c:pt idx="28">
                  <c:v>2.4885001131136413</c:v>
                </c:pt>
                <c:pt idx="29">
                  <c:v>3.0691501395068244</c:v>
                </c:pt>
                <c:pt idx="30">
                  <c:v>2.8353819470628157</c:v>
                </c:pt>
                <c:pt idx="31">
                  <c:v>2.7675137621597163</c:v>
                </c:pt>
                <c:pt idx="32">
                  <c:v>2.9334137697006257</c:v>
                </c:pt>
                <c:pt idx="33">
                  <c:v>3.08423195837418</c:v>
                </c:pt>
                <c:pt idx="34">
                  <c:v>2.9711183168690143</c:v>
                </c:pt>
                <c:pt idx="35">
                  <c:v>3.0012819546037255</c:v>
                </c:pt>
                <c:pt idx="36">
                  <c:v>2.9635774074353369</c:v>
                </c:pt>
                <c:pt idx="37">
                  <c:v>2.6770228489555841</c:v>
                </c:pt>
                <c:pt idx="38">
                  <c:v>2.6544001206545511</c:v>
                </c:pt>
                <c:pt idx="39">
                  <c:v>2.7524319432923612</c:v>
                </c:pt>
                <c:pt idx="40">
                  <c:v>2.5714501168840962</c:v>
                </c:pt>
                <c:pt idx="41">
                  <c:v>2.5186637508483525</c:v>
                </c:pt>
                <c:pt idx="42">
                  <c:v>2.2999773772716989</c:v>
                </c:pt>
                <c:pt idx="43">
                  <c:v>2.3452228338737653</c:v>
                </c:pt>
                <c:pt idx="44">
                  <c:v>2.3829273810421538</c:v>
                </c:pt>
                <c:pt idx="45">
                  <c:v>2.2019455546338889</c:v>
                </c:pt>
                <c:pt idx="46">
                  <c:v>2.1114546414297561</c:v>
                </c:pt>
                <c:pt idx="47">
                  <c:v>2.1567000980318225</c:v>
                </c:pt>
                <c:pt idx="48">
                  <c:v>2.1114546414297561</c:v>
                </c:pt>
                <c:pt idx="49">
                  <c:v>1.4553955206997964</c:v>
                </c:pt>
                <c:pt idx="50">
                  <c:v>1.1839227810873991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44A-477F-A4B5-59A157630DFC}"/>
            </c:ext>
          </c:extLst>
        </c:ser>
        <c:ser>
          <c:idx val="2"/>
          <c:order val="2"/>
          <c:tx>
            <c:strRef>
              <c:f>'histogramy - ČJ,MA'!$BL$60</c:f>
              <c:strCache>
                <c:ptCount val="1"/>
                <c:pt idx="0">
                  <c:v>2019</c:v>
                </c:pt>
              </c:strCache>
            </c:strRef>
          </c:tx>
          <c:spPr>
            <a:ln>
              <a:solidFill>
                <a:schemeClr val="bg1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ČJ,MA'!$BL$61:$BL$111</c:f>
              <c:numCache>
                <c:formatCode>0.0</c:formatCode>
                <c:ptCount val="51"/>
                <c:pt idx="0">
                  <c:v>7.366482504604051E-3</c:v>
                </c:pt>
                <c:pt idx="1">
                  <c:v>4.4198895027624308E-2</c:v>
                </c:pt>
                <c:pt idx="2">
                  <c:v>0.14732965009208102</c:v>
                </c:pt>
                <c:pt idx="3">
                  <c:v>0.22099447513812157</c:v>
                </c:pt>
                <c:pt idx="4">
                  <c:v>0.35359116022099446</c:v>
                </c:pt>
                <c:pt idx="5">
                  <c:v>0.574585635359116</c:v>
                </c:pt>
                <c:pt idx="6">
                  <c:v>0.61141804788213627</c:v>
                </c:pt>
                <c:pt idx="7">
                  <c:v>0.89134438305709018</c:v>
                </c:pt>
                <c:pt idx="8">
                  <c:v>1.0607734806629834</c:v>
                </c:pt>
                <c:pt idx="9">
                  <c:v>1.2228360957642725</c:v>
                </c:pt>
                <c:pt idx="10">
                  <c:v>1.1786372007366481</c:v>
                </c:pt>
                <c:pt idx="11">
                  <c:v>1.2891344383057091</c:v>
                </c:pt>
                <c:pt idx="12">
                  <c:v>1.4143646408839778</c:v>
                </c:pt>
                <c:pt idx="13">
                  <c:v>1.443830570902394</c:v>
                </c:pt>
                <c:pt idx="14">
                  <c:v>1.6721915285451199</c:v>
                </c:pt>
                <c:pt idx="15">
                  <c:v>1.5911602209944753</c:v>
                </c:pt>
                <c:pt idx="16">
                  <c:v>1.7532228360957642</c:v>
                </c:pt>
                <c:pt idx="17">
                  <c:v>1.8195211786372008</c:v>
                </c:pt>
                <c:pt idx="18">
                  <c:v>2.0036832412523022</c:v>
                </c:pt>
                <c:pt idx="19">
                  <c:v>2.1362799263351748</c:v>
                </c:pt>
                <c:pt idx="20">
                  <c:v>2.2909760589318604</c:v>
                </c:pt>
                <c:pt idx="21">
                  <c:v>2.3130755064456721</c:v>
                </c:pt>
                <c:pt idx="22">
                  <c:v>2.430939226519337</c:v>
                </c:pt>
                <c:pt idx="23">
                  <c:v>2.7329650092081033</c:v>
                </c:pt>
                <c:pt idx="24">
                  <c:v>2.7624309392265194</c:v>
                </c:pt>
                <c:pt idx="25">
                  <c:v>2.4677716390423576</c:v>
                </c:pt>
                <c:pt idx="26">
                  <c:v>2.9539594843462247</c:v>
                </c:pt>
                <c:pt idx="27">
                  <c:v>2.8508287292817682</c:v>
                </c:pt>
                <c:pt idx="28">
                  <c:v>2.9023941068139965</c:v>
                </c:pt>
                <c:pt idx="29">
                  <c:v>3.1307550644567224</c:v>
                </c:pt>
                <c:pt idx="30">
                  <c:v>2.9981583793738489</c:v>
                </c:pt>
                <c:pt idx="31">
                  <c:v>3.3001841620626151</c:v>
                </c:pt>
                <c:pt idx="32">
                  <c:v>2.9171270718232045</c:v>
                </c:pt>
                <c:pt idx="33">
                  <c:v>2.8360957642725597</c:v>
                </c:pt>
                <c:pt idx="34">
                  <c:v>2.9613259668508287</c:v>
                </c:pt>
                <c:pt idx="35">
                  <c:v>2.9392265193370166</c:v>
                </c:pt>
                <c:pt idx="36">
                  <c:v>2.5782688766114181</c:v>
                </c:pt>
                <c:pt idx="37">
                  <c:v>2.7329650092081033</c:v>
                </c:pt>
                <c:pt idx="38">
                  <c:v>2.8876611418047879</c:v>
                </c:pt>
                <c:pt idx="39">
                  <c:v>2.6224677716390423</c:v>
                </c:pt>
                <c:pt idx="40">
                  <c:v>2.6151012891344383</c:v>
                </c:pt>
                <c:pt idx="41">
                  <c:v>2.6372007366482504</c:v>
                </c:pt>
                <c:pt idx="42">
                  <c:v>2.6298342541436464</c:v>
                </c:pt>
                <c:pt idx="43">
                  <c:v>2.1952117863720075</c:v>
                </c:pt>
                <c:pt idx="44">
                  <c:v>2.2320441988950277</c:v>
                </c:pt>
                <c:pt idx="45">
                  <c:v>2.2099447513812152</c:v>
                </c:pt>
                <c:pt idx="46">
                  <c:v>2.1362799263351748</c:v>
                </c:pt>
                <c:pt idx="47">
                  <c:v>1.7753222836095766</c:v>
                </c:pt>
                <c:pt idx="48">
                  <c:v>1.7237569060773481</c:v>
                </c:pt>
                <c:pt idx="49">
                  <c:v>1.1197053406998159</c:v>
                </c:pt>
                <c:pt idx="50">
                  <c:v>1.6795580110497237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44A-477F-A4B5-59A157630D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63456"/>
        <c:axId val="416654440"/>
      </c:lineChart>
      <c:catAx>
        <c:axId val="4166634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54440"/>
        <c:crosses val="autoZero"/>
        <c:auto val="1"/>
        <c:lblAlgn val="ctr"/>
        <c:lblOffset val="100"/>
        <c:noMultiLvlLbl val="0"/>
      </c:catAx>
      <c:valAx>
        <c:axId val="41665444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345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6215404825362936"/>
          <c:y val="0.17609257264840039"/>
          <c:w val="0.16592069004815246"/>
          <c:h val="0.19731816184075618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MATEMATIKA</a:t>
            </a:r>
            <a:r>
              <a:rPr lang="cs-CZ" sz="1050" baseline="0"/>
              <a:t>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2021 –</a:t>
            </a:r>
            <a:r>
              <a:rPr lang="cs-CZ" sz="1050" baseline="0"/>
              <a:t> </a:t>
            </a:r>
            <a:r>
              <a:rPr lang="cs-CZ" sz="1050"/>
              <a:t>PRVOMATURANTI</a:t>
            </a:r>
          </a:p>
        </c:rich>
      </c:tx>
      <c:layout>
        <c:manualLayout>
          <c:xMode val="edge"/>
          <c:yMode val="edge"/>
          <c:x val="0.26825707070707072"/>
          <c:y val="5.0396825396825393E-3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2905329040040706"/>
          <c:y val="0.15985327731962415"/>
          <c:w val="0.8327812976357470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ČJ,MA'!$BH$59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dPt>
            <c:idx val="1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B8B7-46C8-9CD1-2C4FC4028D04}"/>
              </c:ext>
            </c:extLst>
          </c:dPt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ČJ,MA'!$BN$61:$BN$111</c:f>
              <c:numCache>
                <c:formatCode>0.0</c:formatCode>
                <c:ptCount val="51"/>
                <c:pt idx="0">
                  <c:v>7.7669902912621366E-2</c:v>
                </c:pt>
                <c:pt idx="1">
                  <c:v>0.17864077669902911</c:v>
                </c:pt>
                <c:pt idx="2">
                  <c:v>0.38834951456310679</c:v>
                </c:pt>
                <c:pt idx="3">
                  <c:v>0.39611650485436889</c:v>
                </c:pt>
                <c:pt idx="4">
                  <c:v>0.70679611650485441</c:v>
                </c:pt>
                <c:pt idx="5">
                  <c:v>1.033009708737864</c:v>
                </c:pt>
                <c:pt idx="6">
                  <c:v>1.1184466019417476</c:v>
                </c:pt>
                <c:pt idx="7">
                  <c:v>1.3436893203883495</c:v>
                </c:pt>
                <c:pt idx="8">
                  <c:v>1.4058252427184468</c:v>
                </c:pt>
                <c:pt idx="9">
                  <c:v>1.4757281553398058</c:v>
                </c:pt>
                <c:pt idx="10">
                  <c:v>1.887378640776699</c:v>
                </c:pt>
                <c:pt idx="11">
                  <c:v>2.2601941747572818</c:v>
                </c:pt>
                <c:pt idx="12">
                  <c:v>2.1902912621359225</c:v>
                </c:pt>
                <c:pt idx="13">
                  <c:v>2.2990291262135925</c:v>
                </c:pt>
                <c:pt idx="14">
                  <c:v>2.6640776699029129</c:v>
                </c:pt>
                <c:pt idx="15">
                  <c:v>2.796116504854369</c:v>
                </c:pt>
                <c:pt idx="16">
                  <c:v>2.7106796116504852</c:v>
                </c:pt>
                <c:pt idx="17">
                  <c:v>2.9825242718446603</c:v>
                </c:pt>
                <c:pt idx="18">
                  <c:v>3.0446601941747571</c:v>
                </c:pt>
                <c:pt idx="19">
                  <c:v>3.0679611650485437</c:v>
                </c:pt>
                <c:pt idx="20">
                  <c:v>3.1456310679611654</c:v>
                </c:pt>
                <c:pt idx="21">
                  <c:v>3.0834951456310677</c:v>
                </c:pt>
                <c:pt idx="22">
                  <c:v>3.2699029126213595</c:v>
                </c:pt>
                <c:pt idx="23">
                  <c:v>3.378640776699029</c:v>
                </c:pt>
                <c:pt idx="24">
                  <c:v>3.1689320388349511</c:v>
                </c:pt>
                <c:pt idx="25">
                  <c:v>3.0912621359223302</c:v>
                </c:pt>
                <c:pt idx="26">
                  <c:v>3.1533980582524275</c:v>
                </c:pt>
                <c:pt idx="27">
                  <c:v>3.1300970873786409</c:v>
                </c:pt>
                <c:pt idx="28">
                  <c:v>2.7805825242718445</c:v>
                </c:pt>
                <c:pt idx="29">
                  <c:v>2.8349514563106797</c:v>
                </c:pt>
                <c:pt idx="30">
                  <c:v>2.7339805825242718</c:v>
                </c:pt>
                <c:pt idx="31">
                  <c:v>2.5242718446601939</c:v>
                </c:pt>
                <c:pt idx="32">
                  <c:v>2.4932038834951453</c:v>
                </c:pt>
                <c:pt idx="33">
                  <c:v>2.3611650485436892</c:v>
                </c:pt>
                <c:pt idx="34">
                  <c:v>2.0970873786407767</c:v>
                </c:pt>
                <c:pt idx="35">
                  <c:v>2.2058252427184466</c:v>
                </c:pt>
                <c:pt idx="36">
                  <c:v>1.933980582524272</c:v>
                </c:pt>
                <c:pt idx="37">
                  <c:v>1.9106796116504854</c:v>
                </c:pt>
                <c:pt idx="38">
                  <c:v>1.8718446601941747</c:v>
                </c:pt>
                <c:pt idx="39">
                  <c:v>1.4524271844660195</c:v>
                </c:pt>
                <c:pt idx="40">
                  <c:v>1.4912621359223301</c:v>
                </c:pt>
                <c:pt idx="41">
                  <c:v>1.6233009708737862</c:v>
                </c:pt>
                <c:pt idx="42">
                  <c:v>1.5067961165048545</c:v>
                </c:pt>
                <c:pt idx="43">
                  <c:v>1.3048543689320389</c:v>
                </c:pt>
                <c:pt idx="44">
                  <c:v>1.5922330097087378</c:v>
                </c:pt>
                <c:pt idx="45">
                  <c:v>1.1883495145631067</c:v>
                </c:pt>
                <c:pt idx="46">
                  <c:v>1.1572815533980583</c:v>
                </c:pt>
                <c:pt idx="47">
                  <c:v>0.92427184466019419</c:v>
                </c:pt>
                <c:pt idx="48">
                  <c:v>1.0019417475728156</c:v>
                </c:pt>
                <c:pt idx="49">
                  <c:v>0.62135922330097093</c:v>
                </c:pt>
                <c:pt idx="50">
                  <c:v>0.93980582524271838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8B7-46C8-9CD1-2C4FC4028D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61496"/>
        <c:axId val="416665416"/>
      </c:barChart>
      <c:lineChart>
        <c:grouping val="standard"/>
        <c:varyColors val="0"/>
        <c:ser>
          <c:idx val="0"/>
          <c:order val="0"/>
          <c:tx>
            <c:strRef>
              <c:f>'histogramy - ČJ,MA'!$BO$59</c:f>
              <c:strCache>
                <c:ptCount val="1"/>
                <c:pt idx="0">
                  <c:v>CHLAPCI</c:v>
                </c:pt>
              </c:strCache>
            </c:strRef>
          </c:tx>
          <c:spPr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ČJ,MA'!$BU$61:$BU$111</c:f>
              <c:numCache>
                <c:formatCode>0.0</c:formatCode>
                <c:ptCount val="51"/>
                <c:pt idx="0">
                  <c:v>6.4541112688782751E-2</c:v>
                </c:pt>
                <c:pt idx="1">
                  <c:v>0.11617400283980896</c:v>
                </c:pt>
                <c:pt idx="2">
                  <c:v>0.27107267329288759</c:v>
                </c:pt>
                <c:pt idx="3">
                  <c:v>0.23234800567961791</c:v>
                </c:pt>
                <c:pt idx="4">
                  <c:v>0.56796179166128824</c:v>
                </c:pt>
                <c:pt idx="5">
                  <c:v>0.83903446495417577</c:v>
                </c:pt>
                <c:pt idx="6">
                  <c:v>0.90357557764295848</c:v>
                </c:pt>
                <c:pt idx="7">
                  <c:v>1.3037304763134117</c:v>
                </c:pt>
                <c:pt idx="8">
                  <c:v>1.2391893636246289</c:v>
                </c:pt>
                <c:pt idx="9">
                  <c:v>1.4586291467664902</c:v>
                </c:pt>
                <c:pt idx="10">
                  <c:v>1.7038853749838645</c:v>
                </c:pt>
                <c:pt idx="11">
                  <c:v>2.2976636117206661</c:v>
                </c:pt>
                <c:pt idx="12">
                  <c:v>1.9362333806634828</c:v>
                </c:pt>
                <c:pt idx="13">
                  <c:v>2.2589389441073964</c:v>
                </c:pt>
                <c:pt idx="14">
                  <c:v>2.5041951723247706</c:v>
                </c:pt>
                <c:pt idx="15">
                  <c:v>2.7881760681554146</c:v>
                </c:pt>
                <c:pt idx="16">
                  <c:v>2.6849102878533628</c:v>
                </c:pt>
                <c:pt idx="17">
                  <c:v>2.8785336259197112</c:v>
                </c:pt>
                <c:pt idx="18">
                  <c:v>2.9817994062217634</c:v>
                </c:pt>
                <c:pt idx="19">
                  <c:v>2.9947076287595196</c:v>
                </c:pt>
                <c:pt idx="20">
                  <c:v>3.1108816315993288</c:v>
                </c:pt>
                <c:pt idx="21">
                  <c:v>3.1108816315993288</c:v>
                </c:pt>
                <c:pt idx="22">
                  <c:v>3.3174131922034333</c:v>
                </c:pt>
                <c:pt idx="23">
                  <c:v>3.3819543048922167</c:v>
                </c:pt>
                <c:pt idx="24">
                  <c:v>3.2657803020524074</c:v>
                </c:pt>
                <c:pt idx="25">
                  <c:v>3.2012391893636249</c:v>
                </c:pt>
                <c:pt idx="26">
                  <c:v>3.1108816315993288</c:v>
                </c:pt>
                <c:pt idx="27">
                  <c:v>2.9172582935329805</c:v>
                </c:pt>
                <c:pt idx="28">
                  <c:v>2.6074609526268233</c:v>
                </c:pt>
                <c:pt idx="29">
                  <c:v>2.9559829611462503</c:v>
                </c:pt>
                <c:pt idx="30">
                  <c:v>2.7623596230799019</c:v>
                </c:pt>
                <c:pt idx="31">
                  <c:v>2.5041951723247706</c:v>
                </c:pt>
                <c:pt idx="32">
                  <c:v>2.4396540596359881</c:v>
                </c:pt>
                <c:pt idx="33">
                  <c:v>2.2589389441073964</c:v>
                </c:pt>
                <c:pt idx="34">
                  <c:v>1.987866270814509</c:v>
                </c:pt>
                <c:pt idx="35">
                  <c:v>2.349296501871692</c:v>
                </c:pt>
                <c:pt idx="36">
                  <c:v>2.0136827158900217</c:v>
                </c:pt>
                <c:pt idx="37">
                  <c:v>1.9749580482767524</c:v>
                </c:pt>
                <c:pt idx="38">
                  <c:v>2.129856718729831</c:v>
                </c:pt>
                <c:pt idx="39">
                  <c:v>1.523170259455273</c:v>
                </c:pt>
                <c:pt idx="40">
                  <c:v>1.639344262295082</c:v>
                </c:pt>
                <c:pt idx="41">
                  <c:v>1.6522524848328384</c:v>
                </c:pt>
                <c:pt idx="42">
                  <c:v>1.6522524848328384</c:v>
                </c:pt>
                <c:pt idx="43">
                  <c:v>1.3682715890021946</c:v>
                </c:pt>
                <c:pt idx="44">
                  <c:v>1.8200593778236736</c:v>
                </c:pt>
                <c:pt idx="45">
                  <c:v>1.3037304763134117</c:v>
                </c:pt>
                <c:pt idx="46">
                  <c:v>1.3424551439266814</c:v>
                </c:pt>
                <c:pt idx="47">
                  <c:v>1.1230153607848199</c:v>
                </c:pt>
                <c:pt idx="48">
                  <c:v>1.2004646960113592</c:v>
                </c:pt>
                <c:pt idx="49">
                  <c:v>0.74867690718987989</c:v>
                </c:pt>
                <c:pt idx="50">
                  <c:v>1.2004646960113592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8B7-46C8-9CD1-2C4FC4028D04}"/>
            </c:ext>
          </c:extLst>
        </c:ser>
        <c:ser>
          <c:idx val="2"/>
          <c:order val="2"/>
          <c:tx>
            <c:strRef>
              <c:f>'histogramy - ČJ,MA'!$BV$59</c:f>
              <c:strCache>
                <c:ptCount val="1"/>
                <c:pt idx="0">
                  <c:v>DÍVKY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none"/>
          </c:marker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ČJ,MA'!$CB$61:$CB$111</c:f>
              <c:numCache>
                <c:formatCode>0.0</c:formatCode>
                <c:ptCount val="51"/>
                <c:pt idx="0">
                  <c:v>9.750390015600624E-2</c:v>
                </c:pt>
                <c:pt idx="1">
                  <c:v>0.27301092043681746</c:v>
                </c:pt>
                <c:pt idx="2">
                  <c:v>0.56552262090483618</c:v>
                </c:pt>
                <c:pt idx="3">
                  <c:v>0.64352574102964122</c:v>
                </c:pt>
                <c:pt idx="4">
                  <c:v>0.91653666146645862</c:v>
                </c:pt>
                <c:pt idx="5">
                  <c:v>1.326053042121685</c:v>
                </c:pt>
                <c:pt idx="6">
                  <c:v>1.4430577223088925</c:v>
                </c:pt>
                <c:pt idx="7">
                  <c:v>1.40405616224649</c:v>
                </c:pt>
                <c:pt idx="8">
                  <c:v>1.6575663026521061</c:v>
                </c:pt>
                <c:pt idx="9">
                  <c:v>1.5015600624024961</c:v>
                </c:pt>
                <c:pt idx="10">
                  <c:v>2.1645865834633389</c:v>
                </c:pt>
                <c:pt idx="11">
                  <c:v>2.2035881435257409</c:v>
                </c:pt>
                <c:pt idx="12">
                  <c:v>2.5741029641185649</c:v>
                </c:pt>
                <c:pt idx="13">
                  <c:v>2.359594383775351</c:v>
                </c:pt>
                <c:pt idx="14">
                  <c:v>2.9056162246489858</c:v>
                </c:pt>
                <c:pt idx="15">
                  <c:v>2.80811232449298</c:v>
                </c:pt>
                <c:pt idx="16">
                  <c:v>2.7496099843993758</c:v>
                </c:pt>
                <c:pt idx="17">
                  <c:v>3.1396255850234005</c:v>
                </c:pt>
                <c:pt idx="18">
                  <c:v>3.1396255850234005</c:v>
                </c:pt>
                <c:pt idx="19">
                  <c:v>3.1786271450858035</c:v>
                </c:pt>
                <c:pt idx="20">
                  <c:v>3.1981279251170043</c:v>
                </c:pt>
                <c:pt idx="21">
                  <c:v>3.0421216848673946</c:v>
                </c:pt>
                <c:pt idx="22">
                  <c:v>3.1981279251170043</c:v>
                </c:pt>
                <c:pt idx="23">
                  <c:v>3.3736349453978161</c:v>
                </c:pt>
                <c:pt idx="24">
                  <c:v>3.0226209048361934</c:v>
                </c:pt>
                <c:pt idx="25">
                  <c:v>2.9251170046801871</c:v>
                </c:pt>
                <c:pt idx="26">
                  <c:v>3.217628705148206</c:v>
                </c:pt>
                <c:pt idx="27">
                  <c:v>3.4516380655226206</c:v>
                </c:pt>
                <c:pt idx="28">
                  <c:v>3.0421216848673946</c:v>
                </c:pt>
                <c:pt idx="29">
                  <c:v>2.6521060842433699</c:v>
                </c:pt>
                <c:pt idx="30">
                  <c:v>2.691107644305772</c:v>
                </c:pt>
                <c:pt idx="31">
                  <c:v>2.5546021840873632</c:v>
                </c:pt>
                <c:pt idx="32">
                  <c:v>2.5741029641185649</c:v>
                </c:pt>
                <c:pt idx="33">
                  <c:v>2.5156006240249611</c:v>
                </c:pt>
                <c:pt idx="34">
                  <c:v>2.2620904836193447</c:v>
                </c:pt>
                <c:pt idx="35">
                  <c:v>1.9890795631825271</c:v>
                </c:pt>
                <c:pt idx="36">
                  <c:v>1.813572542901716</c:v>
                </c:pt>
                <c:pt idx="37">
                  <c:v>1.813572542901716</c:v>
                </c:pt>
                <c:pt idx="38">
                  <c:v>1.4820592823712948</c:v>
                </c:pt>
                <c:pt idx="39">
                  <c:v>1.345553822152886</c:v>
                </c:pt>
                <c:pt idx="40">
                  <c:v>1.2675507020280812</c:v>
                </c:pt>
                <c:pt idx="41">
                  <c:v>1.5795631825273011</c:v>
                </c:pt>
                <c:pt idx="42">
                  <c:v>1.2870514820592824</c:v>
                </c:pt>
                <c:pt idx="43">
                  <c:v>1.2090483619344774</c:v>
                </c:pt>
                <c:pt idx="44">
                  <c:v>1.2480499219968799</c:v>
                </c:pt>
                <c:pt idx="45">
                  <c:v>1.014040561622465</c:v>
                </c:pt>
                <c:pt idx="46">
                  <c:v>0.87753510140405611</c:v>
                </c:pt>
                <c:pt idx="47">
                  <c:v>0.62402496099843996</c:v>
                </c:pt>
                <c:pt idx="48">
                  <c:v>0.702028081123245</c:v>
                </c:pt>
                <c:pt idx="49">
                  <c:v>0.42901716068642748</c:v>
                </c:pt>
                <c:pt idx="50">
                  <c:v>0.54602184087363492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8B7-46C8-9CD1-2C4FC4028D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61496"/>
        <c:axId val="416665416"/>
      </c:lineChart>
      <c:catAx>
        <c:axId val="4166614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5416"/>
        <c:crosses val="autoZero"/>
        <c:auto val="1"/>
        <c:lblAlgn val="ctr"/>
        <c:lblOffset val="100"/>
        <c:noMultiLvlLbl val="0"/>
      </c:catAx>
      <c:valAx>
        <c:axId val="41666541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149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6215404825362936"/>
          <c:y val="0.17609257264840039"/>
          <c:w val="0.24493856009364812"/>
          <c:h val="0.19731816184075618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MATEMATIKA</a:t>
            </a:r>
            <a:r>
              <a:rPr lang="cs-CZ" sz="1050" baseline="0"/>
              <a:t>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2021 – PRVOMATURANTI</a:t>
            </a:r>
          </a:p>
        </c:rich>
      </c:tx>
      <c:layout>
        <c:manualLayout>
          <c:xMode val="edge"/>
          <c:yMode val="edge"/>
          <c:x val="0.24580757575757572"/>
          <c:y val="1.5119047619047619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2905329040040706"/>
          <c:y val="0.15985327731962415"/>
          <c:w val="0.8327812976357470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ČJ,MA'!$BH$59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dPt>
            <c:idx val="1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AF58-40BF-91C8-58E65B6A6FD7}"/>
              </c:ext>
            </c:extLst>
          </c:dPt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ČJ,MA'!$BM$61:$BM$111</c:f>
              <c:numCache>
                <c:formatCode>0.0</c:formatCode>
                <c:ptCount val="51"/>
                <c:pt idx="0">
                  <c:v>4.5245456602066213E-2</c:v>
                </c:pt>
                <c:pt idx="1">
                  <c:v>0.14327727923987632</c:v>
                </c:pt>
                <c:pt idx="2">
                  <c:v>0.32425910564814114</c:v>
                </c:pt>
                <c:pt idx="3">
                  <c:v>0.50524093205640608</c:v>
                </c:pt>
                <c:pt idx="4">
                  <c:v>0.78425458110248092</c:v>
                </c:pt>
                <c:pt idx="5">
                  <c:v>0.73146821506673709</c:v>
                </c:pt>
                <c:pt idx="6">
                  <c:v>1.1763818716537213</c:v>
                </c:pt>
                <c:pt idx="7">
                  <c:v>1.2819546037252094</c:v>
                </c:pt>
                <c:pt idx="8">
                  <c:v>1.3799864263630195</c:v>
                </c:pt>
                <c:pt idx="9">
                  <c:v>1.2744136942915314</c:v>
                </c:pt>
                <c:pt idx="10">
                  <c:v>1.2668727848578538</c:v>
                </c:pt>
                <c:pt idx="11">
                  <c:v>1.3498227886283085</c:v>
                </c:pt>
                <c:pt idx="12">
                  <c:v>1.1688409622200437</c:v>
                </c:pt>
                <c:pt idx="13">
                  <c:v>1.5157227961692179</c:v>
                </c:pt>
                <c:pt idx="14">
                  <c:v>1.5232637056028957</c:v>
                </c:pt>
                <c:pt idx="15">
                  <c:v>1.5081818867355403</c:v>
                </c:pt>
                <c:pt idx="16">
                  <c:v>1.5081818867355403</c:v>
                </c:pt>
                <c:pt idx="17">
                  <c:v>1.9078500867204584</c:v>
                </c:pt>
                <c:pt idx="18">
                  <c:v>1.8701455395520699</c:v>
                </c:pt>
                <c:pt idx="19">
                  <c:v>2.073750094261368</c:v>
                </c:pt>
                <c:pt idx="20">
                  <c:v>1.9983409999245909</c:v>
                </c:pt>
                <c:pt idx="21">
                  <c:v>2.375386471608476</c:v>
                </c:pt>
                <c:pt idx="22">
                  <c:v>2.2622728301033104</c:v>
                </c:pt>
                <c:pt idx="23">
                  <c:v>2.2245682829349223</c:v>
                </c:pt>
                <c:pt idx="24">
                  <c:v>2.3376819244400875</c:v>
                </c:pt>
                <c:pt idx="25">
                  <c:v>2.6317773923535177</c:v>
                </c:pt>
                <c:pt idx="26">
                  <c:v>2.8203001281954605</c:v>
                </c:pt>
                <c:pt idx="27">
                  <c:v>2.4734182942462861</c:v>
                </c:pt>
                <c:pt idx="28">
                  <c:v>2.4885001131136413</c:v>
                </c:pt>
                <c:pt idx="29">
                  <c:v>3.0691501395068244</c:v>
                </c:pt>
                <c:pt idx="30">
                  <c:v>2.8353819470628157</c:v>
                </c:pt>
                <c:pt idx="31">
                  <c:v>2.7675137621597163</c:v>
                </c:pt>
                <c:pt idx="32">
                  <c:v>2.9334137697006257</c:v>
                </c:pt>
                <c:pt idx="33">
                  <c:v>3.08423195837418</c:v>
                </c:pt>
                <c:pt idx="34">
                  <c:v>2.9711183168690143</c:v>
                </c:pt>
                <c:pt idx="35">
                  <c:v>3.0012819546037255</c:v>
                </c:pt>
                <c:pt idx="36">
                  <c:v>2.9635774074353369</c:v>
                </c:pt>
                <c:pt idx="37">
                  <c:v>2.6770228489555841</c:v>
                </c:pt>
                <c:pt idx="38">
                  <c:v>2.6544001206545511</c:v>
                </c:pt>
                <c:pt idx="39">
                  <c:v>2.7524319432923612</c:v>
                </c:pt>
                <c:pt idx="40">
                  <c:v>2.5714501168840962</c:v>
                </c:pt>
                <c:pt idx="41">
                  <c:v>2.5186637508483525</c:v>
                </c:pt>
                <c:pt idx="42">
                  <c:v>2.2999773772716989</c:v>
                </c:pt>
                <c:pt idx="43">
                  <c:v>2.3452228338737653</c:v>
                </c:pt>
                <c:pt idx="44">
                  <c:v>2.3829273810421538</c:v>
                </c:pt>
                <c:pt idx="45">
                  <c:v>2.2019455546338889</c:v>
                </c:pt>
                <c:pt idx="46">
                  <c:v>2.1114546414297561</c:v>
                </c:pt>
                <c:pt idx="47">
                  <c:v>2.1567000980318225</c:v>
                </c:pt>
                <c:pt idx="48">
                  <c:v>2.1114546414297561</c:v>
                </c:pt>
                <c:pt idx="49">
                  <c:v>1.4553955206997964</c:v>
                </c:pt>
                <c:pt idx="50">
                  <c:v>1.1839227810873991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58-40BF-91C8-58E65B6A6F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62280"/>
        <c:axId val="416659144"/>
      </c:barChart>
      <c:lineChart>
        <c:grouping val="standard"/>
        <c:varyColors val="0"/>
        <c:ser>
          <c:idx val="0"/>
          <c:order val="0"/>
          <c:tx>
            <c:strRef>
              <c:f>'histogramy - ČJ,MA'!$CC$59</c:f>
              <c:strCache>
                <c:ptCount val="1"/>
                <c:pt idx="0">
                  <c:v>GYM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ČJ,MA'!$CH$61:$CH$111</c:f>
              <c:numCache>
                <c:formatCode>0.0</c:formatCode>
                <c:ptCount val="51"/>
                <c:pt idx="0">
                  <c:v>0</c:v>
                </c:pt>
                <c:pt idx="1">
                  <c:v>1.5598190609889253E-2</c:v>
                </c:pt>
                <c:pt idx="2">
                  <c:v>0</c:v>
                </c:pt>
                <c:pt idx="3">
                  <c:v>0</c:v>
                </c:pt>
                <c:pt idx="4">
                  <c:v>3.1196381219778507E-2</c:v>
                </c:pt>
                <c:pt idx="5">
                  <c:v>3.1196381219778507E-2</c:v>
                </c:pt>
                <c:pt idx="6">
                  <c:v>6.2392762439557013E-2</c:v>
                </c:pt>
                <c:pt idx="7">
                  <c:v>6.2392762439557013E-2</c:v>
                </c:pt>
                <c:pt idx="8">
                  <c:v>0.15598190609889254</c:v>
                </c:pt>
                <c:pt idx="9">
                  <c:v>0.21837466853844956</c:v>
                </c:pt>
                <c:pt idx="10">
                  <c:v>0.15598190609889254</c:v>
                </c:pt>
                <c:pt idx="11">
                  <c:v>0.32756200280767434</c:v>
                </c:pt>
                <c:pt idx="12">
                  <c:v>0.21837466853844956</c:v>
                </c:pt>
                <c:pt idx="13">
                  <c:v>0.53033848073623457</c:v>
                </c:pt>
                <c:pt idx="14">
                  <c:v>0.46794571829667758</c:v>
                </c:pt>
                <c:pt idx="15">
                  <c:v>0.7019185774450164</c:v>
                </c:pt>
                <c:pt idx="16">
                  <c:v>0.5615348619560131</c:v>
                </c:pt>
                <c:pt idx="17">
                  <c:v>0.77990953049446265</c:v>
                </c:pt>
                <c:pt idx="18">
                  <c:v>0.90469505537357675</c:v>
                </c:pt>
                <c:pt idx="19">
                  <c:v>1.1542661051318048</c:v>
                </c:pt>
                <c:pt idx="20">
                  <c:v>1.2166588675713619</c:v>
                </c:pt>
                <c:pt idx="21">
                  <c:v>1.6378100140383716</c:v>
                </c:pt>
                <c:pt idx="22">
                  <c:v>1.3882389642801436</c:v>
                </c:pt>
                <c:pt idx="23">
                  <c:v>1.4818281079394791</c:v>
                </c:pt>
                <c:pt idx="24">
                  <c:v>1.980970207455935</c:v>
                </c:pt>
                <c:pt idx="25">
                  <c:v>2.043362969895492</c:v>
                </c:pt>
                <c:pt idx="26">
                  <c:v>2.2617376384339414</c:v>
                </c:pt>
                <c:pt idx="27">
                  <c:v>2.0745593511152705</c:v>
                </c:pt>
                <c:pt idx="28">
                  <c:v>2.1837466853844951</c:v>
                </c:pt>
                <c:pt idx="29">
                  <c:v>3.0572453595382938</c:v>
                </c:pt>
                <c:pt idx="30">
                  <c:v>2.8232725003899546</c:v>
                </c:pt>
                <c:pt idx="31">
                  <c:v>2.9012634534394008</c:v>
                </c:pt>
                <c:pt idx="32">
                  <c:v>3.3380127905163004</c:v>
                </c:pt>
                <c:pt idx="33">
                  <c:v>3.618780221494307</c:v>
                </c:pt>
                <c:pt idx="34">
                  <c:v>3.6655747933239744</c:v>
                </c:pt>
                <c:pt idx="35">
                  <c:v>3.2912182186866326</c:v>
                </c:pt>
                <c:pt idx="36">
                  <c:v>3.8215566994228669</c:v>
                </c:pt>
                <c:pt idx="37">
                  <c:v>3.6967711745437533</c:v>
                </c:pt>
                <c:pt idx="38">
                  <c:v>3.618780221494307</c:v>
                </c:pt>
                <c:pt idx="39">
                  <c:v>3.8527530806426458</c:v>
                </c:pt>
                <c:pt idx="40">
                  <c:v>3.7279675557635312</c:v>
                </c:pt>
                <c:pt idx="41">
                  <c:v>4.0087349867415378</c:v>
                </c:pt>
                <c:pt idx="42">
                  <c:v>3.7591639369833096</c:v>
                </c:pt>
                <c:pt idx="43">
                  <c:v>3.8683512712525348</c:v>
                </c:pt>
                <c:pt idx="44">
                  <c:v>4.1023241304008735</c:v>
                </c:pt>
                <c:pt idx="45">
                  <c:v>3.7435657463734207</c:v>
                </c:pt>
                <c:pt idx="46">
                  <c:v>3.634378412104196</c:v>
                </c:pt>
                <c:pt idx="47">
                  <c:v>3.9931367961316488</c:v>
                </c:pt>
                <c:pt idx="48">
                  <c:v>3.96194041491187</c:v>
                </c:pt>
                <c:pt idx="49">
                  <c:v>2.7140851661207299</c:v>
                </c:pt>
                <c:pt idx="50">
                  <c:v>2.1525503041647172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F58-40BF-91C8-58E65B6A6FD7}"/>
            </c:ext>
          </c:extLst>
        </c:ser>
        <c:ser>
          <c:idx val="2"/>
          <c:order val="2"/>
          <c:tx>
            <c:strRef>
              <c:f>'histogramy - ČJ,MA'!$CJ$59</c:f>
              <c:strCache>
                <c:ptCount val="1"/>
                <c:pt idx="0">
                  <c:v>LYCEA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ymbol val="none"/>
          </c:marker>
          <c:cat>
            <c:numRef>
              <c:f>'histogramy - ČJ,MA'!$B$61:$B$111</c:f>
              <c:numCache>
                <c:formatCode>General</c:formatCode>
                <c:ptCount val="51"/>
                <c:pt idx="0">
                  <c:v>0</c:v>
                </c:pt>
                <c:pt idx="1">
                  <c:v>2</c:v>
                </c:pt>
                <c:pt idx="2">
                  <c:v>4</c:v>
                </c:pt>
                <c:pt idx="3">
                  <c:v>6</c:v>
                </c:pt>
                <c:pt idx="4">
                  <c:v>8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16</c:v>
                </c:pt>
                <c:pt idx="9">
                  <c:v>18</c:v>
                </c:pt>
                <c:pt idx="10">
                  <c:v>20</c:v>
                </c:pt>
                <c:pt idx="11">
                  <c:v>22</c:v>
                </c:pt>
                <c:pt idx="12">
                  <c:v>24</c:v>
                </c:pt>
                <c:pt idx="13">
                  <c:v>26</c:v>
                </c:pt>
                <c:pt idx="14">
                  <c:v>28</c:v>
                </c:pt>
                <c:pt idx="15">
                  <c:v>30</c:v>
                </c:pt>
                <c:pt idx="16">
                  <c:v>32</c:v>
                </c:pt>
                <c:pt idx="17">
                  <c:v>34</c:v>
                </c:pt>
                <c:pt idx="18">
                  <c:v>36</c:v>
                </c:pt>
                <c:pt idx="19">
                  <c:v>38</c:v>
                </c:pt>
                <c:pt idx="20">
                  <c:v>40</c:v>
                </c:pt>
                <c:pt idx="21">
                  <c:v>42</c:v>
                </c:pt>
                <c:pt idx="22">
                  <c:v>44</c:v>
                </c:pt>
                <c:pt idx="23">
                  <c:v>46</c:v>
                </c:pt>
                <c:pt idx="24">
                  <c:v>48</c:v>
                </c:pt>
                <c:pt idx="25">
                  <c:v>50</c:v>
                </c:pt>
                <c:pt idx="26">
                  <c:v>52</c:v>
                </c:pt>
                <c:pt idx="27">
                  <c:v>54</c:v>
                </c:pt>
                <c:pt idx="28">
                  <c:v>56</c:v>
                </c:pt>
                <c:pt idx="29">
                  <c:v>58</c:v>
                </c:pt>
                <c:pt idx="30">
                  <c:v>60</c:v>
                </c:pt>
                <c:pt idx="31">
                  <c:v>62</c:v>
                </c:pt>
                <c:pt idx="32">
                  <c:v>64</c:v>
                </c:pt>
                <c:pt idx="33">
                  <c:v>66</c:v>
                </c:pt>
                <c:pt idx="34">
                  <c:v>68</c:v>
                </c:pt>
                <c:pt idx="35">
                  <c:v>70</c:v>
                </c:pt>
                <c:pt idx="36">
                  <c:v>72</c:v>
                </c:pt>
                <c:pt idx="37">
                  <c:v>74</c:v>
                </c:pt>
                <c:pt idx="38">
                  <c:v>76</c:v>
                </c:pt>
                <c:pt idx="39">
                  <c:v>78</c:v>
                </c:pt>
                <c:pt idx="40">
                  <c:v>80</c:v>
                </c:pt>
                <c:pt idx="41">
                  <c:v>82</c:v>
                </c:pt>
                <c:pt idx="42">
                  <c:v>84</c:v>
                </c:pt>
                <c:pt idx="43">
                  <c:v>86</c:v>
                </c:pt>
                <c:pt idx="44">
                  <c:v>88</c:v>
                </c:pt>
                <c:pt idx="45">
                  <c:v>90</c:v>
                </c:pt>
                <c:pt idx="46">
                  <c:v>92</c:v>
                </c:pt>
                <c:pt idx="47">
                  <c:v>94</c:v>
                </c:pt>
                <c:pt idx="48">
                  <c:v>96</c:v>
                </c:pt>
                <c:pt idx="49">
                  <c:v>98</c:v>
                </c:pt>
                <c:pt idx="50">
                  <c:v>100</c:v>
                </c:pt>
              </c:numCache>
            </c:numRef>
          </c:cat>
          <c:val>
            <c:numRef>
              <c:f>'histogramy - ČJ,MA'!$CO$61:$CO$111</c:f>
              <c:numCache>
                <c:formatCode>0.0</c:formatCode>
                <c:ptCount val="5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0.76804915514592931</c:v>
                </c:pt>
                <c:pt idx="5">
                  <c:v>0.61443932411674351</c:v>
                </c:pt>
                <c:pt idx="6">
                  <c:v>0.46082949308755761</c:v>
                </c:pt>
                <c:pt idx="7">
                  <c:v>0.76804915514592931</c:v>
                </c:pt>
                <c:pt idx="8">
                  <c:v>1.228878648233487</c:v>
                </c:pt>
                <c:pt idx="9">
                  <c:v>1.228878648233487</c:v>
                </c:pt>
                <c:pt idx="10">
                  <c:v>0.46082949308755761</c:v>
                </c:pt>
                <c:pt idx="11">
                  <c:v>0.92165898617511521</c:v>
                </c:pt>
                <c:pt idx="12">
                  <c:v>1.3824884792626728</c:v>
                </c:pt>
                <c:pt idx="13">
                  <c:v>0.92165898617511521</c:v>
                </c:pt>
                <c:pt idx="14">
                  <c:v>1.228878648233487</c:v>
                </c:pt>
                <c:pt idx="15">
                  <c:v>2.3041474654377883</c:v>
                </c:pt>
                <c:pt idx="16">
                  <c:v>1.228878648233487</c:v>
                </c:pt>
                <c:pt idx="17">
                  <c:v>2.1505376344086025</c:v>
                </c:pt>
                <c:pt idx="18">
                  <c:v>2.7649769585253456</c:v>
                </c:pt>
                <c:pt idx="19">
                  <c:v>2.7649769585253456</c:v>
                </c:pt>
                <c:pt idx="20">
                  <c:v>2.7649769585253456</c:v>
                </c:pt>
                <c:pt idx="21">
                  <c:v>1.9969278033794162</c:v>
                </c:pt>
                <c:pt idx="22">
                  <c:v>2.6113671274961598</c:v>
                </c:pt>
                <c:pt idx="23">
                  <c:v>2.7649769585253456</c:v>
                </c:pt>
                <c:pt idx="24">
                  <c:v>1.9969278033794162</c:v>
                </c:pt>
                <c:pt idx="25">
                  <c:v>3.3794162826420893</c:v>
                </c:pt>
                <c:pt idx="26">
                  <c:v>3.3794162826420893</c:v>
                </c:pt>
                <c:pt idx="27">
                  <c:v>2.6113671274961598</c:v>
                </c:pt>
                <c:pt idx="28">
                  <c:v>1.9969278033794162</c:v>
                </c:pt>
                <c:pt idx="29">
                  <c:v>2.6113671274961598</c:v>
                </c:pt>
                <c:pt idx="30">
                  <c:v>3.225806451612903</c:v>
                </c:pt>
                <c:pt idx="31">
                  <c:v>4.4546850998463903</c:v>
                </c:pt>
                <c:pt idx="32">
                  <c:v>2.3041474654377883</c:v>
                </c:pt>
                <c:pt idx="33">
                  <c:v>4.3010752688172049</c:v>
                </c:pt>
                <c:pt idx="34">
                  <c:v>3.5330261136712746</c:v>
                </c:pt>
                <c:pt idx="35">
                  <c:v>3.6866359447004609</c:v>
                </c:pt>
                <c:pt idx="36">
                  <c:v>2.7649769585253456</c:v>
                </c:pt>
                <c:pt idx="37">
                  <c:v>3.225806451612903</c:v>
                </c:pt>
                <c:pt idx="38">
                  <c:v>2.7649769585253456</c:v>
                </c:pt>
                <c:pt idx="39">
                  <c:v>1.8433179723502304</c:v>
                </c:pt>
                <c:pt idx="40">
                  <c:v>2.3041474654377883</c:v>
                </c:pt>
                <c:pt idx="41">
                  <c:v>3.0721966205837172</c:v>
                </c:pt>
                <c:pt idx="42">
                  <c:v>1.9969278033794162</c:v>
                </c:pt>
                <c:pt idx="43">
                  <c:v>1.6897081413210446</c:v>
                </c:pt>
                <c:pt idx="44">
                  <c:v>2.4577572964669741</c:v>
                </c:pt>
                <c:pt idx="45">
                  <c:v>2.4577572964669741</c:v>
                </c:pt>
                <c:pt idx="46">
                  <c:v>2.9185867895545314</c:v>
                </c:pt>
                <c:pt idx="47">
                  <c:v>0.92165898617511521</c:v>
                </c:pt>
                <c:pt idx="48">
                  <c:v>0.76804915514592931</c:v>
                </c:pt>
                <c:pt idx="49">
                  <c:v>0.92165898617511521</c:v>
                </c:pt>
                <c:pt idx="50">
                  <c:v>1.0752688172043012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F58-40BF-91C8-58E65B6A6FD7}"/>
            </c:ext>
          </c:extLst>
        </c:ser>
        <c:ser>
          <c:idx val="3"/>
          <c:order val="3"/>
          <c:tx>
            <c:strRef>
              <c:f>'histogramy - ČJ,MA'!$CX$59</c:f>
              <c:strCache>
                <c:ptCount val="1"/>
                <c:pt idx="0">
                  <c:v>SOŠ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val>
            <c:numRef>
              <c:f>'histogramy - ČJ,MA'!$DC$61:$DC$111</c:f>
              <c:numCache>
                <c:formatCode>0.0</c:formatCode>
                <c:ptCount val="51"/>
                <c:pt idx="0">
                  <c:v>2.1805494984736155E-2</c:v>
                </c:pt>
                <c:pt idx="1">
                  <c:v>0.10902747492368076</c:v>
                </c:pt>
                <c:pt idx="2">
                  <c:v>0.4797208896641954</c:v>
                </c:pt>
                <c:pt idx="3">
                  <c:v>0.78499781945050151</c:v>
                </c:pt>
                <c:pt idx="4">
                  <c:v>1.0902747492368077</c:v>
                </c:pt>
                <c:pt idx="5">
                  <c:v>1.1556912341910162</c:v>
                </c:pt>
                <c:pt idx="6">
                  <c:v>1.7444395987788921</c:v>
                </c:pt>
                <c:pt idx="7">
                  <c:v>1.8534670737025731</c:v>
                </c:pt>
                <c:pt idx="8">
                  <c:v>2.0933275185346707</c:v>
                </c:pt>
                <c:pt idx="9">
                  <c:v>2.0497165285651988</c:v>
                </c:pt>
                <c:pt idx="10">
                  <c:v>2.1151330135194066</c:v>
                </c:pt>
                <c:pt idx="11">
                  <c:v>2.3113824683820323</c:v>
                </c:pt>
                <c:pt idx="12">
                  <c:v>1.70082860880942</c:v>
                </c:pt>
                <c:pt idx="13">
                  <c:v>2.3113824683820323</c:v>
                </c:pt>
                <c:pt idx="14">
                  <c:v>2.4858264282599216</c:v>
                </c:pt>
                <c:pt idx="15">
                  <c:v>2.26777147841256</c:v>
                </c:pt>
                <c:pt idx="16">
                  <c:v>2.3331879633667683</c:v>
                </c:pt>
                <c:pt idx="17">
                  <c:v>3.0091583078935891</c:v>
                </c:pt>
                <c:pt idx="18">
                  <c:v>2.6820758831225469</c:v>
                </c:pt>
                <c:pt idx="19">
                  <c:v>2.7038813781072828</c:v>
                </c:pt>
                <c:pt idx="20">
                  <c:v>2.7256868730920192</c:v>
                </c:pt>
                <c:pt idx="21">
                  <c:v>3.1617967727867424</c:v>
                </c:pt>
                <c:pt idx="22">
                  <c:v>3.3798517226341036</c:v>
                </c:pt>
                <c:pt idx="23">
                  <c:v>3.0963802878325337</c:v>
                </c:pt>
                <c:pt idx="24">
                  <c:v>2.8347143480156998</c:v>
                </c:pt>
                <c:pt idx="25">
                  <c:v>3.1617967727867424</c:v>
                </c:pt>
                <c:pt idx="26">
                  <c:v>3.6197121674662012</c:v>
                </c:pt>
                <c:pt idx="27">
                  <c:v>2.8783253379851721</c:v>
                </c:pt>
                <c:pt idx="28">
                  <c:v>3.0527692978630618</c:v>
                </c:pt>
                <c:pt idx="29">
                  <c:v>3.4452682075883123</c:v>
                </c:pt>
                <c:pt idx="30">
                  <c:v>3.0527692978630618</c:v>
                </c:pt>
                <c:pt idx="31">
                  <c:v>2.7911033580462279</c:v>
                </c:pt>
                <c:pt idx="32">
                  <c:v>2.6384648931530745</c:v>
                </c:pt>
                <c:pt idx="33">
                  <c:v>2.7474923680767551</c:v>
                </c:pt>
                <c:pt idx="34">
                  <c:v>2.3549934583515046</c:v>
                </c:pt>
                <c:pt idx="35">
                  <c:v>3.0309638028783255</c:v>
                </c:pt>
                <c:pt idx="36">
                  <c:v>2.2895769733972964</c:v>
                </c:pt>
                <c:pt idx="37">
                  <c:v>1.7444395987788921</c:v>
                </c:pt>
                <c:pt idx="38">
                  <c:v>2.0279110335804624</c:v>
                </c:pt>
                <c:pt idx="39">
                  <c:v>1.9843000436109901</c:v>
                </c:pt>
                <c:pt idx="40">
                  <c:v>1.7880505887483646</c:v>
                </c:pt>
                <c:pt idx="41">
                  <c:v>1.1556912341910162</c:v>
                </c:pt>
                <c:pt idx="42">
                  <c:v>1.0248582642825994</c:v>
                </c:pt>
                <c:pt idx="43">
                  <c:v>1.1120802442215438</c:v>
                </c:pt>
                <c:pt idx="44">
                  <c:v>0.78499781945050151</c:v>
                </c:pt>
                <c:pt idx="45">
                  <c:v>0.76319232446576546</c:v>
                </c:pt>
                <c:pt idx="46">
                  <c:v>0.58874836458787616</c:v>
                </c:pt>
                <c:pt idx="47">
                  <c:v>0.50152638464893151</c:v>
                </c:pt>
                <c:pt idx="48">
                  <c:v>0.43610989969472302</c:v>
                </c:pt>
                <c:pt idx="49">
                  <c:v>0.26166593981683384</c:v>
                </c:pt>
                <c:pt idx="50">
                  <c:v>0.26166593981683384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AF58-40BF-91C8-58E65B6A6FD7}"/>
            </c:ext>
          </c:extLst>
        </c:ser>
        <c:ser>
          <c:idx val="4"/>
          <c:order val="4"/>
          <c:tx>
            <c:strRef>
              <c:f>'histogramy - ČJ,MA'!$DE$59</c:f>
              <c:strCache>
                <c:ptCount val="1"/>
                <c:pt idx="0">
                  <c:v>SOU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val>
            <c:numRef>
              <c:f>'histogramy - ČJ,MA'!$DJ$61:$DJ$111</c:f>
              <c:numCache>
                <c:formatCode>0.0</c:formatCode>
                <c:ptCount val="51"/>
                <c:pt idx="0">
                  <c:v>0</c:v>
                </c:pt>
                <c:pt idx="1">
                  <c:v>0.37313432835820892</c:v>
                </c:pt>
                <c:pt idx="2">
                  <c:v>0.74626865671641784</c:v>
                </c:pt>
                <c:pt idx="3">
                  <c:v>1.1194029850746268</c:v>
                </c:pt>
                <c:pt idx="4">
                  <c:v>1.9900497512437811</c:v>
                </c:pt>
                <c:pt idx="5">
                  <c:v>1.4925373134328357</c:v>
                </c:pt>
                <c:pt idx="6">
                  <c:v>2.8606965174129355</c:v>
                </c:pt>
                <c:pt idx="7">
                  <c:v>3.4825870646766171</c:v>
                </c:pt>
                <c:pt idx="8">
                  <c:v>2.9850746268656714</c:v>
                </c:pt>
                <c:pt idx="9">
                  <c:v>2.9850746268656714</c:v>
                </c:pt>
                <c:pt idx="10">
                  <c:v>3.1094527363184081</c:v>
                </c:pt>
                <c:pt idx="11">
                  <c:v>2.8606965174129355</c:v>
                </c:pt>
                <c:pt idx="12">
                  <c:v>3.3582089552238807</c:v>
                </c:pt>
                <c:pt idx="13">
                  <c:v>3.3582089552238807</c:v>
                </c:pt>
                <c:pt idx="14">
                  <c:v>3.3582089552238807</c:v>
                </c:pt>
                <c:pt idx="15">
                  <c:v>3.233830845771144</c:v>
                </c:pt>
                <c:pt idx="16">
                  <c:v>3.6069651741293534</c:v>
                </c:pt>
                <c:pt idx="17">
                  <c:v>3.7313432835820892</c:v>
                </c:pt>
                <c:pt idx="18">
                  <c:v>2.6119402985074625</c:v>
                </c:pt>
                <c:pt idx="19">
                  <c:v>3.8557213930348255</c:v>
                </c:pt>
                <c:pt idx="20">
                  <c:v>2.7363184079601992</c:v>
                </c:pt>
                <c:pt idx="21">
                  <c:v>3.8557213930348255</c:v>
                </c:pt>
                <c:pt idx="22">
                  <c:v>3.233830845771144</c:v>
                </c:pt>
                <c:pt idx="23">
                  <c:v>2.2388059701492535</c:v>
                </c:pt>
                <c:pt idx="24">
                  <c:v>3.7313432835820892</c:v>
                </c:pt>
                <c:pt idx="25">
                  <c:v>3.8557213930348255</c:v>
                </c:pt>
                <c:pt idx="26">
                  <c:v>2.6119402985074625</c:v>
                </c:pt>
                <c:pt idx="27">
                  <c:v>3.7313432835820892</c:v>
                </c:pt>
                <c:pt idx="28">
                  <c:v>2.8606965174129355</c:v>
                </c:pt>
                <c:pt idx="29">
                  <c:v>2.1144278606965177</c:v>
                </c:pt>
                <c:pt idx="30">
                  <c:v>2.4875621890547266</c:v>
                </c:pt>
                <c:pt idx="31">
                  <c:v>1.616915422885572</c:v>
                </c:pt>
                <c:pt idx="32">
                  <c:v>2.6119402985074625</c:v>
                </c:pt>
                <c:pt idx="33">
                  <c:v>1.3681592039800996</c:v>
                </c:pt>
                <c:pt idx="34">
                  <c:v>1.8656716417910446</c:v>
                </c:pt>
                <c:pt idx="35">
                  <c:v>1.9900497512437811</c:v>
                </c:pt>
                <c:pt idx="36">
                  <c:v>1.9900497512437811</c:v>
                </c:pt>
                <c:pt idx="37">
                  <c:v>0.37313432835820892</c:v>
                </c:pt>
                <c:pt idx="38">
                  <c:v>0.24875621890547264</c:v>
                </c:pt>
                <c:pt idx="39">
                  <c:v>1.2437810945273633</c:v>
                </c:pt>
                <c:pt idx="40">
                  <c:v>0.37313432835820892</c:v>
                </c:pt>
                <c:pt idx="41">
                  <c:v>0.37313432835820892</c:v>
                </c:pt>
                <c:pt idx="42">
                  <c:v>0.49751243781094528</c:v>
                </c:pt>
                <c:pt idx="43">
                  <c:v>0.12437810945273632</c:v>
                </c:pt>
                <c:pt idx="44">
                  <c:v>0.12437810945273632</c:v>
                </c:pt>
                <c:pt idx="45">
                  <c:v>0.12437810945273632</c:v>
                </c:pt>
                <c:pt idx="46">
                  <c:v>0.12437810945273632</c:v>
                </c:pt>
                <c:pt idx="47">
                  <c:v>0.12437810945273632</c:v>
                </c:pt>
                <c:pt idx="48">
                  <c:v>0.12437810945273632</c:v>
                </c:pt>
                <c:pt idx="49">
                  <c:v>0.12437810945273632</c:v>
                </c:pt>
                <c:pt idx="5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AF58-40BF-91C8-58E65B6A6FD7}"/>
            </c:ext>
          </c:extLst>
        </c:ser>
        <c:ser>
          <c:idx val="5"/>
          <c:order val="5"/>
          <c:tx>
            <c:strRef>
              <c:f>'histogramy - ČJ,MA'!$CQ$59</c:f>
              <c:strCache>
                <c:ptCount val="1"/>
                <c:pt idx="0">
                  <c:v>NÁSTAVBY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val>
            <c:numRef>
              <c:f>'histogramy - ČJ,MA'!$CV$61:$CV$111</c:f>
              <c:numCache>
                <c:formatCode>0.0</c:formatCode>
                <c:ptCount val="51"/>
                <c:pt idx="0">
                  <c:v>0.61804697156983934</c:v>
                </c:pt>
                <c:pt idx="1">
                  <c:v>1.2360939431396787</c:v>
                </c:pt>
                <c:pt idx="2">
                  <c:v>1.8541409147095178</c:v>
                </c:pt>
                <c:pt idx="3">
                  <c:v>2.7194066749072929</c:v>
                </c:pt>
                <c:pt idx="4">
                  <c:v>3.8318912237330034</c:v>
                </c:pt>
                <c:pt idx="5">
                  <c:v>3.2138442521631645</c:v>
                </c:pt>
                <c:pt idx="6">
                  <c:v>5.6860321384425223</c:v>
                </c:pt>
                <c:pt idx="7">
                  <c:v>5.9332509270704579</c:v>
                </c:pt>
                <c:pt idx="8">
                  <c:v>5.5624227441285541</c:v>
                </c:pt>
                <c:pt idx="9">
                  <c:v>3.5846724351050678</c:v>
                </c:pt>
                <c:pt idx="10">
                  <c:v>4.0791100123609398</c:v>
                </c:pt>
                <c:pt idx="11">
                  <c:v>2.8430160692212612</c:v>
                </c:pt>
                <c:pt idx="12">
                  <c:v>3.3374536464771323</c:v>
                </c:pt>
                <c:pt idx="13">
                  <c:v>3.4610630407911001</c:v>
                </c:pt>
                <c:pt idx="14">
                  <c:v>2.8430160692212612</c:v>
                </c:pt>
                <c:pt idx="15">
                  <c:v>1.2360939431396787</c:v>
                </c:pt>
                <c:pt idx="16">
                  <c:v>2.4721878862793574</c:v>
                </c:pt>
                <c:pt idx="17">
                  <c:v>2.5957972805933252</c:v>
                </c:pt>
                <c:pt idx="18">
                  <c:v>3.4610630407911001</c:v>
                </c:pt>
                <c:pt idx="19">
                  <c:v>3.4610630407911001</c:v>
                </c:pt>
                <c:pt idx="20">
                  <c:v>2.7194066749072929</c:v>
                </c:pt>
                <c:pt idx="21">
                  <c:v>2.5957972805933252</c:v>
                </c:pt>
                <c:pt idx="22">
                  <c:v>1.6069221260815822</c:v>
                </c:pt>
                <c:pt idx="23">
                  <c:v>2.7194066749072929</c:v>
                </c:pt>
                <c:pt idx="24">
                  <c:v>1.2360939431396787</c:v>
                </c:pt>
                <c:pt idx="25">
                  <c:v>2.4721878862793574</c:v>
                </c:pt>
                <c:pt idx="26">
                  <c:v>2.4721878862793574</c:v>
                </c:pt>
                <c:pt idx="27">
                  <c:v>1.9777503090234856</c:v>
                </c:pt>
                <c:pt idx="28">
                  <c:v>1.73053152039555</c:v>
                </c:pt>
                <c:pt idx="29">
                  <c:v>2.3485784919653896</c:v>
                </c:pt>
                <c:pt idx="30">
                  <c:v>1.73053152039555</c:v>
                </c:pt>
                <c:pt idx="31">
                  <c:v>1.3597033374536465</c:v>
                </c:pt>
                <c:pt idx="32">
                  <c:v>2.2249690976514214</c:v>
                </c:pt>
                <c:pt idx="33">
                  <c:v>1.4833127317676145</c:v>
                </c:pt>
                <c:pt idx="34">
                  <c:v>1.6069221260815822</c:v>
                </c:pt>
                <c:pt idx="35">
                  <c:v>0.98887515451174279</c:v>
                </c:pt>
                <c:pt idx="36">
                  <c:v>1.1124845488257107</c:v>
                </c:pt>
                <c:pt idx="37">
                  <c:v>1.73053152039555</c:v>
                </c:pt>
                <c:pt idx="38">
                  <c:v>0.86526576019777501</c:v>
                </c:pt>
                <c:pt idx="39">
                  <c:v>0.61804697156983934</c:v>
                </c:pt>
                <c:pt idx="40">
                  <c:v>0.2472187886279357</c:v>
                </c:pt>
                <c:pt idx="41">
                  <c:v>0.12360939431396785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AF58-40BF-91C8-58E65B6A6F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62280"/>
        <c:axId val="416659144"/>
      </c:lineChart>
      <c:catAx>
        <c:axId val="4166622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59144"/>
        <c:crosses val="autoZero"/>
        <c:auto val="1"/>
        <c:lblAlgn val="ctr"/>
        <c:lblOffset val="100"/>
        <c:noMultiLvlLbl val="0"/>
      </c:catAx>
      <c:valAx>
        <c:axId val="416659144"/>
        <c:scaling>
          <c:orientation val="minMax"/>
          <c:max val="7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228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30890143683096788"/>
          <c:y val="0.16823447954964799"/>
          <c:w val="0.63720556920047344"/>
          <c:h val="0.11480777250739101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  <c:txPr>
        <a:bodyPr/>
        <a:lstStyle/>
        <a:p>
          <a:pPr>
            <a:defRPr sz="800"/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cs-CZ" sz="1200" b="1" i="0" u="none" strike="noStrike" baseline="0">
                <a:effectLst/>
              </a:rPr>
              <a:t>MATEMATIKA –</a:t>
            </a:r>
            <a:r>
              <a:rPr lang="cs-CZ" sz="1200"/>
              <a:t> DIDAKTICKÝ TEST</a:t>
            </a:r>
          </a:p>
          <a:p>
            <a:pPr>
              <a:defRPr/>
            </a:pPr>
            <a:r>
              <a:rPr lang="cs-CZ" sz="1100"/>
              <a:t>ČISTÁ NEÚSPĚŠNOST</a:t>
            </a:r>
          </a:p>
          <a:p>
            <a:pPr>
              <a:defRPr/>
            </a:pPr>
            <a:r>
              <a:rPr lang="cs-CZ" sz="1100"/>
              <a:t>JARO – PRVOMATURANTI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019532884476397"/>
          <c:y val="0.17739725751403276"/>
          <c:w val="0.88161930845600822"/>
          <c:h val="0.49159063295422212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MA!$K$2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MA!$B$10:$B$26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GYMNÁZIUM 4LETÉ</c:v>
                </c:pt>
                <c:pt idx="4">
                  <c:v>SOŠ ZDRAVOTNICKÉ</c:v>
                </c:pt>
                <c:pt idx="5">
                  <c:v>LYCEUM</c:v>
                </c:pt>
                <c:pt idx="6">
                  <c:v>SOŠ TECHNICKÉ 1</c:v>
                </c:pt>
                <c:pt idx="7">
                  <c:v>SOŠ EKONOMICKÉ</c:v>
                </c:pt>
                <c:pt idx="8">
                  <c:v>SOU TECHNICKÉ</c:v>
                </c:pt>
                <c:pt idx="9">
                  <c:v>SOŠ TECHNICKÉ 2</c:v>
                </c:pt>
                <c:pt idx="10">
                  <c:v>SOŠ PEDAG. A HUMANITNÍ</c:v>
                </c:pt>
                <c:pt idx="11">
                  <c:v>SOŠ ZEMĚDĚLSKÉ</c:v>
                </c:pt>
                <c:pt idx="12">
                  <c:v>SOŠ HOTELOVÉ A PODNIKAT.</c:v>
                </c:pt>
                <c:pt idx="13">
                  <c:v>NÁSTAVBY OSTATNÍ</c:v>
                </c:pt>
                <c:pt idx="14">
                  <c:v>NÁSTAVBY TECHNICKÉ</c:v>
                </c:pt>
                <c:pt idx="15">
                  <c:v>SOŠ UMĚLECKÉ</c:v>
                </c:pt>
                <c:pt idx="16">
                  <c:v>SOU OSTATNÍ</c:v>
                </c:pt>
              </c:strCache>
            </c:strRef>
          </c:cat>
          <c:val>
            <c:numRef>
              <c:f>MA!$K$10:$K$26</c:f>
              <c:numCache>
                <c:formatCode>###0.0</c:formatCode>
                <c:ptCount val="17"/>
                <c:pt idx="0">
                  <c:v>16.648706896551722</c:v>
                </c:pt>
                <c:pt idx="1">
                  <c:v>2.8753993610223643</c:v>
                </c:pt>
                <c:pt idx="2">
                  <c:v>3.5948842032492228</c:v>
                </c:pt>
                <c:pt idx="3">
                  <c:v>6.4337215751525232</c:v>
                </c:pt>
                <c:pt idx="4">
                  <c:v>10.891089108910892</c:v>
                </c:pt>
                <c:pt idx="5">
                  <c:v>17.802503477051459</c:v>
                </c:pt>
                <c:pt idx="6">
                  <c:v>18.170266836086405</c:v>
                </c:pt>
                <c:pt idx="7">
                  <c:v>34.375</c:v>
                </c:pt>
                <c:pt idx="8">
                  <c:v>40</c:v>
                </c:pt>
                <c:pt idx="9">
                  <c:v>40.611353711790393</c:v>
                </c:pt>
                <c:pt idx="10">
                  <c:v>46.484375</c:v>
                </c:pt>
                <c:pt idx="11">
                  <c:v>46.546546546546544</c:v>
                </c:pt>
                <c:pt idx="12">
                  <c:v>49.489795918367349</c:v>
                </c:pt>
                <c:pt idx="13">
                  <c:v>49.696969696969695</c:v>
                </c:pt>
                <c:pt idx="14">
                  <c:v>56.906077348066297</c:v>
                </c:pt>
                <c:pt idx="15">
                  <c:v>66.666666666666657</c:v>
                </c:pt>
                <c:pt idx="16">
                  <c:v>72.033898305084747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AA2-49D5-AED3-78ADF7BB49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7"/>
        <c:axId val="399765120"/>
        <c:axId val="399766296"/>
      </c:barChart>
      <c:lineChart>
        <c:grouping val="standard"/>
        <c:varyColors val="0"/>
        <c:ser>
          <c:idx val="0"/>
          <c:order val="1"/>
          <c:tx>
            <c:strRef>
              <c:f>MA!$J$2</c:f>
              <c:strCache>
                <c:ptCount val="1"/>
                <c:pt idx="0">
                  <c:v>2020</c:v>
                </c:pt>
              </c:strCache>
            </c:strRef>
          </c:tx>
          <c:spPr>
            <a:ln w="9525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dLbls>
            <c:dLbl>
              <c:idx val="1"/>
              <c:layout>
                <c:manualLayout>
                  <c:x val="-4.0728333333333332E-2"/>
                  <c:y val="-5.85700000000000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6AA2-49D5-AED3-78ADF7BB4963}"/>
                </c:ext>
              </c:extLst>
            </c:dLbl>
            <c:dLbl>
              <c:idx val="2"/>
              <c:layout>
                <c:manualLayout>
                  <c:x val="-4.0728333333333332E-2"/>
                  <c:y val="-6.562555555555556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6AA2-49D5-AED3-78ADF7BB4963}"/>
                </c:ext>
              </c:extLst>
            </c:dLbl>
            <c:numFmt formatCode="#,##0.0" sourceLinked="0"/>
            <c:spPr>
              <a:solidFill>
                <a:srgbClr val="FFC000">
                  <a:alpha val="30000"/>
                </a:srgbClr>
              </a:solidFill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MA!$B$10:$B$26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GYMNÁZIUM 4LETÉ</c:v>
                </c:pt>
                <c:pt idx="4">
                  <c:v>SOŠ ZDRAVOTNICKÉ</c:v>
                </c:pt>
                <c:pt idx="5">
                  <c:v>LYCEUM</c:v>
                </c:pt>
                <c:pt idx="6">
                  <c:v>SOŠ TECHNICKÉ 1</c:v>
                </c:pt>
                <c:pt idx="7">
                  <c:v>SOŠ EKONOMICKÉ</c:v>
                </c:pt>
                <c:pt idx="8">
                  <c:v>SOU TECHNICKÉ</c:v>
                </c:pt>
                <c:pt idx="9">
                  <c:v>SOŠ TECHNICKÉ 2</c:v>
                </c:pt>
                <c:pt idx="10">
                  <c:v>SOŠ PEDAG. A HUMANITNÍ</c:v>
                </c:pt>
                <c:pt idx="11">
                  <c:v>SOŠ ZEMĚDĚLSKÉ</c:v>
                </c:pt>
                <c:pt idx="12">
                  <c:v>SOŠ HOTELOVÉ A PODNIKAT.</c:v>
                </c:pt>
                <c:pt idx="13">
                  <c:v>NÁSTAVBY OSTATNÍ</c:v>
                </c:pt>
                <c:pt idx="14">
                  <c:v>NÁSTAVBY TECHNICKÉ</c:v>
                </c:pt>
                <c:pt idx="15">
                  <c:v>SOŠ UMĚLECKÉ</c:v>
                </c:pt>
                <c:pt idx="16">
                  <c:v>SOU OSTATNÍ</c:v>
                </c:pt>
              </c:strCache>
            </c:strRef>
          </c:cat>
          <c:val>
            <c:numRef>
              <c:f>MA!$J$10:$J$26</c:f>
              <c:numCache>
                <c:formatCode>###0.0</c:formatCode>
                <c:ptCount val="17"/>
                <c:pt idx="0">
                  <c:v>17.48736897669859</c:v>
                </c:pt>
                <c:pt idx="1">
                  <c:v>0.99403578528827041</c:v>
                </c:pt>
                <c:pt idx="2">
                  <c:v>2.436323366555925</c:v>
                </c:pt>
                <c:pt idx="3">
                  <c:v>4.8765239137230383</c:v>
                </c:pt>
                <c:pt idx="4">
                  <c:v>59.375</c:v>
                </c:pt>
                <c:pt idx="5">
                  <c:v>13.517665130568357</c:v>
                </c:pt>
                <c:pt idx="6">
                  <c:v>15.657470440702257</c:v>
                </c:pt>
                <c:pt idx="7">
                  <c:v>34.313725490196077</c:v>
                </c:pt>
                <c:pt idx="8">
                  <c:v>38.023952095808383</c:v>
                </c:pt>
                <c:pt idx="9">
                  <c:v>39.285714285714285</c:v>
                </c:pt>
                <c:pt idx="10">
                  <c:v>51.621621621621614</c:v>
                </c:pt>
                <c:pt idx="11">
                  <c:v>42.475728155339802</c:v>
                </c:pt>
                <c:pt idx="12">
                  <c:v>45.333333333333329</c:v>
                </c:pt>
                <c:pt idx="13">
                  <c:v>57.342657342657347</c:v>
                </c:pt>
                <c:pt idx="14">
                  <c:v>47.679324894514771</c:v>
                </c:pt>
                <c:pt idx="15">
                  <c:v>45.238095238095241</c:v>
                </c:pt>
                <c:pt idx="16">
                  <c:v>55.147058823529413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AA2-49D5-AED3-78ADF7BB496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765120"/>
        <c:axId val="399766296"/>
      </c:lineChart>
      <c:catAx>
        <c:axId val="39976512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 rot="-5400000" vert="horz"/>
          <a:lstStyle/>
          <a:p>
            <a:pPr>
              <a:defRPr sz="800"/>
            </a:pPr>
            <a:endParaRPr lang="cs-CZ"/>
          </a:p>
        </c:txPr>
        <c:crossAx val="399766296"/>
        <c:crosses val="autoZero"/>
        <c:auto val="1"/>
        <c:lblAlgn val="ctr"/>
        <c:lblOffset val="300"/>
        <c:noMultiLvlLbl val="0"/>
      </c:catAx>
      <c:valAx>
        <c:axId val="39976629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399765120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1254484547557764"/>
          <c:y val="0.19134772727272731"/>
          <c:w val="0.15464151642953144"/>
          <c:h val="0.1054836544958232"/>
        </c:manualLayout>
      </c:layout>
      <c:overlay val="1"/>
      <c:spPr>
        <a:solidFill>
          <a:schemeClr val="bg1"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100"/>
            </a:pPr>
            <a:r>
              <a:rPr lang="cs-CZ" sz="1100" dirty="0"/>
              <a:t>MATEMATIKA (%) – ČISTÁ NEÚSPĚŠNOST</a:t>
            </a:r>
            <a:r>
              <a:rPr lang="cs-CZ" sz="1100" baseline="0" dirty="0"/>
              <a:t> VS. PODÍL VOLBY PŘEDMĚTU 2. POVINNÉ ZKOUŠKY</a:t>
            </a:r>
          </a:p>
          <a:p>
            <a:pPr>
              <a:defRPr sz="1100"/>
            </a:pPr>
            <a:r>
              <a:rPr lang="cs-CZ" sz="1100" baseline="0" dirty="0"/>
              <a:t>JARNÍ ZO 2021 </a:t>
            </a:r>
            <a:r>
              <a:rPr lang="cs-CZ" sz="1100" dirty="0"/>
              <a:t> – PRVOMATURANTI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3744685039370078"/>
          <c:y val="0.15224509061655944"/>
          <c:w val="0.82129615048118998"/>
          <c:h val="0.71149587476717224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C00000"/>
              </a:solidFill>
              <a:ln>
                <a:noFill/>
              </a:ln>
            </c:spPr>
          </c:marker>
          <c:dLbls>
            <c:dLbl>
              <c:idx val="0"/>
              <c:layout>
                <c:manualLayout>
                  <c:x val="-0.13234859264553461"/>
                  <c:y val="2.9664150430410473E-3"/>
                </c:manualLayout>
              </c:layout>
              <c:tx>
                <c:rich>
                  <a:bodyPr/>
                  <a:lstStyle/>
                  <a:p>
                    <a:fld id="{ABF80309-D847-4D02-8C24-41F6684DFDAB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BA58-4024-BA77-565D521D3786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7BA01715-E65E-40FB-BCE3-CA286724A51A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BA58-4024-BA77-565D521D3786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D2BEEA72-6837-47CB-9BDD-91C99FF0E431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BA58-4024-BA77-565D521D3786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fld id="{C7220066-8FA5-4E67-8631-7CCBE59621DD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BA58-4024-BA77-565D521D3786}"/>
                </c:ext>
              </c:extLst>
            </c:dLbl>
            <c:dLbl>
              <c:idx val="4"/>
              <c:layout>
                <c:manualLayout>
                  <c:x val="-7.7203345709895191E-2"/>
                  <c:y val="-2.9664150430410473E-3"/>
                </c:manualLayout>
              </c:layout>
              <c:tx>
                <c:rich>
                  <a:bodyPr/>
                  <a:lstStyle/>
                  <a:p>
                    <a:fld id="{5D0E4DDB-F3BB-4E29-888C-1CA6080FD116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4-BA58-4024-BA77-565D521D3786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fld id="{986E5CAD-4B8F-408D-B9BA-C7F37DF43F38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BA58-4024-BA77-565D521D3786}"/>
                </c:ext>
              </c:extLst>
            </c:dLbl>
            <c:dLbl>
              <c:idx val="6"/>
              <c:layout>
                <c:manualLayout>
                  <c:x val="-2.2058098774255769E-2"/>
                  <c:y val="3.2630565473451521E-2"/>
                </c:manualLayout>
              </c:layout>
              <c:tx>
                <c:rich>
                  <a:bodyPr/>
                  <a:lstStyle/>
                  <a:p>
                    <a:fld id="{37576CC5-C98C-4D7D-A3DF-125AD3C9DD1C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6-BA58-4024-BA77-565D521D3786}"/>
                </c:ext>
              </c:extLst>
            </c:dLbl>
            <c:dLbl>
              <c:idx val="7"/>
              <c:layout>
                <c:manualLayout>
                  <c:x val="-1.6543574080691827E-2"/>
                  <c:y val="-3.2630565473451521E-2"/>
                </c:manualLayout>
              </c:layout>
              <c:tx>
                <c:rich>
                  <a:bodyPr/>
                  <a:lstStyle/>
                  <a:p>
                    <a:fld id="{FF9014B2-C882-4389-814C-5A7533E60DA1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7-BA58-4024-BA77-565D521D3786}"/>
                </c:ext>
              </c:extLst>
            </c:dLbl>
            <c:dLbl>
              <c:idx val="8"/>
              <c:layout/>
              <c:tx>
                <c:rich>
                  <a:bodyPr/>
                  <a:lstStyle/>
                  <a:p>
                    <a:fld id="{0AC4D18F-83DC-4526-A0C3-18F19FB581AA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BA58-4024-BA77-565D521D3786}"/>
                </c:ext>
              </c:extLst>
            </c:dLbl>
            <c:dLbl>
              <c:idx val="9"/>
              <c:layout>
                <c:manualLayout>
                  <c:x val="-4.6873459895293554E-2"/>
                  <c:y val="2.9664150430410471E-2"/>
                </c:manualLayout>
              </c:layout>
              <c:tx>
                <c:rich>
                  <a:bodyPr/>
                  <a:lstStyle/>
                  <a:p>
                    <a:fld id="{4412260D-313A-46CD-967F-7C282DFA2DBC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9-BA58-4024-BA77-565D521D3786}"/>
                </c:ext>
              </c:extLst>
            </c:dLbl>
            <c:dLbl>
              <c:idx val="10"/>
              <c:layout/>
              <c:tx>
                <c:rich>
                  <a:bodyPr/>
                  <a:lstStyle/>
                  <a:p>
                    <a:fld id="{F8DCF0B4-85D6-4741-844F-AF52C0C9BFA4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A-BA58-4024-BA77-565D521D3786}"/>
                </c:ext>
              </c:extLst>
            </c:dLbl>
            <c:dLbl>
              <c:idx val="11"/>
              <c:layout/>
              <c:tx>
                <c:rich>
                  <a:bodyPr/>
                  <a:lstStyle/>
                  <a:p>
                    <a:fld id="{11906AB8-36DF-4DD7-AB0C-A3B510A01C45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B-BA58-4024-BA77-565D521D3786}"/>
                </c:ext>
              </c:extLst>
            </c:dLbl>
            <c:dLbl>
              <c:idx val="12"/>
              <c:layout>
                <c:manualLayout>
                  <c:x val="-2.7572623467819711E-3"/>
                  <c:y val="-8.8992451291231411E-3"/>
                </c:manualLayout>
              </c:layout>
              <c:tx>
                <c:rich>
                  <a:bodyPr/>
                  <a:lstStyle/>
                  <a:p>
                    <a:fld id="{1A32832F-92B1-44EF-9C5B-1CD0B026415C}" type="CELLRANGE">
                      <a:rPr lang="en-US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C-BA58-4024-BA77-565D521D3786}"/>
                </c:ext>
              </c:extLst>
            </c:dLbl>
            <c:dLbl>
              <c:idx val="13"/>
              <c:layout/>
              <c:tx>
                <c:rich>
                  <a:bodyPr/>
                  <a:lstStyle/>
                  <a:p>
                    <a:fld id="{F34BA2EF-2AEA-4BEA-A3FA-DDE4DEA30946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D-BA58-4024-BA77-565D521D3786}"/>
                </c:ext>
              </c:extLst>
            </c:dLbl>
            <c:dLbl>
              <c:idx val="14"/>
              <c:layout/>
              <c:tx>
                <c:rich>
                  <a:bodyPr/>
                  <a:lstStyle/>
                  <a:p>
                    <a:fld id="{9543B890-968E-43AD-B39C-4D539107DEFE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E-BA58-4024-BA77-565D521D3786}"/>
                </c:ext>
              </c:extLst>
            </c:dLbl>
            <c:dLbl>
              <c:idx val="15"/>
              <c:layout/>
              <c:tx>
                <c:rich>
                  <a:bodyPr/>
                  <a:lstStyle/>
                  <a:p>
                    <a:fld id="{850C2499-FDD9-4890-8BEC-F2D8886E9120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F-BA58-4024-BA77-565D521D3786}"/>
                </c:ext>
              </c:extLst>
            </c:dLbl>
            <c:dLbl>
              <c:idx val="16"/>
              <c:layout/>
              <c:tx>
                <c:rich>
                  <a:bodyPr/>
                  <a:lstStyle/>
                  <a:p>
                    <a:fld id="{62F86138-B267-4A11-A914-7C6BB69602A4}" type="CELLRANGE">
                      <a:rPr lang="cs-CZ"/>
                      <a:pPr/>
                      <a:t>[OBLAST BUNĚK]</a:t>
                    </a:fld>
                    <a:endParaRPr lang="cs-CZ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10-BA58-4024-BA77-565D521D378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DataLabelsRange val="1"/>
                <c15:showLeaderLines val="1"/>
              </c:ext>
            </c:extLst>
          </c:dLbls>
          <c:trendline>
            <c:spPr>
              <a:ln>
                <a:solidFill>
                  <a:srgbClr val="C00000"/>
                </a:solidFill>
                <a:prstDash val="sysDash"/>
              </a:ln>
            </c:spPr>
            <c:trendlineType val="linear"/>
            <c:dispRSqr val="0"/>
            <c:dispEq val="0"/>
          </c:trendline>
          <c:xVal>
            <c:numRef>
              <c:f>'VZOREK(2021)'!$C$39:$C$55</c:f>
              <c:numCache>
                <c:formatCode>0.0</c:formatCode>
                <c:ptCount val="17"/>
                <c:pt idx="0">
                  <c:v>16.648706896551722</c:v>
                </c:pt>
                <c:pt idx="1">
                  <c:v>6.4337215751525232</c:v>
                </c:pt>
                <c:pt idx="2">
                  <c:v>2.8753993610223643</c:v>
                </c:pt>
                <c:pt idx="3">
                  <c:v>3.5948842032492228</c:v>
                </c:pt>
                <c:pt idx="4">
                  <c:v>17.802503477051459</c:v>
                </c:pt>
                <c:pt idx="5">
                  <c:v>34.375</c:v>
                </c:pt>
                <c:pt idx="6">
                  <c:v>49.489795918367349</c:v>
                </c:pt>
                <c:pt idx="7">
                  <c:v>46.484375</c:v>
                </c:pt>
                <c:pt idx="8">
                  <c:v>18.170266836086405</c:v>
                </c:pt>
                <c:pt idx="9">
                  <c:v>40.611353711790393</c:v>
                </c:pt>
                <c:pt idx="10">
                  <c:v>66.666666666666657</c:v>
                </c:pt>
                <c:pt idx="11">
                  <c:v>10.891089108910892</c:v>
                </c:pt>
                <c:pt idx="12">
                  <c:v>46.546546546546544</c:v>
                </c:pt>
                <c:pt idx="13">
                  <c:v>40</c:v>
                </c:pt>
                <c:pt idx="14">
                  <c:v>72.033898305084747</c:v>
                </c:pt>
                <c:pt idx="15">
                  <c:v>56.906077348066297</c:v>
                </c:pt>
                <c:pt idx="16">
                  <c:v>49.696969696969695</c:v>
                </c:pt>
              </c:numCache>
            </c:numRef>
          </c:xVal>
          <c:yVal>
            <c:numRef>
              <c:f>'VZOREK(2021)'!$D$39:$D$55</c:f>
              <c:numCache>
                <c:formatCode>0.0</c:formatCode>
                <c:ptCount val="17"/>
                <c:pt idx="0">
                  <c:v>18.865041524596428</c:v>
                </c:pt>
                <c:pt idx="1">
                  <c:v>30.373714572360171</c:v>
                </c:pt>
                <c:pt idx="2">
                  <c:v>34.876033057851238</c:v>
                </c:pt>
                <c:pt idx="3">
                  <c:v>37.950787657857049</c:v>
                </c:pt>
                <c:pt idx="4">
                  <c:v>20.466030320044919</c:v>
                </c:pt>
                <c:pt idx="5">
                  <c:v>6.8779501011463253</c:v>
                </c:pt>
                <c:pt idx="6">
                  <c:v>4.3592330978809279</c:v>
                </c:pt>
                <c:pt idx="7">
                  <c:v>4.5375822653273294</c:v>
                </c:pt>
                <c:pt idx="8">
                  <c:v>24.008680213059776</c:v>
                </c:pt>
                <c:pt idx="9">
                  <c:v>13.043478260869565</c:v>
                </c:pt>
                <c:pt idx="10">
                  <c:v>1.1280931586608443</c:v>
                </c:pt>
                <c:pt idx="11">
                  <c:v>3.149370125974805</c:v>
                </c:pt>
                <c:pt idx="12">
                  <c:v>15.521855486173058</c:v>
                </c:pt>
                <c:pt idx="13">
                  <c:v>16.955017301038062</c:v>
                </c:pt>
                <c:pt idx="14">
                  <c:v>6.6802651708312082</c:v>
                </c:pt>
                <c:pt idx="15">
                  <c:v>23.145071982281284</c:v>
                </c:pt>
                <c:pt idx="16">
                  <c:v>14.37371663244353</c:v>
                </c:pt>
              </c:numCache>
            </c:numRef>
          </c:yVal>
          <c:smooth val="0"/>
          <c:extLst>
            <c:ext xmlns:c15="http://schemas.microsoft.com/office/drawing/2012/chart" uri="{02D57815-91ED-43cb-92C2-25804820EDAC}">
              <c15:datalabelsRange>
                <c15:f>'VZOREK(2021)'!$B$39:$B$55</c15:f>
                <c15:dlblRangeCache>
                  <c:ptCount val="17"/>
                  <c:pt idx="0">
                    <c:v>CELKEM</c:v>
                  </c:pt>
                  <c:pt idx="1">
                    <c:v>GY4</c:v>
                  </c:pt>
                  <c:pt idx="2">
                    <c:v>GY6</c:v>
                  </c:pt>
                  <c:pt idx="3">
                    <c:v>GY8</c:v>
                  </c:pt>
                  <c:pt idx="4">
                    <c:v>LYC</c:v>
                  </c:pt>
                  <c:pt idx="5">
                    <c:v>SEK</c:v>
                  </c:pt>
                  <c:pt idx="6">
                    <c:v>SHP</c:v>
                  </c:pt>
                  <c:pt idx="7">
                    <c:v>SHU</c:v>
                  </c:pt>
                  <c:pt idx="8">
                    <c:v>ST1</c:v>
                  </c:pt>
                  <c:pt idx="9">
                    <c:v>ST2</c:v>
                  </c:pt>
                  <c:pt idx="10">
                    <c:v>SUM</c:v>
                  </c:pt>
                  <c:pt idx="11">
                    <c:v>SZD</c:v>
                  </c:pt>
                  <c:pt idx="12">
                    <c:v>SZE</c:v>
                  </c:pt>
                  <c:pt idx="13">
                    <c:v>UTE</c:v>
                  </c:pt>
                  <c:pt idx="14">
                    <c:v>UOS</c:v>
                  </c:pt>
                  <c:pt idx="15">
                    <c:v>NTE</c:v>
                  </c:pt>
                  <c:pt idx="16">
                    <c:v>NOS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11-BA58-4024-BA77-565D521D37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3444224"/>
        <c:axId val="143933824"/>
      </c:scatterChart>
      <c:valAx>
        <c:axId val="143444224"/>
        <c:scaling>
          <c:orientation val="minMax"/>
          <c:max val="100"/>
          <c:min val="0"/>
        </c:scaling>
        <c:delete val="0"/>
        <c:axPos val="b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ČISTÁ NEÚSPĚŠNOST (%)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143933824"/>
        <c:crosses val="autoZero"/>
        <c:crossBetween val="midCat"/>
      </c:valAx>
      <c:valAx>
        <c:axId val="14393382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VOLBY PŘEDMĚTU (%)</a:t>
                </a:r>
              </a:p>
            </c:rich>
          </c:tx>
          <c:layout>
            <c:manualLayout>
              <c:xMode val="edge"/>
              <c:yMode val="edge"/>
              <c:x val="2.2159957379641017E-2"/>
              <c:y val="0.31003470909127095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crossAx val="143444224"/>
        <c:crosses val="autoZero"/>
        <c:crossBetween val="midCat"/>
      </c:valAx>
      <c:spPr>
        <a:ln>
          <a:solidFill>
            <a:schemeClr val="bg1">
              <a:lumMod val="75000"/>
            </a:schemeClr>
          </a:solidFill>
        </a:ln>
      </c:spPr>
    </c:plotArea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  <c:userShapes r:id="rId3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00"/>
            </a:pPr>
            <a:r>
              <a:rPr lang="cs-CZ" sz="1000" b="1" i="0" baseline="0">
                <a:effectLst/>
              </a:rPr>
              <a:t>ANGLIČTINA </a:t>
            </a:r>
            <a:r>
              <a:rPr lang="cs-CZ" sz="1000" b="1" i="0" u="none" strike="noStrike" baseline="0">
                <a:effectLst/>
              </a:rPr>
              <a:t>–</a:t>
            </a:r>
            <a:r>
              <a:rPr lang="cs-CZ" sz="1000" b="1" i="0" baseline="0">
                <a:effectLst/>
              </a:rPr>
              <a:t> STRUKTURA PŘIHLÁŠENÝCH PRVOMATURANTŮ PODLE TYPU ŠKOLY </a:t>
            </a:r>
            <a:r>
              <a:rPr lang="cs-CZ" sz="1000" b="1" i="0" u="none" strike="noStrike" baseline="0">
                <a:effectLst/>
              </a:rPr>
              <a:t>–</a:t>
            </a:r>
            <a:r>
              <a:rPr lang="cs-CZ" sz="1000" b="1" i="0" baseline="0">
                <a:effectLst/>
              </a:rPr>
              <a:t> JARNÍ ZO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7122703412073491E-2"/>
          <c:y val="0.13430311204511991"/>
          <c:w val="0.87452811556295085"/>
          <c:h val="0.7094968086512475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'VZOREK(2013-2021)'!$B$62</c:f>
              <c:strCache>
                <c:ptCount val="1"/>
                <c:pt idx="0">
                  <c:v>GYMNÁZIUM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'VZOREK(2013-2021)'!$V$60:$AD$60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'VZOREK(2013-2021)'!$V$62:$AD$62</c:f>
              <c:numCache>
                <c:formatCode>0.0</c:formatCode>
                <c:ptCount val="9"/>
                <c:pt idx="0">
                  <c:v>29.052594453996385</c:v>
                </c:pt>
                <c:pt idx="1">
                  <c:v>28.284385878834605</c:v>
                </c:pt>
                <c:pt idx="2">
                  <c:v>28.002911914583841</c:v>
                </c:pt>
                <c:pt idx="3">
                  <c:v>27.974318946373209</c:v>
                </c:pt>
                <c:pt idx="4">
                  <c:v>27.719117520817239</c:v>
                </c:pt>
                <c:pt idx="5">
                  <c:v>27.167427167427167</c:v>
                </c:pt>
                <c:pt idx="6">
                  <c:v>27.522352473673756</c:v>
                </c:pt>
                <c:pt idx="7">
                  <c:v>27.181221020092739</c:v>
                </c:pt>
                <c:pt idx="8">
                  <c:v>24.498203332002468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98-4429-97CC-31C20990B1D2}"/>
            </c:ext>
          </c:extLst>
        </c:ser>
        <c:ser>
          <c:idx val="1"/>
          <c:order val="1"/>
          <c:tx>
            <c:strRef>
              <c:f>'VZOREK(2013-2021)'!$B$63</c:f>
              <c:strCache>
                <c:ptCount val="1"/>
                <c:pt idx="0">
                  <c:v>LYCEUM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'VZOREK(2013-2021)'!$V$60:$AD$60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'VZOREK(2013-2021)'!$V$63:$AD$63</c:f>
              <c:numCache>
                <c:formatCode>0.0</c:formatCode>
                <c:ptCount val="9"/>
                <c:pt idx="0">
                  <c:v>6.2888506811268359</c:v>
                </c:pt>
                <c:pt idx="1">
                  <c:v>6.1727529730613773</c:v>
                </c:pt>
                <c:pt idx="2">
                  <c:v>6.0973726588868544</c:v>
                </c:pt>
                <c:pt idx="3">
                  <c:v>5.8617884391284267</c:v>
                </c:pt>
                <c:pt idx="4">
                  <c:v>5.5841703150485023</c:v>
                </c:pt>
                <c:pt idx="5">
                  <c:v>5.4756054756054757</c:v>
                </c:pt>
                <c:pt idx="6">
                  <c:v>5.4599642360421221</c:v>
                </c:pt>
                <c:pt idx="7">
                  <c:v>5.7438176197836164</c:v>
                </c:pt>
                <c:pt idx="8">
                  <c:v>5.0197814961344411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C98-4429-97CC-31C20990B1D2}"/>
            </c:ext>
          </c:extLst>
        </c:ser>
        <c:ser>
          <c:idx val="2"/>
          <c:order val="2"/>
          <c:tx>
            <c:strRef>
              <c:f>'VZOREK(2013-2021)'!$B$64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'VZOREK(2013-2021)'!$V$60:$AD$60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'VZOREK(2013-2021)'!$V$64:$AD$64</c:f>
              <c:numCache>
                <c:formatCode>0.0</c:formatCode>
                <c:ptCount val="9"/>
                <c:pt idx="0">
                  <c:v>50.562094960983991</c:v>
                </c:pt>
                <c:pt idx="1">
                  <c:v>50.396018784607833</c:v>
                </c:pt>
                <c:pt idx="2">
                  <c:v>51.172486819174509</c:v>
                </c:pt>
                <c:pt idx="3">
                  <c:v>51.432466304610713</c:v>
                </c:pt>
                <c:pt idx="4">
                  <c:v>51.877843591724613</c:v>
                </c:pt>
                <c:pt idx="5">
                  <c:v>53.096029566617794</c:v>
                </c:pt>
                <c:pt idx="6">
                  <c:v>52.153785018875418</c:v>
                </c:pt>
                <c:pt idx="7">
                  <c:v>52.903786707882539</c:v>
                </c:pt>
                <c:pt idx="8">
                  <c:v>55.404522521868536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C98-4429-97CC-31C20990B1D2}"/>
            </c:ext>
          </c:extLst>
        </c:ser>
        <c:ser>
          <c:idx val="3"/>
          <c:order val="3"/>
          <c:tx>
            <c:strRef>
              <c:f>'VZOREK(2013-2021)'!$B$65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'VZOREK(2013-2021)'!$V$60:$AD$60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'VZOREK(2013-2021)'!$V$65:$AD$65</c:f>
              <c:numCache>
                <c:formatCode>0.0</c:formatCode>
                <c:ptCount val="9"/>
                <c:pt idx="0">
                  <c:v>6.4872371379447165</c:v>
                </c:pt>
                <c:pt idx="1">
                  <c:v>7.1166561528936247</c:v>
                </c:pt>
                <c:pt idx="2">
                  <c:v>7.4364121682733666</c:v>
                </c:pt>
                <c:pt idx="3">
                  <c:v>7.2733669004639303</c:v>
                </c:pt>
                <c:pt idx="4">
                  <c:v>7.567173147909692</c:v>
                </c:pt>
                <c:pt idx="5">
                  <c:v>7.404042698160346</c:v>
                </c:pt>
                <c:pt idx="6">
                  <c:v>7.9694019471488176</c:v>
                </c:pt>
                <c:pt idx="7">
                  <c:v>7.6410355486862436</c:v>
                </c:pt>
                <c:pt idx="8">
                  <c:v>8.3517839642844169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C98-4429-97CC-31C20990B1D2}"/>
            </c:ext>
          </c:extLst>
        </c:ser>
        <c:ser>
          <c:idx val="4"/>
          <c:order val="4"/>
          <c:tx>
            <c:strRef>
              <c:f>'VZOREK(2013-2021)'!$B$66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'VZOREK(2013-2021)'!$V$60:$AD$60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'VZOREK(2013-2021)'!$V$66:$AD$66</c:f>
              <c:numCache>
                <c:formatCode>0.0</c:formatCode>
                <c:ptCount val="9"/>
                <c:pt idx="0">
                  <c:v>7.6092227659480667</c:v>
                </c:pt>
                <c:pt idx="1">
                  <c:v>8.0301862106025563</c:v>
                </c:pt>
                <c:pt idx="2">
                  <c:v>7.2908164390814241</c:v>
                </c:pt>
                <c:pt idx="3">
                  <c:v>7.4580594094237158</c:v>
                </c:pt>
                <c:pt idx="4">
                  <c:v>7.2516954244999567</c:v>
                </c:pt>
                <c:pt idx="5">
                  <c:v>6.8568950921892098</c:v>
                </c:pt>
                <c:pt idx="6">
                  <c:v>6.894496324259884</c:v>
                </c:pt>
                <c:pt idx="7">
                  <c:v>6.5301391035548688</c:v>
                </c:pt>
                <c:pt idx="8">
                  <c:v>6.7257086857101367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C98-4429-97CC-31C20990B1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387393232"/>
        <c:axId val="387391272"/>
      </c:barChart>
      <c:catAx>
        <c:axId val="3873932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87391272"/>
        <c:crosses val="autoZero"/>
        <c:auto val="1"/>
        <c:lblAlgn val="ctr"/>
        <c:lblOffset val="100"/>
        <c:noMultiLvlLbl val="0"/>
      </c:catAx>
      <c:valAx>
        <c:axId val="3873912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38739323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7.0912301587301593E-2"/>
          <c:y val="0.92672839506172844"/>
          <c:w val="0.9122680231969128"/>
          <c:h val="6.0624744240120286E-2"/>
        </c:manualLayout>
      </c:layout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>
                <a:effectLst/>
              </a:rPr>
              <a:t>ANGLIČTINA –</a:t>
            </a:r>
            <a:r>
              <a:rPr lang="cs-CZ" sz="1050"/>
              <a:t> DIDAKTICKÝ TEST</a:t>
            </a:r>
          </a:p>
          <a:p>
            <a:pPr>
              <a:defRPr sz="1050"/>
            </a:pPr>
            <a:r>
              <a:rPr lang="cs-CZ" sz="1050"/>
              <a:t>ČISTÁ NEÚSPĚŠNOST</a:t>
            </a:r>
          </a:p>
          <a:p>
            <a:pPr>
              <a:defRPr sz="1050"/>
            </a:pPr>
            <a:r>
              <a:rPr lang="cs-CZ" sz="1050"/>
              <a:t>JARO – PRVOMATURANTI</a:t>
            </a:r>
          </a:p>
        </c:rich>
      </c:tx>
      <c:layout>
        <c:manualLayout>
          <c:xMode val="edge"/>
          <c:yMode val="edge"/>
          <c:x val="0.26852248960023262"/>
          <c:y val="1.606601777054809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18737737635693505"/>
          <c:w val="0.82523985272365419"/>
          <c:h val="0.60926594536661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AJ!$B$4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AJ!$C$2:$K$2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AJ!$C$4:$K$4</c:f>
              <c:numCache>
                <c:formatCode>###0.0</c:formatCode>
                <c:ptCount val="9"/>
                <c:pt idx="0">
                  <c:v>2.2531590308263199</c:v>
                </c:pt>
                <c:pt idx="1">
                  <c:v>4.3245072769403006</c:v>
                </c:pt>
                <c:pt idx="2" formatCode="0.0">
                  <c:v>6.1126746654816575</c:v>
                </c:pt>
                <c:pt idx="3" formatCode="0.0">
                  <c:v>5.6053646434624547</c:v>
                </c:pt>
                <c:pt idx="4" formatCode="0.0">
                  <c:v>5.9070622210553951</c:v>
                </c:pt>
                <c:pt idx="5" formatCode="0.0">
                  <c:v>6.2431519357195038</c:v>
                </c:pt>
                <c:pt idx="6" formatCode="0.0">
                  <c:v>3.5928273706147968</c:v>
                </c:pt>
                <c:pt idx="7" formatCode="0.0">
                  <c:v>4.8989037281088814</c:v>
                </c:pt>
                <c:pt idx="8" formatCode="0.0">
                  <c:v>6.3412434473817711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1B-4F79-BBBC-8DE91BBCEE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402303128"/>
        <c:axId val="402293720"/>
      </c:barChart>
      <c:lineChart>
        <c:grouping val="standard"/>
        <c:varyColors val="0"/>
        <c:ser>
          <c:idx val="1"/>
          <c:order val="1"/>
          <c:tx>
            <c:strRef>
              <c:f>AJ!$B$5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AJ!$C$2:$K$2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AJ!$C$5:$K$5</c:f>
              <c:numCache>
                <c:formatCode>###0.0</c:formatCode>
                <c:ptCount val="9"/>
                <c:pt idx="0">
                  <c:v>5.491057420771886E-2</c:v>
                </c:pt>
                <c:pt idx="1">
                  <c:v>0.1790586630286494</c:v>
                </c:pt>
                <c:pt idx="2" formatCode="0.0">
                  <c:v>0.2925877763328999</c:v>
                </c:pt>
                <c:pt idx="3" formatCode="0.0">
                  <c:v>0.21883611606419193</c:v>
                </c:pt>
                <c:pt idx="4" formatCode="0.0">
                  <c:v>0.22369577374770311</c:v>
                </c:pt>
                <c:pt idx="5" formatCode="0.0">
                  <c:v>0.25735007408562738</c:v>
                </c:pt>
                <c:pt idx="6" formatCode="0.0">
                  <c:v>0.14019036375710173</c:v>
                </c:pt>
                <c:pt idx="7" formatCode="0.0">
                  <c:v>0.20711326953292386</c:v>
                </c:pt>
                <c:pt idx="8" formatCode="0.0">
                  <c:v>0.51577216325310216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31B-4F79-BBBC-8DE91BBCEEB1}"/>
            </c:ext>
          </c:extLst>
        </c:ser>
        <c:ser>
          <c:idx val="2"/>
          <c:order val="2"/>
          <c:tx>
            <c:strRef>
              <c:f>AJ!$B$6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AJ!$C$2:$K$2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AJ!$C$6:$K$6</c:f>
              <c:numCache>
                <c:formatCode>###0.0</c:formatCode>
                <c:ptCount val="9"/>
                <c:pt idx="0">
                  <c:v>0.8029197080291971</c:v>
                </c:pt>
                <c:pt idx="1">
                  <c:v>1.5556441962504985</c:v>
                </c:pt>
                <c:pt idx="2" formatCode="0.0">
                  <c:v>2.811550151975684</c:v>
                </c:pt>
                <c:pt idx="3" formatCode="0.0">
                  <c:v>1.7036450079239305</c:v>
                </c:pt>
                <c:pt idx="4" formatCode="0.0">
                  <c:v>1.93158953722334</c:v>
                </c:pt>
                <c:pt idx="5" formatCode="0.0">
                  <c:v>2.8616852146263914</c:v>
                </c:pt>
                <c:pt idx="6" formatCode="0.0">
                  <c:v>1.0235026535253979</c:v>
                </c:pt>
                <c:pt idx="7" formatCode="0.0">
                  <c:v>1.9634394041976981</c:v>
                </c:pt>
                <c:pt idx="8" formatCode="0.0">
                  <c:v>3.3088235294117649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31B-4F79-BBBC-8DE91BBCEEB1}"/>
            </c:ext>
          </c:extLst>
        </c:ser>
        <c:ser>
          <c:idx val="3"/>
          <c:order val="3"/>
          <c:tx>
            <c:strRef>
              <c:f>AJ!$B$7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AJ!$C$2:$K$2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AJ!$C$7:$K$7</c:f>
              <c:numCache>
                <c:formatCode>###0.0</c:formatCode>
                <c:ptCount val="9"/>
                <c:pt idx="0">
                  <c:v>2.7532290958531611</c:v>
                </c:pt>
                <c:pt idx="1">
                  <c:v>4.8057690283187702</c:v>
                </c:pt>
                <c:pt idx="2" formatCode="0.0">
                  <c:v>7.4194341943419433</c:v>
                </c:pt>
                <c:pt idx="3" formatCode="0.0">
                  <c:v>6.5409231962761822</c:v>
                </c:pt>
                <c:pt idx="4" formatCode="0.0">
                  <c:v>6.993531452142121</c:v>
                </c:pt>
                <c:pt idx="5" formatCode="0.0">
                  <c:v>7.4871704899337681</c:v>
                </c:pt>
                <c:pt idx="6" formatCode="0.0">
                  <c:v>4.0404896023040111</c:v>
                </c:pt>
                <c:pt idx="7" formatCode="0.0">
                  <c:v>5.5227702928404412</c:v>
                </c:pt>
                <c:pt idx="8" formatCode="0.0">
                  <c:v>6.7377210549540072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31B-4F79-BBBC-8DE91BBCEEB1}"/>
            </c:ext>
          </c:extLst>
        </c:ser>
        <c:ser>
          <c:idx val="4"/>
          <c:order val="4"/>
          <c:tx>
            <c:strRef>
              <c:f>AJ!$B$8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AJ!$C$2:$K$2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AJ!$C$8:$K$8</c:f>
              <c:numCache>
                <c:formatCode>###0.0</c:formatCode>
                <c:ptCount val="9"/>
                <c:pt idx="0">
                  <c:v>4.7116165718927707</c:v>
                </c:pt>
                <c:pt idx="1">
                  <c:v>10.156862745098039</c:v>
                </c:pt>
                <c:pt idx="2" formatCode="0.0">
                  <c:v>13.046594982078851</c:v>
                </c:pt>
                <c:pt idx="3" formatCode="0.0">
                  <c:v>11.68547506370586</c:v>
                </c:pt>
                <c:pt idx="4" formatCode="0.0">
                  <c:v>9.8799313893653515</c:v>
                </c:pt>
                <c:pt idx="5" formatCode="0.0">
                  <c:v>10.504201680672269</c:v>
                </c:pt>
                <c:pt idx="6" formatCode="0.0">
                  <c:v>5.9513590844062954</c:v>
                </c:pt>
                <c:pt idx="7" formatCode="0.0">
                  <c:v>7.7061855670103094</c:v>
                </c:pt>
                <c:pt idx="8" formatCode="0.0">
                  <c:v>11.026878015161957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431B-4F79-BBBC-8DE91BBCEEB1}"/>
            </c:ext>
          </c:extLst>
        </c:ser>
        <c:ser>
          <c:idx val="5"/>
          <c:order val="5"/>
          <c:tx>
            <c:strRef>
              <c:f>AJ!$B$9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AJ!$C$2:$K$2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AJ!$C$9:$K$9</c:f>
              <c:numCache>
                <c:formatCode>###0.0</c:formatCode>
                <c:ptCount val="9"/>
                <c:pt idx="0">
                  <c:v>8.0759211016002972</c:v>
                </c:pt>
                <c:pt idx="1">
                  <c:v>16.336633663366339</c:v>
                </c:pt>
                <c:pt idx="2" formatCode="0.0">
                  <c:v>20.122199592668025</c:v>
                </c:pt>
                <c:pt idx="3" formatCode="0.0">
                  <c:v>21.872477804681196</c:v>
                </c:pt>
                <c:pt idx="4" formatCode="0.0">
                  <c:v>23.376132930513595</c:v>
                </c:pt>
                <c:pt idx="5" formatCode="0.0">
                  <c:v>23.214285714285715</c:v>
                </c:pt>
                <c:pt idx="6" formatCode="0.0">
                  <c:v>16.154680159016984</c:v>
                </c:pt>
                <c:pt idx="7" formatCode="0.0">
                  <c:v>19.427148194271481</c:v>
                </c:pt>
                <c:pt idx="8" formatCode="0.0">
                  <c:v>22.681969193597102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431B-4F79-BBBC-8DE91BBCEE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2303128"/>
        <c:axId val="402293720"/>
      </c:lineChart>
      <c:catAx>
        <c:axId val="402303128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402293720"/>
        <c:crosses val="autoZero"/>
        <c:auto val="1"/>
        <c:lblAlgn val="ctr"/>
        <c:lblOffset val="100"/>
        <c:noMultiLvlLbl val="0"/>
      </c:catAx>
      <c:valAx>
        <c:axId val="402293720"/>
        <c:scaling>
          <c:orientation val="minMax"/>
          <c:max val="3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023031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6339882018219183E-2"/>
          <c:y val="0.8786355533527993"/>
          <c:w val="0.87654651621128754"/>
          <c:h val="9.6618397841298831E-2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>
                <a:effectLst/>
              </a:rPr>
              <a:t>ANGLIČTINA –</a:t>
            </a:r>
            <a:r>
              <a:rPr lang="cs-CZ" sz="1050"/>
              <a:t> DIDAKTICKÝ TEST</a:t>
            </a:r>
          </a:p>
          <a:p>
            <a:pPr>
              <a:defRPr sz="1050"/>
            </a:pPr>
            <a:r>
              <a:rPr lang="cs-CZ" sz="1050"/>
              <a:t>% SKÓR</a:t>
            </a:r>
          </a:p>
          <a:p>
            <a:pPr>
              <a:defRPr sz="1050"/>
            </a:pPr>
            <a:r>
              <a:rPr lang="cs-CZ" sz="1050"/>
              <a:t>JARO – PRVOMATURANTI</a:t>
            </a:r>
          </a:p>
        </c:rich>
      </c:tx>
      <c:layout>
        <c:manualLayout>
          <c:xMode val="edge"/>
          <c:yMode val="edge"/>
          <c:x val="0.26852248960023262"/>
          <c:y val="1.606601777054809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21706234567901234"/>
          <c:w val="0.82523985272365419"/>
          <c:h val="0.555771296296296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AJ!$N$4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AJ!$O$2:$W$2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AJ!$O$4:$W$4</c:f>
              <c:numCache>
                <c:formatCode>0.0</c:formatCode>
                <c:ptCount val="9"/>
                <c:pt idx="0">
                  <c:v>80.150218087429209</c:v>
                </c:pt>
                <c:pt idx="1">
                  <c:v>74.913314671110911</c:v>
                </c:pt>
                <c:pt idx="2">
                  <c:v>75.875555610443456</c:v>
                </c:pt>
                <c:pt idx="3">
                  <c:v>78.442906879608046</c:v>
                </c:pt>
                <c:pt idx="4">
                  <c:v>76.582583371129687</c:v>
                </c:pt>
                <c:pt idx="5">
                  <c:v>75.193532567750012</c:v>
                </c:pt>
                <c:pt idx="6">
                  <c:v>83.06012460923958</c:v>
                </c:pt>
                <c:pt idx="7">
                  <c:v>81.236038516619075</c:v>
                </c:pt>
                <c:pt idx="8">
                  <c:v>79.388837620353883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A7-4B28-9C5C-EED4AFA28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402311360"/>
        <c:axId val="402310968"/>
      </c:barChart>
      <c:lineChart>
        <c:grouping val="standard"/>
        <c:varyColors val="0"/>
        <c:ser>
          <c:idx val="1"/>
          <c:order val="1"/>
          <c:tx>
            <c:strRef>
              <c:f>AJ!$N$5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AJ!$O$2:$W$2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AJ!$O$5:$W$5</c:f>
              <c:numCache>
                <c:formatCode>0.0</c:formatCode>
                <c:ptCount val="9"/>
                <c:pt idx="0">
                  <c:v>90.485440138082424</c:v>
                </c:pt>
                <c:pt idx="1">
                  <c:v>87.206263323953266</c:v>
                </c:pt>
                <c:pt idx="2">
                  <c:v>88.691267376636276</c:v>
                </c:pt>
                <c:pt idx="3">
                  <c:v>90.374024321037709</c:v>
                </c:pt>
                <c:pt idx="4">
                  <c:v>88.5601789566186</c:v>
                </c:pt>
                <c:pt idx="5">
                  <c:v>86.76255420371254</c:v>
                </c:pt>
                <c:pt idx="6">
                  <c:v>93.186005312476723</c:v>
                </c:pt>
                <c:pt idx="7">
                  <c:v>91.979835737748829</c:v>
                </c:pt>
                <c:pt idx="8">
                  <c:v>90.683281495324024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BA7-4B28-9C5C-EED4AFA2801F}"/>
            </c:ext>
          </c:extLst>
        </c:ser>
        <c:ser>
          <c:idx val="2"/>
          <c:order val="2"/>
          <c:tx>
            <c:strRef>
              <c:f>AJ!$N$6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AJ!$O$2:$W$2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AJ!$O$6:$W$6</c:f>
              <c:numCache>
                <c:formatCode>0.0</c:formatCode>
                <c:ptCount val="9"/>
                <c:pt idx="0">
                  <c:v>81.72092335766429</c:v>
                </c:pt>
                <c:pt idx="1">
                  <c:v>76.157502991623332</c:v>
                </c:pt>
                <c:pt idx="2">
                  <c:v>77.562414448669259</c:v>
                </c:pt>
                <c:pt idx="3">
                  <c:v>80.558759413396686</c:v>
                </c:pt>
                <c:pt idx="4">
                  <c:v>78.957645875251472</c:v>
                </c:pt>
                <c:pt idx="5">
                  <c:v>76.165194753576856</c:v>
                </c:pt>
                <c:pt idx="6">
                  <c:v>85.111830932524668</c:v>
                </c:pt>
                <c:pt idx="7">
                  <c:v>83.442928232904535</c:v>
                </c:pt>
                <c:pt idx="8">
                  <c:v>82.090875643855867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BA7-4B28-9C5C-EED4AFA2801F}"/>
            </c:ext>
          </c:extLst>
        </c:ser>
        <c:ser>
          <c:idx val="3"/>
          <c:order val="3"/>
          <c:tx>
            <c:strRef>
              <c:f>AJ!$N$7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AJ!$O$2:$W$2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AJ!$O$7:$W$7</c:f>
              <c:numCache>
                <c:formatCode>0.0</c:formatCode>
                <c:ptCount val="9"/>
                <c:pt idx="0">
                  <c:v>76.097977560833982</c:v>
                </c:pt>
                <c:pt idx="1">
                  <c:v>70.573696956933944</c:v>
                </c:pt>
                <c:pt idx="2">
                  <c:v>71.21838001476732</c:v>
                </c:pt>
                <c:pt idx="3">
                  <c:v>74.463018090111149</c:v>
                </c:pt>
                <c:pt idx="4">
                  <c:v>72.40170808327035</c:v>
                </c:pt>
                <c:pt idx="5">
                  <c:v>71.405763983328967</c:v>
                </c:pt>
                <c:pt idx="6">
                  <c:v>79.993428910253925</c:v>
                </c:pt>
                <c:pt idx="7">
                  <c:v>78.26187135805246</c:v>
                </c:pt>
                <c:pt idx="8">
                  <c:v>76.967761361322687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BA7-4B28-9C5C-EED4AFA2801F}"/>
            </c:ext>
          </c:extLst>
        </c:ser>
        <c:ser>
          <c:idx val="4"/>
          <c:order val="4"/>
          <c:tx>
            <c:strRef>
              <c:f>AJ!$N$8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AJ!$O$2:$W$2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AJ!$O$8:$W$8</c:f>
              <c:numCache>
                <c:formatCode>0.0</c:formatCode>
                <c:ptCount val="9"/>
                <c:pt idx="0">
                  <c:v>71.527778229081989</c:v>
                </c:pt>
                <c:pt idx="1">
                  <c:v>64.63670066692805</c:v>
                </c:pt>
                <c:pt idx="2">
                  <c:v>65.577163858013563</c:v>
                </c:pt>
                <c:pt idx="3">
                  <c:v>68.520200291332856</c:v>
                </c:pt>
                <c:pt idx="4">
                  <c:v>69.055140700068733</c:v>
                </c:pt>
                <c:pt idx="5">
                  <c:v>67.717913971539332</c:v>
                </c:pt>
                <c:pt idx="6">
                  <c:v>76.042466380543644</c:v>
                </c:pt>
                <c:pt idx="7">
                  <c:v>74.99301546391743</c:v>
                </c:pt>
                <c:pt idx="8">
                  <c:v>72.051904761904666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7BA7-4B28-9C5C-EED4AFA2801F}"/>
            </c:ext>
          </c:extLst>
        </c:ser>
        <c:ser>
          <c:idx val="5"/>
          <c:order val="5"/>
          <c:tx>
            <c:strRef>
              <c:f>AJ!$N$9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numRef>
              <c:f>AJ!$O$2:$W$2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AJ!$O$9:$W$9</c:f>
              <c:numCache>
                <c:formatCode>0.0</c:formatCode>
                <c:ptCount val="9"/>
                <c:pt idx="0">
                  <c:v>68.464391061452602</c:v>
                </c:pt>
                <c:pt idx="1">
                  <c:v>60.186914285714288</c:v>
                </c:pt>
                <c:pt idx="2">
                  <c:v>60.072222675366952</c:v>
                </c:pt>
                <c:pt idx="3">
                  <c:v>61.002636253532579</c:v>
                </c:pt>
                <c:pt idx="4">
                  <c:v>59.687638836418536</c:v>
                </c:pt>
                <c:pt idx="5">
                  <c:v>59.150869565217498</c:v>
                </c:pt>
                <c:pt idx="6">
                  <c:v>66.538984459703642</c:v>
                </c:pt>
                <c:pt idx="7">
                  <c:v>64.860607098381124</c:v>
                </c:pt>
                <c:pt idx="8">
                  <c:v>62.661898849182244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7BA7-4B28-9C5C-EED4AFA28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2311360"/>
        <c:axId val="402310968"/>
      </c:lineChart>
      <c:catAx>
        <c:axId val="40231136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402310968"/>
        <c:crosses val="autoZero"/>
        <c:auto val="1"/>
        <c:lblAlgn val="ctr"/>
        <c:lblOffset val="100"/>
        <c:noMultiLvlLbl val="0"/>
      </c:catAx>
      <c:valAx>
        <c:axId val="402310968"/>
        <c:scaling>
          <c:orientation val="minMax"/>
          <c:min val="40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023113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0673388707714321"/>
          <c:y val="0.87825076878567365"/>
          <c:w val="0.8544819800986706"/>
          <c:h val="0.10605877842072801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>
                <a:effectLst/>
              </a:rPr>
              <a:t>ANGLIČTINA –</a:t>
            </a:r>
            <a:r>
              <a:rPr lang="cs-CZ" sz="1050"/>
              <a:t> DIDAKTICKÝ TEST</a:t>
            </a:r>
          </a:p>
          <a:p>
            <a:pPr>
              <a:defRPr sz="1050"/>
            </a:pPr>
            <a:r>
              <a:rPr lang="cs-CZ" sz="1050"/>
              <a:t>ČISTÁ NEÚSPĚŠNOST</a:t>
            </a:r>
          </a:p>
          <a:p>
            <a:pPr>
              <a:defRPr sz="1050"/>
            </a:pPr>
            <a:r>
              <a:rPr lang="cs-CZ" sz="1050"/>
              <a:t>JARO –</a:t>
            </a:r>
            <a:r>
              <a:rPr lang="cs-CZ" sz="1050" baseline="0"/>
              <a:t> </a:t>
            </a:r>
            <a:r>
              <a:rPr lang="cs-CZ" sz="1050"/>
              <a:t>PRVOMATURANTI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019532884476397"/>
          <c:y val="0.17739725751403276"/>
          <c:w val="0.88161930845600822"/>
          <c:h val="0.49159063295422212"/>
        </c:manualLayout>
      </c:layout>
      <c:barChart>
        <c:barDir val="col"/>
        <c:grouping val="clustered"/>
        <c:varyColors val="0"/>
        <c:ser>
          <c:idx val="3"/>
          <c:order val="0"/>
          <c:tx>
            <c:strRef>
              <c:f>AJ!$K$2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AJ!$B$10:$B$26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GYMNÁZIUM 4LETÉ</c:v>
                </c:pt>
                <c:pt idx="4">
                  <c:v>SOŠ ZDRAVOTNICKÉ</c:v>
                </c:pt>
                <c:pt idx="5">
                  <c:v>SOŠ TECHNICKÉ 1</c:v>
                </c:pt>
                <c:pt idx="6">
                  <c:v>LYCEUM</c:v>
                </c:pt>
                <c:pt idx="7">
                  <c:v>SOŠ EKONOMICKÉ</c:v>
                </c:pt>
                <c:pt idx="8">
                  <c:v>SOU TECHNICKÉ</c:v>
                </c:pt>
                <c:pt idx="9">
                  <c:v>SOŠ UMĚLECKÉ</c:v>
                </c:pt>
                <c:pt idx="10">
                  <c:v>SOŠ HOTELOVÉ A PODNIKAT.</c:v>
                </c:pt>
                <c:pt idx="11">
                  <c:v>SOŠ TECHNICKÉ 2</c:v>
                </c:pt>
                <c:pt idx="12">
                  <c:v>SOŠ PEDAG. A HUMANITNÍ</c:v>
                </c:pt>
                <c:pt idx="13">
                  <c:v>NÁSTAVBY TECHNICKÉ</c:v>
                </c:pt>
                <c:pt idx="14">
                  <c:v>SOŠ ZEMĚDĚLSKÉ</c:v>
                </c:pt>
                <c:pt idx="15">
                  <c:v>SOU OSTATNÍ</c:v>
                </c:pt>
                <c:pt idx="16">
                  <c:v>NÁSTAVBY OSTATNÍ</c:v>
                </c:pt>
              </c:strCache>
            </c:strRef>
          </c:cat>
          <c:val>
            <c:numRef>
              <c:f>AJ!$K$10:$K$26</c:f>
              <c:numCache>
                <c:formatCode>0.0</c:formatCode>
                <c:ptCount val="17"/>
                <c:pt idx="0">
                  <c:v>6.3412434473817711</c:v>
                </c:pt>
                <c:pt idx="1">
                  <c:v>0.10050251256281408</c:v>
                </c:pt>
                <c:pt idx="2">
                  <c:v>0.22351363433169422</c:v>
                </c:pt>
                <c:pt idx="3">
                  <c:v>0.73334176254899486</c:v>
                </c:pt>
                <c:pt idx="4">
                  <c:v>1.7789941840574752</c:v>
                </c:pt>
                <c:pt idx="5">
                  <c:v>2.2640480087288597</c:v>
                </c:pt>
                <c:pt idx="6">
                  <c:v>3.3088235294117649</c:v>
                </c:pt>
                <c:pt idx="7">
                  <c:v>5.0261780104712042</c:v>
                </c:pt>
                <c:pt idx="8">
                  <c:v>6.0119492158327112</c:v>
                </c:pt>
                <c:pt idx="9">
                  <c:v>7.8016910069177561</c:v>
                </c:pt>
                <c:pt idx="10">
                  <c:v>8.847549909255898</c:v>
                </c:pt>
                <c:pt idx="11">
                  <c:v>9.1160220994475143</c:v>
                </c:pt>
                <c:pt idx="12">
                  <c:v>11.304178055447091</c:v>
                </c:pt>
                <c:pt idx="13">
                  <c:v>12.106135986733001</c:v>
                </c:pt>
                <c:pt idx="14">
                  <c:v>15.005537098560353</c:v>
                </c:pt>
                <c:pt idx="15">
                  <c:v>19.044776119402982</c:v>
                </c:pt>
                <c:pt idx="16">
                  <c:v>25.036927621861153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99-44BA-9680-CDF98375D7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7"/>
        <c:axId val="401060160"/>
        <c:axId val="401060944"/>
      </c:barChart>
      <c:lineChart>
        <c:grouping val="standard"/>
        <c:varyColors val="0"/>
        <c:ser>
          <c:idx val="0"/>
          <c:order val="1"/>
          <c:tx>
            <c:strRef>
              <c:f>AJ!$J$2</c:f>
              <c:strCache>
                <c:ptCount val="1"/>
                <c:pt idx="0">
                  <c:v>2020</c:v>
                </c:pt>
              </c:strCache>
            </c:strRef>
          </c:tx>
          <c:spPr>
            <a:ln w="9525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dLbls>
            <c:dLbl>
              <c:idx val="1"/>
              <c:layout>
                <c:manualLayout>
                  <c:x val="-2.8969074074074053E-2"/>
                  <c:y val="-7.26811111111111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7399-44BA-9680-CDF98375D730}"/>
                </c:ext>
              </c:extLst>
            </c:dLbl>
            <c:dLbl>
              <c:idx val="2"/>
              <c:layout>
                <c:manualLayout>
                  <c:x val="-3.8376481481481484E-2"/>
                  <c:y val="-7.26811111111111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7399-44BA-9680-CDF98375D730}"/>
                </c:ext>
              </c:extLst>
            </c:dLbl>
            <c:dLbl>
              <c:idx val="3"/>
              <c:layout>
                <c:manualLayout>
                  <c:x val="-3.602462962962967E-2"/>
                  <c:y val="-7.26811111111111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7399-44BA-9680-CDF98375D730}"/>
                </c:ext>
              </c:extLst>
            </c:dLbl>
            <c:numFmt formatCode="#,##0.0" sourceLinked="0"/>
            <c:spPr>
              <a:solidFill>
                <a:srgbClr val="FFC000">
                  <a:alpha val="30000"/>
                </a:srgbClr>
              </a:solidFill>
            </c:sp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AJ!$B$10:$B$26</c:f>
              <c:strCache>
                <c:ptCount val="17"/>
                <c:pt idx="0">
                  <c:v>CELKEM</c:v>
                </c:pt>
                <c:pt idx="1">
                  <c:v>GYMNÁZIUM 6LETÉ</c:v>
                </c:pt>
                <c:pt idx="2">
                  <c:v>GYMNÁZIUM 8LETÉ</c:v>
                </c:pt>
                <c:pt idx="3">
                  <c:v>GYMNÁZIUM 4LETÉ</c:v>
                </c:pt>
                <c:pt idx="4">
                  <c:v>SOŠ ZDRAVOTNICKÉ</c:v>
                </c:pt>
                <c:pt idx="5">
                  <c:v>SOŠ TECHNICKÉ 1</c:v>
                </c:pt>
                <c:pt idx="6">
                  <c:v>LYCEUM</c:v>
                </c:pt>
                <c:pt idx="7">
                  <c:v>SOŠ EKONOMICKÉ</c:v>
                </c:pt>
                <c:pt idx="8">
                  <c:v>SOU TECHNICKÉ</c:v>
                </c:pt>
                <c:pt idx="9">
                  <c:v>SOŠ UMĚLECKÉ</c:v>
                </c:pt>
                <c:pt idx="10">
                  <c:v>SOŠ HOTELOVÉ A PODNIKAT.</c:v>
                </c:pt>
                <c:pt idx="11">
                  <c:v>SOŠ TECHNICKÉ 2</c:v>
                </c:pt>
                <c:pt idx="12">
                  <c:v>SOŠ PEDAG. A HUMANITNÍ</c:v>
                </c:pt>
                <c:pt idx="13">
                  <c:v>NÁSTAVBY TECHNICKÉ</c:v>
                </c:pt>
                <c:pt idx="14">
                  <c:v>SOŠ ZEMĚDĚLSKÉ</c:v>
                </c:pt>
                <c:pt idx="15">
                  <c:v>SOU OSTATNÍ</c:v>
                </c:pt>
                <c:pt idx="16">
                  <c:v>NÁSTAVBY OSTATNÍ</c:v>
                </c:pt>
              </c:strCache>
            </c:strRef>
          </c:cat>
          <c:val>
            <c:numRef>
              <c:f>AJ!$J$10:$J$26</c:f>
              <c:numCache>
                <c:formatCode>0.0</c:formatCode>
                <c:ptCount val="17"/>
                <c:pt idx="0">
                  <c:v>4.8989037281088814</c:v>
                </c:pt>
                <c:pt idx="1">
                  <c:v>9.3896713615023469E-2</c:v>
                </c:pt>
                <c:pt idx="2">
                  <c:v>8.6749078291043155E-2</c:v>
                </c:pt>
                <c:pt idx="3">
                  <c:v>0.28825366322363682</c:v>
                </c:pt>
                <c:pt idx="4">
                  <c:v>10.235888795282225</c:v>
                </c:pt>
                <c:pt idx="5">
                  <c:v>1.1870339369958909</c:v>
                </c:pt>
                <c:pt idx="6">
                  <c:v>1.9634394041976981</c:v>
                </c:pt>
                <c:pt idx="7">
                  <c:v>2.9771841958820255</c:v>
                </c:pt>
                <c:pt idx="8">
                  <c:v>3.963666391412056</c:v>
                </c:pt>
                <c:pt idx="9">
                  <c:v>5.0274609209970427</c:v>
                </c:pt>
                <c:pt idx="10">
                  <c:v>5.6153486195601312</c:v>
                </c:pt>
                <c:pt idx="11">
                  <c:v>5.2478134110787176</c:v>
                </c:pt>
                <c:pt idx="12">
                  <c:v>10.170549084858569</c:v>
                </c:pt>
                <c:pt idx="13">
                  <c:v>11.475409836065573</c:v>
                </c:pt>
                <c:pt idx="14">
                  <c:v>8.8439671509791538</c:v>
                </c:pt>
                <c:pt idx="15">
                  <c:v>13.923182441700959</c:v>
                </c:pt>
                <c:pt idx="16">
                  <c:v>21.291314373558802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399-44BA-9680-CDF98375D7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1060160"/>
        <c:axId val="401060944"/>
      </c:lineChart>
      <c:catAx>
        <c:axId val="40106016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 rot="-5400000" vert="horz"/>
          <a:lstStyle/>
          <a:p>
            <a:pPr>
              <a:defRPr sz="800"/>
            </a:pPr>
            <a:endParaRPr lang="cs-CZ"/>
          </a:p>
        </c:txPr>
        <c:crossAx val="401060944"/>
        <c:crosses val="autoZero"/>
        <c:auto val="1"/>
        <c:lblAlgn val="ctr"/>
        <c:lblOffset val="300"/>
        <c:noMultiLvlLbl val="0"/>
      </c:catAx>
      <c:valAx>
        <c:axId val="40106094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01060160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2643820470209685"/>
          <c:y val="0.223418489277002"/>
          <c:w val="0.15464151642953144"/>
          <c:h val="0.1054836544958232"/>
        </c:manualLayout>
      </c:layout>
      <c:overlay val="1"/>
      <c:spPr>
        <a:solidFill>
          <a:schemeClr val="bg1">
            <a:alpha val="50000"/>
          </a:schemeClr>
        </a:solidFill>
        <a:ln>
          <a:solidFill>
            <a:schemeClr val="bg1">
              <a:lumMod val="85000"/>
            </a:schemeClr>
          </a:solidFill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  <c:userShapes r:id="rId3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AJ –</a:t>
            </a:r>
            <a:r>
              <a:rPr lang="cs-CZ" sz="1050" baseline="0"/>
              <a:t>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– PRVOMATURANTI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2226583280393084"/>
          <c:y val="0.15985327731962415"/>
          <c:w val="0.83956871037551983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CY'!$BD$3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  <a:ln>
              <a:solidFill>
                <a:schemeClr val="bg1"/>
              </a:solidFill>
            </a:ln>
          </c:spPr>
          <c:invertIfNegative val="0"/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CY'!$BD$4:$BD$99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1.9694343784465102E-3</c:v>
                </c:pt>
                <c:pt idx="12">
                  <c:v>3.9388687568930204E-3</c:v>
                </c:pt>
                <c:pt idx="13">
                  <c:v>1.9694343784465102E-3</c:v>
                </c:pt>
                <c:pt idx="14">
                  <c:v>1.9694343784465102E-3</c:v>
                </c:pt>
                <c:pt idx="15">
                  <c:v>1.1816606270679061E-2</c:v>
                </c:pt>
                <c:pt idx="16">
                  <c:v>1.1816606270679061E-2</c:v>
                </c:pt>
                <c:pt idx="17">
                  <c:v>3.1510950055144163E-2</c:v>
                </c:pt>
                <c:pt idx="18">
                  <c:v>2.954151567669765E-2</c:v>
                </c:pt>
                <c:pt idx="19">
                  <c:v>3.7419253190483691E-2</c:v>
                </c:pt>
                <c:pt idx="20">
                  <c:v>4.9235859461162754E-2</c:v>
                </c:pt>
                <c:pt idx="21">
                  <c:v>8.2716243894753419E-2</c:v>
                </c:pt>
                <c:pt idx="22">
                  <c:v>9.4532850165432489E-2</c:v>
                </c:pt>
                <c:pt idx="23">
                  <c:v>0.11028832519300456</c:v>
                </c:pt>
                <c:pt idx="24">
                  <c:v>0.16149361903261383</c:v>
                </c:pt>
                <c:pt idx="25">
                  <c:v>0.17724909406018594</c:v>
                </c:pt>
                <c:pt idx="26">
                  <c:v>0.20482117535843705</c:v>
                </c:pt>
                <c:pt idx="27">
                  <c:v>0.19103513470931149</c:v>
                </c:pt>
                <c:pt idx="28">
                  <c:v>0.27769024736095793</c:v>
                </c:pt>
                <c:pt idx="29">
                  <c:v>0.26587364109027889</c:v>
                </c:pt>
                <c:pt idx="30">
                  <c:v>0.31314006617299511</c:v>
                </c:pt>
                <c:pt idx="31">
                  <c:v>0.3367732787143532</c:v>
                </c:pt>
                <c:pt idx="32">
                  <c:v>0.34858988498503229</c:v>
                </c:pt>
                <c:pt idx="33">
                  <c:v>0.36631479439105091</c:v>
                </c:pt>
                <c:pt idx="34">
                  <c:v>0.38600913817551602</c:v>
                </c:pt>
                <c:pt idx="35">
                  <c:v>0.42933669450133921</c:v>
                </c:pt>
                <c:pt idx="36">
                  <c:v>0.38010083504017644</c:v>
                </c:pt>
                <c:pt idx="37">
                  <c:v>0.40570348195998107</c:v>
                </c:pt>
                <c:pt idx="38">
                  <c:v>0.46675594769182288</c:v>
                </c:pt>
                <c:pt idx="39">
                  <c:v>0.44706160390735777</c:v>
                </c:pt>
                <c:pt idx="40">
                  <c:v>0.48841972585473448</c:v>
                </c:pt>
                <c:pt idx="41">
                  <c:v>0.51599180715298565</c:v>
                </c:pt>
                <c:pt idx="42">
                  <c:v>0.53174728218055778</c:v>
                </c:pt>
                <c:pt idx="43">
                  <c:v>0.59279974791239953</c:v>
                </c:pt>
                <c:pt idx="44">
                  <c:v>0.52977784780211123</c:v>
                </c:pt>
                <c:pt idx="45">
                  <c:v>0.61643296045375773</c:v>
                </c:pt>
                <c:pt idx="46">
                  <c:v>0.61840239483220416</c:v>
                </c:pt>
                <c:pt idx="47">
                  <c:v>0.67748542618559948</c:v>
                </c:pt>
                <c:pt idx="48">
                  <c:v>0.63218843548132975</c:v>
                </c:pt>
                <c:pt idx="49">
                  <c:v>0.6932409012131715</c:v>
                </c:pt>
                <c:pt idx="50">
                  <c:v>0.70899637624074374</c:v>
                </c:pt>
                <c:pt idx="51">
                  <c:v>0.73459902316054837</c:v>
                </c:pt>
                <c:pt idx="52">
                  <c:v>0.7168741137545297</c:v>
                </c:pt>
                <c:pt idx="53">
                  <c:v>0.70111863872695757</c:v>
                </c:pt>
                <c:pt idx="54">
                  <c:v>0.71293524499763672</c:v>
                </c:pt>
                <c:pt idx="55">
                  <c:v>0.86852056089491092</c:v>
                </c:pt>
                <c:pt idx="56">
                  <c:v>0.78186544824326454</c:v>
                </c:pt>
                <c:pt idx="57">
                  <c:v>0.83307074208287379</c:v>
                </c:pt>
                <c:pt idx="58">
                  <c:v>0.86655112651646449</c:v>
                </c:pt>
                <c:pt idx="59">
                  <c:v>0.86852056089491092</c:v>
                </c:pt>
                <c:pt idx="60">
                  <c:v>0.95911454230345039</c:v>
                </c:pt>
                <c:pt idx="61">
                  <c:v>1.0122892705215063</c:v>
                </c:pt>
                <c:pt idx="62">
                  <c:v>0.94926737041121778</c:v>
                </c:pt>
                <c:pt idx="63">
                  <c:v>1.0418307861982039</c:v>
                </c:pt>
                <c:pt idx="64">
                  <c:v>0.91972585473452018</c:v>
                </c:pt>
                <c:pt idx="65">
                  <c:v>1.0359224830628644</c:v>
                </c:pt>
                <c:pt idx="66">
                  <c:v>1.1048526863084922</c:v>
                </c:pt>
                <c:pt idx="67">
                  <c:v>1.0871277769024736</c:v>
                </c:pt>
                <c:pt idx="68">
                  <c:v>1.1225775957145108</c:v>
                </c:pt>
                <c:pt idx="69">
                  <c:v>1.2407436584213014</c:v>
                </c:pt>
                <c:pt idx="70">
                  <c:v>1.3057349929100361</c:v>
                </c:pt>
                <c:pt idx="71">
                  <c:v>1.3116432960453757</c:v>
                </c:pt>
                <c:pt idx="72">
                  <c:v>1.3963289743185756</c:v>
                </c:pt>
                <c:pt idx="73">
                  <c:v>1.4337482275090594</c:v>
                </c:pt>
                <c:pt idx="74">
                  <c:v>1.3845123680478966</c:v>
                </c:pt>
                <c:pt idx="75">
                  <c:v>1.5972112809201195</c:v>
                </c:pt>
                <c:pt idx="76">
                  <c:v>1.6799275248148733</c:v>
                </c:pt>
                <c:pt idx="77">
                  <c:v>1.6346305341106033</c:v>
                </c:pt>
                <c:pt idx="78">
                  <c:v>1.7587048999527337</c:v>
                </c:pt>
                <c:pt idx="79">
                  <c:v>1.8236962344414682</c:v>
                </c:pt>
                <c:pt idx="80">
                  <c:v>2.065936662990389</c:v>
                </c:pt>
                <c:pt idx="81">
                  <c:v>2.0600283598550497</c:v>
                </c:pt>
                <c:pt idx="82">
                  <c:v>2.2175831101307706</c:v>
                </c:pt>
                <c:pt idx="83">
                  <c:v>2.4933039231132819</c:v>
                </c:pt>
                <c:pt idx="84">
                  <c:v>2.4952733574917287</c:v>
                </c:pt>
                <c:pt idx="85">
                  <c:v>2.8084134236647231</c:v>
                </c:pt>
                <c:pt idx="86">
                  <c:v>2.9718764770757837</c:v>
                </c:pt>
                <c:pt idx="87">
                  <c:v>3.1826059555695605</c:v>
                </c:pt>
                <c:pt idx="88">
                  <c:v>3.6414841657475971</c:v>
                </c:pt>
                <c:pt idx="89">
                  <c:v>3.8758468567827316</c:v>
                </c:pt>
                <c:pt idx="90">
                  <c:v>4.2323144792815501</c:v>
                </c:pt>
                <c:pt idx="91">
                  <c:v>4.6774066488104618</c:v>
                </c:pt>
                <c:pt idx="92">
                  <c:v>4.9590357649283128</c:v>
                </c:pt>
                <c:pt idx="93">
                  <c:v>5.0890184339057818</c:v>
                </c:pt>
                <c:pt idx="94">
                  <c:v>4.3800220576650384</c:v>
                </c:pt>
                <c:pt idx="95">
                  <c:v>3.734047581534583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30-4796-BEFF-051F4B9F66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66984"/>
        <c:axId val="416668552"/>
      </c:barChart>
      <c:lineChart>
        <c:grouping val="standard"/>
        <c:varyColors val="0"/>
        <c:ser>
          <c:idx val="0"/>
          <c:order val="0"/>
          <c:tx>
            <c:strRef>
              <c:f>'histogramy - CY'!$BC$3</c:f>
              <c:strCache>
                <c:ptCount val="1"/>
                <c:pt idx="0">
                  <c:v>2020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CY'!$BC$4:$BC$99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3.9237228282194142E-3</c:v>
                </c:pt>
                <c:pt idx="13">
                  <c:v>3.9237228282194142E-3</c:v>
                </c:pt>
                <c:pt idx="14">
                  <c:v>1.1771168484658244E-2</c:v>
                </c:pt>
                <c:pt idx="15">
                  <c:v>1.3733029898767951E-2</c:v>
                </c:pt>
                <c:pt idx="16">
                  <c:v>1.1771168484658244E-2</c:v>
                </c:pt>
                <c:pt idx="17">
                  <c:v>2.3542336969316489E-2</c:v>
                </c:pt>
                <c:pt idx="18">
                  <c:v>3.3351644039865021E-2</c:v>
                </c:pt>
                <c:pt idx="19">
                  <c:v>4.3160951110413556E-2</c:v>
                </c:pt>
                <c:pt idx="20">
                  <c:v>5.6893981009181513E-2</c:v>
                </c:pt>
                <c:pt idx="21">
                  <c:v>7.4550733736168884E-2</c:v>
                </c:pt>
                <c:pt idx="22">
                  <c:v>7.0627010907949456E-2</c:v>
                </c:pt>
                <c:pt idx="23">
                  <c:v>9.8093070705485355E-2</c:v>
                </c:pt>
                <c:pt idx="24">
                  <c:v>0.10594051636192418</c:v>
                </c:pt>
                <c:pt idx="25">
                  <c:v>0.14125402181589891</c:v>
                </c:pt>
                <c:pt idx="26">
                  <c:v>0.13340657615946008</c:v>
                </c:pt>
                <c:pt idx="27">
                  <c:v>0.20010986423919017</c:v>
                </c:pt>
                <c:pt idx="28">
                  <c:v>0.19030055716864161</c:v>
                </c:pt>
                <c:pt idx="29">
                  <c:v>0.20795730989562897</c:v>
                </c:pt>
                <c:pt idx="30">
                  <c:v>0.19422427999686104</c:v>
                </c:pt>
                <c:pt idx="31">
                  <c:v>0.25308012242015226</c:v>
                </c:pt>
                <c:pt idx="32">
                  <c:v>0.24915639959193284</c:v>
                </c:pt>
                <c:pt idx="33">
                  <c:v>0.22953778545083575</c:v>
                </c:pt>
                <c:pt idx="34">
                  <c:v>0.28054618221768812</c:v>
                </c:pt>
                <c:pt idx="35">
                  <c:v>0.26485129090481052</c:v>
                </c:pt>
                <c:pt idx="36">
                  <c:v>0.27466059797535902</c:v>
                </c:pt>
                <c:pt idx="37">
                  <c:v>0.23738523110727458</c:v>
                </c:pt>
                <c:pt idx="38">
                  <c:v>0.34332574746919881</c:v>
                </c:pt>
                <c:pt idx="39">
                  <c:v>0.34921133171152791</c:v>
                </c:pt>
                <c:pt idx="40">
                  <c:v>0.39433414423605112</c:v>
                </c:pt>
                <c:pt idx="41">
                  <c:v>0.40021972847838033</c:v>
                </c:pt>
                <c:pt idx="42">
                  <c:v>0.37863925292317352</c:v>
                </c:pt>
                <c:pt idx="43">
                  <c:v>0.51204582908263352</c:v>
                </c:pt>
                <c:pt idx="44">
                  <c:v>0.49635093776975597</c:v>
                </c:pt>
                <c:pt idx="45">
                  <c:v>0.47477046221454916</c:v>
                </c:pt>
                <c:pt idx="46">
                  <c:v>0.48261790787098796</c:v>
                </c:pt>
                <c:pt idx="47">
                  <c:v>0.54539747312249864</c:v>
                </c:pt>
                <c:pt idx="48">
                  <c:v>0.54539747312249864</c:v>
                </c:pt>
                <c:pt idx="49">
                  <c:v>0.55324491877893744</c:v>
                </c:pt>
                <c:pt idx="50">
                  <c:v>0.57482539433414426</c:v>
                </c:pt>
                <c:pt idx="51">
                  <c:v>0.59052028564702186</c:v>
                </c:pt>
                <c:pt idx="52">
                  <c:v>0.62975751392921597</c:v>
                </c:pt>
                <c:pt idx="53">
                  <c:v>0.63368123675743548</c:v>
                </c:pt>
                <c:pt idx="54">
                  <c:v>0.6729184650396296</c:v>
                </c:pt>
                <c:pt idx="55">
                  <c:v>0.70430824766538491</c:v>
                </c:pt>
                <c:pt idx="56">
                  <c:v>0.70430824766538491</c:v>
                </c:pt>
                <c:pt idx="57">
                  <c:v>0.80828690261319935</c:v>
                </c:pt>
                <c:pt idx="58">
                  <c:v>0.89853252766224601</c:v>
                </c:pt>
                <c:pt idx="59">
                  <c:v>0.80828690261319935</c:v>
                </c:pt>
                <c:pt idx="60">
                  <c:v>0.89264694341991668</c:v>
                </c:pt>
                <c:pt idx="61">
                  <c:v>0.91422741897512361</c:v>
                </c:pt>
                <c:pt idx="62">
                  <c:v>0.97112139998430513</c:v>
                </c:pt>
                <c:pt idx="63">
                  <c:v>0.99662559836773135</c:v>
                </c:pt>
                <c:pt idx="64">
                  <c:v>1.0476339951345837</c:v>
                </c:pt>
                <c:pt idx="65">
                  <c:v>1.026053519579377</c:v>
                </c:pt>
                <c:pt idx="66">
                  <c:v>1.1614219571529467</c:v>
                </c:pt>
                <c:pt idx="67">
                  <c:v>1.2222396609903476</c:v>
                </c:pt>
                <c:pt idx="68">
                  <c:v>1.3164090088676135</c:v>
                </c:pt>
                <c:pt idx="69">
                  <c:v>1.2359726908891155</c:v>
                </c:pt>
                <c:pt idx="70">
                  <c:v>1.3595699599780271</c:v>
                </c:pt>
                <c:pt idx="71">
                  <c:v>1.3576080985639176</c:v>
                </c:pt>
                <c:pt idx="72">
                  <c:v>1.4969002589657066</c:v>
                </c:pt>
                <c:pt idx="73">
                  <c:v>1.5459467943184493</c:v>
                </c:pt>
                <c:pt idx="74">
                  <c:v>1.5714509927018754</c:v>
                </c:pt>
                <c:pt idx="75">
                  <c:v>1.6558110335085929</c:v>
                </c:pt>
                <c:pt idx="76">
                  <c:v>1.7637134112846269</c:v>
                </c:pt>
                <c:pt idx="77">
                  <c:v>1.7539041042140782</c:v>
                </c:pt>
                <c:pt idx="78">
                  <c:v>1.9559758298673779</c:v>
                </c:pt>
                <c:pt idx="79">
                  <c:v>1.9343953543121715</c:v>
                </c:pt>
                <c:pt idx="80">
                  <c:v>2.2424075963273955</c:v>
                </c:pt>
                <c:pt idx="81">
                  <c:v>2.2581024876402731</c:v>
                </c:pt>
                <c:pt idx="82">
                  <c:v>2.3679667268304168</c:v>
                </c:pt>
                <c:pt idx="83">
                  <c:v>2.4228988464254884</c:v>
                </c:pt>
                <c:pt idx="84">
                  <c:v>2.5445342541002907</c:v>
                </c:pt>
                <c:pt idx="85">
                  <c:v>2.7289492270266025</c:v>
                </c:pt>
                <c:pt idx="86">
                  <c:v>3.0036098250019618</c:v>
                </c:pt>
                <c:pt idx="87">
                  <c:v>3.0663893902534727</c:v>
                </c:pt>
                <c:pt idx="88">
                  <c:v>3.3842109393392454</c:v>
                </c:pt>
                <c:pt idx="89">
                  <c:v>3.6215961704465198</c:v>
                </c:pt>
                <c:pt idx="90">
                  <c:v>3.8805618771090011</c:v>
                </c:pt>
                <c:pt idx="91">
                  <c:v>4.5338617280075333</c:v>
                </c:pt>
                <c:pt idx="92">
                  <c:v>4.6751157498234326</c:v>
                </c:pt>
                <c:pt idx="93">
                  <c:v>5.5246017421329352</c:v>
                </c:pt>
                <c:pt idx="94">
                  <c:v>4.3965314290198538</c:v>
                </c:pt>
                <c:pt idx="95">
                  <c:v>6.2602997724240756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D30-4796-BEFF-051F4B9F667B}"/>
            </c:ext>
          </c:extLst>
        </c:ser>
        <c:ser>
          <c:idx val="2"/>
          <c:order val="2"/>
          <c:tx>
            <c:strRef>
              <c:f>'histogramy - CY'!$BB$3</c:f>
              <c:strCache>
                <c:ptCount val="1"/>
                <c:pt idx="0">
                  <c:v>2019</c:v>
                </c:pt>
              </c:strCache>
            </c:strRef>
          </c:tx>
          <c:spPr>
            <a:ln>
              <a:solidFill>
                <a:schemeClr val="bg1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CY'!$BB$4:$BB$99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2.1705628269410257E-3</c:v>
                </c:pt>
                <c:pt idx="12">
                  <c:v>0</c:v>
                </c:pt>
                <c:pt idx="13">
                  <c:v>0</c:v>
                </c:pt>
                <c:pt idx="14">
                  <c:v>8.6822513077641026E-3</c:v>
                </c:pt>
                <c:pt idx="15">
                  <c:v>0</c:v>
                </c:pt>
                <c:pt idx="16">
                  <c:v>8.6822513077641026E-3</c:v>
                </c:pt>
                <c:pt idx="17">
                  <c:v>8.6822513077641026E-3</c:v>
                </c:pt>
                <c:pt idx="18">
                  <c:v>1.5193939788587182E-2</c:v>
                </c:pt>
                <c:pt idx="19">
                  <c:v>6.5116884808230774E-3</c:v>
                </c:pt>
                <c:pt idx="20">
                  <c:v>1.3023376961646155E-2</c:v>
                </c:pt>
                <c:pt idx="21">
                  <c:v>2.8217316750233333E-2</c:v>
                </c:pt>
                <c:pt idx="22">
                  <c:v>2.3876191096351283E-2</c:v>
                </c:pt>
                <c:pt idx="23">
                  <c:v>3.2558442404115387E-2</c:v>
                </c:pt>
                <c:pt idx="24">
                  <c:v>4.9922945019643589E-2</c:v>
                </c:pt>
                <c:pt idx="25">
                  <c:v>6.2946321981289757E-2</c:v>
                </c:pt>
                <c:pt idx="26">
                  <c:v>7.3799136115994882E-2</c:v>
                </c:pt>
                <c:pt idx="27">
                  <c:v>0.12155151830869745</c:v>
                </c:pt>
                <c:pt idx="28">
                  <c:v>0.10852814134705129</c:v>
                </c:pt>
                <c:pt idx="29">
                  <c:v>0.13891602092422564</c:v>
                </c:pt>
                <c:pt idx="30">
                  <c:v>0.1410865837511667</c:v>
                </c:pt>
                <c:pt idx="31">
                  <c:v>0.16496277484751798</c:v>
                </c:pt>
                <c:pt idx="32">
                  <c:v>0.21705628269410257</c:v>
                </c:pt>
                <c:pt idx="33">
                  <c:v>0.1844978402899872</c:v>
                </c:pt>
                <c:pt idx="34">
                  <c:v>0.23659134813657179</c:v>
                </c:pt>
                <c:pt idx="35">
                  <c:v>0.21488571986716157</c:v>
                </c:pt>
                <c:pt idx="36">
                  <c:v>0.20837403138633848</c:v>
                </c:pt>
                <c:pt idx="37">
                  <c:v>0.30604935859868465</c:v>
                </c:pt>
                <c:pt idx="38">
                  <c:v>0.31256104707950771</c:v>
                </c:pt>
                <c:pt idx="39">
                  <c:v>0.29085541881009747</c:v>
                </c:pt>
                <c:pt idx="40">
                  <c:v>0.35597230361832821</c:v>
                </c:pt>
                <c:pt idx="41">
                  <c:v>0.3277549868680949</c:v>
                </c:pt>
                <c:pt idx="42">
                  <c:v>0.38201905754162052</c:v>
                </c:pt>
                <c:pt idx="43">
                  <c:v>0.43194200256126414</c:v>
                </c:pt>
                <c:pt idx="44">
                  <c:v>0.47535325910008469</c:v>
                </c:pt>
                <c:pt idx="45">
                  <c:v>0.43411256538820514</c:v>
                </c:pt>
                <c:pt idx="46">
                  <c:v>0.50140001302337689</c:v>
                </c:pt>
                <c:pt idx="47">
                  <c:v>0.52310564129278725</c:v>
                </c:pt>
                <c:pt idx="48">
                  <c:v>0.52310564129278725</c:v>
                </c:pt>
                <c:pt idx="49">
                  <c:v>0.53395845542749232</c:v>
                </c:pt>
                <c:pt idx="50">
                  <c:v>0.57736971196631293</c:v>
                </c:pt>
                <c:pt idx="51">
                  <c:v>0.61643984285125131</c:v>
                </c:pt>
                <c:pt idx="52">
                  <c:v>0.63380434546677955</c:v>
                </c:pt>
                <c:pt idx="53">
                  <c:v>0.65985109939007192</c:v>
                </c:pt>
                <c:pt idx="54">
                  <c:v>0.62946321981289743</c:v>
                </c:pt>
                <c:pt idx="55">
                  <c:v>0.75101473812159492</c:v>
                </c:pt>
                <c:pt idx="56">
                  <c:v>0.74667361246771291</c:v>
                </c:pt>
                <c:pt idx="57">
                  <c:v>0.79876712031429742</c:v>
                </c:pt>
                <c:pt idx="58">
                  <c:v>0.83349612554535391</c:v>
                </c:pt>
                <c:pt idx="59">
                  <c:v>0.82481387423758967</c:v>
                </c:pt>
                <c:pt idx="60">
                  <c:v>0.91380695014217184</c:v>
                </c:pt>
                <c:pt idx="61">
                  <c:v>0.90946582448828994</c:v>
                </c:pt>
                <c:pt idx="62">
                  <c:v>0.93768314123852325</c:v>
                </c:pt>
                <c:pt idx="63">
                  <c:v>0.95721820668099245</c:v>
                </c:pt>
                <c:pt idx="64">
                  <c:v>1.1004753532591001</c:v>
                </c:pt>
                <c:pt idx="65">
                  <c:v>1.1069870417399232</c:v>
                </c:pt>
                <c:pt idx="66">
                  <c:v>1.0831108506435718</c:v>
                </c:pt>
                <c:pt idx="67">
                  <c:v>1.0874519762974539</c:v>
                </c:pt>
                <c:pt idx="68">
                  <c:v>1.1134987302207462</c:v>
                </c:pt>
                <c:pt idx="69">
                  <c:v>1.2198563087408565</c:v>
                </c:pt>
                <c:pt idx="70">
                  <c:v>1.2437324998372077</c:v>
                </c:pt>
                <c:pt idx="71">
                  <c:v>1.265438128106618</c:v>
                </c:pt>
                <c:pt idx="72">
                  <c:v>1.3587723296650822</c:v>
                </c:pt>
                <c:pt idx="73">
                  <c:v>1.3609428924920233</c:v>
                </c:pt>
                <c:pt idx="74">
                  <c:v>1.3913307720691974</c:v>
                </c:pt>
                <c:pt idx="75">
                  <c:v>1.5649757982244796</c:v>
                </c:pt>
                <c:pt idx="76">
                  <c:v>1.5063706018970719</c:v>
                </c:pt>
                <c:pt idx="77">
                  <c:v>1.6257515573788284</c:v>
                </c:pt>
                <c:pt idx="78">
                  <c:v>1.6604805626098846</c:v>
                </c:pt>
                <c:pt idx="79">
                  <c:v>1.6452866228212977</c:v>
                </c:pt>
                <c:pt idx="80">
                  <c:v>1.8992424735733975</c:v>
                </c:pt>
                <c:pt idx="81">
                  <c:v>1.8992424735733975</c:v>
                </c:pt>
                <c:pt idx="82">
                  <c:v>1.9469948557661001</c:v>
                </c:pt>
                <c:pt idx="83">
                  <c:v>2.0902520023442079</c:v>
                </c:pt>
                <c:pt idx="84">
                  <c:v>2.2356797117492566</c:v>
                </c:pt>
                <c:pt idx="85">
                  <c:v>2.2552147771917257</c:v>
                </c:pt>
                <c:pt idx="86">
                  <c:v>2.4787827483666516</c:v>
                </c:pt>
                <c:pt idx="87">
                  <c:v>2.787002669792277</c:v>
                </c:pt>
                <c:pt idx="88">
                  <c:v>3.0192528922749666</c:v>
                </c:pt>
                <c:pt idx="89">
                  <c:v>3.5249940309522261</c:v>
                </c:pt>
                <c:pt idx="90">
                  <c:v>3.768097067569621</c:v>
                </c:pt>
                <c:pt idx="91">
                  <c:v>4.5429879967875664</c:v>
                </c:pt>
                <c:pt idx="92">
                  <c:v>5.022682381541534</c:v>
                </c:pt>
                <c:pt idx="93">
                  <c:v>6.867660784441405</c:v>
                </c:pt>
                <c:pt idx="94">
                  <c:v>5.4654771982375037</c:v>
                </c:pt>
                <c:pt idx="95">
                  <c:v>10.603199409606912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D30-4796-BEFF-051F4B9F66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66984"/>
        <c:axId val="416668552"/>
      </c:lineChart>
      <c:catAx>
        <c:axId val="41666698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8552"/>
        <c:crosses val="autoZero"/>
        <c:auto val="1"/>
        <c:lblAlgn val="ctr"/>
        <c:lblOffset val="100"/>
        <c:tickLblSkip val="5"/>
        <c:noMultiLvlLbl val="0"/>
      </c:catAx>
      <c:valAx>
        <c:axId val="41666855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66984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6215404825362936"/>
          <c:y val="0.17609257264840039"/>
          <c:w val="0.15245791983509524"/>
          <c:h val="0.22372812297302794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  <c:txPr>
        <a:bodyPr/>
        <a:lstStyle/>
        <a:p>
          <a:pPr>
            <a:defRPr sz="800"/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AJ </a:t>
            </a:r>
            <a:r>
              <a:rPr lang="cs-CZ" sz="1050" baseline="0"/>
              <a:t>–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2021 – PRVOMATURANTI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2905329040040706"/>
          <c:y val="0.15985327731962415"/>
          <c:w val="0.8327812976357470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CY'!$AY$2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CY'!$BD$4:$BD$99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1.9694343784465102E-3</c:v>
                </c:pt>
                <c:pt idx="12">
                  <c:v>3.9388687568930204E-3</c:v>
                </c:pt>
                <c:pt idx="13">
                  <c:v>1.9694343784465102E-3</c:v>
                </c:pt>
                <c:pt idx="14">
                  <c:v>1.9694343784465102E-3</c:v>
                </c:pt>
                <c:pt idx="15">
                  <c:v>1.1816606270679061E-2</c:v>
                </c:pt>
                <c:pt idx="16">
                  <c:v>1.1816606270679061E-2</c:v>
                </c:pt>
                <c:pt idx="17">
                  <c:v>3.1510950055144163E-2</c:v>
                </c:pt>
                <c:pt idx="18">
                  <c:v>2.954151567669765E-2</c:v>
                </c:pt>
                <c:pt idx="19">
                  <c:v>3.7419253190483691E-2</c:v>
                </c:pt>
                <c:pt idx="20">
                  <c:v>4.9235859461162754E-2</c:v>
                </c:pt>
                <c:pt idx="21">
                  <c:v>8.2716243894753419E-2</c:v>
                </c:pt>
                <c:pt idx="22">
                  <c:v>9.4532850165432489E-2</c:v>
                </c:pt>
                <c:pt idx="23">
                  <c:v>0.11028832519300456</c:v>
                </c:pt>
                <c:pt idx="24">
                  <c:v>0.16149361903261383</c:v>
                </c:pt>
                <c:pt idx="25">
                  <c:v>0.17724909406018594</c:v>
                </c:pt>
                <c:pt idx="26">
                  <c:v>0.20482117535843705</c:v>
                </c:pt>
                <c:pt idx="27">
                  <c:v>0.19103513470931149</c:v>
                </c:pt>
                <c:pt idx="28">
                  <c:v>0.27769024736095793</c:v>
                </c:pt>
                <c:pt idx="29">
                  <c:v>0.26587364109027889</c:v>
                </c:pt>
                <c:pt idx="30">
                  <c:v>0.31314006617299511</c:v>
                </c:pt>
                <c:pt idx="31">
                  <c:v>0.3367732787143532</c:v>
                </c:pt>
                <c:pt idx="32">
                  <c:v>0.34858988498503229</c:v>
                </c:pt>
                <c:pt idx="33">
                  <c:v>0.36631479439105091</c:v>
                </c:pt>
                <c:pt idx="34">
                  <c:v>0.38600913817551602</c:v>
                </c:pt>
                <c:pt idx="35">
                  <c:v>0.42933669450133921</c:v>
                </c:pt>
                <c:pt idx="36">
                  <c:v>0.38010083504017644</c:v>
                </c:pt>
                <c:pt idx="37">
                  <c:v>0.40570348195998107</c:v>
                </c:pt>
                <c:pt idx="38">
                  <c:v>0.46675594769182288</c:v>
                </c:pt>
                <c:pt idx="39">
                  <c:v>0.44706160390735777</c:v>
                </c:pt>
                <c:pt idx="40">
                  <c:v>0.48841972585473448</c:v>
                </c:pt>
                <c:pt idx="41">
                  <c:v>0.51599180715298565</c:v>
                </c:pt>
                <c:pt idx="42">
                  <c:v>0.53174728218055778</c:v>
                </c:pt>
                <c:pt idx="43">
                  <c:v>0.59279974791239953</c:v>
                </c:pt>
                <c:pt idx="44">
                  <c:v>0.52977784780211123</c:v>
                </c:pt>
                <c:pt idx="45">
                  <c:v>0.61643296045375773</c:v>
                </c:pt>
                <c:pt idx="46">
                  <c:v>0.61840239483220416</c:v>
                </c:pt>
                <c:pt idx="47">
                  <c:v>0.67748542618559948</c:v>
                </c:pt>
                <c:pt idx="48">
                  <c:v>0.63218843548132975</c:v>
                </c:pt>
                <c:pt idx="49">
                  <c:v>0.6932409012131715</c:v>
                </c:pt>
                <c:pt idx="50">
                  <c:v>0.70899637624074374</c:v>
                </c:pt>
                <c:pt idx="51">
                  <c:v>0.73459902316054837</c:v>
                </c:pt>
                <c:pt idx="52">
                  <c:v>0.7168741137545297</c:v>
                </c:pt>
                <c:pt idx="53">
                  <c:v>0.70111863872695757</c:v>
                </c:pt>
                <c:pt idx="54">
                  <c:v>0.71293524499763672</c:v>
                </c:pt>
                <c:pt idx="55">
                  <c:v>0.86852056089491092</c:v>
                </c:pt>
                <c:pt idx="56">
                  <c:v>0.78186544824326454</c:v>
                </c:pt>
                <c:pt idx="57">
                  <c:v>0.83307074208287379</c:v>
                </c:pt>
                <c:pt idx="58">
                  <c:v>0.86655112651646449</c:v>
                </c:pt>
                <c:pt idx="59">
                  <c:v>0.86852056089491092</c:v>
                </c:pt>
                <c:pt idx="60">
                  <c:v>0.95911454230345039</c:v>
                </c:pt>
                <c:pt idx="61">
                  <c:v>1.0122892705215063</c:v>
                </c:pt>
                <c:pt idx="62">
                  <c:v>0.94926737041121778</c:v>
                </c:pt>
                <c:pt idx="63">
                  <c:v>1.0418307861982039</c:v>
                </c:pt>
                <c:pt idx="64">
                  <c:v>0.91972585473452018</c:v>
                </c:pt>
                <c:pt idx="65">
                  <c:v>1.0359224830628644</c:v>
                </c:pt>
                <c:pt idx="66">
                  <c:v>1.1048526863084922</c:v>
                </c:pt>
                <c:pt idx="67">
                  <c:v>1.0871277769024736</c:v>
                </c:pt>
                <c:pt idx="68">
                  <c:v>1.1225775957145108</c:v>
                </c:pt>
                <c:pt idx="69">
                  <c:v>1.2407436584213014</c:v>
                </c:pt>
                <c:pt idx="70">
                  <c:v>1.3057349929100361</c:v>
                </c:pt>
                <c:pt idx="71">
                  <c:v>1.3116432960453757</c:v>
                </c:pt>
                <c:pt idx="72">
                  <c:v>1.3963289743185756</c:v>
                </c:pt>
                <c:pt idx="73">
                  <c:v>1.4337482275090594</c:v>
                </c:pt>
                <c:pt idx="74">
                  <c:v>1.3845123680478966</c:v>
                </c:pt>
                <c:pt idx="75">
                  <c:v>1.5972112809201195</c:v>
                </c:pt>
                <c:pt idx="76">
                  <c:v>1.6799275248148733</c:v>
                </c:pt>
                <c:pt idx="77">
                  <c:v>1.6346305341106033</c:v>
                </c:pt>
                <c:pt idx="78">
                  <c:v>1.7587048999527337</c:v>
                </c:pt>
                <c:pt idx="79">
                  <c:v>1.8236962344414682</c:v>
                </c:pt>
                <c:pt idx="80">
                  <c:v>2.065936662990389</c:v>
                </c:pt>
                <c:pt idx="81">
                  <c:v>2.0600283598550497</c:v>
                </c:pt>
                <c:pt idx="82">
                  <c:v>2.2175831101307706</c:v>
                </c:pt>
                <c:pt idx="83">
                  <c:v>2.4933039231132819</c:v>
                </c:pt>
                <c:pt idx="84">
                  <c:v>2.4952733574917287</c:v>
                </c:pt>
                <c:pt idx="85">
                  <c:v>2.8084134236647231</c:v>
                </c:pt>
                <c:pt idx="86">
                  <c:v>2.9718764770757837</c:v>
                </c:pt>
                <c:pt idx="87">
                  <c:v>3.1826059555695605</c:v>
                </c:pt>
                <c:pt idx="88">
                  <c:v>3.6414841657475971</c:v>
                </c:pt>
                <c:pt idx="89">
                  <c:v>3.8758468567827316</c:v>
                </c:pt>
                <c:pt idx="90">
                  <c:v>4.2323144792815501</c:v>
                </c:pt>
                <c:pt idx="91">
                  <c:v>4.6774066488104618</c:v>
                </c:pt>
                <c:pt idx="92">
                  <c:v>4.9590357649283128</c:v>
                </c:pt>
                <c:pt idx="93">
                  <c:v>5.0890184339057818</c:v>
                </c:pt>
                <c:pt idx="94">
                  <c:v>4.3800220576650384</c:v>
                </c:pt>
                <c:pt idx="95">
                  <c:v>3.734047581534583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89-4522-90F6-F72474C96E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24057280"/>
        <c:axId val="424052968"/>
      </c:barChart>
      <c:lineChart>
        <c:grouping val="standard"/>
        <c:varyColors val="0"/>
        <c:ser>
          <c:idx val="0"/>
          <c:order val="0"/>
          <c:tx>
            <c:strRef>
              <c:f>'histogramy - CY'!$BE$2</c:f>
              <c:strCache>
                <c:ptCount val="1"/>
                <c:pt idx="0">
                  <c:v>CHLAPCI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CY'!$BJ$4:$BJ$99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4.3664308793991786E-3</c:v>
                </c:pt>
                <c:pt idx="12">
                  <c:v>0</c:v>
                </c:pt>
                <c:pt idx="13">
                  <c:v>4.3664308793991786E-3</c:v>
                </c:pt>
                <c:pt idx="14">
                  <c:v>4.3664308793991786E-3</c:v>
                </c:pt>
                <c:pt idx="15">
                  <c:v>1.3099292638197538E-2</c:v>
                </c:pt>
                <c:pt idx="16">
                  <c:v>0</c:v>
                </c:pt>
                <c:pt idx="17">
                  <c:v>2.6198585276395077E-2</c:v>
                </c:pt>
                <c:pt idx="18">
                  <c:v>1.7465723517596714E-2</c:v>
                </c:pt>
                <c:pt idx="19">
                  <c:v>2.1832154396995894E-2</c:v>
                </c:pt>
                <c:pt idx="20">
                  <c:v>2.6198585276395077E-2</c:v>
                </c:pt>
                <c:pt idx="21">
                  <c:v>1.3099292638197538E-2</c:v>
                </c:pt>
                <c:pt idx="22">
                  <c:v>4.8030739673390971E-2</c:v>
                </c:pt>
                <c:pt idx="23">
                  <c:v>3.4931447035193429E-2</c:v>
                </c:pt>
                <c:pt idx="24">
                  <c:v>6.9862894070386858E-2</c:v>
                </c:pt>
                <c:pt idx="25">
                  <c:v>0.10479434110558031</c:v>
                </c:pt>
                <c:pt idx="26">
                  <c:v>9.6061479346781942E-2</c:v>
                </c:pt>
                <c:pt idx="27">
                  <c:v>9.1695048467382759E-2</c:v>
                </c:pt>
                <c:pt idx="28">
                  <c:v>0.12226006462317703</c:v>
                </c:pt>
                <c:pt idx="29">
                  <c:v>0.14845864989957208</c:v>
                </c:pt>
                <c:pt idx="30">
                  <c:v>0.16592437341716879</c:v>
                </c:pt>
                <c:pt idx="31">
                  <c:v>0.21832154396995898</c:v>
                </c:pt>
                <c:pt idx="32">
                  <c:v>0.21395511309055978</c:v>
                </c:pt>
                <c:pt idx="33">
                  <c:v>0.23578726748755569</c:v>
                </c:pt>
                <c:pt idx="34">
                  <c:v>0.20958868221116062</c:v>
                </c:pt>
                <c:pt idx="35">
                  <c:v>0.27071871452274909</c:v>
                </c:pt>
                <c:pt idx="36">
                  <c:v>0.28381800716094663</c:v>
                </c:pt>
                <c:pt idx="37">
                  <c:v>0.24015369836695488</c:v>
                </c:pt>
                <c:pt idx="38">
                  <c:v>0.25761942188455156</c:v>
                </c:pt>
                <c:pt idx="39">
                  <c:v>0.29255086891974497</c:v>
                </c:pt>
                <c:pt idx="40">
                  <c:v>0.2663522836433499</c:v>
                </c:pt>
                <c:pt idx="41">
                  <c:v>0.33621517771373677</c:v>
                </c:pt>
                <c:pt idx="42">
                  <c:v>0.37987948650772857</c:v>
                </c:pt>
                <c:pt idx="43">
                  <c:v>0.49777312025150644</c:v>
                </c:pt>
                <c:pt idx="44">
                  <c:v>0.3580473321107327</c:v>
                </c:pt>
                <c:pt idx="45">
                  <c:v>0.4453759496987163</c:v>
                </c:pt>
                <c:pt idx="46">
                  <c:v>0.4410095188193171</c:v>
                </c:pt>
                <c:pt idx="47">
                  <c:v>0.4890402584927081</c:v>
                </c:pt>
                <c:pt idx="48">
                  <c:v>0.46720810409571223</c:v>
                </c:pt>
                <c:pt idx="49">
                  <c:v>0.53270456728669979</c:v>
                </c:pt>
                <c:pt idx="50">
                  <c:v>0.51523884376910312</c:v>
                </c:pt>
                <c:pt idx="51">
                  <c:v>0.61566675399528425</c:v>
                </c:pt>
                <c:pt idx="52">
                  <c:v>0.58946816871888918</c:v>
                </c:pt>
                <c:pt idx="53">
                  <c:v>0.56763601432189326</c:v>
                </c:pt>
                <c:pt idx="54">
                  <c:v>0.53270456728669979</c:v>
                </c:pt>
                <c:pt idx="55">
                  <c:v>0.77285826565365467</c:v>
                </c:pt>
                <c:pt idx="56">
                  <c:v>0.68116321718627193</c:v>
                </c:pt>
                <c:pt idx="57">
                  <c:v>0.7466596803772596</c:v>
                </c:pt>
                <c:pt idx="58">
                  <c:v>0.73356038773906207</c:v>
                </c:pt>
                <c:pt idx="59">
                  <c:v>0.77285826565365467</c:v>
                </c:pt>
                <c:pt idx="60">
                  <c:v>0.93441620819142446</c:v>
                </c:pt>
                <c:pt idx="61">
                  <c:v>1.0173783949000088</c:v>
                </c:pt>
                <c:pt idx="62">
                  <c:v>1.0392105492970045</c:v>
                </c:pt>
                <c:pt idx="63">
                  <c:v>0.99991267138241202</c:v>
                </c:pt>
                <c:pt idx="64">
                  <c:v>0.82525543620644481</c:v>
                </c:pt>
                <c:pt idx="65">
                  <c:v>0.99991267138241202</c:v>
                </c:pt>
                <c:pt idx="66">
                  <c:v>1.1047070124879923</c:v>
                </c:pt>
                <c:pt idx="67">
                  <c:v>1.1614706139201816</c:v>
                </c:pt>
                <c:pt idx="68">
                  <c:v>1.0785084272115972</c:v>
                </c:pt>
                <c:pt idx="69">
                  <c:v>1.3492271417343464</c:v>
                </c:pt>
                <c:pt idx="70">
                  <c:v>1.3754257270107415</c:v>
                </c:pt>
                <c:pt idx="71">
                  <c:v>1.2837306785433586</c:v>
                </c:pt>
                <c:pt idx="72">
                  <c:v>1.4933193607545192</c:v>
                </c:pt>
                <c:pt idx="73">
                  <c:v>1.4540214828399267</c:v>
                </c:pt>
                <c:pt idx="74">
                  <c:v>1.3841585887695398</c:v>
                </c:pt>
                <c:pt idx="75">
                  <c:v>1.5981137018600995</c:v>
                </c:pt>
                <c:pt idx="76">
                  <c:v>1.8208016767094577</c:v>
                </c:pt>
                <c:pt idx="77">
                  <c:v>1.8600995546240502</c:v>
                </c:pt>
                <c:pt idx="78">
                  <c:v>1.9561610339708324</c:v>
                </c:pt>
                <c:pt idx="79">
                  <c:v>1.999825342764824</c:v>
                </c:pt>
                <c:pt idx="80">
                  <c:v>2.1875818705789887</c:v>
                </c:pt>
                <c:pt idx="81">
                  <c:v>2.3797048292725527</c:v>
                </c:pt>
                <c:pt idx="82">
                  <c:v>2.5237970482927254</c:v>
                </c:pt>
                <c:pt idx="83">
                  <c:v>2.7246528687450877</c:v>
                </c:pt>
                <c:pt idx="84">
                  <c:v>2.8032486245742732</c:v>
                </c:pt>
                <c:pt idx="85">
                  <c:v>3.1001659243734174</c:v>
                </c:pt>
                <c:pt idx="86">
                  <c:v>3.3839839315343636</c:v>
                </c:pt>
                <c:pt idx="87">
                  <c:v>3.5062439961575409</c:v>
                </c:pt>
                <c:pt idx="88">
                  <c:v>4.1131778883940271</c:v>
                </c:pt>
                <c:pt idx="89">
                  <c:v>4.3140337088463889</c:v>
                </c:pt>
                <c:pt idx="90">
                  <c:v>4.8161732599772948</c:v>
                </c:pt>
                <c:pt idx="91">
                  <c:v>4.9122347393240764</c:v>
                </c:pt>
                <c:pt idx="92">
                  <c:v>5.5541000785957557</c:v>
                </c:pt>
                <c:pt idx="93">
                  <c:v>5.2135184700026196</c:v>
                </c:pt>
                <c:pt idx="94">
                  <c:v>4.3751637411579773</c:v>
                </c:pt>
                <c:pt idx="95">
                  <c:v>3.3796175006549647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A89-4522-90F6-F72474C96E4E}"/>
            </c:ext>
          </c:extLst>
        </c:ser>
        <c:ser>
          <c:idx val="5"/>
          <c:order val="2"/>
          <c:tx>
            <c:strRef>
              <c:f>'histogramy - CY'!$BK$2</c:f>
              <c:strCache>
                <c:ptCount val="1"/>
                <c:pt idx="0">
                  <c:v>DÍVKY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CY'!$BP$4:$BP$99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7.1751452966922584E-3</c:v>
                </c:pt>
                <c:pt idx="13">
                  <c:v>0</c:v>
                </c:pt>
                <c:pt idx="14">
                  <c:v>0</c:v>
                </c:pt>
                <c:pt idx="15">
                  <c:v>1.0762717945038386E-2</c:v>
                </c:pt>
                <c:pt idx="16">
                  <c:v>2.1525435890076772E-2</c:v>
                </c:pt>
                <c:pt idx="17">
                  <c:v>3.5875726483461295E-2</c:v>
                </c:pt>
                <c:pt idx="18">
                  <c:v>3.9463299131807419E-2</c:v>
                </c:pt>
                <c:pt idx="19">
                  <c:v>5.0226017076845812E-2</c:v>
                </c:pt>
                <c:pt idx="20">
                  <c:v>6.8163880318576453E-2</c:v>
                </c:pt>
                <c:pt idx="21">
                  <c:v>0.13991533328549904</c:v>
                </c:pt>
                <c:pt idx="22">
                  <c:v>0.13274018798880677</c:v>
                </c:pt>
                <c:pt idx="23">
                  <c:v>0.17220348712061417</c:v>
                </c:pt>
                <c:pt idx="24">
                  <c:v>0.23677979479084454</c:v>
                </c:pt>
                <c:pt idx="25">
                  <c:v>0.23677979479084454</c:v>
                </c:pt>
                <c:pt idx="26">
                  <c:v>0.29418095716438258</c:v>
                </c:pt>
                <c:pt idx="27">
                  <c:v>0.27265552127430581</c:v>
                </c:pt>
                <c:pt idx="28">
                  <c:v>0.40539570926311252</c:v>
                </c:pt>
                <c:pt idx="29">
                  <c:v>0.36234483748295904</c:v>
                </c:pt>
                <c:pt idx="30">
                  <c:v>0.43409629044988163</c:v>
                </c:pt>
                <c:pt idx="31">
                  <c:v>0.43409629044988163</c:v>
                </c:pt>
                <c:pt idx="32">
                  <c:v>0.45920929898830454</c:v>
                </c:pt>
                <c:pt idx="33">
                  <c:v>0.47355958958168909</c:v>
                </c:pt>
                <c:pt idx="34">
                  <c:v>0.53096075195522707</c:v>
                </c:pt>
                <c:pt idx="35">
                  <c:v>0.55966133314199618</c:v>
                </c:pt>
                <c:pt idx="36">
                  <c:v>0.45920929898830454</c:v>
                </c:pt>
                <c:pt idx="37">
                  <c:v>0.54172346990026554</c:v>
                </c:pt>
                <c:pt idx="38">
                  <c:v>0.63858793140561099</c:v>
                </c:pt>
                <c:pt idx="39">
                  <c:v>0.57401162373538073</c:v>
                </c:pt>
                <c:pt idx="40">
                  <c:v>0.67087608524072617</c:v>
                </c:pt>
                <c:pt idx="41">
                  <c:v>0.6637009399440339</c:v>
                </c:pt>
                <c:pt idx="42">
                  <c:v>0.65652579464734162</c:v>
                </c:pt>
                <c:pt idx="43">
                  <c:v>0.67087608524072617</c:v>
                </c:pt>
                <c:pt idx="44">
                  <c:v>0.67087608524072617</c:v>
                </c:pt>
                <c:pt idx="45">
                  <c:v>0.75697782880103315</c:v>
                </c:pt>
                <c:pt idx="46">
                  <c:v>0.76415297409772542</c:v>
                </c:pt>
                <c:pt idx="47">
                  <c:v>0.83231685441630188</c:v>
                </c:pt>
                <c:pt idx="48">
                  <c:v>0.76774054674607162</c:v>
                </c:pt>
                <c:pt idx="49">
                  <c:v>0.8251417091196096</c:v>
                </c:pt>
                <c:pt idx="50">
                  <c:v>0.86819258089976326</c:v>
                </c:pt>
                <c:pt idx="51">
                  <c:v>0.83231685441630188</c:v>
                </c:pt>
                <c:pt idx="52">
                  <c:v>0.82155413647126352</c:v>
                </c:pt>
                <c:pt idx="53">
                  <c:v>0.81079141852622505</c:v>
                </c:pt>
                <c:pt idx="54">
                  <c:v>0.86101743560307098</c:v>
                </c:pt>
                <c:pt idx="55">
                  <c:v>0.94711917916337818</c:v>
                </c:pt>
                <c:pt idx="56">
                  <c:v>0.86460500825141717</c:v>
                </c:pt>
                <c:pt idx="57">
                  <c:v>0.90406830738322452</c:v>
                </c:pt>
                <c:pt idx="58">
                  <c:v>0.97581976035014706</c:v>
                </c:pt>
                <c:pt idx="59">
                  <c:v>0.94711917916337818</c:v>
                </c:pt>
                <c:pt idx="60">
                  <c:v>0.97940733299849325</c:v>
                </c:pt>
                <c:pt idx="61">
                  <c:v>1.0081079141852622</c:v>
                </c:pt>
                <c:pt idx="62">
                  <c:v>0.87536772619645553</c:v>
                </c:pt>
                <c:pt idx="63">
                  <c:v>1.0762717945038387</c:v>
                </c:pt>
                <c:pt idx="64">
                  <c:v>0.99734519624022389</c:v>
                </c:pt>
                <c:pt idx="65">
                  <c:v>1.0655090765588004</c:v>
                </c:pt>
                <c:pt idx="66">
                  <c:v>1.1049723756906076</c:v>
                </c:pt>
                <c:pt idx="67">
                  <c:v>1.0260457774269929</c:v>
                </c:pt>
                <c:pt idx="68">
                  <c:v>1.1587859654157995</c:v>
                </c:pt>
                <c:pt idx="69">
                  <c:v>1.1516108201191075</c:v>
                </c:pt>
                <c:pt idx="70">
                  <c:v>1.2484752816244529</c:v>
                </c:pt>
                <c:pt idx="71">
                  <c:v>1.33457702518476</c:v>
                </c:pt>
                <c:pt idx="72">
                  <c:v>1.3166391619430293</c:v>
                </c:pt>
                <c:pt idx="73">
                  <c:v>1.417091196096721</c:v>
                </c:pt>
                <c:pt idx="74">
                  <c:v>1.3848030422616058</c:v>
                </c:pt>
                <c:pt idx="75">
                  <c:v>1.5964698285140275</c:v>
                </c:pt>
                <c:pt idx="76">
                  <c:v>1.5641816746789123</c:v>
                </c:pt>
                <c:pt idx="77">
                  <c:v>1.4493793499318361</c:v>
                </c:pt>
                <c:pt idx="78">
                  <c:v>1.5964698285140275</c:v>
                </c:pt>
                <c:pt idx="79">
                  <c:v>1.6789839994259883</c:v>
                </c:pt>
                <c:pt idx="80">
                  <c:v>1.9659898112936787</c:v>
                </c:pt>
                <c:pt idx="81">
                  <c:v>1.7973738968214106</c:v>
                </c:pt>
                <c:pt idx="82">
                  <c:v>1.9659898112936787</c:v>
                </c:pt>
                <c:pt idx="83">
                  <c:v>2.3032216402382151</c:v>
                </c:pt>
                <c:pt idx="84">
                  <c:v>2.2422329052163308</c:v>
                </c:pt>
                <c:pt idx="85">
                  <c:v>2.5687020162158283</c:v>
                </c:pt>
                <c:pt idx="86">
                  <c:v>2.6332783238860586</c:v>
                </c:pt>
                <c:pt idx="87">
                  <c:v>2.9166965631054027</c:v>
                </c:pt>
                <c:pt idx="88">
                  <c:v>3.2539283920499389</c:v>
                </c:pt>
                <c:pt idx="89">
                  <c:v>3.515821195379206</c:v>
                </c:pt>
                <c:pt idx="90">
                  <c:v>3.752600990170051</c:v>
                </c:pt>
                <c:pt idx="91">
                  <c:v>4.4844658104326616</c:v>
                </c:pt>
                <c:pt idx="92">
                  <c:v>4.4701155198392764</c:v>
                </c:pt>
                <c:pt idx="93">
                  <c:v>4.9867259812011193</c:v>
                </c:pt>
                <c:pt idx="94">
                  <c:v>4.3840137762789695</c:v>
                </c:pt>
                <c:pt idx="95">
                  <c:v>4.0252565114443568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AA89-4522-90F6-F72474C96E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4057280"/>
        <c:axId val="424052968"/>
      </c:lineChart>
      <c:catAx>
        <c:axId val="4240572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24052968"/>
        <c:crosses val="autoZero"/>
        <c:auto val="1"/>
        <c:lblAlgn val="ctr"/>
        <c:lblOffset val="100"/>
        <c:noMultiLvlLbl val="0"/>
      </c:catAx>
      <c:valAx>
        <c:axId val="4240529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>
            <c:manualLayout>
              <c:xMode val="edge"/>
              <c:yMode val="edge"/>
              <c:x val="1.3168055555555556E-2"/>
              <c:y val="0.32382326388888888"/>
            </c:manualLayout>
          </c:layout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2405728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6215404825362936"/>
          <c:y val="0.17609257264840039"/>
          <c:w val="0.22054353747951386"/>
          <c:h val="0.17783280762468054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  <c:txPr>
        <a:bodyPr/>
        <a:lstStyle/>
        <a:p>
          <a:pPr>
            <a:defRPr sz="800"/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AJ </a:t>
            </a:r>
            <a:r>
              <a:rPr lang="cs-CZ" sz="1050" baseline="0"/>
              <a:t>–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2021 – PRVOMATURANTI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2905329040040706"/>
          <c:y val="0.15985327731962415"/>
          <c:w val="0.8327812976357470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CY'!$AY$2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50000"/>
                <a:alpha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CY'!$BD$4:$BD$99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1.9694343784465102E-3</c:v>
                </c:pt>
                <c:pt idx="12">
                  <c:v>3.9388687568930204E-3</c:v>
                </c:pt>
                <c:pt idx="13">
                  <c:v>1.9694343784465102E-3</c:v>
                </c:pt>
                <c:pt idx="14">
                  <c:v>1.9694343784465102E-3</c:v>
                </c:pt>
                <c:pt idx="15">
                  <c:v>1.1816606270679061E-2</c:v>
                </c:pt>
                <c:pt idx="16">
                  <c:v>1.1816606270679061E-2</c:v>
                </c:pt>
                <c:pt idx="17">
                  <c:v>3.1510950055144163E-2</c:v>
                </c:pt>
                <c:pt idx="18">
                  <c:v>2.954151567669765E-2</c:v>
                </c:pt>
                <c:pt idx="19">
                  <c:v>3.7419253190483691E-2</c:v>
                </c:pt>
                <c:pt idx="20">
                  <c:v>4.9235859461162754E-2</c:v>
                </c:pt>
                <c:pt idx="21">
                  <c:v>8.2716243894753419E-2</c:v>
                </c:pt>
                <c:pt idx="22">
                  <c:v>9.4532850165432489E-2</c:v>
                </c:pt>
                <c:pt idx="23">
                  <c:v>0.11028832519300456</c:v>
                </c:pt>
                <c:pt idx="24">
                  <c:v>0.16149361903261383</c:v>
                </c:pt>
                <c:pt idx="25">
                  <c:v>0.17724909406018594</c:v>
                </c:pt>
                <c:pt idx="26">
                  <c:v>0.20482117535843705</c:v>
                </c:pt>
                <c:pt idx="27">
                  <c:v>0.19103513470931149</c:v>
                </c:pt>
                <c:pt idx="28">
                  <c:v>0.27769024736095793</c:v>
                </c:pt>
                <c:pt idx="29">
                  <c:v>0.26587364109027889</c:v>
                </c:pt>
                <c:pt idx="30">
                  <c:v>0.31314006617299511</c:v>
                </c:pt>
                <c:pt idx="31">
                  <c:v>0.3367732787143532</c:v>
                </c:pt>
                <c:pt idx="32">
                  <c:v>0.34858988498503229</c:v>
                </c:pt>
                <c:pt idx="33">
                  <c:v>0.36631479439105091</c:v>
                </c:pt>
                <c:pt idx="34">
                  <c:v>0.38600913817551602</c:v>
                </c:pt>
                <c:pt idx="35">
                  <c:v>0.42933669450133921</c:v>
                </c:pt>
                <c:pt idx="36">
                  <c:v>0.38010083504017644</c:v>
                </c:pt>
                <c:pt idx="37">
                  <c:v>0.40570348195998107</c:v>
                </c:pt>
                <c:pt idx="38">
                  <c:v>0.46675594769182288</c:v>
                </c:pt>
                <c:pt idx="39">
                  <c:v>0.44706160390735777</c:v>
                </c:pt>
                <c:pt idx="40">
                  <c:v>0.48841972585473448</c:v>
                </c:pt>
                <c:pt idx="41">
                  <c:v>0.51599180715298565</c:v>
                </c:pt>
                <c:pt idx="42">
                  <c:v>0.53174728218055778</c:v>
                </c:pt>
                <c:pt idx="43">
                  <c:v>0.59279974791239953</c:v>
                </c:pt>
                <c:pt idx="44">
                  <c:v>0.52977784780211123</c:v>
                </c:pt>
                <c:pt idx="45">
                  <c:v>0.61643296045375773</c:v>
                </c:pt>
                <c:pt idx="46">
                  <c:v>0.61840239483220416</c:v>
                </c:pt>
                <c:pt idx="47">
                  <c:v>0.67748542618559948</c:v>
                </c:pt>
                <c:pt idx="48">
                  <c:v>0.63218843548132975</c:v>
                </c:pt>
                <c:pt idx="49">
                  <c:v>0.6932409012131715</c:v>
                </c:pt>
                <c:pt idx="50">
                  <c:v>0.70899637624074374</c:v>
                </c:pt>
                <c:pt idx="51">
                  <c:v>0.73459902316054837</c:v>
                </c:pt>
                <c:pt idx="52">
                  <c:v>0.7168741137545297</c:v>
                </c:pt>
                <c:pt idx="53">
                  <c:v>0.70111863872695757</c:v>
                </c:pt>
                <c:pt idx="54">
                  <c:v>0.71293524499763672</c:v>
                </c:pt>
                <c:pt idx="55">
                  <c:v>0.86852056089491092</c:v>
                </c:pt>
                <c:pt idx="56">
                  <c:v>0.78186544824326454</c:v>
                </c:pt>
                <c:pt idx="57">
                  <c:v>0.83307074208287379</c:v>
                </c:pt>
                <c:pt idx="58">
                  <c:v>0.86655112651646449</c:v>
                </c:pt>
                <c:pt idx="59">
                  <c:v>0.86852056089491092</c:v>
                </c:pt>
                <c:pt idx="60">
                  <c:v>0.95911454230345039</c:v>
                </c:pt>
                <c:pt idx="61">
                  <c:v>1.0122892705215063</c:v>
                </c:pt>
                <c:pt idx="62">
                  <c:v>0.94926737041121778</c:v>
                </c:pt>
                <c:pt idx="63">
                  <c:v>1.0418307861982039</c:v>
                </c:pt>
                <c:pt idx="64">
                  <c:v>0.91972585473452018</c:v>
                </c:pt>
                <c:pt idx="65">
                  <c:v>1.0359224830628644</c:v>
                </c:pt>
                <c:pt idx="66">
                  <c:v>1.1048526863084922</c:v>
                </c:pt>
                <c:pt idx="67">
                  <c:v>1.0871277769024736</c:v>
                </c:pt>
                <c:pt idx="68">
                  <c:v>1.1225775957145108</c:v>
                </c:pt>
                <c:pt idx="69">
                  <c:v>1.2407436584213014</c:v>
                </c:pt>
                <c:pt idx="70">
                  <c:v>1.3057349929100361</c:v>
                </c:pt>
                <c:pt idx="71">
                  <c:v>1.3116432960453757</c:v>
                </c:pt>
                <c:pt idx="72">
                  <c:v>1.3963289743185756</c:v>
                </c:pt>
                <c:pt idx="73">
                  <c:v>1.4337482275090594</c:v>
                </c:pt>
                <c:pt idx="74">
                  <c:v>1.3845123680478966</c:v>
                </c:pt>
                <c:pt idx="75">
                  <c:v>1.5972112809201195</c:v>
                </c:pt>
                <c:pt idx="76">
                  <c:v>1.6799275248148733</c:v>
                </c:pt>
                <c:pt idx="77">
                  <c:v>1.6346305341106033</c:v>
                </c:pt>
                <c:pt idx="78">
                  <c:v>1.7587048999527337</c:v>
                </c:pt>
                <c:pt idx="79">
                  <c:v>1.8236962344414682</c:v>
                </c:pt>
                <c:pt idx="80">
                  <c:v>2.065936662990389</c:v>
                </c:pt>
                <c:pt idx="81">
                  <c:v>2.0600283598550497</c:v>
                </c:pt>
                <c:pt idx="82">
                  <c:v>2.2175831101307706</c:v>
                </c:pt>
                <c:pt idx="83">
                  <c:v>2.4933039231132819</c:v>
                </c:pt>
                <c:pt idx="84">
                  <c:v>2.4952733574917287</c:v>
                </c:pt>
                <c:pt idx="85">
                  <c:v>2.8084134236647231</c:v>
                </c:pt>
                <c:pt idx="86">
                  <c:v>2.9718764770757837</c:v>
                </c:pt>
                <c:pt idx="87">
                  <c:v>3.1826059555695605</c:v>
                </c:pt>
                <c:pt idx="88">
                  <c:v>3.6414841657475971</c:v>
                </c:pt>
                <c:pt idx="89">
                  <c:v>3.8758468567827316</c:v>
                </c:pt>
                <c:pt idx="90">
                  <c:v>4.2323144792815501</c:v>
                </c:pt>
                <c:pt idx="91">
                  <c:v>4.6774066488104618</c:v>
                </c:pt>
                <c:pt idx="92">
                  <c:v>4.9590357649283128</c:v>
                </c:pt>
                <c:pt idx="93">
                  <c:v>5.0890184339057818</c:v>
                </c:pt>
                <c:pt idx="94">
                  <c:v>4.3800220576650384</c:v>
                </c:pt>
                <c:pt idx="95">
                  <c:v>3.734047581534583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9D-4808-AFCB-C7B54BD3CE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24065120"/>
        <c:axId val="424060808"/>
      </c:barChart>
      <c:lineChart>
        <c:grouping val="standard"/>
        <c:varyColors val="0"/>
        <c:ser>
          <c:idx val="0"/>
          <c:order val="0"/>
          <c:tx>
            <c:strRef>
              <c:f>'histogramy - CY'!$BQ$2</c:f>
              <c:strCache>
                <c:ptCount val="1"/>
                <c:pt idx="0">
                  <c:v>GYMNÁZIA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CY'!$BV$4:$BV$99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7.4839095943721005E-3</c:v>
                </c:pt>
                <c:pt idx="24">
                  <c:v>0</c:v>
                </c:pt>
                <c:pt idx="25">
                  <c:v>0</c:v>
                </c:pt>
                <c:pt idx="26">
                  <c:v>7.4839095943721005E-3</c:v>
                </c:pt>
                <c:pt idx="27">
                  <c:v>0</c:v>
                </c:pt>
                <c:pt idx="28">
                  <c:v>1.4967819188744201E-2</c:v>
                </c:pt>
                <c:pt idx="29">
                  <c:v>7.4839095943721005E-3</c:v>
                </c:pt>
                <c:pt idx="30">
                  <c:v>1.4967819188744201E-2</c:v>
                </c:pt>
                <c:pt idx="31">
                  <c:v>7.4839095943721005E-3</c:v>
                </c:pt>
                <c:pt idx="32">
                  <c:v>2.2451728783116298E-2</c:v>
                </c:pt>
                <c:pt idx="33">
                  <c:v>2.9935638377488402E-2</c:v>
                </c:pt>
                <c:pt idx="34">
                  <c:v>1.4967819188744201E-2</c:v>
                </c:pt>
                <c:pt idx="35">
                  <c:v>1.4967819188744201E-2</c:v>
                </c:pt>
                <c:pt idx="36">
                  <c:v>3.7419547971860499E-2</c:v>
                </c:pt>
                <c:pt idx="37">
                  <c:v>6.7355186349348908E-2</c:v>
                </c:pt>
                <c:pt idx="38">
                  <c:v>2.9935638377488402E-2</c:v>
                </c:pt>
                <c:pt idx="39">
                  <c:v>4.4903457566232596E-2</c:v>
                </c:pt>
                <c:pt idx="40">
                  <c:v>9.7290824726837297E-2</c:v>
                </c:pt>
                <c:pt idx="41">
                  <c:v>7.4839095943720998E-2</c:v>
                </c:pt>
                <c:pt idx="42">
                  <c:v>6.7355186349348908E-2</c:v>
                </c:pt>
                <c:pt idx="43">
                  <c:v>7.4839095943720998E-2</c:v>
                </c:pt>
                <c:pt idx="44">
                  <c:v>0.1047747343212094</c:v>
                </c:pt>
                <c:pt idx="45">
                  <c:v>0.11974255350995361</c:v>
                </c:pt>
                <c:pt idx="46">
                  <c:v>8.2323005538093089E-2</c:v>
                </c:pt>
                <c:pt idx="47">
                  <c:v>9.7290824726837297E-2</c:v>
                </c:pt>
                <c:pt idx="48">
                  <c:v>0.1272264631043257</c:v>
                </c:pt>
                <c:pt idx="49">
                  <c:v>0.1272264631043257</c:v>
                </c:pt>
                <c:pt idx="50">
                  <c:v>0.14219428229306991</c:v>
                </c:pt>
                <c:pt idx="51">
                  <c:v>0.15716210148181409</c:v>
                </c:pt>
                <c:pt idx="52">
                  <c:v>0.16464601107618618</c:v>
                </c:pt>
                <c:pt idx="53">
                  <c:v>0.14219428229306991</c:v>
                </c:pt>
                <c:pt idx="54">
                  <c:v>0.14219428229306991</c:v>
                </c:pt>
                <c:pt idx="55">
                  <c:v>0.17961383026493039</c:v>
                </c:pt>
                <c:pt idx="56">
                  <c:v>0.26193683580302352</c:v>
                </c:pt>
                <c:pt idx="57">
                  <c:v>0.26193683580302352</c:v>
                </c:pt>
                <c:pt idx="58">
                  <c:v>0.26942074539739563</c:v>
                </c:pt>
                <c:pt idx="59">
                  <c:v>0.26193683580302352</c:v>
                </c:pt>
                <c:pt idx="60">
                  <c:v>0.38916329890734919</c:v>
                </c:pt>
                <c:pt idx="61">
                  <c:v>0.35174375093548871</c:v>
                </c:pt>
                <c:pt idx="62">
                  <c:v>0.35174375093548871</c:v>
                </c:pt>
                <c:pt idx="63">
                  <c:v>0.44155066606795396</c:v>
                </c:pt>
                <c:pt idx="64">
                  <c:v>0.47897021403981443</c:v>
                </c:pt>
                <c:pt idx="65">
                  <c:v>0.38167938931297707</c:v>
                </c:pt>
                <c:pt idx="66">
                  <c:v>0.42658284687920972</c:v>
                </c:pt>
                <c:pt idx="67">
                  <c:v>0.53135758120041909</c:v>
                </c:pt>
                <c:pt idx="68">
                  <c:v>0.51638976201167497</c:v>
                </c:pt>
                <c:pt idx="69">
                  <c:v>0.64361622511600058</c:v>
                </c:pt>
                <c:pt idx="70">
                  <c:v>0.79329441700344261</c:v>
                </c:pt>
                <c:pt idx="71">
                  <c:v>0.74839095943721001</c:v>
                </c:pt>
                <c:pt idx="72">
                  <c:v>0.97290824726837311</c:v>
                </c:pt>
                <c:pt idx="73">
                  <c:v>0.89058524173027986</c:v>
                </c:pt>
                <c:pt idx="74">
                  <c:v>0.92052088010776822</c:v>
                </c:pt>
                <c:pt idx="75">
                  <c:v>1.1749738063164197</c:v>
                </c:pt>
                <c:pt idx="76">
                  <c:v>1.1076186199670708</c:v>
                </c:pt>
                <c:pt idx="77">
                  <c:v>1.1300703487501871</c:v>
                </c:pt>
                <c:pt idx="78">
                  <c:v>1.2123933542882801</c:v>
                </c:pt>
                <c:pt idx="79">
                  <c:v>1.3770393653644664</c:v>
                </c:pt>
                <c:pt idx="80">
                  <c:v>1.7886543930549319</c:v>
                </c:pt>
                <c:pt idx="81">
                  <c:v>1.5117497380631642</c:v>
                </c:pt>
                <c:pt idx="82">
                  <c:v>1.8859452177817693</c:v>
                </c:pt>
                <c:pt idx="83">
                  <c:v>2.2227211495285135</c:v>
                </c:pt>
                <c:pt idx="84">
                  <c:v>2.3798832510103276</c:v>
                </c:pt>
                <c:pt idx="85">
                  <c:v>3.001047747343212</c:v>
                </c:pt>
                <c:pt idx="86">
                  <c:v>3.165693758419398</c:v>
                </c:pt>
                <c:pt idx="87">
                  <c:v>3.4875018709773982</c:v>
                </c:pt>
                <c:pt idx="88">
                  <c:v>4.66995958688819</c:v>
                </c:pt>
                <c:pt idx="89">
                  <c:v>5.2013171680886092</c:v>
                </c:pt>
                <c:pt idx="90">
                  <c:v>6.548420895075588</c:v>
                </c:pt>
                <c:pt idx="91">
                  <c:v>7.558748690315821</c:v>
                </c:pt>
                <c:pt idx="92">
                  <c:v>8.7412064062266133</c:v>
                </c:pt>
                <c:pt idx="93">
                  <c:v>10.357730878610987</c:v>
                </c:pt>
                <c:pt idx="94">
                  <c:v>9.9311480317317766</c:v>
                </c:pt>
                <c:pt idx="95">
                  <c:v>9.429726088908847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69D-4808-AFCB-C7B54BD3CE04}"/>
            </c:ext>
          </c:extLst>
        </c:ser>
        <c:ser>
          <c:idx val="2"/>
          <c:order val="2"/>
          <c:tx>
            <c:strRef>
              <c:f>'histogramy - CY'!$BW$2</c:f>
              <c:strCache>
                <c:ptCount val="1"/>
                <c:pt idx="0">
                  <c:v>LYCEA</c:v>
                </c:pt>
              </c:strCache>
            </c:strRef>
          </c:tx>
          <c:spPr>
            <a:ln>
              <a:solidFill>
                <a:schemeClr val="accent3">
                  <a:lumMod val="50000"/>
                </a:schemeClr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CY'!$CB$4:$CB$99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3.6818851251840944E-2</c:v>
                </c:pt>
                <c:pt idx="21">
                  <c:v>0</c:v>
                </c:pt>
                <c:pt idx="22">
                  <c:v>0</c:v>
                </c:pt>
                <c:pt idx="23">
                  <c:v>7.3637702503681887E-2</c:v>
                </c:pt>
                <c:pt idx="24">
                  <c:v>0</c:v>
                </c:pt>
                <c:pt idx="25">
                  <c:v>3.6818851251840944E-2</c:v>
                </c:pt>
                <c:pt idx="26">
                  <c:v>0.11045655375552282</c:v>
                </c:pt>
                <c:pt idx="27">
                  <c:v>7.3637702503681887E-2</c:v>
                </c:pt>
                <c:pt idx="28">
                  <c:v>0.11045655375552282</c:v>
                </c:pt>
                <c:pt idx="29">
                  <c:v>0.14727540500736377</c:v>
                </c:pt>
                <c:pt idx="30">
                  <c:v>7.3637702503681887E-2</c:v>
                </c:pt>
                <c:pt idx="31">
                  <c:v>0.22091310751104565</c:v>
                </c:pt>
                <c:pt idx="32">
                  <c:v>0.14727540500736377</c:v>
                </c:pt>
                <c:pt idx="33">
                  <c:v>0.11045655375552282</c:v>
                </c:pt>
                <c:pt idx="34">
                  <c:v>0.22091310751104565</c:v>
                </c:pt>
                <c:pt idx="35">
                  <c:v>0.29455081001472755</c:v>
                </c:pt>
                <c:pt idx="36">
                  <c:v>0.14727540500736377</c:v>
                </c:pt>
                <c:pt idx="37">
                  <c:v>0.1840942562592047</c:v>
                </c:pt>
                <c:pt idx="38">
                  <c:v>0.33136966126656847</c:v>
                </c:pt>
                <c:pt idx="39">
                  <c:v>0.33136966126656847</c:v>
                </c:pt>
                <c:pt idx="40">
                  <c:v>0.29455081001472755</c:v>
                </c:pt>
                <c:pt idx="41">
                  <c:v>0.22091310751104565</c:v>
                </c:pt>
                <c:pt idx="42">
                  <c:v>0.22091310751104565</c:v>
                </c:pt>
                <c:pt idx="43">
                  <c:v>0.33136966126656847</c:v>
                </c:pt>
                <c:pt idx="44">
                  <c:v>0.25773195876288657</c:v>
                </c:pt>
                <c:pt idx="45">
                  <c:v>0.81001472754050086</c:v>
                </c:pt>
                <c:pt idx="46">
                  <c:v>0.66273932253313694</c:v>
                </c:pt>
                <c:pt idx="47">
                  <c:v>0.69955817378497798</c:v>
                </c:pt>
                <c:pt idx="48">
                  <c:v>0.40500736377025043</c:v>
                </c:pt>
                <c:pt idx="49">
                  <c:v>0.4418262150220913</c:v>
                </c:pt>
                <c:pt idx="50">
                  <c:v>0.29455081001472755</c:v>
                </c:pt>
                <c:pt idx="51">
                  <c:v>0.69955817378497798</c:v>
                </c:pt>
                <c:pt idx="52">
                  <c:v>0.84683357879234167</c:v>
                </c:pt>
                <c:pt idx="53">
                  <c:v>0.4418262150220913</c:v>
                </c:pt>
                <c:pt idx="54">
                  <c:v>0.66273932253313694</c:v>
                </c:pt>
                <c:pt idx="55">
                  <c:v>0.88365243004418259</c:v>
                </c:pt>
                <c:pt idx="56">
                  <c:v>0.77319587628865982</c:v>
                </c:pt>
                <c:pt idx="57">
                  <c:v>0.84683357879234167</c:v>
                </c:pt>
                <c:pt idx="58">
                  <c:v>0.81001472754050086</c:v>
                </c:pt>
                <c:pt idx="59">
                  <c:v>0.88365243004418259</c:v>
                </c:pt>
                <c:pt idx="60">
                  <c:v>0.88365243004418259</c:v>
                </c:pt>
                <c:pt idx="61">
                  <c:v>1.251840942562592</c:v>
                </c:pt>
                <c:pt idx="62">
                  <c:v>0.66273932253313694</c:v>
                </c:pt>
                <c:pt idx="63">
                  <c:v>1.1045655375552283</c:v>
                </c:pt>
                <c:pt idx="64">
                  <c:v>0.77319587628865982</c:v>
                </c:pt>
                <c:pt idx="65">
                  <c:v>1.0677466863033873</c:v>
                </c:pt>
                <c:pt idx="66">
                  <c:v>1.2886597938144329</c:v>
                </c:pt>
                <c:pt idx="67">
                  <c:v>1.1413843888070692</c:v>
                </c:pt>
                <c:pt idx="68">
                  <c:v>1.3254786450662739</c:v>
                </c:pt>
                <c:pt idx="69">
                  <c:v>1.0677466863033873</c:v>
                </c:pt>
                <c:pt idx="70">
                  <c:v>0.92047128129602362</c:v>
                </c:pt>
                <c:pt idx="71">
                  <c:v>1.2886597938144329</c:v>
                </c:pt>
                <c:pt idx="72">
                  <c:v>1.6936671575846833</c:v>
                </c:pt>
                <c:pt idx="73">
                  <c:v>1.399116347569956</c:v>
                </c:pt>
                <c:pt idx="74">
                  <c:v>1.7673048600883652</c:v>
                </c:pt>
                <c:pt idx="75">
                  <c:v>1.3622974963181149</c:v>
                </c:pt>
                <c:pt idx="76">
                  <c:v>2.2091310751104567</c:v>
                </c:pt>
                <c:pt idx="77">
                  <c:v>2.0618556701030926</c:v>
                </c:pt>
                <c:pt idx="78">
                  <c:v>2.0986745213549334</c:v>
                </c:pt>
                <c:pt idx="79">
                  <c:v>2.3564064801178204</c:v>
                </c:pt>
                <c:pt idx="80">
                  <c:v>1.5832106038291605</c:v>
                </c:pt>
                <c:pt idx="81">
                  <c:v>2.1354933726067746</c:v>
                </c:pt>
                <c:pt idx="82">
                  <c:v>2.5405007363770249</c:v>
                </c:pt>
                <c:pt idx="83">
                  <c:v>2.9086892488954343</c:v>
                </c:pt>
                <c:pt idx="84">
                  <c:v>2.7614138438880707</c:v>
                </c:pt>
                <c:pt idx="85">
                  <c:v>3.1296023564064801</c:v>
                </c:pt>
                <c:pt idx="86">
                  <c:v>3.3873343151693667</c:v>
                </c:pt>
                <c:pt idx="87">
                  <c:v>3.7555228276877761</c:v>
                </c:pt>
                <c:pt idx="88">
                  <c:v>4.1973490427098668</c:v>
                </c:pt>
                <c:pt idx="89">
                  <c:v>4.4182621502209134</c:v>
                </c:pt>
                <c:pt idx="90">
                  <c:v>4.7128129602356408</c:v>
                </c:pt>
                <c:pt idx="91">
                  <c:v>5.044182621502209</c:v>
                </c:pt>
                <c:pt idx="92">
                  <c:v>5.3019145802650955</c:v>
                </c:pt>
                <c:pt idx="93">
                  <c:v>4.9705449189985274</c:v>
                </c:pt>
                <c:pt idx="94">
                  <c:v>4.3078055964653901</c:v>
                </c:pt>
                <c:pt idx="95">
                  <c:v>2.9823269513991164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69D-4808-AFCB-C7B54BD3CE04}"/>
            </c:ext>
          </c:extLst>
        </c:ser>
        <c:ser>
          <c:idx val="3"/>
          <c:order val="3"/>
          <c:tx>
            <c:strRef>
              <c:f>'histogramy - CY'!$CI$2</c:f>
              <c:strCache>
                <c:ptCount val="1"/>
                <c:pt idx="0">
                  <c:v>SOŠ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CY'!$CN$4:$CN$99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3.6899007416700495E-3</c:v>
                </c:pt>
                <c:pt idx="12">
                  <c:v>7.3798014833400989E-3</c:v>
                </c:pt>
                <c:pt idx="13">
                  <c:v>0</c:v>
                </c:pt>
                <c:pt idx="14">
                  <c:v>3.6899007416700495E-3</c:v>
                </c:pt>
                <c:pt idx="15">
                  <c:v>1.1069702225010147E-2</c:v>
                </c:pt>
                <c:pt idx="16">
                  <c:v>1.1069702225010147E-2</c:v>
                </c:pt>
                <c:pt idx="17">
                  <c:v>2.2139404450020293E-2</c:v>
                </c:pt>
                <c:pt idx="18">
                  <c:v>2.5829305191690344E-2</c:v>
                </c:pt>
                <c:pt idx="19">
                  <c:v>3.3209106675030443E-2</c:v>
                </c:pt>
                <c:pt idx="20">
                  <c:v>6.2728312608390832E-2</c:v>
                </c:pt>
                <c:pt idx="21">
                  <c:v>8.1177816316741078E-2</c:v>
                </c:pt>
                <c:pt idx="22">
                  <c:v>9.2247518541751228E-2</c:v>
                </c:pt>
                <c:pt idx="23">
                  <c:v>0.12176672447511162</c:v>
                </c:pt>
                <c:pt idx="24">
                  <c:v>0.18449503708350246</c:v>
                </c:pt>
                <c:pt idx="25">
                  <c:v>0.13283642670012177</c:v>
                </c:pt>
                <c:pt idx="26">
                  <c:v>0.24353344895022325</c:v>
                </c:pt>
                <c:pt idx="27">
                  <c:v>0.2029445407918527</c:v>
                </c:pt>
                <c:pt idx="28">
                  <c:v>0.31364156304195417</c:v>
                </c:pt>
                <c:pt idx="29">
                  <c:v>0.27674255562525368</c:v>
                </c:pt>
                <c:pt idx="30">
                  <c:v>0.35792037194199477</c:v>
                </c:pt>
                <c:pt idx="31">
                  <c:v>0.36899007416700491</c:v>
                </c:pt>
                <c:pt idx="32">
                  <c:v>0.38743957787535516</c:v>
                </c:pt>
                <c:pt idx="33">
                  <c:v>0.36530017342533483</c:v>
                </c:pt>
                <c:pt idx="34">
                  <c:v>0.4243385852920557</c:v>
                </c:pt>
                <c:pt idx="35">
                  <c:v>0.4944466993837866</c:v>
                </c:pt>
                <c:pt idx="36">
                  <c:v>0.41695878380871559</c:v>
                </c:pt>
                <c:pt idx="37">
                  <c:v>0.4243385852920557</c:v>
                </c:pt>
                <c:pt idx="38">
                  <c:v>0.53872550828382715</c:v>
                </c:pt>
                <c:pt idx="39">
                  <c:v>0.54241540902549723</c:v>
                </c:pt>
                <c:pt idx="40">
                  <c:v>0.61252352311722813</c:v>
                </c:pt>
                <c:pt idx="41">
                  <c:v>0.63097302682557843</c:v>
                </c:pt>
                <c:pt idx="42">
                  <c:v>0.58669421792553778</c:v>
                </c:pt>
                <c:pt idx="43">
                  <c:v>0.66049223275893876</c:v>
                </c:pt>
                <c:pt idx="44">
                  <c:v>0.6346629275672484</c:v>
                </c:pt>
                <c:pt idx="45">
                  <c:v>0.68632153795062911</c:v>
                </c:pt>
                <c:pt idx="46">
                  <c:v>0.73060034685066966</c:v>
                </c:pt>
                <c:pt idx="47">
                  <c:v>0.81546806390908089</c:v>
                </c:pt>
                <c:pt idx="48">
                  <c:v>0.75642965204236012</c:v>
                </c:pt>
                <c:pt idx="49">
                  <c:v>0.82284786539242094</c:v>
                </c:pt>
                <c:pt idx="50">
                  <c:v>0.87081657503413157</c:v>
                </c:pt>
                <c:pt idx="51">
                  <c:v>0.88188627725914182</c:v>
                </c:pt>
                <c:pt idx="52">
                  <c:v>0.80808826242574072</c:v>
                </c:pt>
                <c:pt idx="53">
                  <c:v>0.85236707132578127</c:v>
                </c:pt>
                <c:pt idx="54">
                  <c:v>0.9187852846758422</c:v>
                </c:pt>
                <c:pt idx="55">
                  <c:v>1.0848308180509945</c:v>
                </c:pt>
                <c:pt idx="56">
                  <c:v>0.92247518541751228</c:v>
                </c:pt>
                <c:pt idx="57">
                  <c:v>0.93354488764252241</c:v>
                </c:pt>
                <c:pt idx="58">
                  <c:v>0.99996310099258334</c:v>
                </c:pt>
                <c:pt idx="59">
                  <c:v>1.0700712150843144</c:v>
                </c:pt>
                <c:pt idx="60">
                  <c:v>1.1143500239843549</c:v>
                </c:pt>
                <c:pt idx="61">
                  <c:v>1.1623187336260654</c:v>
                </c:pt>
                <c:pt idx="62">
                  <c:v>1.1623187336260654</c:v>
                </c:pt>
                <c:pt idx="63">
                  <c:v>1.1660086343677356</c:v>
                </c:pt>
                <c:pt idx="64">
                  <c:v>1.0184126047009336</c:v>
                </c:pt>
                <c:pt idx="65">
                  <c:v>1.2619460536511569</c:v>
                </c:pt>
                <c:pt idx="66">
                  <c:v>1.3099147632928676</c:v>
                </c:pt>
                <c:pt idx="67">
                  <c:v>1.2398066492011366</c:v>
                </c:pt>
                <c:pt idx="68">
                  <c:v>1.3099147632928676</c:v>
                </c:pt>
                <c:pt idx="69">
                  <c:v>1.4464410907346592</c:v>
                </c:pt>
                <c:pt idx="70">
                  <c:v>1.4685804951846797</c:v>
                </c:pt>
                <c:pt idx="71">
                  <c:v>1.5239290063097302</c:v>
                </c:pt>
                <c:pt idx="72">
                  <c:v>1.3910925796096085</c:v>
                </c:pt>
                <c:pt idx="73">
                  <c:v>1.7084240433932327</c:v>
                </c:pt>
                <c:pt idx="74">
                  <c:v>1.5386886092764105</c:v>
                </c:pt>
                <c:pt idx="75">
                  <c:v>1.7674624552599536</c:v>
                </c:pt>
                <c:pt idx="76">
                  <c:v>1.8781594775100547</c:v>
                </c:pt>
                <c:pt idx="77">
                  <c:v>1.7969816611933138</c:v>
                </c:pt>
                <c:pt idx="78">
                  <c:v>1.9888564997601565</c:v>
                </c:pt>
                <c:pt idx="79">
                  <c:v>1.9519574923434559</c:v>
                </c:pt>
                <c:pt idx="80">
                  <c:v>2.3246374672521308</c:v>
                </c:pt>
                <c:pt idx="81">
                  <c:v>2.3098778642854505</c:v>
                </c:pt>
                <c:pt idx="82">
                  <c:v>2.405815283568872</c:v>
                </c:pt>
                <c:pt idx="83">
                  <c:v>2.6641083354857753</c:v>
                </c:pt>
                <c:pt idx="84">
                  <c:v>2.6493487325190954</c:v>
                </c:pt>
                <c:pt idx="85">
                  <c:v>2.9888196007527399</c:v>
                </c:pt>
                <c:pt idx="86">
                  <c:v>2.9593003948193792</c:v>
                </c:pt>
                <c:pt idx="87">
                  <c:v>3.2803217593446741</c:v>
                </c:pt>
                <c:pt idx="88">
                  <c:v>3.5828936201616175</c:v>
                </c:pt>
                <c:pt idx="89">
                  <c:v>3.6308623298033282</c:v>
                </c:pt>
                <c:pt idx="90">
                  <c:v>3.6234825283199878</c:v>
                </c:pt>
                <c:pt idx="91">
                  <c:v>3.9592634958119626</c:v>
                </c:pt>
                <c:pt idx="92">
                  <c:v>3.9371240913619423</c:v>
                </c:pt>
                <c:pt idx="93">
                  <c:v>3.538614811261577</c:v>
                </c:pt>
                <c:pt idx="94">
                  <c:v>2.5976901221357145</c:v>
                </c:pt>
                <c:pt idx="95">
                  <c:v>1.9113685841850854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69D-4808-AFCB-C7B54BD3CE04}"/>
            </c:ext>
          </c:extLst>
        </c:ser>
        <c:ser>
          <c:idx val="4"/>
          <c:order val="4"/>
          <c:tx>
            <c:strRef>
              <c:f>'histogramy - CY'!$CO$2</c:f>
              <c:strCache>
                <c:ptCount val="1"/>
                <c:pt idx="0">
                  <c:v>SOU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CY'!$CT$4:$CT$99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2.3046784973496198E-2</c:v>
                </c:pt>
                <c:pt idx="14">
                  <c:v>0</c:v>
                </c:pt>
                <c:pt idx="15">
                  <c:v>2.3046784973496198E-2</c:v>
                </c:pt>
                <c:pt idx="16">
                  <c:v>0</c:v>
                </c:pt>
                <c:pt idx="17">
                  <c:v>4.6093569946992395E-2</c:v>
                </c:pt>
                <c:pt idx="18">
                  <c:v>6.9140354920488589E-2</c:v>
                </c:pt>
                <c:pt idx="19">
                  <c:v>2.3046784973496198E-2</c:v>
                </c:pt>
                <c:pt idx="20">
                  <c:v>4.6093569946992395E-2</c:v>
                </c:pt>
                <c:pt idx="21">
                  <c:v>0.11523392486748099</c:v>
                </c:pt>
                <c:pt idx="22">
                  <c:v>0.20742106476146577</c:v>
                </c:pt>
                <c:pt idx="23">
                  <c:v>9.218713989398479E-2</c:v>
                </c:pt>
                <c:pt idx="24">
                  <c:v>0.32265498962894673</c:v>
                </c:pt>
                <c:pt idx="25">
                  <c:v>0.57616962433740493</c:v>
                </c:pt>
                <c:pt idx="26">
                  <c:v>0.23046784973496198</c:v>
                </c:pt>
                <c:pt idx="27">
                  <c:v>0.39179534454943532</c:v>
                </c:pt>
                <c:pt idx="28">
                  <c:v>0.46093569946992397</c:v>
                </c:pt>
                <c:pt idx="29">
                  <c:v>0.39179534454943532</c:v>
                </c:pt>
                <c:pt idx="30">
                  <c:v>0.32265498962894673</c:v>
                </c:pt>
                <c:pt idx="31">
                  <c:v>0.64530997925789346</c:v>
                </c:pt>
                <c:pt idx="32">
                  <c:v>0.80663747407236697</c:v>
                </c:pt>
                <c:pt idx="33">
                  <c:v>0.59921640931090114</c:v>
                </c:pt>
                <c:pt idx="34">
                  <c:v>0.55312283936390871</c:v>
                </c:pt>
                <c:pt idx="35">
                  <c:v>0.55312283936390871</c:v>
                </c:pt>
                <c:pt idx="36">
                  <c:v>0.66835676423138968</c:v>
                </c:pt>
                <c:pt idx="37">
                  <c:v>0.71445033417838211</c:v>
                </c:pt>
                <c:pt idx="38">
                  <c:v>0.89882461396635172</c:v>
                </c:pt>
                <c:pt idx="39">
                  <c:v>0.85273104401935929</c:v>
                </c:pt>
                <c:pt idx="40">
                  <c:v>0.55312283936390871</c:v>
                </c:pt>
                <c:pt idx="41">
                  <c:v>0.69140354920488589</c:v>
                </c:pt>
                <c:pt idx="42">
                  <c:v>1.0601521087808252</c:v>
                </c:pt>
                <c:pt idx="43">
                  <c:v>0.96796496888684036</c:v>
                </c:pt>
                <c:pt idx="44">
                  <c:v>0.80663747407236697</c:v>
                </c:pt>
                <c:pt idx="45">
                  <c:v>0.80663747407236697</c:v>
                </c:pt>
                <c:pt idx="46">
                  <c:v>1.1062456787278174</c:v>
                </c:pt>
                <c:pt idx="47">
                  <c:v>0.92187139893984793</c:v>
                </c:pt>
                <c:pt idx="48">
                  <c:v>1.0831988937543213</c:v>
                </c:pt>
                <c:pt idx="49">
                  <c:v>1.1523392486748099</c:v>
                </c:pt>
                <c:pt idx="50">
                  <c:v>1.0371053238073289</c:v>
                </c:pt>
                <c:pt idx="51">
                  <c:v>1.0371053238073289</c:v>
                </c:pt>
                <c:pt idx="52">
                  <c:v>0.96796496888684036</c:v>
                </c:pt>
                <c:pt idx="53">
                  <c:v>1.1984328186218023</c:v>
                </c:pt>
                <c:pt idx="54">
                  <c:v>0.87577782899285539</c:v>
                </c:pt>
                <c:pt idx="55">
                  <c:v>1.3367135284627794</c:v>
                </c:pt>
                <c:pt idx="56">
                  <c:v>1.1984328186218023</c:v>
                </c:pt>
                <c:pt idx="57">
                  <c:v>1.4749942383037566</c:v>
                </c:pt>
                <c:pt idx="58">
                  <c:v>1.5210878082507491</c:v>
                </c:pt>
                <c:pt idx="59">
                  <c:v>1.1062456787278174</c:v>
                </c:pt>
                <c:pt idx="60">
                  <c:v>1.3597603134362757</c:v>
                </c:pt>
                <c:pt idx="61">
                  <c:v>1.2214796035952986</c:v>
                </c:pt>
                <c:pt idx="62">
                  <c:v>1.4058538833832681</c:v>
                </c:pt>
                <c:pt idx="63">
                  <c:v>1.5210878082507491</c:v>
                </c:pt>
                <c:pt idx="64">
                  <c:v>1.3597603134362757</c:v>
                </c:pt>
                <c:pt idx="65">
                  <c:v>1.3828070984097718</c:v>
                </c:pt>
                <c:pt idx="66">
                  <c:v>1.6824153030652225</c:v>
                </c:pt>
                <c:pt idx="67">
                  <c:v>1.5671813781977413</c:v>
                </c:pt>
                <c:pt idx="68">
                  <c:v>1.5671813781977413</c:v>
                </c:pt>
                <c:pt idx="69">
                  <c:v>1.6132749481447339</c:v>
                </c:pt>
                <c:pt idx="70">
                  <c:v>1.9820235077206729</c:v>
                </c:pt>
                <c:pt idx="71">
                  <c:v>1.6824153030652225</c:v>
                </c:pt>
                <c:pt idx="72">
                  <c:v>2.0511638626411615</c:v>
                </c:pt>
                <c:pt idx="73">
                  <c:v>1.3597603134362757</c:v>
                </c:pt>
                <c:pt idx="74">
                  <c:v>1.6824153030652225</c:v>
                </c:pt>
                <c:pt idx="75">
                  <c:v>1.8206960129061995</c:v>
                </c:pt>
                <c:pt idx="76">
                  <c:v>2.0972574325881537</c:v>
                </c:pt>
                <c:pt idx="77">
                  <c:v>2.0742106476146578</c:v>
                </c:pt>
                <c:pt idx="78">
                  <c:v>1.9359299377736807</c:v>
                </c:pt>
                <c:pt idx="79">
                  <c:v>2.1203042175616504</c:v>
                </c:pt>
                <c:pt idx="80">
                  <c:v>1.9589767227471768</c:v>
                </c:pt>
                <c:pt idx="81">
                  <c:v>2.327725282323116</c:v>
                </c:pt>
                <c:pt idx="82">
                  <c:v>2.3507720672966119</c:v>
                </c:pt>
                <c:pt idx="83">
                  <c:v>2.558193132058078</c:v>
                </c:pt>
                <c:pt idx="84">
                  <c:v>2.5120995621110853</c:v>
                </c:pt>
                <c:pt idx="85">
                  <c:v>2.1433510025351463</c:v>
                </c:pt>
                <c:pt idx="86">
                  <c:v>3.0191288315280018</c:v>
                </c:pt>
                <c:pt idx="87">
                  <c:v>2.5120995621110853</c:v>
                </c:pt>
                <c:pt idx="88">
                  <c:v>2.4429592071905972</c:v>
                </c:pt>
                <c:pt idx="89">
                  <c:v>2.7656141968195436</c:v>
                </c:pt>
                <c:pt idx="90">
                  <c:v>2.6503802719520628</c:v>
                </c:pt>
                <c:pt idx="91">
                  <c:v>2.3968656372436046</c:v>
                </c:pt>
                <c:pt idx="92">
                  <c:v>2.3046784973496197</c:v>
                </c:pt>
                <c:pt idx="93">
                  <c:v>1.8898363678266881</c:v>
                </c:pt>
                <c:pt idx="94">
                  <c:v>1.4749942383037566</c:v>
                </c:pt>
                <c:pt idx="95">
                  <c:v>0.66835676423138968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669D-4808-AFCB-C7B54BD3CE04}"/>
            </c:ext>
          </c:extLst>
        </c:ser>
        <c:ser>
          <c:idx val="5"/>
          <c:order val="5"/>
          <c:tx>
            <c:strRef>
              <c:f>'histogramy - CY'!$CC$2</c:f>
              <c:strCache>
                <c:ptCount val="1"/>
                <c:pt idx="0">
                  <c:v>NÁSTAVBY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'histogramy - CY'!$A$4:$A$99</c:f>
              <c:numCache>
                <c:formatCode>0</c:formatCode>
                <c:ptCount val="96"/>
                <c:pt idx="0" formatCode="General">
                  <c:v>0</c:v>
                </c:pt>
                <c:pt idx="1">
                  <c:v>1.08</c:v>
                </c:pt>
                <c:pt idx="2">
                  <c:v>2.13</c:v>
                </c:pt>
                <c:pt idx="3">
                  <c:v>3.18</c:v>
                </c:pt>
                <c:pt idx="4">
                  <c:v>4.2299999999999898</c:v>
                </c:pt>
                <c:pt idx="5">
                  <c:v>5.2799999999999896</c:v>
                </c:pt>
                <c:pt idx="6">
                  <c:v>6.33</c:v>
                </c:pt>
                <c:pt idx="7">
                  <c:v>7.38</c:v>
                </c:pt>
                <c:pt idx="8">
                  <c:v>8.43</c:v>
                </c:pt>
                <c:pt idx="9">
                  <c:v>9.48</c:v>
                </c:pt>
                <c:pt idx="10">
                  <c:v>10.53</c:v>
                </c:pt>
                <c:pt idx="11">
                  <c:v>11.58</c:v>
                </c:pt>
                <c:pt idx="12">
                  <c:v>12.63</c:v>
                </c:pt>
                <c:pt idx="13">
                  <c:v>13.68</c:v>
                </c:pt>
                <c:pt idx="14">
                  <c:v>14.73</c:v>
                </c:pt>
                <c:pt idx="15">
                  <c:v>15.78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CY'!$CF$4:$CF$99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3.6127167630057799E-2</c:v>
                </c:pt>
                <c:pt idx="15">
                  <c:v>0</c:v>
                </c:pt>
                <c:pt idx="16">
                  <c:v>3.6127167630057799E-2</c:v>
                </c:pt>
                <c:pt idx="17">
                  <c:v>7.2254335260115599E-2</c:v>
                </c:pt>
                <c:pt idx="18">
                  <c:v>0.1083815028901734</c:v>
                </c:pt>
                <c:pt idx="19">
                  <c:v>3.6127167630057799E-2</c:v>
                </c:pt>
                <c:pt idx="20">
                  <c:v>0</c:v>
                </c:pt>
                <c:pt idx="21">
                  <c:v>0.1445086705202312</c:v>
                </c:pt>
                <c:pt idx="22">
                  <c:v>0</c:v>
                </c:pt>
                <c:pt idx="23">
                  <c:v>7.2254335260115599E-2</c:v>
                </c:pt>
                <c:pt idx="24">
                  <c:v>0.5057803468208093</c:v>
                </c:pt>
                <c:pt idx="25">
                  <c:v>0.39739884393063579</c:v>
                </c:pt>
                <c:pt idx="26">
                  <c:v>0.43352601156069359</c:v>
                </c:pt>
                <c:pt idx="27">
                  <c:v>0.7225433526011561</c:v>
                </c:pt>
                <c:pt idx="28">
                  <c:v>0.61416184971098264</c:v>
                </c:pt>
                <c:pt idx="29">
                  <c:v>0.57803468208092479</c:v>
                </c:pt>
                <c:pt idx="30">
                  <c:v>0.83092485549132944</c:v>
                </c:pt>
                <c:pt idx="31">
                  <c:v>0.79479768786127158</c:v>
                </c:pt>
                <c:pt idx="32">
                  <c:v>1.2283236994219653</c:v>
                </c:pt>
                <c:pt idx="33">
                  <c:v>1.0476878612716762</c:v>
                </c:pt>
                <c:pt idx="34">
                  <c:v>0.93930635838150289</c:v>
                </c:pt>
                <c:pt idx="35">
                  <c:v>1.1921965317919074</c:v>
                </c:pt>
                <c:pt idx="36">
                  <c:v>0.97543352601156075</c:v>
                </c:pt>
                <c:pt idx="37">
                  <c:v>1.2644508670520231</c:v>
                </c:pt>
                <c:pt idx="38">
                  <c:v>0.97543352601156075</c:v>
                </c:pt>
                <c:pt idx="39">
                  <c:v>0.97543352601156075</c:v>
                </c:pt>
                <c:pt idx="40">
                  <c:v>1.2283236994219653</c:v>
                </c:pt>
                <c:pt idx="41">
                  <c:v>1.1199421965317919</c:v>
                </c:pt>
                <c:pt idx="42">
                  <c:v>1.2283236994219653</c:v>
                </c:pt>
                <c:pt idx="43">
                  <c:v>1.1199421965317919</c:v>
                </c:pt>
                <c:pt idx="44">
                  <c:v>1.2644508670520231</c:v>
                </c:pt>
                <c:pt idx="45">
                  <c:v>1.3728323699421965</c:v>
                </c:pt>
                <c:pt idx="46">
                  <c:v>1.2283236994219653</c:v>
                </c:pt>
                <c:pt idx="47">
                  <c:v>1.3728323699421965</c:v>
                </c:pt>
                <c:pt idx="48">
                  <c:v>1.4450867052023122</c:v>
                </c:pt>
                <c:pt idx="49">
                  <c:v>1.2644508670520231</c:v>
                </c:pt>
                <c:pt idx="50">
                  <c:v>1.7341040462427744</c:v>
                </c:pt>
                <c:pt idx="51">
                  <c:v>1.2283236994219653</c:v>
                </c:pt>
                <c:pt idx="52">
                  <c:v>1.3367052023121389</c:v>
                </c:pt>
                <c:pt idx="53">
                  <c:v>0.97543352601156075</c:v>
                </c:pt>
                <c:pt idx="54">
                  <c:v>1.2644508670520231</c:v>
                </c:pt>
                <c:pt idx="55">
                  <c:v>1.7702312138728324</c:v>
                </c:pt>
                <c:pt idx="56">
                  <c:v>1.9869942196531793</c:v>
                </c:pt>
                <c:pt idx="57">
                  <c:v>1.4450867052023122</c:v>
                </c:pt>
                <c:pt idx="58">
                  <c:v>1.6618497109826589</c:v>
                </c:pt>
                <c:pt idx="59">
                  <c:v>1.6979768786127165</c:v>
                </c:pt>
                <c:pt idx="60">
                  <c:v>1.4450867052023122</c:v>
                </c:pt>
                <c:pt idx="61">
                  <c:v>1.6618497109826589</c:v>
                </c:pt>
                <c:pt idx="62">
                  <c:v>1.625722543352601</c:v>
                </c:pt>
                <c:pt idx="63">
                  <c:v>1.6618497109826589</c:v>
                </c:pt>
                <c:pt idx="64">
                  <c:v>2.1676300578034682</c:v>
                </c:pt>
                <c:pt idx="65">
                  <c:v>1.5534682080924855</c:v>
                </c:pt>
                <c:pt idx="66">
                  <c:v>1.3728323699421965</c:v>
                </c:pt>
                <c:pt idx="67">
                  <c:v>1.9147398843930636</c:v>
                </c:pt>
                <c:pt idx="68">
                  <c:v>1.625722543352601</c:v>
                </c:pt>
                <c:pt idx="69">
                  <c:v>2.0592485549132946</c:v>
                </c:pt>
                <c:pt idx="70">
                  <c:v>1.5895953757225432</c:v>
                </c:pt>
                <c:pt idx="71">
                  <c:v>1.6979768786127165</c:v>
                </c:pt>
                <c:pt idx="72">
                  <c:v>1.6618497109826589</c:v>
                </c:pt>
                <c:pt idx="73">
                  <c:v>1.6618497109826589</c:v>
                </c:pt>
                <c:pt idx="74">
                  <c:v>1.8063583815028903</c:v>
                </c:pt>
                <c:pt idx="75">
                  <c:v>1.9147398843930636</c:v>
                </c:pt>
                <c:pt idx="76">
                  <c:v>1.625722543352601</c:v>
                </c:pt>
                <c:pt idx="77">
                  <c:v>1.9508670520231215</c:v>
                </c:pt>
                <c:pt idx="78">
                  <c:v>1.9869942196531793</c:v>
                </c:pt>
                <c:pt idx="79">
                  <c:v>1.4089595375722543</c:v>
                </c:pt>
                <c:pt idx="80">
                  <c:v>1.7702312138728324</c:v>
                </c:pt>
                <c:pt idx="81">
                  <c:v>1.300578034682081</c:v>
                </c:pt>
                <c:pt idx="82">
                  <c:v>2.0231213872832372</c:v>
                </c:pt>
                <c:pt idx="83">
                  <c:v>1.8786127167630058</c:v>
                </c:pt>
                <c:pt idx="84">
                  <c:v>1.6618497109826589</c:v>
                </c:pt>
                <c:pt idx="85">
                  <c:v>1.2283236994219653</c:v>
                </c:pt>
                <c:pt idx="86">
                  <c:v>1.300578034682081</c:v>
                </c:pt>
                <c:pt idx="87">
                  <c:v>1.4812138728323698</c:v>
                </c:pt>
                <c:pt idx="88">
                  <c:v>1.625722543352601</c:v>
                </c:pt>
                <c:pt idx="89">
                  <c:v>1.5173410404624277</c:v>
                </c:pt>
                <c:pt idx="90">
                  <c:v>1.6618497109826589</c:v>
                </c:pt>
                <c:pt idx="91">
                  <c:v>1.5895953757225432</c:v>
                </c:pt>
                <c:pt idx="92">
                  <c:v>1.5534682080924855</c:v>
                </c:pt>
                <c:pt idx="93">
                  <c:v>1.3367052023121389</c:v>
                </c:pt>
                <c:pt idx="94">
                  <c:v>1.4089595375722543</c:v>
                </c:pt>
                <c:pt idx="95">
                  <c:v>0.54190751445086704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669D-4808-AFCB-C7B54BD3CE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4065120"/>
        <c:axId val="424060808"/>
      </c:lineChart>
      <c:catAx>
        <c:axId val="42406512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24060808"/>
        <c:crosses val="autoZero"/>
        <c:auto val="1"/>
        <c:lblAlgn val="ctr"/>
        <c:lblOffset val="100"/>
        <c:noMultiLvlLbl val="0"/>
      </c:catAx>
      <c:valAx>
        <c:axId val="42406080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2406512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6215404825362936"/>
          <c:y val="0.17609257264840039"/>
          <c:w val="0.22054353747951386"/>
          <c:h val="0.36700878855519842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  <c:txPr>
        <a:bodyPr/>
        <a:lstStyle/>
        <a:p>
          <a:pPr>
            <a:defRPr sz="800"/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00"/>
            </a:pPr>
            <a:r>
              <a:rPr lang="cs-CZ" sz="1000" b="1" i="0" baseline="0">
                <a:effectLst/>
              </a:rPr>
              <a:t>NĚMČINA </a:t>
            </a:r>
            <a:r>
              <a:rPr lang="cs-CZ" sz="1000" b="1" i="0" u="none" strike="noStrike" baseline="0">
                <a:effectLst/>
              </a:rPr>
              <a:t>–</a:t>
            </a:r>
            <a:r>
              <a:rPr lang="cs-CZ" sz="1000" b="1" i="0" baseline="0">
                <a:effectLst/>
              </a:rPr>
              <a:t> STRUKTURA PŘIHLÁŠENÝCH PRVOMATURANTŮ PODLE TYPU ŠKOLY </a:t>
            </a:r>
            <a:r>
              <a:rPr lang="cs-CZ" sz="1000" b="1" i="0" u="none" strike="noStrike" baseline="0">
                <a:effectLst/>
              </a:rPr>
              <a:t>– </a:t>
            </a:r>
            <a:r>
              <a:rPr lang="cs-CZ" sz="1000" b="1" i="0" baseline="0">
                <a:effectLst/>
              </a:rPr>
              <a:t>JARNÍ ZO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7122703412073491E-2"/>
          <c:y val="0.13430311204511991"/>
          <c:w val="0.87452811556295085"/>
          <c:h val="0.7094968086512475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'VZOREK(2013-2021)'!$B$91</c:f>
              <c:strCache>
                <c:ptCount val="1"/>
                <c:pt idx="0">
                  <c:v>GYMNÁZIUM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'VZOREK(2013-2021)'!$V$89:$AD$89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'VZOREK(2013-2021)'!$V$91:$AD$91</c:f>
              <c:numCache>
                <c:formatCode>0.0</c:formatCode>
                <c:ptCount val="9"/>
                <c:pt idx="0">
                  <c:v>13.591916558018251</c:v>
                </c:pt>
                <c:pt idx="1">
                  <c:v>13.21886636326024</c:v>
                </c:pt>
                <c:pt idx="2">
                  <c:v>16.693855356171834</c:v>
                </c:pt>
                <c:pt idx="3">
                  <c:v>22.217741935483872</c:v>
                </c:pt>
                <c:pt idx="4">
                  <c:v>26.421741318570707</c:v>
                </c:pt>
                <c:pt idx="5">
                  <c:v>27.816492450638791</c:v>
                </c:pt>
                <c:pt idx="6">
                  <c:v>28.200972447325768</c:v>
                </c:pt>
                <c:pt idx="7">
                  <c:v>35.70422535211268</c:v>
                </c:pt>
                <c:pt idx="8">
                  <c:v>33.436772692009306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BA4-48B6-B779-E78982F29719}"/>
            </c:ext>
          </c:extLst>
        </c:ser>
        <c:ser>
          <c:idx val="1"/>
          <c:order val="1"/>
          <c:tx>
            <c:strRef>
              <c:f>'VZOREK(2013-2021)'!$B$92</c:f>
              <c:strCache>
                <c:ptCount val="1"/>
                <c:pt idx="0">
                  <c:v>LYCEUM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'VZOREK(2013-2021)'!$V$89:$AD$89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'VZOREK(2013-2021)'!$V$92:$AD$92</c:f>
              <c:numCache>
                <c:formatCode>0.0</c:formatCode>
                <c:ptCount val="9"/>
                <c:pt idx="0">
                  <c:v>5.2151238591916558</c:v>
                </c:pt>
                <c:pt idx="1">
                  <c:v>4.4062887877534127</c:v>
                </c:pt>
                <c:pt idx="2">
                  <c:v>3.6704730831973897</c:v>
                </c:pt>
                <c:pt idx="3">
                  <c:v>2.379032258064516</c:v>
                </c:pt>
                <c:pt idx="4">
                  <c:v>2.0634121791645699</c:v>
                </c:pt>
                <c:pt idx="5">
                  <c:v>2.4390243902439024</c:v>
                </c:pt>
                <c:pt idx="6">
                  <c:v>3.835764451647758</c:v>
                </c:pt>
                <c:pt idx="7">
                  <c:v>2.2535211267605635</c:v>
                </c:pt>
                <c:pt idx="8">
                  <c:v>2.8704422032583397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BA4-48B6-B779-E78982F29719}"/>
            </c:ext>
          </c:extLst>
        </c:ser>
        <c:ser>
          <c:idx val="2"/>
          <c:order val="2"/>
          <c:tx>
            <c:strRef>
              <c:f>'VZOREK(2013-2021)'!$B$93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'VZOREK(2013-2021)'!$V$89:$AD$89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'VZOREK(2013-2021)'!$V$93:$AD$93</c:f>
              <c:numCache>
                <c:formatCode>0.0</c:formatCode>
                <c:ptCount val="9"/>
                <c:pt idx="0">
                  <c:v>53.666883963494129</c:v>
                </c:pt>
                <c:pt idx="1">
                  <c:v>53.620190318576746</c:v>
                </c:pt>
                <c:pt idx="2">
                  <c:v>50</c:v>
                </c:pt>
                <c:pt idx="3">
                  <c:v>43.306451612903224</c:v>
                </c:pt>
                <c:pt idx="4">
                  <c:v>41.31857070961248</c:v>
                </c:pt>
                <c:pt idx="5">
                  <c:v>46.457607433217191</c:v>
                </c:pt>
                <c:pt idx="6">
                  <c:v>44.678552133981633</c:v>
                </c:pt>
                <c:pt idx="7">
                  <c:v>42.746478873239433</c:v>
                </c:pt>
                <c:pt idx="8">
                  <c:v>42.746314972847166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BA4-48B6-B779-E78982F29719}"/>
            </c:ext>
          </c:extLst>
        </c:ser>
        <c:ser>
          <c:idx val="3"/>
          <c:order val="3"/>
          <c:tx>
            <c:strRef>
              <c:f>'VZOREK(2013-2021)'!$B$94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'VZOREK(2013-2021)'!$V$89:$AD$89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'VZOREK(2013-2021)'!$V$94:$AD$94</c:f>
              <c:numCache>
                <c:formatCode>0.0</c:formatCode>
                <c:ptCount val="9"/>
                <c:pt idx="0">
                  <c:v>7.5456323337679265</c:v>
                </c:pt>
                <c:pt idx="1">
                  <c:v>7.7368638808440222</c:v>
                </c:pt>
                <c:pt idx="2">
                  <c:v>7.8847199564980972</c:v>
                </c:pt>
                <c:pt idx="3">
                  <c:v>6.169354838709677</c:v>
                </c:pt>
                <c:pt idx="4">
                  <c:v>6.7438349270256674</c:v>
                </c:pt>
                <c:pt idx="5">
                  <c:v>4.9361207897793262</c:v>
                </c:pt>
                <c:pt idx="6">
                  <c:v>4.1599135602377091</c:v>
                </c:pt>
                <c:pt idx="7">
                  <c:v>4.71830985915493</c:v>
                </c:pt>
                <c:pt idx="8">
                  <c:v>6.2063615205585725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BA4-48B6-B779-E78982F29719}"/>
            </c:ext>
          </c:extLst>
        </c:ser>
        <c:ser>
          <c:idx val="4"/>
          <c:order val="4"/>
          <c:tx>
            <c:strRef>
              <c:f>'VZOREK(2013-2021)'!$B$95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'VZOREK(2013-2021)'!$V$89:$AD$89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'VZOREK(2013-2021)'!$V$95:$AD$95</c:f>
              <c:numCache>
                <c:formatCode>0.0</c:formatCode>
                <c:ptCount val="9"/>
                <c:pt idx="0">
                  <c:v>19.980443285528033</c:v>
                </c:pt>
                <c:pt idx="1">
                  <c:v>21.017790649565576</c:v>
                </c:pt>
                <c:pt idx="2">
                  <c:v>21.75095160413268</c:v>
                </c:pt>
                <c:pt idx="3">
                  <c:v>25.927419354838712</c:v>
                </c:pt>
                <c:pt idx="4">
                  <c:v>23.452440865626574</c:v>
                </c:pt>
                <c:pt idx="5">
                  <c:v>18.35075493612079</c:v>
                </c:pt>
                <c:pt idx="6">
                  <c:v>19.124797406807133</c:v>
                </c:pt>
                <c:pt idx="7">
                  <c:v>14.577464788732394</c:v>
                </c:pt>
                <c:pt idx="8">
                  <c:v>14.74010861132661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BA4-48B6-B779-E78982F297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387392448"/>
        <c:axId val="387390488"/>
      </c:barChart>
      <c:catAx>
        <c:axId val="3873924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87390488"/>
        <c:crosses val="autoZero"/>
        <c:auto val="1"/>
        <c:lblAlgn val="ctr"/>
        <c:lblOffset val="100"/>
        <c:noMultiLvlLbl val="0"/>
      </c:catAx>
      <c:valAx>
        <c:axId val="38739048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38739244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7.3432142857142862E-2"/>
          <c:y val="0.92280864197530865"/>
          <c:w val="0.9122680231969128"/>
          <c:h val="6.0624744240120286E-2"/>
        </c:manualLayout>
      </c:layout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>
                <a:effectLst/>
              </a:rPr>
              <a:t>NĚMČINA –</a:t>
            </a:r>
            <a:r>
              <a:rPr lang="cs-CZ" sz="1050"/>
              <a:t> DIDAKTICKÝ TEST</a:t>
            </a:r>
          </a:p>
          <a:p>
            <a:pPr>
              <a:defRPr sz="1050"/>
            </a:pPr>
            <a:r>
              <a:rPr lang="cs-CZ" sz="1050"/>
              <a:t>ČISTÁ NEÚSPĚŠNOST</a:t>
            </a:r>
          </a:p>
          <a:p>
            <a:pPr>
              <a:defRPr sz="1050"/>
            </a:pPr>
            <a:r>
              <a:rPr lang="cs-CZ" sz="1050"/>
              <a:t>JARO – PRVOMATURANTI</a:t>
            </a:r>
          </a:p>
        </c:rich>
      </c:tx>
      <c:layout>
        <c:manualLayout>
          <c:xMode val="edge"/>
          <c:yMode val="edge"/>
          <c:x val="0.26852247474747476"/>
          <c:y val="1.606587301587301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21481574074074075"/>
          <c:w val="0.82523985272365419"/>
          <c:h val="0.581827777777777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NJ!$B$4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NJ!$C$2:$K$2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NJ!$C$4:$K$4</c:f>
              <c:numCache>
                <c:formatCode>###0.0</c:formatCode>
                <c:ptCount val="9"/>
                <c:pt idx="0">
                  <c:v>7.3656520105223597</c:v>
                </c:pt>
                <c:pt idx="1">
                  <c:v>8.3312913501592742</c:v>
                </c:pt>
                <c:pt idx="2" formatCode="0.0">
                  <c:v>19.160104986876643</c:v>
                </c:pt>
                <c:pt idx="3" formatCode="0.0">
                  <c:v>19.893514036786062</c:v>
                </c:pt>
                <c:pt idx="4" formatCode="0.0">
                  <c:v>18.257756563245824</c:v>
                </c:pt>
                <c:pt idx="5" formatCode="0.0">
                  <c:v>35.973597359735976</c:v>
                </c:pt>
                <c:pt idx="6" formatCode="0.0">
                  <c:v>25.030750307503073</c:v>
                </c:pt>
                <c:pt idx="7" formatCode="0.0">
                  <c:v>26.459985580389329</c:v>
                </c:pt>
                <c:pt idx="8" formatCode="0.0">
                  <c:v>19.674796747967481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01-4D11-ADA3-5E03CD5B69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405321576"/>
        <c:axId val="405326672"/>
      </c:barChart>
      <c:lineChart>
        <c:grouping val="standard"/>
        <c:varyColors val="0"/>
        <c:ser>
          <c:idx val="1"/>
          <c:order val="1"/>
          <c:tx>
            <c:strRef>
              <c:f>NJ!$B$5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NJ!$C$5:$K$5</c:f>
              <c:numCache>
                <c:formatCode>###0.0</c:formatCode>
                <c:ptCount val="9"/>
                <c:pt idx="0">
                  <c:v>0.37359900373599003</c:v>
                </c:pt>
                <c:pt idx="1">
                  <c:v>0.32520325203252032</c:v>
                </c:pt>
                <c:pt idx="2" formatCode="0.0">
                  <c:v>1.174496644295302</c:v>
                </c:pt>
                <c:pt idx="3" formatCode="0.0">
                  <c:v>0.74487895716945995</c:v>
                </c:pt>
                <c:pt idx="4" formatCode="0.0">
                  <c:v>0.96899224806201545</c:v>
                </c:pt>
                <c:pt idx="5" formatCode="0.0">
                  <c:v>2.5641025641025639</c:v>
                </c:pt>
                <c:pt idx="6" formatCode="0.0">
                  <c:v>1.9607843137254901</c:v>
                </c:pt>
                <c:pt idx="7" formatCode="0.0">
                  <c:v>3.1683168316831685</c:v>
                </c:pt>
                <c:pt idx="8" formatCode="0.0">
                  <c:v>0.93676814988290402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D01-4D11-ADA3-5E03CD5B69DA}"/>
            </c:ext>
          </c:extLst>
        </c:ser>
        <c:ser>
          <c:idx val="2"/>
          <c:order val="2"/>
          <c:tx>
            <c:strRef>
              <c:f>NJ!$B$6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NJ!$C$6:$K$6</c:f>
              <c:numCache>
                <c:formatCode>###0.0</c:formatCode>
                <c:ptCount val="9"/>
                <c:pt idx="0">
                  <c:v>2.6755852842809364</c:v>
                </c:pt>
                <c:pt idx="1">
                  <c:v>1.5</c:v>
                </c:pt>
                <c:pt idx="2" formatCode="0.0">
                  <c:v>5.4263565891472867</c:v>
                </c:pt>
                <c:pt idx="3" formatCode="0.0">
                  <c:v>8.9285714285714288</c:v>
                </c:pt>
                <c:pt idx="4" formatCode="0.0">
                  <c:v>5</c:v>
                </c:pt>
                <c:pt idx="5" formatCode="0.0">
                  <c:v>27.027027027027028</c:v>
                </c:pt>
                <c:pt idx="6" formatCode="0.0">
                  <c:v>8.064516129032258</c:v>
                </c:pt>
                <c:pt idx="7" formatCode="0.0">
                  <c:v>9.67741935483871</c:v>
                </c:pt>
                <c:pt idx="8" formatCode="0.0">
                  <c:v>14.285714285714285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8D01-4D11-ADA3-5E03CD5B69DA}"/>
            </c:ext>
          </c:extLst>
        </c:ser>
        <c:ser>
          <c:idx val="3"/>
          <c:order val="3"/>
          <c:tx>
            <c:strRef>
              <c:f>NJ!$B$7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NJ!$C$7:$K$7</c:f>
              <c:numCache>
                <c:formatCode>###0.0</c:formatCode>
                <c:ptCount val="9"/>
                <c:pt idx="0">
                  <c:v>6.2738301559792031</c:v>
                </c:pt>
                <c:pt idx="1">
                  <c:v>7.8458049886621319</c:v>
                </c:pt>
                <c:pt idx="2" formatCode="0.0">
                  <c:v>18.5378590078329</c:v>
                </c:pt>
                <c:pt idx="3" formatCode="0.0">
                  <c:v>21.363636363636363</c:v>
                </c:pt>
                <c:pt idx="4" formatCode="0.0">
                  <c:v>22.074074074074073</c:v>
                </c:pt>
                <c:pt idx="5" formatCode="0.0">
                  <c:v>48.621190130624093</c:v>
                </c:pt>
                <c:pt idx="6" formatCode="0.0">
                  <c:v>34.225352112676056</c:v>
                </c:pt>
                <c:pt idx="7" formatCode="0.0">
                  <c:v>38.879456706281836</c:v>
                </c:pt>
                <c:pt idx="8" formatCode="0.0">
                  <c:v>21.414913957934992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8D01-4D11-ADA3-5E03CD5B69DA}"/>
            </c:ext>
          </c:extLst>
        </c:ser>
        <c:ser>
          <c:idx val="4"/>
          <c:order val="4"/>
          <c:tx>
            <c:strRef>
              <c:f>NJ!$B$8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NJ!$C$8:$K$8</c:f>
              <c:numCache>
                <c:formatCode>###0.0</c:formatCode>
                <c:ptCount val="9"/>
                <c:pt idx="0">
                  <c:v>14.168937329700274</c:v>
                </c:pt>
                <c:pt idx="1">
                  <c:v>16.107382550335569</c:v>
                </c:pt>
                <c:pt idx="2" formatCode="0.0">
                  <c:v>32.188841201716741</c:v>
                </c:pt>
                <c:pt idx="3" formatCode="0.0">
                  <c:v>35.398230088495573</c:v>
                </c:pt>
                <c:pt idx="4" formatCode="0.0">
                  <c:v>25.242718446601941</c:v>
                </c:pt>
                <c:pt idx="5" formatCode="0.0">
                  <c:v>66.666666666666657</c:v>
                </c:pt>
                <c:pt idx="6" formatCode="0.0">
                  <c:v>44.927536231884055</c:v>
                </c:pt>
                <c:pt idx="7" formatCode="0.0">
                  <c:v>41.791044776119399</c:v>
                </c:pt>
                <c:pt idx="8" formatCode="0.0">
                  <c:v>54.166666666666664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8D01-4D11-ADA3-5E03CD5B69DA}"/>
            </c:ext>
          </c:extLst>
        </c:ser>
        <c:ser>
          <c:idx val="5"/>
          <c:order val="5"/>
          <c:tx>
            <c:strRef>
              <c:f>NJ!$B$9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NJ!$C$9:$K$9</c:f>
              <c:numCache>
                <c:formatCode>###0.0</c:formatCode>
                <c:ptCount val="9"/>
                <c:pt idx="0">
                  <c:v>15.289256198347106</c:v>
                </c:pt>
                <c:pt idx="1">
                  <c:v>14.941022280471822</c:v>
                </c:pt>
                <c:pt idx="2" formatCode="0.0">
                  <c:v>37.813620071684589</c:v>
                </c:pt>
                <c:pt idx="3" formatCode="0.0">
                  <c:v>36.25</c:v>
                </c:pt>
                <c:pt idx="4" formatCode="0.0">
                  <c:v>36.257309941520468</c:v>
                </c:pt>
                <c:pt idx="5" formatCode="0.0">
                  <c:v>56.224899598393577</c:v>
                </c:pt>
                <c:pt idx="6" formatCode="0.0">
                  <c:v>42.909090909090907</c:v>
                </c:pt>
                <c:pt idx="7" formatCode="0.0">
                  <c:v>46.666666666666664</c:v>
                </c:pt>
                <c:pt idx="8" formatCode="0.0">
                  <c:v>47.398843930635834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8D01-4D11-ADA3-5E03CD5B69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5321576"/>
        <c:axId val="405326672"/>
      </c:lineChart>
      <c:catAx>
        <c:axId val="405321576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405326672"/>
        <c:crosses val="autoZero"/>
        <c:auto val="1"/>
        <c:lblAlgn val="ctr"/>
        <c:lblOffset val="100"/>
        <c:noMultiLvlLbl val="0"/>
      </c:catAx>
      <c:valAx>
        <c:axId val="40532667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>
            <c:manualLayout>
              <c:xMode val="edge"/>
              <c:yMode val="edge"/>
              <c:x val="9.6212121212121207E-3"/>
              <c:y val="0.14426031746031745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053215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6339882018219183E-2"/>
          <c:y val="0.8786355533527993"/>
          <c:w val="0.87654651621128754"/>
          <c:h val="9.6618397841298831E-2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  <c:txPr>
        <a:bodyPr/>
        <a:lstStyle/>
        <a:p>
          <a:pPr>
            <a:defRPr sz="8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>
                <a:effectLst/>
              </a:rPr>
              <a:t>NĚMČINA – </a:t>
            </a:r>
            <a:r>
              <a:rPr lang="cs-CZ" sz="1050"/>
              <a:t>DIDAKTICKÝ TEST</a:t>
            </a:r>
          </a:p>
          <a:p>
            <a:pPr>
              <a:defRPr sz="1050"/>
            </a:pPr>
            <a:r>
              <a:rPr lang="cs-CZ" sz="1050"/>
              <a:t>% SKÓR</a:t>
            </a:r>
          </a:p>
          <a:p>
            <a:pPr>
              <a:defRPr sz="1050"/>
            </a:pPr>
            <a:r>
              <a:rPr lang="cs-CZ" sz="1050"/>
              <a:t>JARO –</a:t>
            </a:r>
            <a:r>
              <a:rPr lang="cs-CZ" sz="1050" baseline="0"/>
              <a:t> </a:t>
            </a:r>
            <a:r>
              <a:rPr lang="cs-CZ" sz="1050"/>
              <a:t>PRVOMATURANTI</a:t>
            </a:r>
          </a:p>
        </c:rich>
      </c:tx>
      <c:layout>
        <c:manualLayout>
          <c:xMode val="edge"/>
          <c:yMode val="edge"/>
          <c:x val="0.27172954545454547"/>
          <c:y val="1.102619047619047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20530308641975309"/>
          <c:w val="0.82523985272365419"/>
          <c:h val="0.5675305555555555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NJ!$N$4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NJ!$O$2:$V$2</c:f>
              <c:numCache>
                <c:formatCode>General</c:formatCode>
                <c:ptCount val="8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</c:numCache>
            </c:numRef>
          </c:cat>
          <c:val>
            <c:numRef>
              <c:f>NJ!$O$4:$W$4</c:f>
              <c:numCache>
                <c:formatCode>0.0</c:formatCode>
                <c:ptCount val="9"/>
                <c:pt idx="0">
                  <c:v>66.852863320172716</c:v>
                </c:pt>
                <c:pt idx="1">
                  <c:v>65.107267156862832</c:v>
                </c:pt>
                <c:pt idx="2">
                  <c:v>60.418139153265514</c:v>
                </c:pt>
                <c:pt idx="3">
                  <c:v>62.179331395348711</c:v>
                </c:pt>
                <c:pt idx="4">
                  <c:v>64.889970149253585</c:v>
                </c:pt>
                <c:pt idx="5">
                  <c:v>57.314491413474251</c:v>
                </c:pt>
                <c:pt idx="6">
                  <c:v>62.741937269372812</c:v>
                </c:pt>
                <c:pt idx="7">
                  <c:v>61.869199711607862</c:v>
                </c:pt>
                <c:pt idx="8">
                  <c:v>66.102249388753165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01A-4371-A9FB-E7A043F1D1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405330200"/>
        <c:axId val="405333336"/>
      </c:barChart>
      <c:lineChart>
        <c:grouping val="standard"/>
        <c:varyColors val="0"/>
        <c:ser>
          <c:idx val="1"/>
          <c:order val="1"/>
          <c:tx>
            <c:strRef>
              <c:f>NJ!$N$5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NJ!$O$5:$W$5</c:f>
              <c:numCache>
                <c:formatCode>0.0</c:formatCode>
                <c:ptCount val="9"/>
                <c:pt idx="0">
                  <c:v>85.062839352428369</c:v>
                </c:pt>
                <c:pt idx="1">
                  <c:v>84.998110749185642</c:v>
                </c:pt>
                <c:pt idx="2">
                  <c:v>82.734765100671169</c:v>
                </c:pt>
                <c:pt idx="3">
                  <c:v>82.205009310986924</c:v>
                </c:pt>
                <c:pt idx="4">
                  <c:v>84.179728682170435</c:v>
                </c:pt>
                <c:pt idx="5">
                  <c:v>79.842457264957289</c:v>
                </c:pt>
                <c:pt idx="6">
                  <c:v>82.617313725490206</c:v>
                </c:pt>
                <c:pt idx="7">
                  <c:v>80.496277227722956</c:v>
                </c:pt>
                <c:pt idx="8">
                  <c:v>82.986768149883034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01A-4371-A9FB-E7A043F1D188}"/>
            </c:ext>
          </c:extLst>
        </c:ser>
        <c:ser>
          <c:idx val="2"/>
          <c:order val="2"/>
          <c:tx>
            <c:strRef>
              <c:f>NJ!$N$6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NJ!$O$6:$W$6</c:f>
              <c:numCache>
                <c:formatCode>0.0</c:formatCode>
                <c:ptCount val="9"/>
                <c:pt idx="0">
                  <c:v>71.92197324414721</c:v>
                </c:pt>
                <c:pt idx="1">
                  <c:v>72.107949999999988</c:v>
                </c:pt>
                <c:pt idx="2">
                  <c:v>64.062713178294544</c:v>
                </c:pt>
                <c:pt idx="3">
                  <c:v>63.424464285714272</c:v>
                </c:pt>
                <c:pt idx="4">
                  <c:v>65.004750000000001</c:v>
                </c:pt>
                <c:pt idx="5">
                  <c:v>57.662702702702703</c:v>
                </c:pt>
                <c:pt idx="6">
                  <c:v>71.310967741935499</c:v>
                </c:pt>
                <c:pt idx="7">
                  <c:v>62.991935483870954</c:v>
                </c:pt>
                <c:pt idx="8">
                  <c:v>63.062857142857126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01A-4371-A9FB-E7A043F1D188}"/>
            </c:ext>
          </c:extLst>
        </c:ser>
        <c:ser>
          <c:idx val="3"/>
          <c:order val="3"/>
          <c:tx>
            <c:strRef>
              <c:f>NJ!$N$7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NJ!$O$7:$W$7</c:f>
              <c:numCache>
                <c:formatCode>0.0</c:formatCode>
                <c:ptCount val="9"/>
                <c:pt idx="0">
                  <c:v>65.170558639833231</c:v>
                </c:pt>
                <c:pt idx="1">
                  <c:v>62.524879818594023</c:v>
                </c:pt>
                <c:pt idx="2">
                  <c:v>56.765551926845234</c:v>
                </c:pt>
                <c:pt idx="3">
                  <c:v>57.401035267349243</c:v>
                </c:pt>
                <c:pt idx="4">
                  <c:v>58.863081481481494</c:v>
                </c:pt>
                <c:pt idx="5">
                  <c:v>47.815610465116251</c:v>
                </c:pt>
                <c:pt idx="6">
                  <c:v>53.439563380281726</c:v>
                </c:pt>
                <c:pt idx="7">
                  <c:v>51.317436332767471</c:v>
                </c:pt>
                <c:pt idx="8">
                  <c:v>61.186923076923122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01A-4371-A9FB-E7A043F1D188}"/>
            </c:ext>
          </c:extLst>
        </c:ser>
        <c:ser>
          <c:idx val="4"/>
          <c:order val="4"/>
          <c:tx>
            <c:strRef>
              <c:f>NJ!$N$8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NJ!$O$8:$W$8</c:f>
              <c:numCache>
                <c:formatCode>0.0</c:formatCode>
                <c:ptCount val="9"/>
                <c:pt idx="0">
                  <c:v>57.146049046321551</c:v>
                </c:pt>
                <c:pt idx="1">
                  <c:v>56.624563758389293</c:v>
                </c:pt>
                <c:pt idx="2">
                  <c:v>50.175579399141597</c:v>
                </c:pt>
                <c:pt idx="3">
                  <c:v>51.793392857142862</c:v>
                </c:pt>
                <c:pt idx="4">
                  <c:v>54.261359223300971</c:v>
                </c:pt>
                <c:pt idx="5">
                  <c:v>41.669027777777771</c:v>
                </c:pt>
                <c:pt idx="6">
                  <c:v>48.925362318840598</c:v>
                </c:pt>
                <c:pt idx="7">
                  <c:v>52.45940298507464</c:v>
                </c:pt>
                <c:pt idx="8">
                  <c:v>42.835833333333333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601A-4371-A9FB-E7A043F1D188}"/>
            </c:ext>
          </c:extLst>
        </c:ser>
        <c:ser>
          <c:idx val="5"/>
          <c:order val="5"/>
          <c:tx>
            <c:strRef>
              <c:f>NJ!$N$9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NJ!$O$2:$W$2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NJ!$O$9:$W$9</c:f>
              <c:numCache>
                <c:formatCode>0.0</c:formatCode>
                <c:ptCount val="9"/>
                <c:pt idx="0">
                  <c:v>58.869938016528913</c:v>
                </c:pt>
                <c:pt idx="1">
                  <c:v>58.041598951507233</c:v>
                </c:pt>
                <c:pt idx="2">
                  <c:v>50.037795698924761</c:v>
                </c:pt>
                <c:pt idx="3">
                  <c:v>50.803979166666679</c:v>
                </c:pt>
                <c:pt idx="4">
                  <c:v>50.827771260997096</c:v>
                </c:pt>
                <c:pt idx="5">
                  <c:v>45.69092369477913</c:v>
                </c:pt>
                <c:pt idx="6">
                  <c:v>51.433963636363615</c:v>
                </c:pt>
                <c:pt idx="7">
                  <c:v>48.556205128205093</c:v>
                </c:pt>
                <c:pt idx="8">
                  <c:v>49.500173410404628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601A-4371-A9FB-E7A043F1D1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5330200"/>
        <c:axId val="405333336"/>
      </c:lineChart>
      <c:catAx>
        <c:axId val="40533020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405333336"/>
        <c:crosses val="autoZero"/>
        <c:auto val="1"/>
        <c:lblAlgn val="ctr"/>
        <c:lblOffset val="100"/>
        <c:noMultiLvlLbl val="0"/>
      </c:catAx>
      <c:valAx>
        <c:axId val="40533333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0533020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0673388707714321"/>
          <c:y val="0.87825076878567365"/>
          <c:w val="0.8544819800986706"/>
          <c:h val="0.10605877842072801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  <c:txPr>
        <a:bodyPr/>
        <a:lstStyle/>
        <a:p>
          <a:pPr>
            <a:defRPr sz="800"/>
          </a:pPr>
          <a:endParaRPr lang="cs-CZ"/>
        </a:p>
      </c:tx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NJ –</a:t>
            </a:r>
            <a:r>
              <a:rPr lang="cs-CZ" sz="1050" baseline="0"/>
              <a:t>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– PRVOMATURANTI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168326768684575"/>
          <c:y val="0.15985327731962415"/>
          <c:w val="0.84500177350930816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CY'!$BD$103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  <a:ln>
              <a:solidFill>
                <a:schemeClr val="bg1"/>
              </a:solidFill>
            </a:ln>
          </c:spPr>
          <c:invertIfNegative val="0"/>
          <c:cat>
            <c:numRef>
              <c:f>'histogramy - CY'!$A$104:$A$199</c:f>
              <c:numCache>
                <c:formatCode>0</c:formatCode>
                <c:ptCount val="96"/>
                <c:pt idx="0">
                  <c:v>0</c:v>
                </c:pt>
                <c:pt idx="1">
                  <c:v>1.0526315789473684</c:v>
                </c:pt>
                <c:pt idx="2">
                  <c:v>2.1052631578947367</c:v>
                </c:pt>
                <c:pt idx="3">
                  <c:v>3.1578947368421053</c:v>
                </c:pt>
                <c:pt idx="4">
                  <c:v>4.2105263157894735</c:v>
                </c:pt>
                <c:pt idx="5">
                  <c:v>5.2631578947368416</c:v>
                </c:pt>
                <c:pt idx="6">
                  <c:v>6.3157894736842106</c:v>
                </c:pt>
                <c:pt idx="7">
                  <c:v>7.3684210526315779</c:v>
                </c:pt>
                <c:pt idx="8">
                  <c:v>8.4210526315789469</c:v>
                </c:pt>
                <c:pt idx="9">
                  <c:v>9.4736842105263204</c:v>
                </c:pt>
                <c:pt idx="10">
                  <c:v>10.526315789473699</c:v>
                </c:pt>
                <c:pt idx="11">
                  <c:v>11.578947368421099</c:v>
                </c:pt>
                <c:pt idx="12">
                  <c:v>12.6315789473684</c:v>
                </c:pt>
                <c:pt idx="13">
                  <c:v>13.6842105263158</c:v>
                </c:pt>
                <c:pt idx="14">
                  <c:v>14.7368421052632</c:v>
                </c:pt>
                <c:pt idx="15">
                  <c:v>15.789473684210501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CY'!$BD$104:$BD$199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9.6061479346781942E-2</c:v>
                </c:pt>
                <c:pt idx="16">
                  <c:v>0</c:v>
                </c:pt>
                <c:pt idx="17">
                  <c:v>9.6061479346781942E-2</c:v>
                </c:pt>
                <c:pt idx="18">
                  <c:v>0.19212295869356388</c:v>
                </c:pt>
                <c:pt idx="19">
                  <c:v>9.6061479346781942E-2</c:v>
                </c:pt>
                <c:pt idx="20">
                  <c:v>0.19212295869356388</c:v>
                </c:pt>
                <c:pt idx="21">
                  <c:v>9.6061479346781942E-2</c:v>
                </c:pt>
                <c:pt idx="22">
                  <c:v>0.48030739673390976</c:v>
                </c:pt>
                <c:pt idx="23">
                  <c:v>1.0566762728146013</c:v>
                </c:pt>
                <c:pt idx="24">
                  <c:v>0.96061479346781953</c:v>
                </c:pt>
                <c:pt idx="25">
                  <c:v>0.86455331412103753</c:v>
                </c:pt>
                <c:pt idx="26">
                  <c:v>0.96061479346781953</c:v>
                </c:pt>
                <c:pt idx="27">
                  <c:v>1.0566762728146013</c:v>
                </c:pt>
                <c:pt idx="28">
                  <c:v>1.8251681075888568</c:v>
                </c:pt>
                <c:pt idx="29">
                  <c:v>0.96061479346781953</c:v>
                </c:pt>
                <c:pt idx="30">
                  <c:v>0.86455331412103753</c:v>
                </c:pt>
                <c:pt idx="31">
                  <c:v>1.3448607108549471</c:v>
                </c:pt>
                <c:pt idx="32">
                  <c:v>0.96061479346781953</c:v>
                </c:pt>
                <c:pt idx="33">
                  <c:v>1.7291066282420751</c:v>
                </c:pt>
                <c:pt idx="34">
                  <c:v>1.3448607108549471</c:v>
                </c:pt>
                <c:pt idx="35">
                  <c:v>1.3448607108549471</c:v>
                </c:pt>
                <c:pt idx="36">
                  <c:v>0.76849183477425553</c:v>
                </c:pt>
                <c:pt idx="37">
                  <c:v>0.96061479346781953</c:v>
                </c:pt>
                <c:pt idx="38">
                  <c:v>0.96061479346781953</c:v>
                </c:pt>
                <c:pt idx="39">
                  <c:v>1.5369836695485111</c:v>
                </c:pt>
                <c:pt idx="40">
                  <c:v>1.0566762728146013</c:v>
                </c:pt>
                <c:pt idx="41">
                  <c:v>1.2487992315081651</c:v>
                </c:pt>
                <c:pt idx="42">
                  <c:v>1.1527377521613833</c:v>
                </c:pt>
                <c:pt idx="43">
                  <c:v>1.0566762728146013</c:v>
                </c:pt>
                <c:pt idx="44">
                  <c:v>0.86455331412103753</c:v>
                </c:pt>
                <c:pt idx="45">
                  <c:v>1.6330451488952931</c:v>
                </c:pt>
                <c:pt idx="46">
                  <c:v>0.67243035542747354</c:v>
                </c:pt>
                <c:pt idx="47">
                  <c:v>0.96061479346781953</c:v>
                </c:pt>
                <c:pt idx="48">
                  <c:v>0.57636887608069165</c:v>
                </c:pt>
                <c:pt idx="49">
                  <c:v>1.6330451488952931</c:v>
                </c:pt>
                <c:pt idx="50">
                  <c:v>0.86455331412103753</c:v>
                </c:pt>
                <c:pt idx="51">
                  <c:v>1.3448607108549471</c:v>
                </c:pt>
                <c:pt idx="52">
                  <c:v>1.3448607108549471</c:v>
                </c:pt>
                <c:pt idx="53">
                  <c:v>2.0172910662824206</c:v>
                </c:pt>
                <c:pt idx="54">
                  <c:v>1.2487992315081651</c:v>
                </c:pt>
                <c:pt idx="55">
                  <c:v>1.2487992315081651</c:v>
                </c:pt>
                <c:pt idx="56">
                  <c:v>1.6330451488952931</c:v>
                </c:pt>
                <c:pt idx="57">
                  <c:v>1.1527377521613833</c:v>
                </c:pt>
                <c:pt idx="58">
                  <c:v>0.86455331412103753</c:v>
                </c:pt>
                <c:pt idx="59">
                  <c:v>1.5369836695485111</c:v>
                </c:pt>
                <c:pt idx="60">
                  <c:v>1.1527377521613833</c:v>
                </c:pt>
                <c:pt idx="61">
                  <c:v>0.96061479346781953</c:v>
                </c:pt>
                <c:pt idx="62">
                  <c:v>1.8251681075888568</c:v>
                </c:pt>
                <c:pt idx="63">
                  <c:v>1.8251681075888568</c:v>
                </c:pt>
                <c:pt idx="64">
                  <c:v>1.1527377521613833</c:v>
                </c:pt>
                <c:pt idx="65">
                  <c:v>1.1527377521613833</c:v>
                </c:pt>
                <c:pt idx="66">
                  <c:v>1.1527377521613833</c:v>
                </c:pt>
                <c:pt idx="67">
                  <c:v>1.2487992315081651</c:v>
                </c:pt>
                <c:pt idx="68">
                  <c:v>1.3448607108549471</c:v>
                </c:pt>
                <c:pt idx="69">
                  <c:v>1.3448607108549471</c:v>
                </c:pt>
                <c:pt idx="70">
                  <c:v>0.96061479346781953</c:v>
                </c:pt>
                <c:pt idx="71">
                  <c:v>1.4409221902017291</c:v>
                </c:pt>
                <c:pt idx="72">
                  <c:v>1.2487992315081651</c:v>
                </c:pt>
                <c:pt idx="73">
                  <c:v>1.1527377521613833</c:v>
                </c:pt>
                <c:pt idx="74">
                  <c:v>1.6330451488952931</c:v>
                </c:pt>
                <c:pt idx="75">
                  <c:v>1.8251681075888568</c:v>
                </c:pt>
                <c:pt idx="76">
                  <c:v>1.4409221902017291</c:v>
                </c:pt>
                <c:pt idx="77">
                  <c:v>1.3448607108549471</c:v>
                </c:pt>
                <c:pt idx="78">
                  <c:v>0.96061479346781953</c:v>
                </c:pt>
                <c:pt idx="79">
                  <c:v>1.1527377521613833</c:v>
                </c:pt>
                <c:pt idx="80">
                  <c:v>1.2487992315081651</c:v>
                </c:pt>
                <c:pt idx="81">
                  <c:v>1.1527377521613833</c:v>
                </c:pt>
                <c:pt idx="82">
                  <c:v>1.1527377521613833</c:v>
                </c:pt>
                <c:pt idx="83">
                  <c:v>1.8251681075888568</c:v>
                </c:pt>
                <c:pt idx="84">
                  <c:v>1.6330451488952931</c:v>
                </c:pt>
                <c:pt idx="85">
                  <c:v>2.4975984630163302</c:v>
                </c:pt>
                <c:pt idx="86">
                  <c:v>2.2094140249759846</c:v>
                </c:pt>
                <c:pt idx="87">
                  <c:v>2.2094140249759846</c:v>
                </c:pt>
                <c:pt idx="88">
                  <c:v>2.1133525456292026</c:v>
                </c:pt>
                <c:pt idx="89">
                  <c:v>2.3054755043227666</c:v>
                </c:pt>
                <c:pt idx="90">
                  <c:v>1.8251681075888568</c:v>
                </c:pt>
                <c:pt idx="91">
                  <c:v>2.4015369836695486</c:v>
                </c:pt>
                <c:pt idx="92">
                  <c:v>1.2487992315081651</c:v>
                </c:pt>
                <c:pt idx="93">
                  <c:v>2.0172910662824206</c:v>
                </c:pt>
                <c:pt idx="94">
                  <c:v>2.0172910662824206</c:v>
                </c:pt>
                <c:pt idx="95">
                  <c:v>0.96061479346781953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09-4F58-A5A1-204417FFF4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07400"/>
        <c:axId val="416608184"/>
      </c:barChart>
      <c:lineChart>
        <c:grouping val="standard"/>
        <c:varyColors val="0"/>
        <c:ser>
          <c:idx val="0"/>
          <c:order val="0"/>
          <c:tx>
            <c:strRef>
              <c:f>'histogramy - CY'!$BC$103</c:f>
              <c:strCache>
                <c:ptCount val="1"/>
                <c:pt idx="0">
                  <c:v>2020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'histogramy - CY'!$A$104:$A$199</c:f>
              <c:numCache>
                <c:formatCode>0</c:formatCode>
                <c:ptCount val="96"/>
                <c:pt idx="0">
                  <c:v>0</c:v>
                </c:pt>
                <c:pt idx="1">
                  <c:v>1.0526315789473684</c:v>
                </c:pt>
                <c:pt idx="2">
                  <c:v>2.1052631578947367</c:v>
                </c:pt>
                <c:pt idx="3">
                  <c:v>3.1578947368421053</c:v>
                </c:pt>
                <c:pt idx="4">
                  <c:v>4.2105263157894735</c:v>
                </c:pt>
                <c:pt idx="5">
                  <c:v>5.2631578947368416</c:v>
                </c:pt>
                <c:pt idx="6">
                  <c:v>6.3157894736842106</c:v>
                </c:pt>
                <c:pt idx="7">
                  <c:v>7.3684210526315779</c:v>
                </c:pt>
                <c:pt idx="8">
                  <c:v>8.4210526315789469</c:v>
                </c:pt>
                <c:pt idx="9">
                  <c:v>9.4736842105263204</c:v>
                </c:pt>
                <c:pt idx="10">
                  <c:v>10.526315789473699</c:v>
                </c:pt>
                <c:pt idx="11">
                  <c:v>11.578947368421099</c:v>
                </c:pt>
                <c:pt idx="12">
                  <c:v>12.6315789473684</c:v>
                </c:pt>
                <c:pt idx="13">
                  <c:v>13.6842105263158</c:v>
                </c:pt>
                <c:pt idx="14">
                  <c:v>14.7368421052632</c:v>
                </c:pt>
                <c:pt idx="15">
                  <c:v>15.789473684210501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CY'!$BC$104:$BC$199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7.2098053352559477E-2</c:v>
                </c:pt>
                <c:pt idx="16">
                  <c:v>0.14419610670511895</c:v>
                </c:pt>
                <c:pt idx="17">
                  <c:v>0.21629416005767843</c:v>
                </c:pt>
                <c:pt idx="18">
                  <c:v>0.36049026676279738</c:v>
                </c:pt>
                <c:pt idx="19">
                  <c:v>0.36049026676279738</c:v>
                </c:pt>
                <c:pt idx="20">
                  <c:v>0.21629416005767843</c:v>
                </c:pt>
                <c:pt idx="21">
                  <c:v>0.43258832011535686</c:v>
                </c:pt>
                <c:pt idx="22">
                  <c:v>0.28839221341023791</c:v>
                </c:pt>
                <c:pt idx="23">
                  <c:v>1.2256669069935111</c:v>
                </c:pt>
                <c:pt idx="24">
                  <c:v>0.79307858687815425</c:v>
                </c:pt>
                <c:pt idx="25">
                  <c:v>0.86517664023071372</c:v>
                </c:pt>
                <c:pt idx="26">
                  <c:v>0.86517664023071372</c:v>
                </c:pt>
                <c:pt idx="27">
                  <c:v>1.0814708002883922</c:v>
                </c:pt>
                <c:pt idx="28">
                  <c:v>1.0093727469358327</c:v>
                </c:pt>
                <c:pt idx="29">
                  <c:v>0.79307858687815425</c:v>
                </c:pt>
                <c:pt idx="30">
                  <c:v>1.0814708002883922</c:v>
                </c:pt>
                <c:pt idx="31">
                  <c:v>1.4419610670511895</c:v>
                </c:pt>
                <c:pt idx="32">
                  <c:v>1.0814708002883922</c:v>
                </c:pt>
                <c:pt idx="33">
                  <c:v>1.3698630136986301</c:v>
                </c:pt>
                <c:pt idx="34">
                  <c:v>1.8024513338139869</c:v>
                </c:pt>
                <c:pt idx="35">
                  <c:v>1.658255227108868</c:v>
                </c:pt>
                <c:pt idx="36">
                  <c:v>1.8024513338139869</c:v>
                </c:pt>
                <c:pt idx="37">
                  <c:v>0.9372746935832732</c:v>
                </c:pt>
                <c:pt idx="38">
                  <c:v>1.4419610670511895</c:v>
                </c:pt>
                <c:pt idx="39">
                  <c:v>1.8024513338139869</c:v>
                </c:pt>
                <c:pt idx="40">
                  <c:v>1.1535688536409516</c:v>
                </c:pt>
                <c:pt idx="41">
                  <c:v>2.1629416005767843</c:v>
                </c:pt>
                <c:pt idx="42">
                  <c:v>2.0187454938716654</c:v>
                </c:pt>
                <c:pt idx="43">
                  <c:v>1.7303532804614274</c:v>
                </c:pt>
                <c:pt idx="44">
                  <c:v>1.5861571737563085</c:v>
                </c:pt>
                <c:pt idx="45">
                  <c:v>1.8024513338139869</c:v>
                </c:pt>
                <c:pt idx="46">
                  <c:v>1.2977649603460706</c:v>
                </c:pt>
                <c:pt idx="47">
                  <c:v>1.3698630136986301</c:v>
                </c:pt>
                <c:pt idx="48">
                  <c:v>1.4419610670511895</c:v>
                </c:pt>
                <c:pt idx="49">
                  <c:v>1.7303532804614274</c:v>
                </c:pt>
                <c:pt idx="50">
                  <c:v>0.86517664023071372</c:v>
                </c:pt>
                <c:pt idx="51">
                  <c:v>1.5861571737563085</c:v>
                </c:pt>
                <c:pt idx="52">
                  <c:v>1.8745493871665464</c:v>
                </c:pt>
                <c:pt idx="53">
                  <c:v>1.4419610670511895</c:v>
                </c:pt>
                <c:pt idx="54">
                  <c:v>1.3698630136986301</c:v>
                </c:pt>
                <c:pt idx="55">
                  <c:v>0.79307858687815425</c:v>
                </c:pt>
                <c:pt idx="56">
                  <c:v>1.8024513338139869</c:v>
                </c:pt>
                <c:pt idx="57">
                  <c:v>0.86517664023071372</c:v>
                </c:pt>
                <c:pt idx="58">
                  <c:v>1.0093727469358327</c:v>
                </c:pt>
                <c:pt idx="59">
                  <c:v>1.2256669069935111</c:v>
                </c:pt>
                <c:pt idx="60">
                  <c:v>1.2256669069935111</c:v>
                </c:pt>
                <c:pt idx="61">
                  <c:v>1.9466474405191059</c:v>
                </c:pt>
                <c:pt idx="62">
                  <c:v>0.9372746935832732</c:v>
                </c:pt>
                <c:pt idx="63">
                  <c:v>1.0093727469358327</c:v>
                </c:pt>
                <c:pt idx="64">
                  <c:v>0.9372746935832732</c:v>
                </c:pt>
                <c:pt idx="65">
                  <c:v>1.1535688536409516</c:v>
                </c:pt>
                <c:pt idx="66">
                  <c:v>1.2256669069935111</c:v>
                </c:pt>
                <c:pt idx="67">
                  <c:v>1.0093727469358327</c:v>
                </c:pt>
                <c:pt idx="68">
                  <c:v>1.0814708002883922</c:v>
                </c:pt>
                <c:pt idx="69">
                  <c:v>0.9372746935832732</c:v>
                </c:pt>
                <c:pt idx="70">
                  <c:v>0.86517664023071372</c:v>
                </c:pt>
                <c:pt idx="71">
                  <c:v>0.9372746935832732</c:v>
                </c:pt>
                <c:pt idx="72">
                  <c:v>0.9372746935832732</c:v>
                </c:pt>
                <c:pt idx="73">
                  <c:v>1.2977649603460706</c:v>
                </c:pt>
                <c:pt idx="74">
                  <c:v>1.7303532804614274</c:v>
                </c:pt>
                <c:pt idx="75">
                  <c:v>1.0093727469358327</c:v>
                </c:pt>
                <c:pt idx="76">
                  <c:v>1.8024513338139869</c:v>
                </c:pt>
                <c:pt idx="77">
                  <c:v>0.86517664023071372</c:v>
                </c:pt>
                <c:pt idx="78">
                  <c:v>1.2256669069935111</c:v>
                </c:pt>
                <c:pt idx="79">
                  <c:v>1.5861571737563085</c:v>
                </c:pt>
                <c:pt idx="80">
                  <c:v>1.514059120403749</c:v>
                </c:pt>
                <c:pt idx="81">
                  <c:v>1.5861571737563085</c:v>
                </c:pt>
                <c:pt idx="82">
                  <c:v>1.8745493871665464</c:v>
                </c:pt>
                <c:pt idx="83">
                  <c:v>1.7303532804614274</c:v>
                </c:pt>
                <c:pt idx="84">
                  <c:v>1.514059120403749</c:v>
                </c:pt>
                <c:pt idx="85">
                  <c:v>1.4419610670511895</c:v>
                </c:pt>
                <c:pt idx="86">
                  <c:v>1.4419610670511895</c:v>
                </c:pt>
                <c:pt idx="87">
                  <c:v>1.2977649603460706</c:v>
                </c:pt>
                <c:pt idx="88">
                  <c:v>1.3698630136986301</c:v>
                </c:pt>
                <c:pt idx="89">
                  <c:v>1.658255227108868</c:v>
                </c:pt>
                <c:pt idx="90">
                  <c:v>1.8024513338139869</c:v>
                </c:pt>
                <c:pt idx="91">
                  <c:v>2.0187454938716654</c:v>
                </c:pt>
                <c:pt idx="92">
                  <c:v>1.4419610670511895</c:v>
                </c:pt>
                <c:pt idx="93">
                  <c:v>1.5861571737563085</c:v>
                </c:pt>
                <c:pt idx="94">
                  <c:v>0.79307858687815425</c:v>
                </c:pt>
                <c:pt idx="95">
                  <c:v>0.9372746935832732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309-4F58-A5A1-204417FFF4C0}"/>
            </c:ext>
          </c:extLst>
        </c:ser>
        <c:ser>
          <c:idx val="2"/>
          <c:order val="2"/>
          <c:tx>
            <c:strRef>
              <c:f>'histogramy - CY'!$BB$103</c:f>
              <c:strCache>
                <c:ptCount val="1"/>
                <c:pt idx="0">
                  <c:v>2019</c:v>
                </c:pt>
              </c:strCache>
            </c:strRef>
          </c:tx>
          <c:spPr>
            <a:ln>
              <a:solidFill>
                <a:schemeClr val="bg1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'histogramy - CY'!$A$104:$A$199</c:f>
              <c:numCache>
                <c:formatCode>0</c:formatCode>
                <c:ptCount val="96"/>
                <c:pt idx="0">
                  <c:v>0</c:v>
                </c:pt>
                <c:pt idx="1">
                  <c:v>1.0526315789473684</c:v>
                </c:pt>
                <c:pt idx="2">
                  <c:v>2.1052631578947367</c:v>
                </c:pt>
                <c:pt idx="3">
                  <c:v>3.1578947368421053</c:v>
                </c:pt>
                <c:pt idx="4">
                  <c:v>4.2105263157894735</c:v>
                </c:pt>
                <c:pt idx="5">
                  <c:v>5.2631578947368416</c:v>
                </c:pt>
                <c:pt idx="6">
                  <c:v>6.3157894736842106</c:v>
                </c:pt>
                <c:pt idx="7">
                  <c:v>7.3684210526315779</c:v>
                </c:pt>
                <c:pt idx="8">
                  <c:v>8.4210526315789469</c:v>
                </c:pt>
                <c:pt idx="9">
                  <c:v>9.4736842105263204</c:v>
                </c:pt>
                <c:pt idx="10">
                  <c:v>10.526315789473699</c:v>
                </c:pt>
                <c:pt idx="11">
                  <c:v>11.578947368421099</c:v>
                </c:pt>
                <c:pt idx="12">
                  <c:v>12.6315789473684</c:v>
                </c:pt>
                <c:pt idx="13">
                  <c:v>13.6842105263158</c:v>
                </c:pt>
                <c:pt idx="14">
                  <c:v>14.7368421052632</c:v>
                </c:pt>
                <c:pt idx="15">
                  <c:v>15.789473684210501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CY'!$BB$104:$BB$199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0.12300123001230012</c:v>
                </c:pt>
                <c:pt idx="17">
                  <c:v>6.1500615006150061E-2</c:v>
                </c:pt>
                <c:pt idx="18">
                  <c:v>6.1500615006150061E-2</c:v>
                </c:pt>
                <c:pt idx="19">
                  <c:v>0.24600246002460024</c:v>
                </c:pt>
                <c:pt idx="20">
                  <c:v>6.1500615006150061E-2</c:v>
                </c:pt>
                <c:pt idx="21">
                  <c:v>0.12300123001230012</c:v>
                </c:pt>
                <c:pt idx="22">
                  <c:v>0.24600246002460024</c:v>
                </c:pt>
                <c:pt idx="23">
                  <c:v>0.49200492004920049</c:v>
                </c:pt>
                <c:pt idx="24">
                  <c:v>0.49200492004920049</c:v>
                </c:pt>
                <c:pt idx="25">
                  <c:v>0.61500615006150061</c:v>
                </c:pt>
                <c:pt idx="26">
                  <c:v>0.92250922509225086</c:v>
                </c:pt>
                <c:pt idx="27">
                  <c:v>1.0455104551045511</c:v>
                </c:pt>
                <c:pt idx="28">
                  <c:v>1.3530135301353015</c:v>
                </c:pt>
                <c:pt idx="29">
                  <c:v>1.107011070110701</c:v>
                </c:pt>
                <c:pt idx="30">
                  <c:v>1.2915129151291513</c:v>
                </c:pt>
                <c:pt idx="31">
                  <c:v>1.5990159901599015</c:v>
                </c:pt>
                <c:pt idx="32">
                  <c:v>1.7220172201722017</c:v>
                </c:pt>
                <c:pt idx="33">
                  <c:v>0.92250922509225086</c:v>
                </c:pt>
                <c:pt idx="34">
                  <c:v>1.3530135301353015</c:v>
                </c:pt>
                <c:pt idx="35">
                  <c:v>1.4760147601476015</c:v>
                </c:pt>
                <c:pt idx="36">
                  <c:v>1.3530135301353015</c:v>
                </c:pt>
                <c:pt idx="37">
                  <c:v>1.2915129151291513</c:v>
                </c:pt>
                <c:pt idx="38">
                  <c:v>2.3370233702337022</c:v>
                </c:pt>
                <c:pt idx="39">
                  <c:v>1.7835178351783518</c:v>
                </c:pt>
                <c:pt idx="40">
                  <c:v>1.7835178351783518</c:v>
                </c:pt>
                <c:pt idx="41">
                  <c:v>1.2915129151291513</c:v>
                </c:pt>
                <c:pt idx="42">
                  <c:v>1.6605166051660518</c:v>
                </c:pt>
                <c:pt idx="43">
                  <c:v>1.8450184501845017</c:v>
                </c:pt>
                <c:pt idx="44">
                  <c:v>2.0295202952029521</c:v>
                </c:pt>
                <c:pt idx="45">
                  <c:v>1.6605166051660518</c:v>
                </c:pt>
                <c:pt idx="46">
                  <c:v>1.4760147601476015</c:v>
                </c:pt>
                <c:pt idx="47">
                  <c:v>1.5990159901599015</c:v>
                </c:pt>
                <c:pt idx="48">
                  <c:v>1.5375153751537516</c:v>
                </c:pt>
                <c:pt idx="49">
                  <c:v>1.107011070110701</c:v>
                </c:pt>
                <c:pt idx="50">
                  <c:v>1.2915129151291513</c:v>
                </c:pt>
                <c:pt idx="51">
                  <c:v>1.6605166051660518</c:v>
                </c:pt>
                <c:pt idx="52">
                  <c:v>1.4145141451414514</c:v>
                </c:pt>
                <c:pt idx="53">
                  <c:v>1.5375153751537516</c:v>
                </c:pt>
                <c:pt idx="54">
                  <c:v>1.3530135301353015</c:v>
                </c:pt>
                <c:pt idx="55">
                  <c:v>1.107011070110701</c:v>
                </c:pt>
                <c:pt idx="56">
                  <c:v>1.5990159901599015</c:v>
                </c:pt>
                <c:pt idx="57">
                  <c:v>1.4145141451414514</c:v>
                </c:pt>
                <c:pt idx="58">
                  <c:v>1.3530135301353015</c:v>
                </c:pt>
                <c:pt idx="59">
                  <c:v>1.2300123001230012</c:v>
                </c:pt>
                <c:pt idx="60">
                  <c:v>1.107011070110701</c:v>
                </c:pt>
                <c:pt idx="61">
                  <c:v>1.4145141451414514</c:v>
                </c:pt>
                <c:pt idx="62">
                  <c:v>1.107011070110701</c:v>
                </c:pt>
                <c:pt idx="63">
                  <c:v>0.92250922509225086</c:v>
                </c:pt>
                <c:pt idx="64">
                  <c:v>1.0455104551045511</c:v>
                </c:pt>
                <c:pt idx="65">
                  <c:v>1.2915129151291513</c:v>
                </c:pt>
                <c:pt idx="66">
                  <c:v>1.2300123001230012</c:v>
                </c:pt>
                <c:pt idx="67">
                  <c:v>1.2915129151291513</c:v>
                </c:pt>
                <c:pt idx="68">
                  <c:v>1.3530135301353015</c:v>
                </c:pt>
                <c:pt idx="69">
                  <c:v>1.0455104551045511</c:v>
                </c:pt>
                <c:pt idx="70">
                  <c:v>1.8450184501845017</c:v>
                </c:pt>
                <c:pt idx="71">
                  <c:v>0.61500615006150061</c:v>
                </c:pt>
                <c:pt idx="72">
                  <c:v>1.4145141451414514</c:v>
                </c:pt>
                <c:pt idx="73">
                  <c:v>1.1685116851168511</c:v>
                </c:pt>
                <c:pt idx="74">
                  <c:v>1.1685116851168511</c:v>
                </c:pt>
                <c:pt idx="75">
                  <c:v>1.5375153751537516</c:v>
                </c:pt>
                <c:pt idx="76">
                  <c:v>0.61500615006150061</c:v>
                </c:pt>
                <c:pt idx="77">
                  <c:v>1.2300123001230012</c:v>
                </c:pt>
                <c:pt idx="78">
                  <c:v>0.86100861008610086</c:v>
                </c:pt>
                <c:pt idx="79">
                  <c:v>1.6605166051660518</c:v>
                </c:pt>
                <c:pt idx="80">
                  <c:v>1.2915129151291513</c:v>
                </c:pt>
                <c:pt idx="81">
                  <c:v>0.73800738007380073</c:v>
                </c:pt>
                <c:pt idx="82">
                  <c:v>1.3530135301353015</c:v>
                </c:pt>
                <c:pt idx="83">
                  <c:v>0.98400984009840098</c:v>
                </c:pt>
                <c:pt idx="84">
                  <c:v>1.8450184501845017</c:v>
                </c:pt>
                <c:pt idx="85">
                  <c:v>0.98400984009840098</c:v>
                </c:pt>
                <c:pt idx="86">
                  <c:v>1.2915129151291513</c:v>
                </c:pt>
                <c:pt idx="87">
                  <c:v>1.7220172201722017</c:v>
                </c:pt>
                <c:pt idx="88">
                  <c:v>1.2915129151291513</c:v>
                </c:pt>
                <c:pt idx="89">
                  <c:v>2.0910209102091022</c:v>
                </c:pt>
                <c:pt idx="90">
                  <c:v>2.2755227552275525</c:v>
                </c:pt>
                <c:pt idx="91">
                  <c:v>1.7835178351783518</c:v>
                </c:pt>
                <c:pt idx="92">
                  <c:v>1.3530135301353015</c:v>
                </c:pt>
                <c:pt idx="93">
                  <c:v>1.8450184501845017</c:v>
                </c:pt>
                <c:pt idx="94">
                  <c:v>1.968019680196802</c:v>
                </c:pt>
                <c:pt idx="95">
                  <c:v>1.2300123001230012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309-4F58-A5A1-204417FFF4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07400"/>
        <c:axId val="416608184"/>
      </c:lineChart>
      <c:catAx>
        <c:axId val="41660740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08184"/>
        <c:crosses val="autoZero"/>
        <c:auto val="1"/>
        <c:lblAlgn val="ctr"/>
        <c:lblOffset val="100"/>
        <c:noMultiLvlLbl val="0"/>
      </c:catAx>
      <c:valAx>
        <c:axId val="41660818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0740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1680330449219915"/>
          <c:y val="0.23011290024716757"/>
          <c:w val="0.18032012157597313"/>
          <c:h val="0.21919698190326478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NJ </a:t>
            </a:r>
            <a:r>
              <a:rPr lang="cs-CZ" sz="1050" baseline="0"/>
              <a:t>–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2021 –</a:t>
            </a:r>
            <a:r>
              <a:rPr lang="cs-CZ" sz="1050" baseline="0"/>
              <a:t> </a:t>
            </a:r>
            <a:r>
              <a:rPr lang="cs-CZ" sz="1050"/>
              <a:t>PRVOMATURANTI</a:t>
            </a:r>
          </a:p>
        </c:rich>
      </c:tx>
      <c:layout/>
      <c:overlay val="1"/>
    </c:title>
    <c:autoTitleDeleted val="0"/>
    <c:plotArea>
      <c:layout>
        <c:manualLayout>
          <c:layoutTarget val="inner"/>
          <c:xMode val="edge"/>
          <c:yMode val="edge"/>
          <c:x val="0.11094800849153012"/>
          <c:y val="0.15985327731962415"/>
          <c:w val="0.85088644188623552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CY'!$AY$102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cat>
            <c:numRef>
              <c:f>'histogramy - CY'!$A$104:$A$199</c:f>
              <c:numCache>
                <c:formatCode>0</c:formatCode>
                <c:ptCount val="96"/>
                <c:pt idx="0">
                  <c:v>0</c:v>
                </c:pt>
                <c:pt idx="1">
                  <c:v>1.0526315789473684</c:v>
                </c:pt>
                <c:pt idx="2">
                  <c:v>2.1052631578947367</c:v>
                </c:pt>
                <c:pt idx="3">
                  <c:v>3.1578947368421053</c:v>
                </c:pt>
                <c:pt idx="4">
                  <c:v>4.2105263157894735</c:v>
                </c:pt>
                <c:pt idx="5">
                  <c:v>5.2631578947368416</c:v>
                </c:pt>
                <c:pt idx="6">
                  <c:v>6.3157894736842106</c:v>
                </c:pt>
                <c:pt idx="7">
                  <c:v>7.3684210526315779</c:v>
                </c:pt>
                <c:pt idx="8">
                  <c:v>8.4210526315789469</c:v>
                </c:pt>
                <c:pt idx="9">
                  <c:v>9.4736842105263204</c:v>
                </c:pt>
                <c:pt idx="10">
                  <c:v>10.526315789473699</c:v>
                </c:pt>
                <c:pt idx="11">
                  <c:v>11.578947368421099</c:v>
                </c:pt>
                <c:pt idx="12">
                  <c:v>12.6315789473684</c:v>
                </c:pt>
                <c:pt idx="13">
                  <c:v>13.6842105263158</c:v>
                </c:pt>
                <c:pt idx="14">
                  <c:v>14.7368421052632</c:v>
                </c:pt>
                <c:pt idx="15">
                  <c:v>15.789473684210501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CY'!$BD$104:$BD$199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9.6061479346781942E-2</c:v>
                </c:pt>
                <c:pt idx="16">
                  <c:v>0</c:v>
                </c:pt>
                <c:pt idx="17">
                  <c:v>9.6061479346781942E-2</c:v>
                </c:pt>
                <c:pt idx="18">
                  <c:v>0.19212295869356388</c:v>
                </c:pt>
                <c:pt idx="19">
                  <c:v>9.6061479346781942E-2</c:v>
                </c:pt>
                <c:pt idx="20">
                  <c:v>0.19212295869356388</c:v>
                </c:pt>
                <c:pt idx="21">
                  <c:v>9.6061479346781942E-2</c:v>
                </c:pt>
                <c:pt idx="22">
                  <c:v>0.48030739673390976</c:v>
                </c:pt>
                <c:pt idx="23">
                  <c:v>1.0566762728146013</c:v>
                </c:pt>
                <c:pt idx="24">
                  <c:v>0.96061479346781953</c:v>
                </c:pt>
                <c:pt idx="25">
                  <c:v>0.86455331412103753</c:v>
                </c:pt>
                <c:pt idx="26">
                  <c:v>0.96061479346781953</c:v>
                </c:pt>
                <c:pt idx="27">
                  <c:v>1.0566762728146013</c:v>
                </c:pt>
                <c:pt idx="28">
                  <c:v>1.8251681075888568</c:v>
                </c:pt>
                <c:pt idx="29">
                  <c:v>0.96061479346781953</c:v>
                </c:pt>
                <c:pt idx="30">
                  <c:v>0.86455331412103753</c:v>
                </c:pt>
                <c:pt idx="31">
                  <c:v>1.3448607108549471</c:v>
                </c:pt>
                <c:pt idx="32">
                  <c:v>0.96061479346781953</c:v>
                </c:pt>
                <c:pt idx="33">
                  <c:v>1.7291066282420751</c:v>
                </c:pt>
                <c:pt idx="34">
                  <c:v>1.3448607108549471</c:v>
                </c:pt>
                <c:pt idx="35">
                  <c:v>1.3448607108549471</c:v>
                </c:pt>
                <c:pt idx="36">
                  <c:v>0.76849183477425553</c:v>
                </c:pt>
                <c:pt idx="37">
                  <c:v>0.96061479346781953</c:v>
                </c:pt>
                <c:pt idx="38">
                  <c:v>0.96061479346781953</c:v>
                </c:pt>
                <c:pt idx="39">
                  <c:v>1.5369836695485111</c:v>
                </c:pt>
                <c:pt idx="40">
                  <c:v>1.0566762728146013</c:v>
                </c:pt>
                <c:pt idx="41">
                  <c:v>1.2487992315081651</c:v>
                </c:pt>
                <c:pt idx="42">
                  <c:v>1.1527377521613833</c:v>
                </c:pt>
                <c:pt idx="43">
                  <c:v>1.0566762728146013</c:v>
                </c:pt>
                <c:pt idx="44">
                  <c:v>0.86455331412103753</c:v>
                </c:pt>
                <c:pt idx="45">
                  <c:v>1.6330451488952931</c:v>
                </c:pt>
                <c:pt idx="46">
                  <c:v>0.67243035542747354</c:v>
                </c:pt>
                <c:pt idx="47">
                  <c:v>0.96061479346781953</c:v>
                </c:pt>
                <c:pt idx="48">
                  <c:v>0.57636887608069165</c:v>
                </c:pt>
                <c:pt idx="49">
                  <c:v>1.6330451488952931</c:v>
                </c:pt>
                <c:pt idx="50">
                  <c:v>0.86455331412103753</c:v>
                </c:pt>
                <c:pt idx="51">
                  <c:v>1.3448607108549471</c:v>
                </c:pt>
                <c:pt idx="52">
                  <c:v>1.3448607108549471</c:v>
                </c:pt>
                <c:pt idx="53">
                  <c:v>2.0172910662824206</c:v>
                </c:pt>
                <c:pt idx="54">
                  <c:v>1.2487992315081651</c:v>
                </c:pt>
                <c:pt idx="55">
                  <c:v>1.2487992315081651</c:v>
                </c:pt>
                <c:pt idx="56">
                  <c:v>1.6330451488952931</c:v>
                </c:pt>
                <c:pt idx="57">
                  <c:v>1.1527377521613833</c:v>
                </c:pt>
                <c:pt idx="58">
                  <c:v>0.86455331412103753</c:v>
                </c:pt>
                <c:pt idx="59">
                  <c:v>1.5369836695485111</c:v>
                </c:pt>
                <c:pt idx="60">
                  <c:v>1.1527377521613833</c:v>
                </c:pt>
                <c:pt idx="61">
                  <c:v>0.96061479346781953</c:v>
                </c:pt>
                <c:pt idx="62">
                  <c:v>1.8251681075888568</c:v>
                </c:pt>
                <c:pt idx="63">
                  <c:v>1.8251681075888568</c:v>
                </c:pt>
                <c:pt idx="64">
                  <c:v>1.1527377521613833</c:v>
                </c:pt>
                <c:pt idx="65">
                  <c:v>1.1527377521613833</c:v>
                </c:pt>
                <c:pt idx="66">
                  <c:v>1.1527377521613833</c:v>
                </c:pt>
                <c:pt idx="67">
                  <c:v>1.2487992315081651</c:v>
                </c:pt>
                <c:pt idx="68">
                  <c:v>1.3448607108549471</c:v>
                </c:pt>
                <c:pt idx="69">
                  <c:v>1.3448607108549471</c:v>
                </c:pt>
                <c:pt idx="70">
                  <c:v>0.96061479346781953</c:v>
                </c:pt>
                <c:pt idx="71">
                  <c:v>1.4409221902017291</c:v>
                </c:pt>
                <c:pt idx="72">
                  <c:v>1.2487992315081651</c:v>
                </c:pt>
                <c:pt idx="73">
                  <c:v>1.1527377521613833</c:v>
                </c:pt>
                <c:pt idx="74">
                  <c:v>1.6330451488952931</c:v>
                </c:pt>
                <c:pt idx="75">
                  <c:v>1.8251681075888568</c:v>
                </c:pt>
                <c:pt idx="76">
                  <c:v>1.4409221902017291</c:v>
                </c:pt>
                <c:pt idx="77">
                  <c:v>1.3448607108549471</c:v>
                </c:pt>
                <c:pt idx="78">
                  <c:v>0.96061479346781953</c:v>
                </c:pt>
                <c:pt idx="79">
                  <c:v>1.1527377521613833</c:v>
                </c:pt>
                <c:pt idx="80">
                  <c:v>1.2487992315081651</c:v>
                </c:pt>
                <c:pt idx="81">
                  <c:v>1.1527377521613833</c:v>
                </c:pt>
                <c:pt idx="82">
                  <c:v>1.1527377521613833</c:v>
                </c:pt>
                <c:pt idx="83">
                  <c:v>1.8251681075888568</c:v>
                </c:pt>
                <c:pt idx="84">
                  <c:v>1.6330451488952931</c:v>
                </c:pt>
                <c:pt idx="85">
                  <c:v>2.4975984630163302</c:v>
                </c:pt>
                <c:pt idx="86">
                  <c:v>2.2094140249759846</c:v>
                </c:pt>
                <c:pt idx="87">
                  <c:v>2.2094140249759846</c:v>
                </c:pt>
                <c:pt idx="88">
                  <c:v>2.1133525456292026</c:v>
                </c:pt>
                <c:pt idx="89">
                  <c:v>2.3054755043227666</c:v>
                </c:pt>
                <c:pt idx="90">
                  <c:v>1.8251681075888568</c:v>
                </c:pt>
                <c:pt idx="91">
                  <c:v>2.4015369836695486</c:v>
                </c:pt>
                <c:pt idx="92">
                  <c:v>1.2487992315081651</c:v>
                </c:pt>
                <c:pt idx="93">
                  <c:v>2.0172910662824206</c:v>
                </c:pt>
                <c:pt idx="94">
                  <c:v>2.0172910662824206</c:v>
                </c:pt>
                <c:pt idx="95">
                  <c:v>0.96061479346781953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1F2-4204-8C1F-B92333F295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24060416"/>
        <c:axId val="424072960"/>
      </c:barChart>
      <c:lineChart>
        <c:grouping val="standard"/>
        <c:varyColors val="0"/>
        <c:ser>
          <c:idx val="0"/>
          <c:order val="0"/>
          <c:tx>
            <c:strRef>
              <c:f>'histogramy - CY'!$BE$102</c:f>
              <c:strCache>
                <c:ptCount val="1"/>
                <c:pt idx="0">
                  <c:v>CHLAPCI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none"/>
          </c:marker>
          <c:cat>
            <c:numRef>
              <c:f>'histogramy - CY'!$A$104:$A$199</c:f>
              <c:numCache>
                <c:formatCode>0</c:formatCode>
                <c:ptCount val="96"/>
                <c:pt idx="0">
                  <c:v>0</c:v>
                </c:pt>
                <c:pt idx="1">
                  <c:v>1.0526315789473684</c:v>
                </c:pt>
                <c:pt idx="2">
                  <c:v>2.1052631578947367</c:v>
                </c:pt>
                <c:pt idx="3">
                  <c:v>3.1578947368421053</c:v>
                </c:pt>
                <c:pt idx="4">
                  <c:v>4.2105263157894735</c:v>
                </c:pt>
                <c:pt idx="5">
                  <c:v>5.2631578947368416</c:v>
                </c:pt>
                <c:pt idx="6">
                  <c:v>6.3157894736842106</c:v>
                </c:pt>
                <c:pt idx="7">
                  <c:v>7.3684210526315779</c:v>
                </c:pt>
                <c:pt idx="8">
                  <c:v>8.4210526315789469</c:v>
                </c:pt>
                <c:pt idx="9">
                  <c:v>9.4736842105263204</c:v>
                </c:pt>
                <c:pt idx="10">
                  <c:v>10.526315789473699</c:v>
                </c:pt>
                <c:pt idx="11">
                  <c:v>11.578947368421099</c:v>
                </c:pt>
                <c:pt idx="12">
                  <c:v>12.6315789473684</c:v>
                </c:pt>
                <c:pt idx="13">
                  <c:v>13.6842105263158</c:v>
                </c:pt>
                <c:pt idx="14">
                  <c:v>14.7368421052632</c:v>
                </c:pt>
                <c:pt idx="15">
                  <c:v>15.789473684210501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CY'!$BJ$104:$BJ$199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0.28901734104046239</c:v>
                </c:pt>
                <c:pt idx="18">
                  <c:v>0</c:v>
                </c:pt>
                <c:pt idx="19">
                  <c:v>0</c:v>
                </c:pt>
                <c:pt idx="20">
                  <c:v>0.28901734104046239</c:v>
                </c:pt>
                <c:pt idx="21">
                  <c:v>0.28901734104046239</c:v>
                </c:pt>
                <c:pt idx="22">
                  <c:v>0</c:v>
                </c:pt>
                <c:pt idx="23">
                  <c:v>0.86705202312138718</c:v>
                </c:pt>
                <c:pt idx="24">
                  <c:v>0.86705202312138718</c:v>
                </c:pt>
                <c:pt idx="25">
                  <c:v>0.57803468208092479</c:v>
                </c:pt>
                <c:pt idx="26">
                  <c:v>1.1560693641618496</c:v>
                </c:pt>
                <c:pt idx="27">
                  <c:v>1.7341040462427744</c:v>
                </c:pt>
                <c:pt idx="28">
                  <c:v>1.7341040462427744</c:v>
                </c:pt>
                <c:pt idx="29">
                  <c:v>1.4450867052023122</c:v>
                </c:pt>
                <c:pt idx="30">
                  <c:v>0.86705202312138718</c:v>
                </c:pt>
                <c:pt idx="31">
                  <c:v>0.57803468208092479</c:v>
                </c:pt>
                <c:pt idx="32">
                  <c:v>1.1560693641618496</c:v>
                </c:pt>
                <c:pt idx="33">
                  <c:v>2.3121387283236992</c:v>
                </c:pt>
                <c:pt idx="34">
                  <c:v>1.7341040462427744</c:v>
                </c:pt>
                <c:pt idx="35">
                  <c:v>2.3121387283236992</c:v>
                </c:pt>
                <c:pt idx="36">
                  <c:v>1.1560693641618496</c:v>
                </c:pt>
                <c:pt idx="37">
                  <c:v>1.4450867052023122</c:v>
                </c:pt>
                <c:pt idx="38">
                  <c:v>1.1560693641618496</c:v>
                </c:pt>
                <c:pt idx="39">
                  <c:v>1.1560693641618496</c:v>
                </c:pt>
                <c:pt idx="40">
                  <c:v>0.57803468208092479</c:v>
                </c:pt>
                <c:pt idx="41">
                  <c:v>0.57803468208092479</c:v>
                </c:pt>
                <c:pt idx="42">
                  <c:v>0.57803468208092479</c:v>
                </c:pt>
                <c:pt idx="43">
                  <c:v>0.86705202312138718</c:v>
                </c:pt>
                <c:pt idx="44">
                  <c:v>0</c:v>
                </c:pt>
                <c:pt idx="45">
                  <c:v>1.7341040462427744</c:v>
                </c:pt>
                <c:pt idx="46">
                  <c:v>0</c:v>
                </c:pt>
                <c:pt idx="47">
                  <c:v>1.1560693641618496</c:v>
                </c:pt>
                <c:pt idx="48">
                  <c:v>1.4450867052023122</c:v>
                </c:pt>
                <c:pt idx="49">
                  <c:v>0.28901734104046239</c:v>
                </c:pt>
                <c:pt idx="50">
                  <c:v>0.57803468208092479</c:v>
                </c:pt>
                <c:pt idx="51">
                  <c:v>1.7341040462427744</c:v>
                </c:pt>
                <c:pt idx="52">
                  <c:v>1.1560693641618496</c:v>
                </c:pt>
                <c:pt idx="53">
                  <c:v>2.0231213872832372</c:v>
                </c:pt>
                <c:pt idx="54">
                  <c:v>1.1560693641618496</c:v>
                </c:pt>
                <c:pt idx="55">
                  <c:v>0.86705202312138718</c:v>
                </c:pt>
                <c:pt idx="56">
                  <c:v>2.3121387283236992</c:v>
                </c:pt>
                <c:pt idx="57">
                  <c:v>1.4450867052023122</c:v>
                </c:pt>
                <c:pt idx="58">
                  <c:v>0.28901734104046239</c:v>
                </c:pt>
                <c:pt idx="59">
                  <c:v>1.4450867052023122</c:v>
                </c:pt>
                <c:pt idx="60">
                  <c:v>0.57803468208092479</c:v>
                </c:pt>
                <c:pt idx="61">
                  <c:v>0.86705202312138718</c:v>
                </c:pt>
                <c:pt idx="62">
                  <c:v>2.0231213872832372</c:v>
                </c:pt>
                <c:pt idx="63">
                  <c:v>1.4450867052023122</c:v>
                </c:pt>
                <c:pt idx="64">
                  <c:v>2.3121387283236992</c:v>
                </c:pt>
                <c:pt idx="65">
                  <c:v>1.4450867052023122</c:v>
                </c:pt>
                <c:pt idx="66">
                  <c:v>0.86705202312138718</c:v>
                </c:pt>
                <c:pt idx="67">
                  <c:v>1.4450867052023122</c:v>
                </c:pt>
                <c:pt idx="68">
                  <c:v>0.86705202312138718</c:v>
                </c:pt>
                <c:pt idx="69">
                  <c:v>1.4450867052023122</c:v>
                </c:pt>
                <c:pt idx="70">
                  <c:v>0.57803468208092479</c:v>
                </c:pt>
                <c:pt idx="71">
                  <c:v>0.57803468208092479</c:v>
                </c:pt>
                <c:pt idx="72">
                  <c:v>1.1560693641618496</c:v>
                </c:pt>
                <c:pt idx="73">
                  <c:v>1.4450867052023122</c:v>
                </c:pt>
                <c:pt idx="74">
                  <c:v>2.601156069364162</c:v>
                </c:pt>
                <c:pt idx="75">
                  <c:v>2.601156069364162</c:v>
                </c:pt>
                <c:pt idx="76">
                  <c:v>1.1560693641618496</c:v>
                </c:pt>
                <c:pt idx="77">
                  <c:v>1.1560693641618496</c:v>
                </c:pt>
                <c:pt idx="78">
                  <c:v>0.57803468208092479</c:v>
                </c:pt>
                <c:pt idx="79">
                  <c:v>1.7341040462427744</c:v>
                </c:pt>
                <c:pt idx="80">
                  <c:v>1.1560693641618496</c:v>
                </c:pt>
                <c:pt idx="81">
                  <c:v>1.1560693641618496</c:v>
                </c:pt>
                <c:pt idx="82">
                  <c:v>0.86705202312138718</c:v>
                </c:pt>
                <c:pt idx="83">
                  <c:v>1.7341040462427744</c:v>
                </c:pt>
                <c:pt idx="84">
                  <c:v>1.4450867052023122</c:v>
                </c:pt>
                <c:pt idx="85">
                  <c:v>1.1560693641618496</c:v>
                </c:pt>
                <c:pt idx="86">
                  <c:v>2.601156069364162</c:v>
                </c:pt>
                <c:pt idx="87">
                  <c:v>2.8901734104046244</c:v>
                </c:pt>
                <c:pt idx="88">
                  <c:v>2.8901734104046244</c:v>
                </c:pt>
                <c:pt idx="89">
                  <c:v>4.6242774566473983</c:v>
                </c:pt>
                <c:pt idx="90">
                  <c:v>1.1560693641618496</c:v>
                </c:pt>
                <c:pt idx="91">
                  <c:v>2.8901734104046244</c:v>
                </c:pt>
                <c:pt idx="92">
                  <c:v>0.86705202312138718</c:v>
                </c:pt>
                <c:pt idx="93">
                  <c:v>1.7341040462427744</c:v>
                </c:pt>
                <c:pt idx="94">
                  <c:v>2.0231213872832372</c:v>
                </c:pt>
                <c:pt idx="95">
                  <c:v>0.57803468208092479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1F2-4204-8C1F-B92333F295B5}"/>
            </c:ext>
          </c:extLst>
        </c:ser>
        <c:ser>
          <c:idx val="2"/>
          <c:order val="2"/>
          <c:tx>
            <c:strRef>
              <c:f>'histogramy - CY'!$BK$102</c:f>
              <c:strCache>
                <c:ptCount val="1"/>
                <c:pt idx="0">
                  <c:v>DÍVKY</c:v>
                </c:pt>
              </c:strCache>
            </c:strRef>
          </c:tx>
          <c:spPr>
            <a:ln>
              <a:solidFill>
                <a:schemeClr val="accent1"/>
              </a:solidFill>
            </a:ln>
          </c:spPr>
          <c:marker>
            <c:symbol val="none"/>
          </c:marker>
          <c:cat>
            <c:numRef>
              <c:f>'histogramy - CY'!$A$104:$A$199</c:f>
              <c:numCache>
                <c:formatCode>0</c:formatCode>
                <c:ptCount val="96"/>
                <c:pt idx="0">
                  <c:v>0</c:v>
                </c:pt>
                <c:pt idx="1">
                  <c:v>1.0526315789473684</c:v>
                </c:pt>
                <c:pt idx="2">
                  <c:v>2.1052631578947367</c:v>
                </c:pt>
                <c:pt idx="3">
                  <c:v>3.1578947368421053</c:v>
                </c:pt>
                <c:pt idx="4">
                  <c:v>4.2105263157894735</c:v>
                </c:pt>
                <c:pt idx="5">
                  <c:v>5.2631578947368416</c:v>
                </c:pt>
                <c:pt idx="6">
                  <c:v>6.3157894736842106</c:v>
                </c:pt>
                <c:pt idx="7">
                  <c:v>7.3684210526315779</c:v>
                </c:pt>
                <c:pt idx="8">
                  <c:v>8.4210526315789469</c:v>
                </c:pt>
                <c:pt idx="9">
                  <c:v>9.4736842105263204</c:v>
                </c:pt>
                <c:pt idx="10">
                  <c:v>10.526315789473699</c:v>
                </c:pt>
                <c:pt idx="11">
                  <c:v>11.578947368421099</c:v>
                </c:pt>
                <c:pt idx="12">
                  <c:v>12.6315789473684</c:v>
                </c:pt>
                <c:pt idx="13">
                  <c:v>13.6842105263158</c:v>
                </c:pt>
                <c:pt idx="14">
                  <c:v>14.7368421052632</c:v>
                </c:pt>
                <c:pt idx="15">
                  <c:v>15.789473684210501</c:v>
                </c:pt>
                <c:pt idx="16">
                  <c:v>16.84</c:v>
                </c:pt>
                <c:pt idx="17">
                  <c:v>17.89</c:v>
                </c:pt>
                <c:pt idx="18">
                  <c:v>18.940000000000001</c:v>
                </c:pt>
                <c:pt idx="19">
                  <c:v>20</c:v>
                </c:pt>
                <c:pt idx="20">
                  <c:v>21.05</c:v>
                </c:pt>
                <c:pt idx="21">
                  <c:v>22.1</c:v>
                </c:pt>
                <c:pt idx="22">
                  <c:v>23.15</c:v>
                </c:pt>
                <c:pt idx="23">
                  <c:v>24.21</c:v>
                </c:pt>
                <c:pt idx="24">
                  <c:v>25.26</c:v>
                </c:pt>
                <c:pt idx="25">
                  <c:v>26.31</c:v>
                </c:pt>
                <c:pt idx="26">
                  <c:v>27.36</c:v>
                </c:pt>
                <c:pt idx="27">
                  <c:v>28.42</c:v>
                </c:pt>
                <c:pt idx="28">
                  <c:v>29.47</c:v>
                </c:pt>
                <c:pt idx="29">
                  <c:v>30.52</c:v>
                </c:pt>
                <c:pt idx="30">
                  <c:v>31.57</c:v>
                </c:pt>
                <c:pt idx="31">
                  <c:v>32.630000000000003</c:v>
                </c:pt>
                <c:pt idx="32">
                  <c:v>33.68</c:v>
                </c:pt>
                <c:pt idx="33">
                  <c:v>34.729999999999997</c:v>
                </c:pt>
                <c:pt idx="34">
                  <c:v>35.78</c:v>
                </c:pt>
                <c:pt idx="35">
                  <c:v>36.840000000000003</c:v>
                </c:pt>
                <c:pt idx="36">
                  <c:v>37.89</c:v>
                </c:pt>
                <c:pt idx="37">
                  <c:v>38.94</c:v>
                </c:pt>
                <c:pt idx="38">
                  <c:v>40</c:v>
                </c:pt>
                <c:pt idx="39">
                  <c:v>41.05</c:v>
                </c:pt>
                <c:pt idx="40">
                  <c:v>42.1</c:v>
                </c:pt>
                <c:pt idx="41">
                  <c:v>43.15</c:v>
                </c:pt>
                <c:pt idx="42">
                  <c:v>44.22</c:v>
                </c:pt>
                <c:pt idx="43">
                  <c:v>45.27</c:v>
                </c:pt>
                <c:pt idx="44">
                  <c:v>46.32</c:v>
                </c:pt>
                <c:pt idx="45">
                  <c:v>47.37</c:v>
                </c:pt>
                <c:pt idx="46">
                  <c:v>48.43</c:v>
                </c:pt>
                <c:pt idx="47">
                  <c:v>49.48</c:v>
                </c:pt>
                <c:pt idx="48">
                  <c:v>50.53</c:v>
                </c:pt>
                <c:pt idx="49">
                  <c:v>51.58</c:v>
                </c:pt>
                <c:pt idx="50">
                  <c:v>52.64</c:v>
                </c:pt>
                <c:pt idx="51">
                  <c:v>53.69</c:v>
                </c:pt>
                <c:pt idx="52">
                  <c:v>54.74</c:v>
                </c:pt>
                <c:pt idx="53">
                  <c:v>55.79</c:v>
                </c:pt>
                <c:pt idx="54">
                  <c:v>56.85</c:v>
                </c:pt>
                <c:pt idx="55">
                  <c:v>57.9</c:v>
                </c:pt>
                <c:pt idx="56">
                  <c:v>58.95</c:v>
                </c:pt>
                <c:pt idx="57">
                  <c:v>60</c:v>
                </c:pt>
                <c:pt idx="58">
                  <c:v>61.06</c:v>
                </c:pt>
                <c:pt idx="59">
                  <c:v>62.11</c:v>
                </c:pt>
                <c:pt idx="60">
                  <c:v>63.16</c:v>
                </c:pt>
                <c:pt idx="61">
                  <c:v>64.22</c:v>
                </c:pt>
                <c:pt idx="62">
                  <c:v>65.27</c:v>
                </c:pt>
                <c:pt idx="63">
                  <c:v>66.319999999999993</c:v>
                </c:pt>
                <c:pt idx="64">
                  <c:v>67.37</c:v>
                </c:pt>
                <c:pt idx="65">
                  <c:v>68.430000000000007</c:v>
                </c:pt>
                <c:pt idx="66">
                  <c:v>69.48</c:v>
                </c:pt>
                <c:pt idx="67">
                  <c:v>70.53</c:v>
                </c:pt>
                <c:pt idx="68">
                  <c:v>71.58</c:v>
                </c:pt>
                <c:pt idx="69">
                  <c:v>72.64</c:v>
                </c:pt>
                <c:pt idx="70">
                  <c:v>73.69</c:v>
                </c:pt>
                <c:pt idx="71">
                  <c:v>74.739999999999995</c:v>
                </c:pt>
                <c:pt idx="72">
                  <c:v>75.790000000000006</c:v>
                </c:pt>
                <c:pt idx="73">
                  <c:v>76.849999999999994</c:v>
                </c:pt>
                <c:pt idx="74">
                  <c:v>77.900000000000006</c:v>
                </c:pt>
                <c:pt idx="75">
                  <c:v>78.95</c:v>
                </c:pt>
                <c:pt idx="76">
                  <c:v>80</c:v>
                </c:pt>
                <c:pt idx="77">
                  <c:v>81.06</c:v>
                </c:pt>
                <c:pt idx="78">
                  <c:v>82.11</c:v>
                </c:pt>
                <c:pt idx="79">
                  <c:v>83.16</c:v>
                </c:pt>
                <c:pt idx="80">
                  <c:v>84.22</c:v>
                </c:pt>
                <c:pt idx="81">
                  <c:v>85.27</c:v>
                </c:pt>
                <c:pt idx="82">
                  <c:v>86.32</c:v>
                </c:pt>
                <c:pt idx="83">
                  <c:v>87.37</c:v>
                </c:pt>
                <c:pt idx="84">
                  <c:v>88.43</c:v>
                </c:pt>
                <c:pt idx="85">
                  <c:v>89.48</c:v>
                </c:pt>
                <c:pt idx="86">
                  <c:v>90.53</c:v>
                </c:pt>
                <c:pt idx="87">
                  <c:v>91.58</c:v>
                </c:pt>
                <c:pt idx="88">
                  <c:v>92.64</c:v>
                </c:pt>
                <c:pt idx="89">
                  <c:v>93.69</c:v>
                </c:pt>
                <c:pt idx="90">
                  <c:v>94.74</c:v>
                </c:pt>
                <c:pt idx="91">
                  <c:v>95.79</c:v>
                </c:pt>
                <c:pt idx="92">
                  <c:v>96.85</c:v>
                </c:pt>
                <c:pt idx="93">
                  <c:v>97.9</c:v>
                </c:pt>
                <c:pt idx="94">
                  <c:v>98.95</c:v>
                </c:pt>
                <c:pt idx="95">
                  <c:v>100</c:v>
                </c:pt>
              </c:numCache>
            </c:numRef>
          </c:cat>
          <c:val>
            <c:numRef>
              <c:f>'histogramy - CY'!$BP$104:$BP$199</c:f>
              <c:numCache>
                <c:formatCode>0.0</c:formatCode>
                <c:ptCount val="9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0.14388489208633093</c:v>
                </c:pt>
                <c:pt idx="16">
                  <c:v>0</c:v>
                </c:pt>
                <c:pt idx="17">
                  <c:v>0</c:v>
                </c:pt>
                <c:pt idx="18">
                  <c:v>0.28776978417266186</c:v>
                </c:pt>
                <c:pt idx="19">
                  <c:v>0.14388489208633093</c:v>
                </c:pt>
                <c:pt idx="20">
                  <c:v>0.14388489208633093</c:v>
                </c:pt>
                <c:pt idx="21">
                  <c:v>0</c:v>
                </c:pt>
                <c:pt idx="22">
                  <c:v>0.71942446043165476</c:v>
                </c:pt>
                <c:pt idx="23">
                  <c:v>1.1510791366906474</c:v>
                </c:pt>
                <c:pt idx="24">
                  <c:v>1.0071942446043165</c:v>
                </c:pt>
                <c:pt idx="25">
                  <c:v>1.0071942446043165</c:v>
                </c:pt>
                <c:pt idx="26">
                  <c:v>0.86330935251798557</c:v>
                </c:pt>
                <c:pt idx="27">
                  <c:v>0.71942446043165476</c:v>
                </c:pt>
                <c:pt idx="28">
                  <c:v>1.8705035971223021</c:v>
                </c:pt>
                <c:pt idx="29">
                  <c:v>0.71942446043165476</c:v>
                </c:pt>
                <c:pt idx="30">
                  <c:v>0.86330935251798557</c:v>
                </c:pt>
                <c:pt idx="31">
                  <c:v>1.7266187050359711</c:v>
                </c:pt>
                <c:pt idx="32">
                  <c:v>0.86330935251798557</c:v>
                </c:pt>
                <c:pt idx="33">
                  <c:v>1.4388489208633095</c:v>
                </c:pt>
                <c:pt idx="34">
                  <c:v>1.1510791366906474</c:v>
                </c:pt>
                <c:pt idx="35">
                  <c:v>0.86330935251798557</c:v>
                </c:pt>
                <c:pt idx="36">
                  <c:v>0.57553956834532372</c:v>
                </c:pt>
                <c:pt idx="37">
                  <c:v>0.71942446043165476</c:v>
                </c:pt>
                <c:pt idx="38">
                  <c:v>0.86330935251798557</c:v>
                </c:pt>
                <c:pt idx="39">
                  <c:v>1.7266187050359711</c:v>
                </c:pt>
                <c:pt idx="40">
                  <c:v>1.2949640287769784</c:v>
                </c:pt>
                <c:pt idx="41">
                  <c:v>1.5827338129496402</c:v>
                </c:pt>
                <c:pt idx="42">
                  <c:v>1.4388489208633095</c:v>
                </c:pt>
                <c:pt idx="43">
                  <c:v>1.1510791366906474</c:v>
                </c:pt>
                <c:pt idx="44">
                  <c:v>1.2949640287769784</c:v>
                </c:pt>
                <c:pt idx="45">
                  <c:v>1.5827338129496402</c:v>
                </c:pt>
                <c:pt idx="46">
                  <c:v>1.0071942446043165</c:v>
                </c:pt>
                <c:pt idx="47">
                  <c:v>0.86330935251798557</c:v>
                </c:pt>
                <c:pt idx="48">
                  <c:v>0.14388489208633093</c:v>
                </c:pt>
                <c:pt idx="49">
                  <c:v>2.3021582733812949</c:v>
                </c:pt>
                <c:pt idx="50">
                  <c:v>1.0071942446043165</c:v>
                </c:pt>
                <c:pt idx="51">
                  <c:v>1.1510791366906474</c:v>
                </c:pt>
                <c:pt idx="52">
                  <c:v>1.4388489208633095</c:v>
                </c:pt>
                <c:pt idx="53">
                  <c:v>2.014388489208633</c:v>
                </c:pt>
                <c:pt idx="54">
                  <c:v>1.2949640287769784</c:v>
                </c:pt>
                <c:pt idx="55">
                  <c:v>1.4388489208633095</c:v>
                </c:pt>
                <c:pt idx="56">
                  <c:v>1.2949640287769784</c:v>
                </c:pt>
                <c:pt idx="57">
                  <c:v>1.0071942446043165</c:v>
                </c:pt>
                <c:pt idx="58">
                  <c:v>1.1510791366906474</c:v>
                </c:pt>
                <c:pt idx="59">
                  <c:v>1.5827338129496402</c:v>
                </c:pt>
                <c:pt idx="60">
                  <c:v>1.4388489208633095</c:v>
                </c:pt>
                <c:pt idx="61">
                  <c:v>1.0071942446043165</c:v>
                </c:pt>
                <c:pt idx="62">
                  <c:v>1.7266187050359711</c:v>
                </c:pt>
                <c:pt idx="63">
                  <c:v>2.014388489208633</c:v>
                </c:pt>
                <c:pt idx="64">
                  <c:v>0.57553956834532372</c:v>
                </c:pt>
                <c:pt idx="65">
                  <c:v>1.0071942446043165</c:v>
                </c:pt>
                <c:pt idx="66">
                  <c:v>1.2949640287769784</c:v>
                </c:pt>
                <c:pt idx="67">
                  <c:v>1.1510791366906474</c:v>
                </c:pt>
                <c:pt idx="68">
                  <c:v>1.5827338129496402</c:v>
                </c:pt>
                <c:pt idx="69">
                  <c:v>1.2949640287769784</c:v>
                </c:pt>
                <c:pt idx="70">
                  <c:v>1.1510791366906474</c:v>
                </c:pt>
                <c:pt idx="71">
                  <c:v>1.8705035971223021</c:v>
                </c:pt>
                <c:pt idx="72">
                  <c:v>1.2949640287769784</c:v>
                </c:pt>
                <c:pt idx="73">
                  <c:v>1.0071942446043165</c:v>
                </c:pt>
                <c:pt idx="74">
                  <c:v>1.1510791366906474</c:v>
                </c:pt>
                <c:pt idx="75">
                  <c:v>1.4388489208633095</c:v>
                </c:pt>
                <c:pt idx="76">
                  <c:v>1.5827338129496402</c:v>
                </c:pt>
                <c:pt idx="77">
                  <c:v>1.4388489208633095</c:v>
                </c:pt>
                <c:pt idx="78">
                  <c:v>1.1510791366906474</c:v>
                </c:pt>
                <c:pt idx="79">
                  <c:v>0.86330935251798557</c:v>
                </c:pt>
                <c:pt idx="80">
                  <c:v>1.2949640287769784</c:v>
                </c:pt>
                <c:pt idx="81">
                  <c:v>1.1510791366906474</c:v>
                </c:pt>
                <c:pt idx="82">
                  <c:v>1.2949640287769784</c:v>
                </c:pt>
                <c:pt idx="83">
                  <c:v>1.8705035971223021</c:v>
                </c:pt>
                <c:pt idx="84">
                  <c:v>1.7266187050359711</c:v>
                </c:pt>
                <c:pt idx="85">
                  <c:v>3.1654676258992804</c:v>
                </c:pt>
                <c:pt idx="86">
                  <c:v>2.014388489208633</c:v>
                </c:pt>
                <c:pt idx="87">
                  <c:v>1.8705035971223021</c:v>
                </c:pt>
                <c:pt idx="88">
                  <c:v>1.7266187050359711</c:v>
                </c:pt>
                <c:pt idx="89">
                  <c:v>1.1510791366906474</c:v>
                </c:pt>
                <c:pt idx="90">
                  <c:v>2.1582733812949639</c:v>
                </c:pt>
                <c:pt idx="91">
                  <c:v>2.1582733812949639</c:v>
                </c:pt>
                <c:pt idx="92">
                  <c:v>1.4388489208633095</c:v>
                </c:pt>
                <c:pt idx="93">
                  <c:v>2.1582733812949639</c:v>
                </c:pt>
                <c:pt idx="94">
                  <c:v>2.014388489208633</c:v>
                </c:pt>
                <c:pt idx="95">
                  <c:v>1.1510791366906474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1F2-4204-8C1F-B92333F295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4060416"/>
        <c:axId val="424072960"/>
      </c:lineChart>
      <c:catAx>
        <c:axId val="42406041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24072960"/>
        <c:crosses val="autoZero"/>
        <c:auto val="1"/>
        <c:lblAlgn val="ctr"/>
        <c:lblOffset val="100"/>
        <c:noMultiLvlLbl val="0"/>
      </c:catAx>
      <c:valAx>
        <c:axId val="4240729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24060416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1680330449219915"/>
          <c:y val="0.23011290024716757"/>
          <c:w val="0.23045813464297507"/>
          <c:h val="0.21919698190326478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00"/>
            </a:pPr>
            <a:r>
              <a:rPr lang="cs-CZ" sz="1000" b="1" i="0" baseline="0">
                <a:effectLst/>
              </a:rPr>
              <a:t>RUŠTINA </a:t>
            </a:r>
            <a:r>
              <a:rPr lang="cs-CZ" sz="1000" b="1" i="0" u="none" strike="noStrike" baseline="0">
                <a:effectLst/>
              </a:rPr>
              <a:t>–</a:t>
            </a:r>
            <a:r>
              <a:rPr lang="cs-CZ" sz="1000" b="1" i="0" baseline="0">
                <a:effectLst/>
              </a:rPr>
              <a:t> STRUKTURA PŘIHLÁŠENÝCH PRVOMATURANTŮ PODLE TYPU ŠKOLY </a:t>
            </a:r>
            <a:r>
              <a:rPr lang="cs-CZ" sz="1000" b="1" i="0" u="none" strike="noStrike" baseline="0">
                <a:effectLst/>
              </a:rPr>
              <a:t>– </a:t>
            </a:r>
            <a:r>
              <a:rPr lang="cs-CZ" sz="1000" b="1" i="0" baseline="0">
                <a:effectLst/>
              </a:rPr>
              <a:t>JARNÍ ZO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7122703412073491E-2"/>
          <c:y val="0.13430311204511991"/>
          <c:w val="0.87452811556295085"/>
          <c:h val="0.7094968086512475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'VZOREK(2013-2021)'!$B$120</c:f>
              <c:strCache>
                <c:ptCount val="1"/>
                <c:pt idx="0">
                  <c:v>GYMNÁZIUM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'VZOREK(2013-2021)'!$V$118:$AD$118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'VZOREK(2013-2021)'!$V$120:$AD$120</c:f>
              <c:numCache>
                <c:formatCode>0.0</c:formatCode>
                <c:ptCount val="9"/>
                <c:pt idx="0">
                  <c:v>12.20715166461159</c:v>
                </c:pt>
                <c:pt idx="1">
                  <c:v>17.741935483870968</c:v>
                </c:pt>
                <c:pt idx="2">
                  <c:v>18.240516545601292</c:v>
                </c:pt>
                <c:pt idx="3">
                  <c:v>19.446845289541919</c:v>
                </c:pt>
                <c:pt idx="4">
                  <c:v>18.085106382978726</c:v>
                </c:pt>
                <c:pt idx="5">
                  <c:v>20.73170731707317</c:v>
                </c:pt>
                <c:pt idx="6">
                  <c:v>22.117647058823529</c:v>
                </c:pt>
                <c:pt idx="7">
                  <c:v>20.74966532797858</c:v>
                </c:pt>
                <c:pt idx="8">
                  <c:v>17.397454031117398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B1B-475A-A3A5-DFBE702AD683}"/>
            </c:ext>
          </c:extLst>
        </c:ser>
        <c:ser>
          <c:idx val="1"/>
          <c:order val="1"/>
          <c:tx>
            <c:strRef>
              <c:f>'VZOREK(2013-2021)'!$B$121</c:f>
              <c:strCache>
                <c:ptCount val="1"/>
                <c:pt idx="0">
                  <c:v>LYCEUM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'VZOREK(2013-2021)'!$V$118:$AD$118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'VZOREK(2013-2021)'!$V$121:$AD$121</c:f>
              <c:numCache>
                <c:formatCode>0.0</c:formatCode>
                <c:ptCount val="9"/>
                <c:pt idx="0">
                  <c:v>2.5277435265104811</c:v>
                </c:pt>
                <c:pt idx="1">
                  <c:v>3.7166900420757361</c:v>
                </c:pt>
                <c:pt idx="2">
                  <c:v>3.4705407586763521</c:v>
                </c:pt>
                <c:pt idx="3">
                  <c:v>3.9757994814174586</c:v>
                </c:pt>
                <c:pt idx="4">
                  <c:v>3.67504835589942</c:v>
                </c:pt>
                <c:pt idx="5">
                  <c:v>4.6341463414634143</c:v>
                </c:pt>
                <c:pt idx="6">
                  <c:v>5.8823529411764701</c:v>
                </c:pt>
                <c:pt idx="7">
                  <c:v>7.2289156626506017</c:v>
                </c:pt>
                <c:pt idx="8">
                  <c:v>3.9603960396039604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B1B-475A-A3A5-DFBE702AD683}"/>
            </c:ext>
          </c:extLst>
        </c:ser>
        <c:ser>
          <c:idx val="2"/>
          <c:order val="2"/>
          <c:tx>
            <c:strRef>
              <c:f>'VZOREK(2013-2021)'!$B$122</c:f>
              <c:strCache>
                <c:ptCount val="1"/>
                <c:pt idx="0">
                  <c:v>SOŠ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'VZOREK(2013-2021)'!$V$118:$AD$118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'VZOREK(2013-2021)'!$V$122:$AD$122</c:f>
              <c:numCache>
                <c:formatCode>0.0</c:formatCode>
                <c:ptCount val="9"/>
                <c:pt idx="0">
                  <c:v>36.004932182490748</c:v>
                </c:pt>
                <c:pt idx="1">
                  <c:v>32.117812061711085</c:v>
                </c:pt>
                <c:pt idx="2">
                  <c:v>40.19370460048426</c:v>
                </c:pt>
                <c:pt idx="3">
                  <c:v>41.140881590319793</c:v>
                </c:pt>
                <c:pt idx="4">
                  <c:v>45.647969052224369</c:v>
                </c:pt>
                <c:pt idx="5">
                  <c:v>45.731707317073173</c:v>
                </c:pt>
                <c:pt idx="6">
                  <c:v>45.764705882352942</c:v>
                </c:pt>
                <c:pt idx="7">
                  <c:v>49.129852744310575</c:v>
                </c:pt>
                <c:pt idx="8">
                  <c:v>55.728429985855733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B1B-475A-A3A5-DFBE702AD683}"/>
            </c:ext>
          </c:extLst>
        </c:ser>
        <c:ser>
          <c:idx val="3"/>
          <c:order val="3"/>
          <c:tx>
            <c:strRef>
              <c:f>'VZOREK(2013-2021)'!$B$123</c:f>
              <c:strCache>
                <c:ptCount val="1"/>
                <c:pt idx="0">
                  <c:v>SOU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'VZOREK(2013-2021)'!$V$118:$AD$118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'VZOREK(2013-2021)'!$V$123:$AD$123</c:f>
              <c:numCache>
                <c:formatCode>0.0</c:formatCode>
                <c:ptCount val="9"/>
                <c:pt idx="0">
                  <c:v>1.8495684340320593</c:v>
                </c:pt>
                <c:pt idx="1">
                  <c:v>1.2622720897615709</c:v>
                </c:pt>
                <c:pt idx="2">
                  <c:v>1.8563357546408392</c:v>
                </c:pt>
                <c:pt idx="3">
                  <c:v>1.2964563526361279</c:v>
                </c:pt>
                <c:pt idx="4">
                  <c:v>2.1276595744680851</c:v>
                </c:pt>
                <c:pt idx="5">
                  <c:v>1.7073170731707319</c:v>
                </c:pt>
                <c:pt idx="6">
                  <c:v>2.2352941176470589</c:v>
                </c:pt>
                <c:pt idx="7">
                  <c:v>2.4096385542168677</c:v>
                </c:pt>
                <c:pt idx="8">
                  <c:v>3.9603960396039604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B1B-475A-A3A5-DFBE702AD683}"/>
            </c:ext>
          </c:extLst>
        </c:ser>
        <c:ser>
          <c:idx val="4"/>
          <c:order val="4"/>
          <c:tx>
            <c:strRef>
              <c:f>'VZOREK(2013-2021)'!$B$124</c:f>
              <c:strCache>
                <c:ptCount val="1"/>
                <c:pt idx="0">
                  <c:v>NÁSTAVBY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'VZOREK(2013-2021)'!$V$118:$AD$118</c:f>
              <c:strCach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strCache>
            </c:strRef>
          </c:cat>
          <c:val>
            <c:numRef>
              <c:f>'VZOREK(2013-2021)'!$V$124:$AD$124</c:f>
              <c:numCache>
                <c:formatCode>0.0</c:formatCode>
                <c:ptCount val="9"/>
                <c:pt idx="0">
                  <c:v>47.410604192355116</c:v>
                </c:pt>
                <c:pt idx="1">
                  <c:v>45.161290322580641</c:v>
                </c:pt>
                <c:pt idx="2">
                  <c:v>36.238902340597257</c:v>
                </c:pt>
                <c:pt idx="3">
                  <c:v>34.140017286084699</c:v>
                </c:pt>
                <c:pt idx="4">
                  <c:v>30.464216634429402</c:v>
                </c:pt>
                <c:pt idx="5">
                  <c:v>27.195121951219512</c:v>
                </c:pt>
                <c:pt idx="6">
                  <c:v>24</c:v>
                </c:pt>
                <c:pt idx="7">
                  <c:v>20.481927710843372</c:v>
                </c:pt>
                <c:pt idx="8">
                  <c:v>18.953323903818951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B1B-475A-A3A5-DFBE702AD6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387390880"/>
        <c:axId val="387396760"/>
      </c:barChart>
      <c:catAx>
        <c:axId val="3873908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87396760"/>
        <c:crosses val="autoZero"/>
        <c:auto val="1"/>
        <c:lblAlgn val="ctr"/>
        <c:lblOffset val="100"/>
        <c:noMultiLvlLbl val="0"/>
      </c:catAx>
      <c:valAx>
        <c:axId val="38739676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387390880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6.5872619047619041E-2"/>
          <c:y val="0.9345679012345679"/>
          <c:w val="0.9122680231969128"/>
          <c:h val="6.0624744240120286E-2"/>
        </c:manualLayout>
      </c:layout>
      <c:overlay val="0"/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>
                <a:effectLst/>
              </a:rPr>
              <a:t>RUŠTINA –</a:t>
            </a:r>
            <a:r>
              <a:rPr lang="cs-CZ" sz="1050"/>
              <a:t> DIDAKTICKÝ TEST</a:t>
            </a:r>
          </a:p>
          <a:p>
            <a:pPr>
              <a:defRPr sz="1050"/>
            </a:pPr>
            <a:r>
              <a:rPr lang="cs-CZ" sz="1050"/>
              <a:t>ČISTÁ NEÚSPĚŠNOST</a:t>
            </a:r>
          </a:p>
          <a:p>
            <a:pPr>
              <a:defRPr sz="1050"/>
            </a:pPr>
            <a:r>
              <a:rPr lang="cs-CZ" sz="1050"/>
              <a:t>JARO – PRVOMATURANTI</a:t>
            </a:r>
          </a:p>
        </c:rich>
      </c:tx>
      <c:layout>
        <c:manualLayout>
          <c:xMode val="edge"/>
          <c:yMode val="edge"/>
          <c:x val="0.26852248960023262"/>
          <c:y val="1.606601777054809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18737737635693505"/>
          <c:w val="0.82523985272365419"/>
          <c:h val="0.609265945366618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RJ!$B$4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b="1"/>
                </a:pPr>
                <a:endParaRPr lang="cs-CZ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RJ!$C$2:$J$2</c:f>
              <c:numCache>
                <c:formatCode>General</c:formatCode>
                <c:ptCount val="8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</c:numCache>
            </c:numRef>
          </c:cat>
          <c:val>
            <c:numRef>
              <c:f>RJ!$C$4:$K$4</c:f>
              <c:numCache>
                <c:formatCode>###0.0</c:formatCode>
                <c:ptCount val="9"/>
                <c:pt idx="0">
                  <c:v>0.93333333333333346</c:v>
                </c:pt>
                <c:pt idx="1">
                  <c:v>1.9938650306748467</c:v>
                </c:pt>
                <c:pt idx="2" formatCode="0.0">
                  <c:v>2.1739130434782608</c:v>
                </c:pt>
                <c:pt idx="3" formatCode="0.0">
                  <c:v>8.8293650793650791</c:v>
                </c:pt>
                <c:pt idx="4" formatCode="0.0">
                  <c:v>10.940919037199125</c:v>
                </c:pt>
                <c:pt idx="5" formatCode="0.0">
                  <c:v>12.26158038147139</c:v>
                </c:pt>
                <c:pt idx="6" formatCode="0.0">
                  <c:v>6.0565275908479137</c:v>
                </c:pt>
                <c:pt idx="7" formatCode="0.0">
                  <c:v>11.388888888888889</c:v>
                </c:pt>
                <c:pt idx="8" formatCode="0.0">
                  <c:v>9.1729323308270683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3C-4F3D-AFD4-55B2BFF9F3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410179520"/>
        <c:axId val="410179912"/>
      </c:barChart>
      <c:lineChart>
        <c:grouping val="standard"/>
        <c:varyColors val="0"/>
        <c:ser>
          <c:idx val="1"/>
          <c:order val="1"/>
          <c:tx>
            <c:strRef>
              <c:f>RJ!$B$5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RJ!$C$5:$K$5</c:f>
              <c:numCache>
                <c:formatCode>###0.0</c:formatCode>
                <c:ptCount val="9"/>
                <c:pt idx="0">
                  <c:v>0</c:v>
                </c:pt>
                <c:pt idx="1">
                  <c:v>0</c:v>
                </c:pt>
                <c:pt idx="2" formatCode="0.0">
                  <c:v>0</c:v>
                </c:pt>
                <c:pt idx="3" formatCode="0.0">
                  <c:v>0.51282051282051277</c:v>
                </c:pt>
                <c:pt idx="4" formatCode="0.0">
                  <c:v>0.55248618784530379</c:v>
                </c:pt>
                <c:pt idx="5" formatCode="0.0">
                  <c:v>1.8633540372670807</c:v>
                </c:pt>
                <c:pt idx="6" formatCode="0.0">
                  <c:v>0</c:v>
                </c:pt>
                <c:pt idx="7" formatCode="0.0">
                  <c:v>1.948051948051948</c:v>
                </c:pt>
                <c:pt idx="8" formatCode="0.0">
                  <c:v>0.82644628099173556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A3C-4F3D-AFD4-55B2BFF9F3DE}"/>
            </c:ext>
          </c:extLst>
        </c:ser>
        <c:ser>
          <c:idx val="2"/>
          <c:order val="2"/>
          <c:tx>
            <c:strRef>
              <c:f>RJ!$B$6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RJ!$C$6:$K$6</c:f>
              <c:numCache>
                <c:formatCode>###0.0</c:formatCode>
                <c:ptCount val="9"/>
                <c:pt idx="0">
                  <c:v>0</c:v>
                </c:pt>
                <c:pt idx="1">
                  <c:v>0</c:v>
                </c:pt>
                <c:pt idx="2" formatCode="0.0">
                  <c:v>0</c:v>
                </c:pt>
                <c:pt idx="3" formatCode="0.0">
                  <c:v>0</c:v>
                </c:pt>
                <c:pt idx="4" formatCode="0.0">
                  <c:v>2.6315789473684208</c:v>
                </c:pt>
                <c:pt idx="5" formatCode="0.0">
                  <c:v>5.8823529411764701</c:v>
                </c:pt>
                <c:pt idx="6" formatCode="0.0">
                  <c:v>9.0909090909090917</c:v>
                </c:pt>
                <c:pt idx="7" formatCode="0.0">
                  <c:v>9.2592592592592595</c:v>
                </c:pt>
                <c:pt idx="8" formatCode="0.0">
                  <c:v>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A3C-4F3D-AFD4-55B2BFF9F3DE}"/>
            </c:ext>
          </c:extLst>
        </c:ser>
        <c:ser>
          <c:idx val="3"/>
          <c:order val="3"/>
          <c:tx>
            <c:strRef>
              <c:f>RJ!$B$7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RJ!$C$7:$K$7</c:f>
              <c:numCache>
                <c:formatCode>###0.0</c:formatCode>
                <c:ptCount val="9"/>
                <c:pt idx="0">
                  <c:v>0.96153846153846156</c:v>
                </c:pt>
                <c:pt idx="1">
                  <c:v>2.6570048309178742</c:v>
                </c:pt>
                <c:pt idx="2" formatCode="0.0">
                  <c:v>3.2558139534883721</c:v>
                </c:pt>
                <c:pt idx="3" formatCode="0.0">
                  <c:v>9.2039800995024876</c:v>
                </c:pt>
                <c:pt idx="4" formatCode="0.0">
                  <c:v>14.039408866995073</c:v>
                </c:pt>
                <c:pt idx="5" formatCode="0.0">
                  <c:v>16.614420062695924</c:v>
                </c:pt>
                <c:pt idx="6" formatCode="0.0">
                  <c:v>5.3892215568862278</c:v>
                </c:pt>
                <c:pt idx="7" formatCode="0.0">
                  <c:v>9.5375722543352595</c:v>
                </c:pt>
                <c:pt idx="8" formatCode="0.0">
                  <c:v>10.136986301369863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A3C-4F3D-AFD4-55B2BFF9F3DE}"/>
            </c:ext>
          </c:extLst>
        </c:ser>
        <c:ser>
          <c:idx val="4"/>
          <c:order val="4"/>
          <c:tx>
            <c:strRef>
              <c:f>RJ!$B$8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RJ!$C$8:$K$8</c:f>
              <c:numCache>
                <c:formatCode>###0.0</c:formatCode>
                <c:ptCount val="9"/>
                <c:pt idx="0">
                  <c:v>0</c:v>
                </c:pt>
                <c:pt idx="1">
                  <c:v>0</c:v>
                </c:pt>
                <c:pt idx="2" formatCode="0.0">
                  <c:v>5.8823529411764701</c:v>
                </c:pt>
                <c:pt idx="3" formatCode="0.0">
                  <c:v>12.5</c:v>
                </c:pt>
                <c:pt idx="4" formatCode="0.0">
                  <c:v>46.666666666666664</c:v>
                </c:pt>
                <c:pt idx="5" formatCode="0.0">
                  <c:v>33.333333333333329</c:v>
                </c:pt>
                <c:pt idx="6" formatCode="0.0">
                  <c:v>7.1428571428571423</c:v>
                </c:pt>
                <c:pt idx="7" formatCode="0.0">
                  <c:v>27.777777777777779</c:v>
                </c:pt>
                <c:pt idx="8" formatCode="0.0">
                  <c:v>3.8461538461538463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A3C-4F3D-AFD4-55B2BFF9F3DE}"/>
            </c:ext>
          </c:extLst>
        </c:ser>
        <c:ser>
          <c:idx val="5"/>
          <c:order val="5"/>
          <c:tx>
            <c:strRef>
              <c:f>RJ!$B$9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RJ!$C$2:$K$2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RJ!$C$9:$K$9</c:f>
              <c:numCache>
                <c:formatCode>###0.0</c:formatCode>
                <c:ptCount val="9"/>
                <c:pt idx="0">
                  <c:v>1.2345679012345678</c:v>
                </c:pt>
                <c:pt idx="1">
                  <c:v>2.5295109612141653</c:v>
                </c:pt>
                <c:pt idx="2" formatCode="0.0">
                  <c:v>2.2443890274314215</c:v>
                </c:pt>
                <c:pt idx="3" formatCode="0.0">
                  <c:v>13.736263736263737</c:v>
                </c:pt>
                <c:pt idx="4" formatCode="0.0">
                  <c:v>12.408759124087592</c:v>
                </c:pt>
                <c:pt idx="5" formatCode="0.0">
                  <c:v>13.461538461538462</c:v>
                </c:pt>
                <c:pt idx="6" formatCode="0.0">
                  <c:v>12.790697674418606</c:v>
                </c:pt>
                <c:pt idx="7" formatCode="0.0">
                  <c:v>24.324324324324326</c:v>
                </c:pt>
                <c:pt idx="8" formatCode="0.0">
                  <c:v>15.625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A3C-4F3D-AFD4-55B2BFF9F3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0179520"/>
        <c:axId val="410179912"/>
      </c:lineChart>
      <c:catAx>
        <c:axId val="41017952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410179912"/>
        <c:crosses val="autoZero"/>
        <c:auto val="1"/>
        <c:lblAlgn val="ctr"/>
        <c:lblOffset val="100"/>
        <c:noMultiLvlLbl val="0"/>
      </c:catAx>
      <c:valAx>
        <c:axId val="4101799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NEÚSPĚŠNÝCH Z KONAJÍCÍCH (%)</a:t>
                </a:r>
              </a:p>
            </c:rich>
          </c:tx>
          <c:layout>
            <c:manualLayout>
              <c:xMode val="edge"/>
              <c:yMode val="edge"/>
              <c:x val="1.5964646464646463E-2"/>
              <c:y val="0.12152555555555555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101795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8.6339882018219183E-2"/>
          <c:y val="0.8786355533527993"/>
          <c:w val="0.87654651621128754"/>
          <c:h val="9.6618397841298831E-2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 b="1" i="0" u="none" strike="noStrike" baseline="0">
                <a:effectLst/>
              </a:rPr>
              <a:t>RUŠTINA –</a:t>
            </a:r>
            <a:r>
              <a:rPr lang="cs-CZ" sz="1050"/>
              <a:t> DIDAKTICKÝ TEST</a:t>
            </a:r>
          </a:p>
          <a:p>
            <a:pPr>
              <a:defRPr sz="1050"/>
            </a:pPr>
            <a:r>
              <a:rPr lang="cs-CZ" sz="1050"/>
              <a:t>% SKÓR</a:t>
            </a:r>
          </a:p>
          <a:p>
            <a:pPr>
              <a:defRPr sz="1050"/>
            </a:pPr>
            <a:r>
              <a:rPr lang="cs-CZ" sz="1050"/>
              <a:t>JARO – PRVOMATURANTI</a:t>
            </a:r>
          </a:p>
        </c:rich>
      </c:tx>
      <c:layout>
        <c:manualLayout>
          <c:xMode val="edge"/>
          <c:yMode val="edge"/>
          <c:x val="0.26852248960023262"/>
          <c:y val="1.606601777054809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859963481414616"/>
          <c:y val="0.1817846030443778"/>
          <c:w val="0.82523985272365419"/>
          <c:h val="0.591048981769631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RJ!$N$4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75000"/>
                <a:alpha val="50000"/>
              </a:schemeClr>
            </a:solidFill>
            <a:ln w="12700">
              <a:noFill/>
            </a:ln>
          </c:spPr>
          <c:invertIfNegative val="0"/>
          <c:dLbls>
            <c:spPr>
              <a:solidFill>
                <a:schemeClr val="bg1">
                  <a:alpha val="50000"/>
                </a:schemeClr>
              </a:solidFill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RJ!$O$2:$W$2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RJ!$O$4:$W$4</c:f>
              <c:numCache>
                <c:formatCode>0.0</c:formatCode>
                <c:ptCount val="9"/>
                <c:pt idx="0">
                  <c:v>74.532953333333367</c:v>
                </c:pt>
                <c:pt idx="1">
                  <c:v>74.278427914110395</c:v>
                </c:pt>
                <c:pt idx="2">
                  <c:v>73.518342391304344</c:v>
                </c:pt>
                <c:pt idx="3">
                  <c:v>68.843882820258116</c:v>
                </c:pt>
                <c:pt idx="4">
                  <c:v>65.761258205689458</c:v>
                </c:pt>
                <c:pt idx="5">
                  <c:v>66.292942779291465</c:v>
                </c:pt>
                <c:pt idx="6">
                  <c:v>72.359865410498045</c:v>
                </c:pt>
                <c:pt idx="7">
                  <c:v>69.487541666666701</c:v>
                </c:pt>
                <c:pt idx="8">
                  <c:v>74.456580937972817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BB-465C-BABF-FEA9DD6BA4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axId val="410159920"/>
        <c:axId val="410158352"/>
      </c:barChart>
      <c:lineChart>
        <c:grouping val="standard"/>
        <c:varyColors val="0"/>
        <c:ser>
          <c:idx val="1"/>
          <c:order val="1"/>
          <c:tx>
            <c:strRef>
              <c:f>RJ!$N$5</c:f>
              <c:strCache>
                <c:ptCount val="1"/>
                <c:pt idx="0">
                  <c:v>GYMNÁZIUM</c:v>
                </c:pt>
              </c:strCache>
            </c:strRef>
          </c:tx>
          <c:spPr>
            <a:ln w="12700">
              <a:solidFill>
                <a:srgbClr val="92D050"/>
              </a:solidFill>
            </a:ln>
          </c:spPr>
          <c:marker>
            <c:symbol val="circle"/>
            <c:size val="4"/>
            <c:spPr>
              <a:solidFill>
                <a:srgbClr val="92D05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RJ!$O$5:$W$5</c:f>
              <c:numCache>
                <c:formatCode>0.0</c:formatCode>
                <c:ptCount val="9"/>
                <c:pt idx="0">
                  <c:v>82.882446808510736</c:v>
                </c:pt>
                <c:pt idx="1">
                  <c:v>85.732083333333364</c:v>
                </c:pt>
                <c:pt idx="2">
                  <c:v>85.703661971830982</c:v>
                </c:pt>
                <c:pt idx="3">
                  <c:v>83.240717948717901</c:v>
                </c:pt>
                <c:pt idx="4">
                  <c:v>78.253756906077399</c:v>
                </c:pt>
                <c:pt idx="5">
                  <c:v>79.409565217391304</c:v>
                </c:pt>
                <c:pt idx="6">
                  <c:v>82.827039106145264</c:v>
                </c:pt>
                <c:pt idx="7">
                  <c:v>77.90584415584415</c:v>
                </c:pt>
                <c:pt idx="8">
                  <c:v>88.347024793388442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9BB-465C-BABF-FEA9DD6BA4D7}"/>
            </c:ext>
          </c:extLst>
        </c:ser>
        <c:ser>
          <c:idx val="2"/>
          <c:order val="2"/>
          <c:tx>
            <c:strRef>
              <c:f>RJ!$N$6</c:f>
              <c:strCache>
                <c:ptCount val="1"/>
                <c:pt idx="0">
                  <c:v>LYCEUM</c:v>
                </c:pt>
              </c:strCache>
            </c:strRef>
          </c:tx>
          <c:spPr>
            <a:ln w="12700"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circle"/>
            <c:size val="4"/>
            <c:spPr>
              <a:solidFill>
                <a:schemeClr val="tx2">
                  <a:lumMod val="60000"/>
                  <a:lumOff val="40000"/>
                </a:schemeClr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RJ!$O$6:$W$6</c:f>
              <c:numCache>
                <c:formatCode>0.0</c:formatCode>
                <c:ptCount val="9"/>
                <c:pt idx="0">
                  <c:v>76.92513513513515</c:v>
                </c:pt>
                <c:pt idx="1">
                  <c:v>78.064666666666653</c:v>
                </c:pt>
                <c:pt idx="2">
                  <c:v>78.669302325581398</c:v>
                </c:pt>
                <c:pt idx="3">
                  <c:v>72.07076923076923</c:v>
                </c:pt>
                <c:pt idx="4">
                  <c:v>70.891315789473666</c:v>
                </c:pt>
                <c:pt idx="5">
                  <c:v>73.193235294117642</c:v>
                </c:pt>
                <c:pt idx="6">
                  <c:v>71.606363636363639</c:v>
                </c:pt>
                <c:pt idx="7">
                  <c:v>67.546851851851841</c:v>
                </c:pt>
                <c:pt idx="8">
                  <c:v>82.235599999999991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9BB-465C-BABF-FEA9DD6BA4D7}"/>
            </c:ext>
          </c:extLst>
        </c:ser>
        <c:ser>
          <c:idx val="3"/>
          <c:order val="3"/>
          <c:tx>
            <c:strRef>
              <c:f>RJ!$N$7</c:f>
              <c:strCache>
                <c:ptCount val="1"/>
                <c:pt idx="0">
                  <c:v>SOŠ</c:v>
                </c:pt>
              </c:strCache>
            </c:strRef>
          </c:tx>
          <c:spPr>
            <a:ln w="12700">
              <a:solidFill>
                <a:srgbClr val="FFC000"/>
              </a:solidFill>
            </a:ln>
          </c:spPr>
          <c:marker>
            <c:symbol val="circle"/>
            <c:size val="4"/>
            <c:spPr>
              <a:solidFill>
                <a:srgbClr val="FFC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RJ!$O$7:$W$7</c:f>
              <c:numCache>
                <c:formatCode>0.0</c:formatCode>
                <c:ptCount val="9"/>
                <c:pt idx="0">
                  <c:v>74.655076923076905</c:v>
                </c:pt>
                <c:pt idx="1">
                  <c:v>72.98060386473432</c:v>
                </c:pt>
                <c:pt idx="2">
                  <c:v>72.356209302325539</c:v>
                </c:pt>
                <c:pt idx="3">
                  <c:v>66.753541147132154</c:v>
                </c:pt>
                <c:pt idx="4">
                  <c:v>64.000763546798026</c:v>
                </c:pt>
                <c:pt idx="5">
                  <c:v>63.171128526645724</c:v>
                </c:pt>
                <c:pt idx="6">
                  <c:v>72.876646706586797</c:v>
                </c:pt>
                <c:pt idx="7">
                  <c:v>69.918583815029038</c:v>
                </c:pt>
                <c:pt idx="8">
                  <c:v>71.841274238227143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9BB-465C-BABF-FEA9DD6BA4D7}"/>
            </c:ext>
          </c:extLst>
        </c:ser>
        <c:ser>
          <c:idx val="4"/>
          <c:order val="4"/>
          <c:tx>
            <c:strRef>
              <c:f>RJ!$N$8</c:f>
              <c:strCache>
                <c:ptCount val="1"/>
                <c:pt idx="0">
                  <c:v>SOU</c:v>
                </c:pt>
              </c:strCache>
            </c:strRef>
          </c:tx>
          <c:spPr>
            <a:ln w="12700">
              <a:solidFill>
                <a:schemeClr val="accent6"/>
              </a:solidFill>
            </a:ln>
          </c:spPr>
          <c:marker>
            <c:symbol val="circle"/>
            <c:size val="4"/>
            <c:spPr>
              <a:solidFill>
                <a:schemeClr val="accent6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RJ!$O$8:$W$8</c:f>
              <c:numCache>
                <c:formatCode>0.0</c:formatCode>
                <c:ptCount val="9"/>
                <c:pt idx="0">
                  <c:v>78.33192307692309</c:v>
                </c:pt>
                <c:pt idx="1">
                  <c:v>73.946666666666673</c:v>
                </c:pt>
                <c:pt idx="2">
                  <c:v>72.927058823529421</c:v>
                </c:pt>
                <c:pt idx="3">
                  <c:v>64.608750000000001</c:v>
                </c:pt>
                <c:pt idx="4">
                  <c:v>56.561999999999998</c:v>
                </c:pt>
                <c:pt idx="5">
                  <c:v>67.02</c:v>
                </c:pt>
                <c:pt idx="6">
                  <c:v>65.042142857142878</c:v>
                </c:pt>
                <c:pt idx="7">
                  <c:v>56.611111111111114</c:v>
                </c:pt>
                <c:pt idx="8">
                  <c:v>81.258461538461546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59BB-465C-BABF-FEA9DD6BA4D7}"/>
            </c:ext>
          </c:extLst>
        </c:ser>
        <c:ser>
          <c:idx val="5"/>
          <c:order val="5"/>
          <c:tx>
            <c:strRef>
              <c:f>RJ!$N$9</c:f>
              <c:strCache>
                <c:ptCount val="1"/>
                <c:pt idx="0">
                  <c:v>NÁSTAVBY</c:v>
                </c:pt>
              </c:strCache>
            </c:strRef>
          </c:tx>
          <c:spPr>
            <a:ln w="12700">
              <a:solidFill>
                <a:srgbClr val="C00000"/>
              </a:solidFill>
            </a:ln>
          </c:spPr>
          <c:marker>
            <c:symbol val="circle"/>
            <c:size val="4"/>
            <c:spPr>
              <a:solidFill>
                <a:srgbClr val="C00000"/>
              </a:solidFill>
              <a:ln w="9525">
                <a:solidFill>
                  <a:schemeClr val="tx1"/>
                </a:solidFill>
              </a:ln>
            </c:spPr>
          </c:marker>
          <c:cat>
            <c:numRef>
              <c:f>RJ!$O$2:$W$2</c:f>
              <c:numCache>
                <c:formatCode>General</c:formatCode>
                <c:ptCount val="9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</c:numCache>
            </c:numRef>
          </c:cat>
          <c:val>
            <c:numRef>
              <c:f>RJ!$O$9:$W$9</c:f>
              <c:numCache>
                <c:formatCode>0.0</c:formatCode>
                <c:ptCount val="9"/>
                <c:pt idx="0">
                  <c:v>72.035706447187863</c:v>
                </c:pt>
                <c:pt idx="1">
                  <c:v>70.268347386172039</c:v>
                </c:pt>
                <c:pt idx="2">
                  <c:v>67.764738154613539</c:v>
                </c:pt>
                <c:pt idx="3">
                  <c:v>63.181456043956096</c:v>
                </c:pt>
                <c:pt idx="4">
                  <c:v>59.909671532846708</c:v>
                </c:pt>
                <c:pt idx="5">
                  <c:v>59.758076923076892</c:v>
                </c:pt>
                <c:pt idx="6">
                  <c:v>61.251569767441872</c:v>
                </c:pt>
                <c:pt idx="7">
                  <c:v>61.99439189189188</c:v>
                </c:pt>
                <c:pt idx="8">
                  <c:v>65.800781249999986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59BB-465C-BABF-FEA9DD6BA4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0159920"/>
        <c:axId val="410158352"/>
      </c:lineChart>
      <c:catAx>
        <c:axId val="410159920"/>
        <c:scaling>
          <c:orientation val="minMax"/>
        </c:scaling>
        <c:delete val="0"/>
        <c:axPos val="b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txPr>
          <a:bodyPr/>
          <a:lstStyle/>
          <a:p>
            <a:pPr>
              <a:defRPr sz="1000"/>
            </a:pPr>
            <a:endParaRPr lang="cs-CZ"/>
          </a:p>
        </c:txPr>
        <c:crossAx val="410158352"/>
        <c:crosses val="autoZero"/>
        <c:auto val="1"/>
        <c:lblAlgn val="ctr"/>
        <c:lblOffset val="100"/>
        <c:noMultiLvlLbl val="0"/>
      </c:catAx>
      <c:valAx>
        <c:axId val="41015835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minorGridlines>
          <c:spPr>
            <a:ln>
              <a:solidFill>
                <a:schemeClr val="bg1">
                  <a:lumMod val="95000"/>
                </a:schemeClr>
              </a:solidFill>
            </a:ln>
          </c:spPr>
        </c:min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spPr>
          <a:ln>
            <a:solidFill>
              <a:schemeClr val="bg1">
                <a:lumMod val="85000"/>
              </a:schemeClr>
            </a:solidFill>
          </a:ln>
        </c:spPr>
        <c:crossAx val="41015992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0673388707714321"/>
          <c:y val="0.87825076878567365"/>
          <c:w val="0.8544819800986706"/>
          <c:h val="0.10605877842072801"/>
        </c:manualLayout>
      </c:layout>
      <c:overlay val="1"/>
      <c:spPr>
        <a:solidFill>
          <a:schemeClr val="bg1">
            <a:lumMod val="95000"/>
            <a:alpha val="50000"/>
          </a:schemeClr>
        </a:solidFill>
        <a:ln>
          <a:noFill/>
        </a:ln>
      </c:spPr>
    </c:legend>
    <c:plotVisOnly val="1"/>
    <c:dispBlanksAs val="gap"/>
    <c:showDLblsOverMax val="0"/>
  </c:chart>
  <c:spPr>
    <a:ln>
      <a:solidFill>
        <a:schemeClr val="bg1">
          <a:lumMod val="85000"/>
        </a:schemeClr>
      </a:solidFill>
    </a:ln>
  </c:spPr>
  <c:txPr>
    <a:bodyPr/>
    <a:lstStyle/>
    <a:p>
      <a:pPr>
        <a:defRPr sz="1000"/>
      </a:pPr>
      <a:endParaRPr lang="cs-CZ"/>
    </a:p>
  </c:txPr>
  <c:externalData r:id="rId2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RUŠTINA </a:t>
            </a:r>
            <a:r>
              <a:rPr lang="cs-CZ" sz="1050" baseline="0"/>
              <a:t>–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JARNÍ ZO – PRVOMATURANTI</a:t>
            </a:r>
          </a:p>
        </c:rich>
      </c:tx>
      <c:layout>
        <c:manualLayout>
          <c:xMode val="edge"/>
          <c:yMode val="edge"/>
          <c:x val="0.17108611111111111"/>
          <c:y val="2.5198412698412699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0571374458048147"/>
          <c:y val="0.15985327731962415"/>
          <c:w val="0.85612085660243964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CY'!$BD$205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C00000">
                <a:alpha val="50000"/>
              </a:srgbClr>
            </a:solidFill>
            <a:ln>
              <a:solidFill>
                <a:schemeClr val="bg1"/>
              </a:solidFill>
            </a:ln>
          </c:spPr>
          <c:invertIfNegative val="0"/>
          <c:dPt>
            <c:idx val="43"/>
            <c:invertIfNegative val="0"/>
            <c:bubble3D val="0"/>
            <c:spPr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377D-4729-B0DC-6172F56D1BF0}"/>
              </c:ext>
            </c:extLst>
          </c:dPt>
          <c:cat>
            <c:numRef>
              <c:f>'histogramy - CY'!$A$206:$A$302</c:f>
              <c:numCache>
                <c:formatCode>0</c:formatCode>
                <c:ptCount val="9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22.1</c:v>
                </c:pt>
                <c:pt idx="23">
                  <c:v>23.15</c:v>
                </c:pt>
                <c:pt idx="24">
                  <c:v>24.21</c:v>
                </c:pt>
                <c:pt idx="25">
                  <c:v>25.26</c:v>
                </c:pt>
                <c:pt idx="26">
                  <c:v>26.31</c:v>
                </c:pt>
                <c:pt idx="27">
                  <c:v>27.36</c:v>
                </c:pt>
                <c:pt idx="28">
                  <c:v>28.42</c:v>
                </c:pt>
                <c:pt idx="29">
                  <c:v>29.47</c:v>
                </c:pt>
                <c:pt idx="30">
                  <c:v>30.52</c:v>
                </c:pt>
                <c:pt idx="31">
                  <c:v>31.57</c:v>
                </c:pt>
                <c:pt idx="32">
                  <c:v>32.630000000000003</c:v>
                </c:pt>
                <c:pt idx="33">
                  <c:v>33.68</c:v>
                </c:pt>
                <c:pt idx="34">
                  <c:v>34.729999999999997</c:v>
                </c:pt>
                <c:pt idx="35">
                  <c:v>35.78</c:v>
                </c:pt>
                <c:pt idx="36">
                  <c:v>36.840000000000003</c:v>
                </c:pt>
                <c:pt idx="37">
                  <c:v>37.89</c:v>
                </c:pt>
                <c:pt idx="38">
                  <c:v>38.94</c:v>
                </c:pt>
                <c:pt idx="39">
                  <c:v>40</c:v>
                </c:pt>
                <c:pt idx="40">
                  <c:v>41.05</c:v>
                </c:pt>
                <c:pt idx="41">
                  <c:v>42.1</c:v>
                </c:pt>
                <c:pt idx="42">
                  <c:v>43.15</c:v>
                </c:pt>
                <c:pt idx="43">
                  <c:v>44.22</c:v>
                </c:pt>
                <c:pt idx="44">
                  <c:v>45.27</c:v>
                </c:pt>
                <c:pt idx="45">
                  <c:v>46.32</c:v>
                </c:pt>
                <c:pt idx="46">
                  <c:v>47.37</c:v>
                </c:pt>
                <c:pt idx="47">
                  <c:v>48.43</c:v>
                </c:pt>
                <c:pt idx="48">
                  <c:v>49.48</c:v>
                </c:pt>
                <c:pt idx="49">
                  <c:v>50.53</c:v>
                </c:pt>
                <c:pt idx="50">
                  <c:v>51.58</c:v>
                </c:pt>
                <c:pt idx="51">
                  <c:v>52.64</c:v>
                </c:pt>
                <c:pt idx="52">
                  <c:v>53.69</c:v>
                </c:pt>
                <c:pt idx="53">
                  <c:v>54.74</c:v>
                </c:pt>
                <c:pt idx="54">
                  <c:v>55.79</c:v>
                </c:pt>
                <c:pt idx="55">
                  <c:v>56.85</c:v>
                </c:pt>
                <c:pt idx="56">
                  <c:v>57.9</c:v>
                </c:pt>
                <c:pt idx="57">
                  <c:v>58.95</c:v>
                </c:pt>
                <c:pt idx="58">
                  <c:v>60</c:v>
                </c:pt>
                <c:pt idx="59">
                  <c:v>61.06</c:v>
                </c:pt>
                <c:pt idx="60">
                  <c:v>62.11</c:v>
                </c:pt>
                <c:pt idx="61">
                  <c:v>63.16</c:v>
                </c:pt>
                <c:pt idx="62">
                  <c:v>64.22</c:v>
                </c:pt>
                <c:pt idx="63">
                  <c:v>65.27</c:v>
                </c:pt>
                <c:pt idx="64">
                  <c:v>66.319999999999993</c:v>
                </c:pt>
                <c:pt idx="65">
                  <c:v>67.37</c:v>
                </c:pt>
                <c:pt idx="66">
                  <c:v>68.430000000000007</c:v>
                </c:pt>
                <c:pt idx="67">
                  <c:v>69.48</c:v>
                </c:pt>
                <c:pt idx="68">
                  <c:v>70.53</c:v>
                </c:pt>
                <c:pt idx="69">
                  <c:v>71.58</c:v>
                </c:pt>
                <c:pt idx="70">
                  <c:v>72.64</c:v>
                </c:pt>
                <c:pt idx="71">
                  <c:v>73.69</c:v>
                </c:pt>
                <c:pt idx="72">
                  <c:v>74.739999999999995</c:v>
                </c:pt>
                <c:pt idx="73">
                  <c:v>75.790000000000006</c:v>
                </c:pt>
                <c:pt idx="74">
                  <c:v>76.849999999999994</c:v>
                </c:pt>
                <c:pt idx="75">
                  <c:v>77.900000000000006</c:v>
                </c:pt>
                <c:pt idx="76">
                  <c:v>78.95</c:v>
                </c:pt>
                <c:pt idx="77">
                  <c:v>80</c:v>
                </c:pt>
                <c:pt idx="78">
                  <c:v>81.06</c:v>
                </c:pt>
                <c:pt idx="79">
                  <c:v>82.11</c:v>
                </c:pt>
                <c:pt idx="80">
                  <c:v>83.16</c:v>
                </c:pt>
                <c:pt idx="81">
                  <c:v>84.22</c:v>
                </c:pt>
                <c:pt idx="82">
                  <c:v>85.27</c:v>
                </c:pt>
                <c:pt idx="83">
                  <c:v>86.32</c:v>
                </c:pt>
                <c:pt idx="84">
                  <c:v>87.37</c:v>
                </c:pt>
                <c:pt idx="85">
                  <c:v>88.43</c:v>
                </c:pt>
                <c:pt idx="86">
                  <c:v>89.48</c:v>
                </c:pt>
                <c:pt idx="87">
                  <c:v>90.53</c:v>
                </c:pt>
                <c:pt idx="88">
                  <c:v>91.58</c:v>
                </c:pt>
                <c:pt idx="89">
                  <c:v>92.64</c:v>
                </c:pt>
                <c:pt idx="90">
                  <c:v>93.69</c:v>
                </c:pt>
                <c:pt idx="91">
                  <c:v>94.74</c:v>
                </c:pt>
                <c:pt idx="92">
                  <c:v>95.79</c:v>
                </c:pt>
                <c:pt idx="93">
                  <c:v>96.85</c:v>
                </c:pt>
                <c:pt idx="94">
                  <c:v>97.9</c:v>
                </c:pt>
                <c:pt idx="95">
                  <c:v>98.95</c:v>
                </c:pt>
                <c:pt idx="96">
                  <c:v>100</c:v>
                </c:pt>
              </c:numCache>
            </c:numRef>
          </c:cat>
          <c:val>
            <c:numRef>
              <c:f>'histogramy - CY'!$BD$206:$BD$302</c:f>
              <c:numCache>
                <c:formatCode>0.0</c:formatCode>
                <c:ptCount val="9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0.16051364365971107</c:v>
                </c:pt>
                <c:pt idx="20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0.32102728731942215</c:v>
                </c:pt>
                <c:pt idx="25">
                  <c:v>0.16051364365971107</c:v>
                </c:pt>
                <c:pt idx="26">
                  <c:v>0.32102728731942215</c:v>
                </c:pt>
                <c:pt idx="27">
                  <c:v>0.16051364365971107</c:v>
                </c:pt>
                <c:pt idx="28">
                  <c:v>0.6420545746388443</c:v>
                </c:pt>
                <c:pt idx="29">
                  <c:v>0.16051364365971107</c:v>
                </c:pt>
                <c:pt idx="30">
                  <c:v>0.32102728731942215</c:v>
                </c:pt>
                <c:pt idx="31">
                  <c:v>0.6420545746388443</c:v>
                </c:pt>
                <c:pt idx="32">
                  <c:v>0.4815409309791332</c:v>
                </c:pt>
                <c:pt idx="33">
                  <c:v>0.16051364365971107</c:v>
                </c:pt>
                <c:pt idx="34">
                  <c:v>0.32102728731942215</c:v>
                </c:pt>
                <c:pt idx="35">
                  <c:v>0.6420545746388443</c:v>
                </c:pt>
                <c:pt idx="36">
                  <c:v>0.32102728731942215</c:v>
                </c:pt>
                <c:pt idx="37">
                  <c:v>0.80256821829855529</c:v>
                </c:pt>
                <c:pt idx="38">
                  <c:v>0.80256821829855529</c:v>
                </c:pt>
                <c:pt idx="39">
                  <c:v>0.80256821829855529</c:v>
                </c:pt>
                <c:pt idx="40">
                  <c:v>1.1235955056179776</c:v>
                </c:pt>
                <c:pt idx="41">
                  <c:v>0.4815409309791332</c:v>
                </c:pt>
                <c:pt idx="42">
                  <c:v>0.80256821829855529</c:v>
                </c:pt>
                <c:pt idx="43">
                  <c:v>0.80256821829855529</c:v>
                </c:pt>
                <c:pt idx="44">
                  <c:v>0.80256821829855529</c:v>
                </c:pt>
                <c:pt idx="45">
                  <c:v>1.2841091492776886</c:v>
                </c:pt>
                <c:pt idx="46">
                  <c:v>0.4815409309791332</c:v>
                </c:pt>
                <c:pt idx="47">
                  <c:v>1.4446227929373996</c:v>
                </c:pt>
                <c:pt idx="48">
                  <c:v>1.4446227929373996</c:v>
                </c:pt>
                <c:pt idx="49">
                  <c:v>1.4446227929373996</c:v>
                </c:pt>
                <c:pt idx="50">
                  <c:v>1.1235955056179776</c:v>
                </c:pt>
                <c:pt idx="51">
                  <c:v>0.6420545746388443</c:v>
                </c:pt>
                <c:pt idx="52">
                  <c:v>1.4446227929373996</c:v>
                </c:pt>
                <c:pt idx="53">
                  <c:v>0.96308186195826639</c:v>
                </c:pt>
                <c:pt idx="54">
                  <c:v>1.4446227929373996</c:v>
                </c:pt>
                <c:pt idx="55">
                  <c:v>1.2841091492776886</c:v>
                </c:pt>
                <c:pt idx="56">
                  <c:v>1.1235955056179776</c:v>
                </c:pt>
                <c:pt idx="57">
                  <c:v>0.6420545746388443</c:v>
                </c:pt>
                <c:pt idx="58">
                  <c:v>1.7656500802568218</c:v>
                </c:pt>
                <c:pt idx="59">
                  <c:v>0.6420545746388443</c:v>
                </c:pt>
                <c:pt idx="60">
                  <c:v>0.6420545746388443</c:v>
                </c:pt>
                <c:pt idx="61">
                  <c:v>0.96308186195826639</c:v>
                </c:pt>
                <c:pt idx="62">
                  <c:v>1.2841091492776886</c:v>
                </c:pt>
                <c:pt idx="63">
                  <c:v>1.6051364365971106</c:v>
                </c:pt>
                <c:pt idx="64">
                  <c:v>0.96308186195826639</c:v>
                </c:pt>
                <c:pt idx="65">
                  <c:v>1.2841091492776886</c:v>
                </c:pt>
                <c:pt idx="66">
                  <c:v>0.96308186195826639</c:v>
                </c:pt>
                <c:pt idx="67">
                  <c:v>1.4446227929373996</c:v>
                </c:pt>
                <c:pt idx="68">
                  <c:v>1.2841091492776886</c:v>
                </c:pt>
                <c:pt idx="69">
                  <c:v>0.80256821829855529</c:v>
                </c:pt>
                <c:pt idx="70">
                  <c:v>1.2841091492776886</c:v>
                </c:pt>
                <c:pt idx="71">
                  <c:v>1.6051364365971106</c:v>
                </c:pt>
                <c:pt idx="72">
                  <c:v>1.1235955056179776</c:v>
                </c:pt>
                <c:pt idx="73">
                  <c:v>1.1235955056179776</c:v>
                </c:pt>
                <c:pt idx="74">
                  <c:v>1.7656500802568218</c:v>
                </c:pt>
                <c:pt idx="75">
                  <c:v>2.2471910112359552</c:v>
                </c:pt>
                <c:pt idx="76">
                  <c:v>1.4446227929373996</c:v>
                </c:pt>
                <c:pt idx="77">
                  <c:v>2.5682182985553772</c:v>
                </c:pt>
                <c:pt idx="78">
                  <c:v>1.4446227929373996</c:v>
                </c:pt>
                <c:pt idx="79">
                  <c:v>2.2471910112359552</c:v>
                </c:pt>
                <c:pt idx="80">
                  <c:v>0.96308186195826639</c:v>
                </c:pt>
                <c:pt idx="81">
                  <c:v>1.4446227929373996</c:v>
                </c:pt>
                <c:pt idx="82">
                  <c:v>1.7656500802568218</c:v>
                </c:pt>
                <c:pt idx="83">
                  <c:v>1.2841091492776886</c:v>
                </c:pt>
                <c:pt idx="84">
                  <c:v>2.4077046548956664</c:v>
                </c:pt>
                <c:pt idx="85">
                  <c:v>2.086677367576244</c:v>
                </c:pt>
                <c:pt idx="86">
                  <c:v>1.2841091492776886</c:v>
                </c:pt>
                <c:pt idx="87">
                  <c:v>1.4446227929373996</c:v>
                </c:pt>
                <c:pt idx="88">
                  <c:v>1.7656500802568218</c:v>
                </c:pt>
                <c:pt idx="89">
                  <c:v>3.2102728731942212</c:v>
                </c:pt>
                <c:pt idx="90">
                  <c:v>4.173354735152488</c:v>
                </c:pt>
                <c:pt idx="91">
                  <c:v>3.2102728731942212</c:v>
                </c:pt>
                <c:pt idx="92">
                  <c:v>4.8154093097913329</c:v>
                </c:pt>
                <c:pt idx="93">
                  <c:v>3.0497592295345104</c:v>
                </c:pt>
                <c:pt idx="94">
                  <c:v>3.2102728731942212</c:v>
                </c:pt>
                <c:pt idx="95">
                  <c:v>3.3707865168539324</c:v>
                </c:pt>
                <c:pt idx="96">
                  <c:v>3.8523274478330656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7D-4729-B0DC-6172F56D1B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16610928"/>
        <c:axId val="416614064"/>
      </c:barChart>
      <c:lineChart>
        <c:grouping val="standard"/>
        <c:varyColors val="0"/>
        <c:ser>
          <c:idx val="0"/>
          <c:order val="0"/>
          <c:tx>
            <c:strRef>
              <c:f>'histogramy - CY'!$BC$205</c:f>
              <c:strCache>
                <c:ptCount val="1"/>
                <c:pt idx="0">
                  <c:v>2020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'histogramy - CY'!$A$206:$A$302</c:f>
              <c:numCache>
                <c:formatCode>0</c:formatCode>
                <c:ptCount val="9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22.1</c:v>
                </c:pt>
                <c:pt idx="23">
                  <c:v>23.15</c:v>
                </c:pt>
                <c:pt idx="24">
                  <c:v>24.21</c:v>
                </c:pt>
                <c:pt idx="25">
                  <c:v>25.26</c:v>
                </c:pt>
                <c:pt idx="26">
                  <c:v>26.31</c:v>
                </c:pt>
                <c:pt idx="27">
                  <c:v>27.36</c:v>
                </c:pt>
                <c:pt idx="28">
                  <c:v>28.42</c:v>
                </c:pt>
                <c:pt idx="29">
                  <c:v>29.47</c:v>
                </c:pt>
                <c:pt idx="30">
                  <c:v>30.52</c:v>
                </c:pt>
                <c:pt idx="31">
                  <c:v>31.57</c:v>
                </c:pt>
                <c:pt idx="32">
                  <c:v>32.630000000000003</c:v>
                </c:pt>
                <c:pt idx="33">
                  <c:v>33.68</c:v>
                </c:pt>
                <c:pt idx="34">
                  <c:v>34.729999999999997</c:v>
                </c:pt>
                <c:pt idx="35">
                  <c:v>35.78</c:v>
                </c:pt>
                <c:pt idx="36">
                  <c:v>36.840000000000003</c:v>
                </c:pt>
                <c:pt idx="37">
                  <c:v>37.89</c:v>
                </c:pt>
                <c:pt idx="38">
                  <c:v>38.94</c:v>
                </c:pt>
                <c:pt idx="39">
                  <c:v>40</c:v>
                </c:pt>
                <c:pt idx="40">
                  <c:v>41.05</c:v>
                </c:pt>
                <c:pt idx="41">
                  <c:v>42.1</c:v>
                </c:pt>
                <c:pt idx="42">
                  <c:v>43.15</c:v>
                </c:pt>
                <c:pt idx="43">
                  <c:v>44.22</c:v>
                </c:pt>
                <c:pt idx="44">
                  <c:v>45.27</c:v>
                </c:pt>
                <c:pt idx="45">
                  <c:v>46.32</c:v>
                </c:pt>
                <c:pt idx="46">
                  <c:v>47.37</c:v>
                </c:pt>
                <c:pt idx="47">
                  <c:v>48.43</c:v>
                </c:pt>
                <c:pt idx="48">
                  <c:v>49.48</c:v>
                </c:pt>
                <c:pt idx="49">
                  <c:v>50.53</c:v>
                </c:pt>
                <c:pt idx="50">
                  <c:v>51.58</c:v>
                </c:pt>
                <c:pt idx="51">
                  <c:v>52.64</c:v>
                </c:pt>
                <c:pt idx="52">
                  <c:v>53.69</c:v>
                </c:pt>
                <c:pt idx="53">
                  <c:v>54.74</c:v>
                </c:pt>
                <c:pt idx="54">
                  <c:v>55.79</c:v>
                </c:pt>
                <c:pt idx="55">
                  <c:v>56.85</c:v>
                </c:pt>
                <c:pt idx="56">
                  <c:v>57.9</c:v>
                </c:pt>
                <c:pt idx="57">
                  <c:v>58.95</c:v>
                </c:pt>
                <c:pt idx="58">
                  <c:v>60</c:v>
                </c:pt>
                <c:pt idx="59">
                  <c:v>61.06</c:v>
                </c:pt>
                <c:pt idx="60">
                  <c:v>62.11</c:v>
                </c:pt>
                <c:pt idx="61">
                  <c:v>63.16</c:v>
                </c:pt>
                <c:pt idx="62">
                  <c:v>64.22</c:v>
                </c:pt>
                <c:pt idx="63">
                  <c:v>65.27</c:v>
                </c:pt>
                <c:pt idx="64">
                  <c:v>66.319999999999993</c:v>
                </c:pt>
                <c:pt idx="65">
                  <c:v>67.37</c:v>
                </c:pt>
                <c:pt idx="66">
                  <c:v>68.430000000000007</c:v>
                </c:pt>
                <c:pt idx="67">
                  <c:v>69.48</c:v>
                </c:pt>
                <c:pt idx="68">
                  <c:v>70.53</c:v>
                </c:pt>
                <c:pt idx="69">
                  <c:v>71.58</c:v>
                </c:pt>
                <c:pt idx="70">
                  <c:v>72.64</c:v>
                </c:pt>
                <c:pt idx="71">
                  <c:v>73.69</c:v>
                </c:pt>
                <c:pt idx="72">
                  <c:v>74.739999999999995</c:v>
                </c:pt>
                <c:pt idx="73">
                  <c:v>75.790000000000006</c:v>
                </c:pt>
                <c:pt idx="74">
                  <c:v>76.849999999999994</c:v>
                </c:pt>
                <c:pt idx="75">
                  <c:v>77.900000000000006</c:v>
                </c:pt>
                <c:pt idx="76">
                  <c:v>78.95</c:v>
                </c:pt>
                <c:pt idx="77">
                  <c:v>80</c:v>
                </c:pt>
                <c:pt idx="78">
                  <c:v>81.06</c:v>
                </c:pt>
                <c:pt idx="79">
                  <c:v>82.11</c:v>
                </c:pt>
                <c:pt idx="80">
                  <c:v>83.16</c:v>
                </c:pt>
                <c:pt idx="81">
                  <c:v>84.22</c:v>
                </c:pt>
                <c:pt idx="82">
                  <c:v>85.27</c:v>
                </c:pt>
                <c:pt idx="83">
                  <c:v>86.32</c:v>
                </c:pt>
                <c:pt idx="84">
                  <c:v>87.37</c:v>
                </c:pt>
                <c:pt idx="85">
                  <c:v>88.43</c:v>
                </c:pt>
                <c:pt idx="86">
                  <c:v>89.48</c:v>
                </c:pt>
                <c:pt idx="87">
                  <c:v>90.53</c:v>
                </c:pt>
                <c:pt idx="88">
                  <c:v>91.58</c:v>
                </c:pt>
                <c:pt idx="89">
                  <c:v>92.64</c:v>
                </c:pt>
                <c:pt idx="90">
                  <c:v>93.69</c:v>
                </c:pt>
                <c:pt idx="91">
                  <c:v>94.74</c:v>
                </c:pt>
                <c:pt idx="92">
                  <c:v>95.79</c:v>
                </c:pt>
                <c:pt idx="93">
                  <c:v>96.85</c:v>
                </c:pt>
                <c:pt idx="94">
                  <c:v>97.9</c:v>
                </c:pt>
                <c:pt idx="95">
                  <c:v>98.95</c:v>
                </c:pt>
                <c:pt idx="96">
                  <c:v>100</c:v>
                </c:pt>
              </c:numCache>
            </c:numRef>
          </c:cat>
          <c:val>
            <c:numRef>
              <c:f>'histogramy - CY'!$BC$206:$BC$302</c:f>
              <c:numCache>
                <c:formatCode>0.0</c:formatCode>
                <c:ptCount val="9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2">
                  <c:v>0</c:v>
                </c:pt>
                <c:pt idx="23">
                  <c:v>0.1388888888888889</c:v>
                </c:pt>
                <c:pt idx="24">
                  <c:v>0</c:v>
                </c:pt>
                <c:pt idx="25">
                  <c:v>0.1388888888888889</c:v>
                </c:pt>
                <c:pt idx="26">
                  <c:v>0.1388888888888889</c:v>
                </c:pt>
                <c:pt idx="27">
                  <c:v>0</c:v>
                </c:pt>
                <c:pt idx="28">
                  <c:v>0.27777777777777779</c:v>
                </c:pt>
                <c:pt idx="29">
                  <c:v>0.55555555555555558</c:v>
                </c:pt>
                <c:pt idx="30">
                  <c:v>0.27777777777777779</c:v>
                </c:pt>
                <c:pt idx="31">
                  <c:v>0.69444444444444442</c:v>
                </c:pt>
                <c:pt idx="32">
                  <c:v>0.41666666666666669</c:v>
                </c:pt>
                <c:pt idx="33">
                  <c:v>0.1388888888888889</c:v>
                </c:pt>
                <c:pt idx="34">
                  <c:v>0.27777777777777779</c:v>
                </c:pt>
                <c:pt idx="35">
                  <c:v>0.83333333333333337</c:v>
                </c:pt>
                <c:pt idx="36">
                  <c:v>0.69444444444444442</c:v>
                </c:pt>
                <c:pt idx="37">
                  <c:v>1.5277777777777777</c:v>
                </c:pt>
                <c:pt idx="38">
                  <c:v>0.69444444444444442</c:v>
                </c:pt>
                <c:pt idx="39">
                  <c:v>1.3888888888888888</c:v>
                </c:pt>
                <c:pt idx="40">
                  <c:v>1.25</c:v>
                </c:pt>
                <c:pt idx="41">
                  <c:v>0.97222222222222221</c:v>
                </c:pt>
                <c:pt idx="42">
                  <c:v>0.97222222222222221</c:v>
                </c:pt>
                <c:pt idx="43">
                  <c:v>1.25</c:v>
                </c:pt>
                <c:pt idx="44">
                  <c:v>1.9444444444444444</c:v>
                </c:pt>
                <c:pt idx="45">
                  <c:v>1.3888888888888888</c:v>
                </c:pt>
                <c:pt idx="46">
                  <c:v>1.9444444444444444</c:v>
                </c:pt>
                <c:pt idx="47">
                  <c:v>1.6666666666666667</c:v>
                </c:pt>
                <c:pt idx="48">
                  <c:v>2.3611111111111112</c:v>
                </c:pt>
                <c:pt idx="49">
                  <c:v>1.1111111111111112</c:v>
                </c:pt>
                <c:pt idx="50">
                  <c:v>1.3888888888888888</c:v>
                </c:pt>
                <c:pt idx="51">
                  <c:v>1.6666666666666667</c:v>
                </c:pt>
                <c:pt idx="52">
                  <c:v>2.2222222222222223</c:v>
                </c:pt>
                <c:pt idx="53">
                  <c:v>2.5</c:v>
                </c:pt>
                <c:pt idx="54">
                  <c:v>1.25</c:v>
                </c:pt>
                <c:pt idx="55">
                  <c:v>2.083333333333333</c:v>
                </c:pt>
                <c:pt idx="56">
                  <c:v>1.9444444444444444</c:v>
                </c:pt>
                <c:pt idx="57">
                  <c:v>1.5277777777777777</c:v>
                </c:pt>
                <c:pt idx="58">
                  <c:v>0.83333333333333337</c:v>
                </c:pt>
                <c:pt idx="59">
                  <c:v>1.25</c:v>
                </c:pt>
                <c:pt idx="60">
                  <c:v>1.3888888888888888</c:v>
                </c:pt>
                <c:pt idx="61">
                  <c:v>1.25</c:v>
                </c:pt>
                <c:pt idx="62">
                  <c:v>1.1111111111111112</c:v>
                </c:pt>
                <c:pt idx="63">
                  <c:v>1.6666666666666667</c:v>
                </c:pt>
                <c:pt idx="64">
                  <c:v>0.55555555555555558</c:v>
                </c:pt>
                <c:pt idx="65">
                  <c:v>1.8055555555555554</c:v>
                </c:pt>
                <c:pt idx="66">
                  <c:v>1.6666666666666667</c:v>
                </c:pt>
                <c:pt idx="67">
                  <c:v>1.5277777777777777</c:v>
                </c:pt>
                <c:pt idx="68">
                  <c:v>1.5277777777777777</c:v>
                </c:pt>
                <c:pt idx="69">
                  <c:v>1.8055555555555554</c:v>
                </c:pt>
                <c:pt idx="70">
                  <c:v>1.25</c:v>
                </c:pt>
                <c:pt idx="71">
                  <c:v>0.83333333333333337</c:v>
                </c:pt>
                <c:pt idx="72">
                  <c:v>0.55555555555555558</c:v>
                </c:pt>
                <c:pt idx="73">
                  <c:v>1.1111111111111112</c:v>
                </c:pt>
                <c:pt idx="74">
                  <c:v>1.25</c:v>
                </c:pt>
                <c:pt idx="75">
                  <c:v>2.083333333333333</c:v>
                </c:pt>
                <c:pt idx="76">
                  <c:v>1.5277777777777777</c:v>
                </c:pt>
                <c:pt idx="77">
                  <c:v>1.1111111111111112</c:v>
                </c:pt>
                <c:pt idx="78">
                  <c:v>1.1111111111111112</c:v>
                </c:pt>
                <c:pt idx="79">
                  <c:v>0.97222222222222221</c:v>
                </c:pt>
                <c:pt idx="80">
                  <c:v>2.083333333333333</c:v>
                </c:pt>
                <c:pt idx="81">
                  <c:v>1.25</c:v>
                </c:pt>
                <c:pt idx="82">
                  <c:v>0.97222222222222221</c:v>
                </c:pt>
                <c:pt idx="83">
                  <c:v>1.9444444444444444</c:v>
                </c:pt>
                <c:pt idx="84">
                  <c:v>1.5277777777777777</c:v>
                </c:pt>
                <c:pt idx="85">
                  <c:v>1.9444444444444444</c:v>
                </c:pt>
                <c:pt idx="86">
                  <c:v>1.5277777777777777</c:v>
                </c:pt>
                <c:pt idx="87">
                  <c:v>2.083333333333333</c:v>
                </c:pt>
                <c:pt idx="88">
                  <c:v>1.6666666666666667</c:v>
                </c:pt>
                <c:pt idx="89">
                  <c:v>1.5277777777777777</c:v>
                </c:pt>
                <c:pt idx="90">
                  <c:v>1.6666666666666667</c:v>
                </c:pt>
                <c:pt idx="91">
                  <c:v>3.0555555555555554</c:v>
                </c:pt>
                <c:pt idx="92">
                  <c:v>2.6388888888888888</c:v>
                </c:pt>
                <c:pt idx="93">
                  <c:v>2.2222222222222223</c:v>
                </c:pt>
                <c:pt idx="94">
                  <c:v>4.1666666666666661</c:v>
                </c:pt>
                <c:pt idx="95">
                  <c:v>1.6666666666666667</c:v>
                </c:pt>
                <c:pt idx="96">
                  <c:v>2.2222222222222223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77D-4729-B0DC-6172F56D1BF0}"/>
            </c:ext>
          </c:extLst>
        </c:ser>
        <c:ser>
          <c:idx val="2"/>
          <c:order val="2"/>
          <c:tx>
            <c:strRef>
              <c:f>'histogramy - CY'!$BB$205</c:f>
              <c:strCache>
                <c:ptCount val="1"/>
                <c:pt idx="0">
                  <c:v>2019</c:v>
                </c:pt>
              </c:strCache>
            </c:strRef>
          </c:tx>
          <c:spPr>
            <a:ln>
              <a:solidFill>
                <a:schemeClr val="bg1">
                  <a:lumMod val="75000"/>
                </a:schemeClr>
              </a:solidFill>
            </a:ln>
          </c:spPr>
          <c:marker>
            <c:symbol val="none"/>
          </c:marker>
          <c:cat>
            <c:numRef>
              <c:f>'histogramy - CY'!$A$206:$A$302</c:f>
              <c:numCache>
                <c:formatCode>0</c:formatCode>
                <c:ptCount val="9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22.1</c:v>
                </c:pt>
                <c:pt idx="23">
                  <c:v>23.15</c:v>
                </c:pt>
                <c:pt idx="24">
                  <c:v>24.21</c:v>
                </c:pt>
                <c:pt idx="25">
                  <c:v>25.26</c:v>
                </c:pt>
                <c:pt idx="26">
                  <c:v>26.31</c:v>
                </c:pt>
                <c:pt idx="27">
                  <c:v>27.36</c:v>
                </c:pt>
                <c:pt idx="28">
                  <c:v>28.42</c:v>
                </c:pt>
                <c:pt idx="29">
                  <c:v>29.47</c:v>
                </c:pt>
                <c:pt idx="30">
                  <c:v>30.52</c:v>
                </c:pt>
                <c:pt idx="31">
                  <c:v>31.57</c:v>
                </c:pt>
                <c:pt idx="32">
                  <c:v>32.630000000000003</c:v>
                </c:pt>
                <c:pt idx="33">
                  <c:v>33.68</c:v>
                </c:pt>
                <c:pt idx="34">
                  <c:v>34.729999999999997</c:v>
                </c:pt>
                <c:pt idx="35">
                  <c:v>35.78</c:v>
                </c:pt>
                <c:pt idx="36">
                  <c:v>36.840000000000003</c:v>
                </c:pt>
                <c:pt idx="37">
                  <c:v>37.89</c:v>
                </c:pt>
                <c:pt idx="38">
                  <c:v>38.94</c:v>
                </c:pt>
                <c:pt idx="39">
                  <c:v>40</c:v>
                </c:pt>
                <c:pt idx="40">
                  <c:v>41.05</c:v>
                </c:pt>
                <c:pt idx="41">
                  <c:v>42.1</c:v>
                </c:pt>
                <c:pt idx="42">
                  <c:v>43.15</c:v>
                </c:pt>
                <c:pt idx="43">
                  <c:v>44.22</c:v>
                </c:pt>
                <c:pt idx="44">
                  <c:v>45.27</c:v>
                </c:pt>
                <c:pt idx="45">
                  <c:v>46.32</c:v>
                </c:pt>
                <c:pt idx="46">
                  <c:v>47.37</c:v>
                </c:pt>
                <c:pt idx="47">
                  <c:v>48.43</c:v>
                </c:pt>
                <c:pt idx="48">
                  <c:v>49.48</c:v>
                </c:pt>
                <c:pt idx="49">
                  <c:v>50.53</c:v>
                </c:pt>
                <c:pt idx="50">
                  <c:v>51.58</c:v>
                </c:pt>
                <c:pt idx="51">
                  <c:v>52.64</c:v>
                </c:pt>
                <c:pt idx="52">
                  <c:v>53.69</c:v>
                </c:pt>
                <c:pt idx="53">
                  <c:v>54.74</c:v>
                </c:pt>
                <c:pt idx="54">
                  <c:v>55.79</c:v>
                </c:pt>
                <c:pt idx="55">
                  <c:v>56.85</c:v>
                </c:pt>
                <c:pt idx="56">
                  <c:v>57.9</c:v>
                </c:pt>
                <c:pt idx="57">
                  <c:v>58.95</c:v>
                </c:pt>
                <c:pt idx="58">
                  <c:v>60</c:v>
                </c:pt>
                <c:pt idx="59">
                  <c:v>61.06</c:v>
                </c:pt>
                <c:pt idx="60">
                  <c:v>62.11</c:v>
                </c:pt>
                <c:pt idx="61">
                  <c:v>63.16</c:v>
                </c:pt>
                <c:pt idx="62">
                  <c:v>64.22</c:v>
                </c:pt>
                <c:pt idx="63">
                  <c:v>65.27</c:v>
                </c:pt>
                <c:pt idx="64">
                  <c:v>66.319999999999993</c:v>
                </c:pt>
                <c:pt idx="65">
                  <c:v>67.37</c:v>
                </c:pt>
                <c:pt idx="66">
                  <c:v>68.430000000000007</c:v>
                </c:pt>
                <c:pt idx="67">
                  <c:v>69.48</c:v>
                </c:pt>
                <c:pt idx="68">
                  <c:v>70.53</c:v>
                </c:pt>
                <c:pt idx="69">
                  <c:v>71.58</c:v>
                </c:pt>
                <c:pt idx="70">
                  <c:v>72.64</c:v>
                </c:pt>
                <c:pt idx="71">
                  <c:v>73.69</c:v>
                </c:pt>
                <c:pt idx="72">
                  <c:v>74.739999999999995</c:v>
                </c:pt>
                <c:pt idx="73">
                  <c:v>75.790000000000006</c:v>
                </c:pt>
                <c:pt idx="74">
                  <c:v>76.849999999999994</c:v>
                </c:pt>
                <c:pt idx="75">
                  <c:v>77.900000000000006</c:v>
                </c:pt>
                <c:pt idx="76">
                  <c:v>78.95</c:v>
                </c:pt>
                <c:pt idx="77">
                  <c:v>80</c:v>
                </c:pt>
                <c:pt idx="78">
                  <c:v>81.06</c:v>
                </c:pt>
                <c:pt idx="79">
                  <c:v>82.11</c:v>
                </c:pt>
                <c:pt idx="80">
                  <c:v>83.16</c:v>
                </c:pt>
                <c:pt idx="81">
                  <c:v>84.22</c:v>
                </c:pt>
                <c:pt idx="82">
                  <c:v>85.27</c:v>
                </c:pt>
                <c:pt idx="83">
                  <c:v>86.32</c:v>
                </c:pt>
                <c:pt idx="84">
                  <c:v>87.37</c:v>
                </c:pt>
                <c:pt idx="85">
                  <c:v>88.43</c:v>
                </c:pt>
                <c:pt idx="86">
                  <c:v>89.48</c:v>
                </c:pt>
                <c:pt idx="87">
                  <c:v>90.53</c:v>
                </c:pt>
                <c:pt idx="88">
                  <c:v>91.58</c:v>
                </c:pt>
                <c:pt idx="89">
                  <c:v>92.64</c:v>
                </c:pt>
                <c:pt idx="90">
                  <c:v>93.69</c:v>
                </c:pt>
                <c:pt idx="91">
                  <c:v>94.74</c:v>
                </c:pt>
                <c:pt idx="92">
                  <c:v>95.79</c:v>
                </c:pt>
                <c:pt idx="93">
                  <c:v>96.85</c:v>
                </c:pt>
                <c:pt idx="94">
                  <c:v>97.9</c:v>
                </c:pt>
                <c:pt idx="95">
                  <c:v>98.95</c:v>
                </c:pt>
                <c:pt idx="96">
                  <c:v>100</c:v>
                </c:pt>
              </c:numCache>
            </c:numRef>
          </c:cat>
          <c:val>
            <c:numRef>
              <c:f>'histogramy - CY'!$BB$206:$BB$302</c:f>
              <c:numCache>
                <c:formatCode>0.0</c:formatCode>
                <c:ptCount val="9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0.26917900403768508</c:v>
                </c:pt>
                <c:pt idx="27">
                  <c:v>0.13458950201884254</c:v>
                </c:pt>
                <c:pt idx="28">
                  <c:v>0.13458950201884254</c:v>
                </c:pt>
                <c:pt idx="29">
                  <c:v>0.53835800807537015</c:v>
                </c:pt>
                <c:pt idx="30">
                  <c:v>0</c:v>
                </c:pt>
                <c:pt idx="31">
                  <c:v>0.53835800807537015</c:v>
                </c:pt>
                <c:pt idx="32">
                  <c:v>0.67294751009421261</c:v>
                </c:pt>
                <c:pt idx="33">
                  <c:v>0.13458950201884254</c:v>
                </c:pt>
                <c:pt idx="34">
                  <c:v>0.26917900403768508</c:v>
                </c:pt>
                <c:pt idx="35">
                  <c:v>0.26917900403768508</c:v>
                </c:pt>
                <c:pt idx="36">
                  <c:v>0.26917900403768508</c:v>
                </c:pt>
                <c:pt idx="37">
                  <c:v>0</c:v>
                </c:pt>
                <c:pt idx="38">
                  <c:v>0.94212651413189774</c:v>
                </c:pt>
                <c:pt idx="39">
                  <c:v>0.40376850605652759</c:v>
                </c:pt>
                <c:pt idx="40">
                  <c:v>0.53835800807537015</c:v>
                </c:pt>
                <c:pt idx="41">
                  <c:v>0.53835800807537015</c:v>
                </c:pt>
                <c:pt idx="42">
                  <c:v>0.53835800807537015</c:v>
                </c:pt>
                <c:pt idx="43">
                  <c:v>0.80753701211305517</c:v>
                </c:pt>
                <c:pt idx="44">
                  <c:v>1.3458950201884252</c:v>
                </c:pt>
                <c:pt idx="45">
                  <c:v>1.8842530282637955</c:v>
                </c:pt>
                <c:pt idx="46">
                  <c:v>0.67294751009421261</c:v>
                </c:pt>
                <c:pt idx="47">
                  <c:v>0.80753701211305517</c:v>
                </c:pt>
                <c:pt idx="48">
                  <c:v>2.1534320323014806</c:v>
                </c:pt>
                <c:pt idx="49">
                  <c:v>1.4804845222072678</c:v>
                </c:pt>
                <c:pt idx="50">
                  <c:v>1.6150740242261103</c:v>
                </c:pt>
                <c:pt idx="51">
                  <c:v>2.1534320323014806</c:v>
                </c:pt>
                <c:pt idx="52">
                  <c:v>2.1534320323014806</c:v>
                </c:pt>
                <c:pt idx="53">
                  <c:v>2.2880215343203227</c:v>
                </c:pt>
                <c:pt idx="54">
                  <c:v>1.8842530282637955</c:v>
                </c:pt>
                <c:pt idx="55">
                  <c:v>1.3458950201884252</c:v>
                </c:pt>
                <c:pt idx="56">
                  <c:v>1.4804845222072678</c:v>
                </c:pt>
                <c:pt idx="57">
                  <c:v>0.80753701211305517</c:v>
                </c:pt>
                <c:pt idx="58">
                  <c:v>2.826379542395693</c:v>
                </c:pt>
                <c:pt idx="59">
                  <c:v>1.0767160161507403</c:v>
                </c:pt>
                <c:pt idx="60">
                  <c:v>1.4804845222072678</c:v>
                </c:pt>
                <c:pt idx="61">
                  <c:v>2.0188425302826376</c:v>
                </c:pt>
                <c:pt idx="62">
                  <c:v>0.94212651413189774</c:v>
                </c:pt>
                <c:pt idx="63">
                  <c:v>1.4804845222072678</c:v>
                </c:pt>
                <c:pt idx="64">
                  <c:v>1.2113055181695829</c:v>
                </c:pt>
                <c:pt idx="65">
                  <c:v>0.40376850605652759</c:v>
                </c:pt>
                <c:pt idx="66">
                  <c:v>1.6150740242261103</c:v>
                </c:pt>
                <c:pt idx="67">
                  <c:v>2.1534320323014806</c:v>
                </c:pt>
                <c:pt idx="68">
                  <c:v>1.3458950201884252</c:v>
                </c:pt>
                <c:pt idx="69">
                  <c:v>1.4804845222072678</c:v>
                </c:pt>
                <c:pt idx="70">
                  <c:v>1.4804845222072678</c:v>
                </c:pt>
                <c:pt idx="71">
                  <c:v>1.2113055181695829</c:v>
                </c:pt>
                <c:pt idx="72">
                  <c:v>2.0188425302826376</c:v>
                </c:pt>
                <c:pt idx="73">
                  <c:v>2.2880215343203227</c:v>
                </c:pt>
                <c:pt idx="74">
                  <c:v>1.2113055181695829</c:v>
                </c:pt>
                <c:pt idx="75">
                  <c:v>1.8842530282637955</c:v>
                </c:pt>
                <c:pt idx="76">
                  <c:v>1.6150740242261103</c:v>
                </c:pt>
                <c:pt idx="77">
                  <c:v>1.4804845222072678</c:v>
                </c:pt>
                <c:pt idx="78">
                  <c:v>1.8842530282637955</c:v>
                </c:pt>
                <c:pt idx="79">
                  <c:v>1.2113055181695829</c:v>
                </c:pt>
                <c:pt idx="80">
                  <c:v>1.7496635262449527</c:v>
                </c:pt>
                <c:pt idx="81">
                  <c:v>1.2113055181695829</c:v>
                </c:pt>
                <c:pt idx="82">
                  <c:v>1.4804845222072678</c:v>
                </c:pt>
                <c:pt idx="83">
                  <c:v>2.1534320323014806</c:v>
                </c:pt>
                <c:pt idx="84">
                  <c:v>1.3458950201884252</c:v>
                </c:pt>
                <c:pt idx="85">
                  <c:v>2.1534320323014806</c:v>
                </c:pt>
                <c:pt idx="86">
                  <c:v>2.4226110363391657</c:v>
                </c:pt>
                <c:pt idx="87">
                  <c:v>1.7496635262449527</c:v>
                </c:pt>
                <c:pt idx="88">
                  <c:v>2.1534320323014806</c:v>
                </c:pt>
                <c:pt idx="89">
                  <c:v>2.2880215343203227</c:v>
                </c:pt>
                <c:pt idx="90">
                  <c:v>3.0955585464333781</c:v>
                </c:pt>
                <c:pt idx="91">
                  <c:v>2.5572005383580079</c:v>
                </c:pt>
                <c:pt idx="92">
                  <c:v>2.2880215343203227</c:v>
                </c:pt>
                <c:pt idx="93">
                  <c:v>2.9609690444145356</c:v>
                </c:pt>
                <c:pt idx="94">
                  <c:v>3.3647375504710633</c:v>
                </c:pt>
                <c:pt idx="95">
                  <c:v>1.8842530282637955</c:v>
                </c:pt>
                <c:pt idx="96">
                  <c:v>1.7496635262449527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377D-4729-B0DC-6172F56D1B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16610928"/>
        <c:axId val="416614064"/>
      </c:lineChart>
      <c:catAx>
        <c:axId val="4166109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 sz="900"/>
            </a:pPr>
            <a:endParaRPr lang="cs-CZ"/>
          </a:p>
        </c:txPr>
        <c:crossAx val="416614064"/>
        <c:crosses val="autoZero"/>
        <c:auto val="1"/>
        <c:lblAlgn val="ctr"/>
        <c:lblOffset val="100"/>
        <c:tickLblSkip val="3"/>
        <c:noMultiLvlLbl val="0"/>
      </c:catAx>
      <c:valAx>
        <c:axId val="416614064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16610928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3300949074074073"/>
          <c:y val="0.18374270833333334"/>
          <c:w val="0.16264890708161472"/>
          <c:h val="0.24847568647522497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050"/>
            </a:pPr>
            <a:r>
              <a:rPr lang="cs-CZ" sz="1050"/>
              <a:t>RUŠTINA </a:t>
            </a:r>
            <a:r>
              <a:rPr lang="cs-CZ" sz="1050" baseline="0"/>
              <a:t>– DIDAKTICKÝ TEST – </a:t>
            </a:r>
            <a:r>
              <a:rPr lang="cs-CZ" sz="1050"/>
              <a:t>ČETNOST % SKÓRU</a:t>
            </a:r>
          </a:p>
          <a:p>
            <a:pPr>
              <a:defRPr sz="1050"/>
            </a:pPr>
            <a:r>
              <a:rPr lang="cs-CZ" sz="1050"/>
              <a:t>MZ 2021 – JARNÍ ZO – PRVOMATURANTI</a:t>
            </a:r>
          </a:p>
        </c:rich>
      </c:tx>
      <c:layout>
        <c:manualLayout>
          <c:xMode val="edge"/>
          <c:yMode val="edge"/>
          <c:x val="0.17108611111111111"/>
          <c:y val="2.5198412698412699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9.7027479855344489E-2"/>
          <c:y val="0.15985327731962415"/>
          <c:w val="0.86480710508260772"/>
          <c:h val="0.6988418566256099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'histogramy - CY'!$AY$204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chemeClr val="bg1">
                <a:lumMod val="65000"/>
                <a:alpha val="50000"/>
              </a:schemeClr>
            </a:solidFill>
            <a:ln>
              <a:solidFill>
                <a:schemeClr val="bg1"/>
              </a:solidFill>
            </a:ln>
          </c:spPr>
          <c:invertIfNegative val="0"/>
          <c:dPt>
            <c:idx val="43"/>
            <c:invertIfNegative val="0"/>
            <c:bubble3D val="0"/>
            <c:spPr>
              <a:solidFill>
                <a:schemeClr val="tx2">
                  <a:lumMod val="60000"/>
                  <a:lumOff val="40000"/>
                  <a:alpha val="50000"/>
                </a:schemeClr>
              </a:solidFill>
              <a:ln>
                <a:solidFill>
                  <a:schemeClr val="bg1"/>
                </a:solidFill>
              </a:ln>
            </c:spPr>
            <c:extLst>
              <c:ext xmlns:c16="http://schemas.microsoft.com/office/drawing/2014/chart" uri="{C3380CC4-5D6E-409C-BE32-E72D297353CC}">
                <c16:uniqueId val="{00000001-C79C-4A49-8DCC-EE8665F69A1B}"/>
              </c:ext>
            </c:extLst>
          </c:dPt>
          <c:cat>
            <c:numRef>
              <c:f>'histogramy - CY'!$A$206:$A$302</c:f>
              <c:numCache>
                <c:formatCode>0</c:formatCode>
                <c:ptCount val="9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22.1</c:v>
                </c:pt>
                <c:pt idx="23">
                  <c:v>23.15</c:v>
                </c:pt>
                <c:pt idx="24">
                  <c:v>24.21</c:v>
                </c:pt>
                <c:pt idx="25">
                  <c:v>25.26</c:v>
                </c:pt>
                <c:pt idx="26">
                  <c:v>26.31</c:v>
                </c:pt>
                <c:pt idx="27">
                  <c:v>27.36</c:v>
                </c:pt>
                <c:pt idx="28">
                  <c:v>28.42</c:v>
                </c:pt>
                <c:pt idx="29">
                  <c:v>29.47</c:v>
                </c:pt>
                <c:pt idx="30">
                  <c:v>30.52</c:v>
                </c:pt>
                <c:pt idx="31">
                  <c:v>31.57</c:v>
                </c:pt>
                <c:pt idx="32">
                  <c:v>32.630000000000003</c:v>
                </c:pt>
                <c:pt idx="33">
                  <c:v>33.68</c:v>
                </c:pt>
                <c:pt idx="34">
                  <c:v>34.729999999999997</c:v>
                </c:pt>
                <c:pt idx="35">
                  <c:v>35.78</c:v>
                </c:pt>
                <c:pt idx="36">
                  <c:v>36.840000000000003</c:v>
                </c:pt>
                <c:pt idx="37">
                  <c:v>37.89</c:v>
                </c:pt>
                <c:pt idx="38">
                  <c:v>38.94</c:v>
                </c:pt>
                <c:pt idx="39">
                  <c:v>40</c:v>
                </c:pt>
                <c:pt idx="40">
                  <c:v>41.05</c:v>
                </c:pt>
                <c:pt idx="41">
                  <c:v>42.1</c:v>
                </c:pt>
                <c:pt idx="42">
                  <c:v>43.15</c:v>
                </c:pt>
                <c:pt idx="43">
                  <c:v>44.22</c:v>
                </c:pt>
                <c:pt idx="44">
                  <c:v>45.27</c:v>
                </c:pt>
                <c:pt idx="45">
                  <c:v>46.32</c:v>
                </c:pt>
                <c:pt idx="46">
                  <c:v>47.37</c:v>
                </c:pt>
                <c:pt idx="47">
                  <c:v>48.43</c:v>
                </c:pt>
                <c:pt idx="48">
                  <c:v>49.48</c:v>
                </c:pt>
                <c:pt idx="49">
                  <c:v>50.53</c:v>
                </c:pt>
                <c:pt idx="50">
                  <c:v>51.58</c:v>
                </c:pt>
                <c:pt idx="51">
                  <c:v>52.64</c:v>
                </c:pt>
                <c:pt idx="52">
                  <c:v>53.69</c:v>
                </c:pt>
                <c:pt idx="53">
                  <c:v>54.74</c:v>
                </c:pt>
                <c:pt idx="54">
                  <c:v>55.79</c:v>
                </c:pt>
                <c:pt idx="55">
                  <c:v>56.85</c:v>
                </c:pt>
                <c:pt idx="56">
                  <c:v>57.9</c:v>
                </c:pt>
                <c:pt idx="57">
                  <c:v>58.95</c:v>
                </c:pt>
                <c:pt idx="58">
                  <c:v>60</c:v>
                </c:pt>
                <c:pt idx="59">
                  <c:v>61.06</c:v>
                </c:pt>
                <c:pt idx="60">
                  <c:v>62.11</c:v>
                </c:pt>
                <c:pt idx="61">
                  <c:v>63.16</c:v>
                </c:pt>
                <c:pt idx="62">
                  <c:v>64.22</c:v>
                </c:pt>
                <c:pt idx="63">
                  <c:v>65.27</c:v>
                </c:pt>
                <c:pt idx="64">
                  <c:v>66.319999999999993</c:v>
                </c:pt>
                <c:pt idx="65">
                  <c:v>67.37</c:v>
                </c:pt>
                <c:pt idx="66">
                  <c:v>68.430000000000007</c:v>
                </c:pt>
                <c:pt idx="67">
                  <c:v>69.48</c:v>
                </c:pt>
                <c:pt idx="68">
                  <c:v>70.53</c:v>
                </c:pt>
                <c:pt idx="69">
                  <c:v>71.58</c:v>
                </c:pt>
                <c:pt idx="70">
                  <c:v>72.64</c:v>
                </c:pt>
                <c:pt idx="71">
                  <c:v>73.69</c:v>
                </c:pt>
                <c:pt idx="72">
                  <c:v>74.739999999999995</c:v>
                </c:pt>
                <c:pt idx="73">
                  <c:v>75.790000000000006</c:v>
                </c:pt>
                <c:pt idx="74">
                  <c:v>76.849999999999994</c:v>
                </c:pt>
                <c:pt idx="75">
                  <c:v>77.900000000000006</c:v>
                </c:pt>
                <c:pt idx="76">
                  <c:v>78.95</c:v>
                </c:pt>
                <c:pt idx="77">
                  <c:v>80</c:v>
                </c:pt>
                <c:pt idx="78">
                  <c:v>81.06</c:v>
                </c:pt>
                <c:pt idx="79">
                  <c:v>82.11</c:v>
                </c:pt>
                <c:pt idx="80">
                  <c:v>83.16</c:v>
                </c:pt>
                <c:pt idx="81">
                  <c:v>84.22</c:v>
                </c:pt>
                <c:pt idx="82">
                  <c:v>85.27</c:v>
                </c:pt>
                <c:pt idx="83">
                  <c:v>86.32</c:v>
                </c:pt>
                <c:pt idx="84">
                  <c:v>87.37</c:v>
                </c:pt>
                <c:pt idx="85">
                  <c:v>88.43</c:v>
                </c:pt>
                <c:pt idx="86">
                  <c:v>89.48</c:v>
                </c:pt>
                <c:pt idx="87">
                  <c:v>90.53</c:v>
                </c:pt>
                <c:pt idx="88">
                  <c:v>91.58</c:v>
                </c:pt>
                <c:pt idx="89">
                  <c:v>92.64</c:v>
                </c:pt>
                <c:pt idx="90">
                  <c:v>93.69</c:v>
                </c:pt>
                <c:pt idx="91">
                  <c:v>94.74</c:v>
                </c:pt>
                <c:pt idx="92">
                  <c:v>95.79</c:v>
                </c:pt>
                <c:pt idx="93">
                  <c:v>96.85</c:v>
                </c:pt>
                <c:pt idx="94">
                  <c:v>97.9</c:v>
                </c:pt>
                <c:pt idx="95">
                  <c:v>98.95</c:v>
                </c:pt>
                <c:pt idx="96">
                  <c:v>100</c:v>
                </c:pt>
              </c:numCache>
            </c:numRef>
          </c:cat>
          <c:val>
            <c:numRef>
              <c:f>'histogramy - CY'!$BD$206:$BD$302</c:f>
              <c:numCache>
                <c:formatCode>0.0</c:formatCode>
                <c:ptCount val="9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0.16051364365971107</c:v>
                </c:pt>
                <c:pt idx="20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0.32102728731942215</c:v>
                </c:pt>
                <c:pt idx="25">
                  <c:v>0.16051364365971107</c:v>
                </c:pt>
                <c:pt idx="26">
                  <c:v>0.32102728731942215</c:v>
                </c:pt>
                <c:pt idx="27">
                  <c:v>0.16051364365971107</c:v>
                </c:pt>
                <c:pt idx="28">
                  <c:v>0.6420545746388443</c:v>
                </c:pt>
                <c:pt idx="29">
                  <c:v>0.16051364365971107</c:v>
                </c:pt>
                <c:pt idx="30">
                  <c:v>0.32102728731942215</c:v>
                </c:pt>
                <c:pt idx="31">
                  <c:v>0.6420545746388443</c:v>
                </c:pt>
                <c:pt idx="32">
                  <c:v>0.4815409309791332</c:v>
                </c:pt>
                <c:pt idx="33">
                  <c:v>0.16051364365971107</c:v>
                </c:pt>
                <c:pt idx="34">
                  <c:v>0.32102728731942215</c:v>
                </c:pt>
                <c:pt idx="35">
                  <c:v>0.6420545746388443</c:v>
                </c:pt>
                <c:pt idx="36">
                  <c:v>0.32102728731942215</c:v>
                </c:pt>
                <c:pt idx="37">
                  <c:v>0.80256821829855529</c:v>
                </c:pt>
                <c:pt idx="38">
                  <c:v>0.80256821829855529</c:v>
                </c:pt>
                <c:pt idx="39">
                  <c:v>0.80256821829855529</c:v>
                </c:pt>
                <c:pt idx="40">
                  <c:v>1.1235955056179776</c:v>
                </c:pt>
                <c:pt idx="41">
                  <c:v>0.4815409309791332</c:v>
                </c:pt>
                <c:pt idx="42">
                  <c:v>0.80256821829855529</c:v>
                </c:pt>
                <c:pt idx="43">
                  <c:v>0.80256821829855529</c:v>
                </c:pt>
                <c:pt idx="44">
                  <c:v>0.80256821829855529</c:v>
                </c:pt>
                <c:pt idx="45">
                  <c:v>1.2841091492776886</c:v>
                </c:pt>
                <c:pt idx="46">
                  <c:v>0.4815409309791332</c:v>
                </c:pt>
                <c:pt idx="47">
                  <c:v>1.4446227929373996</c:v>
                </c:pt>
                <c:pt idx="48">
                  <c:v>1.4446227929373996</c:v>
                </c:pt>
                <c:pt idx="49">
                  <c:v>1.4446227929373996</c:v>
                </c:pt>
                <c:pt idx="50">
                  <c:v>1.1235955056179776</c:v>
                </c:pt>
                <c:pt idx="51">
                  <c:v>0.6420545746388443</c:v>
                </c:pt>
                <c:pt idx="52">
                  <c:v>1.4446227929373996</c:v>
                </c:pt>
                <c:pt idx="53">
                  <c:v>0.96308186195826639</c:v>
                </c:pt>
                <c:pt idx="54">
                  <c:v>1.4446227929373996</c:v>
                </c:pt>
                <c:pt idx="55">
                  <c:v>1.2841091492776886</c:v>
                </c:pt>
                <c:pt idx="56">
                  <c:v>1.1235955056179776</c:v>
                </c:pt>
                <c:pt idx="57">
                  <c:v>0.6420545746388443</c:v>
                </c:pt>
                <c:pt idx="58">
                  <c:v>1.7656500802568218</c:v>
                </c:pt>
                <c:pt idx="59">
                  <c:v>0.6420545746388443</c:v>
                </c:pt>
                <c:pt idx="60">
                  <c:v>0.6420545746388443</c:v>
                </c:pt>
                <c:pt idx="61">
                  <c:v>0.96308186195826639</c:v>
                </c:pt>
                <c:pt idx="62">
                  <c:v>1.2841091492776886</c:v>
                </c:pt>
                <c:pt idx="63">
                  <c:v>1.6051364365971106</c:v>
                </c:pt>
                <c:pt idx="64">
                  <c:v>0.96308186195826639</c:v>
                </c:pt>
                <c:pt idx="65">
                  <c:v>1.2841091492776886</c:v>
                </c:pt>
                <c:pt idx="66">
                  <c:v>0.96308186195826639</c:v>
                </c:pt>
                <c:pt idx="67">
                  <c:v>1.4446227929373996</c:v>
                </c:pt>
                <c:pt idx="68">
                  <c:v>1.2841091492776886</c:v>
                </c:pt>
                <c:pt idx="69">
                  <c:v>0.80256821829855529</c:v>
                </c:pt>
                <c:pt idx="70">
                  <c:v>1.2841091492776886</c:v>
                </c:pt>
                <c:pt idx="71">
                  <c:v>1.6051364365971106</c:v>
                </c:pt>
                <c:pt idx="72">
                  <c:v>1.1235955056179776</c:v>
                </c:pt>
                <c:pt idx="73">
                  <c:v>1.1235955056179776</c:v>
                </c:pt>
                <c:pt idx="74">
                  <c:v>1.7656500802568218</c:v>
                </c:pt>
                <c:pt idx="75">
                  <c:v>2.2471910112359552</c:v>
                </c:pt>
                <c:pt idx="76">
                  <c:v>1.4446227929373996</c:v>
                </c:pt>
                <c:pt idx="77">
                  <c:v>2.5682182985553772</c:v>
                </c:pt>
                <c:pt idx="78">
                  <c:v>1.4446227929373996</c:v>
                </c:pt>
                <c:pt idx="79">
                  <c:v>2.2471910112359552</c:v>
                </c:pt>
                <c:pt idx="80">
                  <c:v>0.96308186195826639</c:v>
                </c:pt>
                <c:pt idx="81">
                  <c:v>1.4446227929373996</c:v>
                </c:pt>
                <c:pt idx="82">
                  <c:v>1.7656500802568218</c:v>
                </c:pt>
                <c:pt idx="83">
                  <c:v>1.2841091492776886</c:v>
                </c:pt>
                <c:pt idx="84">
                  <c:v>2.4077046548956664</c:v>
                </c:pt>
                <c:pt idx="85">
                  <c:v>2.086677367576244</c:v>
                </c:pt>
                <c:pt idx="86">
                  <c:v>1.2841091492776886</c:v>
                </c:pt>
                <c:pt idx="87">
                  <c:v>1.4446227929373996</c:v>
                </c:pt>
                <c:pt idx="88">
                  <c:v>1.7656500802568218</c:v>
                </c:pt>
                <c:pt idx="89">
                  <c:v>3.2102728731942212</c:v>
                </c:pt>
                <c:pt idx="90">
                  <c:v>4.173354735152488</c:v>
                </c:pt>
                <c:pt idx="91">
                  <c:v>3.2102728731942212</c:v>
                </c:pt>
                <c:pt idx="92">
                  <c:v>4.8154093097913329</c:v>
                </c:pt>
                <c:pt idx="93">
                  <c:v>3.0497592295345104</c:v>
                </c:pt>
                <c:pt idx="94">
                  <c:v>3.2102728731942212</c:v>
                </c:pt>
                <c:pt idx="95">
                  <c:v>3.3707865168539324</c:v>
                </c:pt>
                <c:pt idx="96">
                  <c:v>3.8523274478330656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79C-4A49-8DCC-EE8665F69A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24073352"/>
        <c:axId val="424074920"/>
      </c:barChart>
      <c:lineChart>
        <c:grouping val="standard"/>
        <c:varyColors val="0"/>
        <c:ser>
          <c:idx val="0"/>
          <c:order val="0"/>
          <c:tx>
            <c:strRef>
              <c:f>'histogramy - CY'!$BE$204</c:f>
              <c:strCache>
                <c:ptCount val="1"/>
                <c:pt idx="0">
                  <c:v>CHLAPCI</c:v>
                </c:pt>
              </c:strCache>
            </c:strRef>
          </c:tx>
          <c:spPr>
            <a:ln>
              <a:solidFill>
                <a:schemeClr val="tx2">
                  <a:lumMod val="60000"/>
                  <a:lumOff val="40000"/>
                </a:schemeClr>
              </a:solidFill>
            </a:ln>
          </c:spPr>
          <c:marker>
            <c:symbol val="none"/>
          </c:marker>
          <c:cat>
            <c:numRef>
              <c:f>'histogramy - CY'!$A$206:$A$302</c:f>
              <c:numCache>
                <c:formatCode>0</c:formatCode>
                <c:ptCount val="9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22.1</c:v>
                </c:pt>
                <c:pt idx="23">
                  <c:v>23.15</c:v>
                </c:pt>
                <c:pt idx="24">
                  <c:v>24.21</c:v>
                </c:pt>
                <c:pt idx="25">
                  <c:v>25.26</c:v>
                </c:pt>
                <c:pt idx="26">
                  <c:v>26.31</c:v>
                </c:pt>
                <c:pt idx="27">
                  <c:v>27.36</c:v>
                </c:pt>
                <c:pt idx="28">
                  <c:v>28.42</c:v>
                </c:pt>
                <c:pt idx="29">
                  <c:v>29.47</c:v>
                </c:pt>
                <c:pt idx="30">
                  <c:v>30.52</c:v>
                </c:pt>
                <c:pt idx="31">
                  <c:v>31.57</c:v>
                </c:pt>
                <c:pt idx="32">
                  <c:v>32.630000000000003</c:v>
                </c:pt>
                <c:pt idx="33">
                  <c:v>33.68</c:v>
                </c:pt>
                <c:pt idx="34">
                  <c:v>34.729999999999997</c:v>
                </c:pt>
                <c:pt idx="35">
                  <c:v>35.78</c:v>
                </c:pt>
                <c:pt idx="36">
                  <c:v>36.840000000000003</c:v>
                </c:pt>
                <c:pt idx="37">
                  <c:v>37.89</c:v>
                </c:pt>
                <c:pt idx="38">
                  <c:v>38.94</c:v>
                </c:pt>
                <c:pt idx="39">
                  <c:v>40</c:v>
                </c:pt>
                <c:pt idx="40">
                  <c:v>41.05</c:v>
                </c:pt>
                <c:pt idx="41">
                  <c:v>42.1</c:v>
                </c:pt>
                <c:pt idx="42">
                  <c:v>43.15</c:v>
                </c:pt>
                <c:pt idx="43">
                  <c:v>44.22</c:v>
                </c:pt>
                <c:pt idx="44">
                  <c:v>45.27</c:v>
                </c:pt>
                <c:pt idx="45">
                  <c:v>46.32</c:v>
                </c:pt>
                <c:pt idx="46">
                  <c:v>47.37</c:v>
                </c:pt>
                <c:pt idx="47">
                  <c:v>48.43</c:v>
                </c:pt>
                <c:pt idx="48">
                  <c:v>49.48</c:v>
                </c:pt>
                <c:pt idx="49">
                  <c:v>50.53</c:v>
                </c:pt>
                <c:pt idx="50">
                  <c:v>51.58</c:v>
                </c:pt>
                <c:pt idx="51">
                  <c:v>52.64</c:v>
                </c:pt>
                <c:pt idx="52">
                  <c:v>53.69</c:v>
                </c:pt>
                <c:pt idx="53">
                  <c:v>54.74</c:v>
                </c:pt>
                <c:pt idx="54">
                  <c:v>55.79</c:v>
                </c:pt>
                <c:pt idx="55">
                  <c:v>56.85</c:v>
                </c:pt>
                <c:pt idx="56">
                  <c:v>57.9</c:v>
                </c:pt>
                <c:pt idx="57">
                  <c:v>58.95</c:v>
                </c:pt>
                <c:pt idx="58">
                  <c:v>60</c:v>
                </c:pt>
                <c:pt idx="59">
                  <c:v>61.06</c:v>
                </c:pt>
                <c:pt idx="60">
                  <c:v>62.11</c:v>
                </c:pt>
                <c:pt idx="61">
                  <c:v>63.16</c:v>
                </c:pt>
                <c:pt idx="62">
                  <c:v>64.22</c:v>
                </c:pt>
                <c:pt idx="63">
                  <c:v>65.27</c:v>
                </c:pt>
                <c:pt idx="64">
                  <c:v>66.319999999999993</c:v>
                </c:pt>
                <c:pt idx="65">
                  <c:v>67.37</c:v>
                </c:pt>
                <c:pt idx="66">
                  <c:v>68.430000000000007</c:v>
                </c:pt>
                <c:pt idx="67">
                  <c:v>69.48</c:v>
                </c:pt>
                <c:pt idx="68">
                  <c:v>70.53</c:v>
                </c:pt>
                <c:pt idx="69">
                  <c:v>71.58</c:v>
                </c:pt>
                <c:pt idx="70">
                  <c:v>72.64</c:v>
                </c:pt>
                <c:pt idx="71">
                  <c:v>73.69</c:v>
                </c:pt>
                <c:pt idx="72">
                  <c:v>74.739999999999995</c:v>
                </c:pt>
                <c:pt idx="73">
                  <c:v>75.790000000000006</c:v>
                </c:pt>
                <c:pt idx="74">
                  <c:v>76.849999999999994</c:v>
                </c:pt>
                <c:pt idx="75">
                  <c:v>77.900000000000006</c:v>
                </c:pt>
                <c:pt idx="76">
                  <c:v>78.95</c:v>
                </c:pt>
                <c:pt idx="77">
                  <c:v>80</c:v>
                </c:pt>
                <c:pt idx="78">
                  <c:v>81.06</c:v>
                </c:pt>
                <c:pt idx="79">
                  <c:v>82.11</c:v>
                </c:pt>
                <c:pt idx="80">
                  <c:v>83.16</c:v>
                </c:pt>
                <c:pt idx="81">
                  <c:v>84.22</c:v>
                </c:pt>
                <c:pt idx="82">
                  <c:v>85.27</c:v>
                </c:pt>
                <c:pt idx="83">
                  <c:v>86.32</c:v>
                </c:pt>
                <c:pt idx="84">
                  <c:v>87.37</c:v>
                </c:pt>
                <c:pt idx="85">
                  <c:v>88.43</c:v>
                </c:pt>
                <c:pt idx="86">
                  <c:v>89.48</c:v>
                </c:pt>
                <c:pt idx="87">
                  <c:v>90.53</c:v>
                </c:pt>
                <c:pt idx="88">
                  <c:v>91.58</c:v>
                </c:pt>
                <c:pt idx="89">
                  <c:v>92.64</c:v>
                </c:pt>
                <c:pt idx="90">
                  <c:v>93.69</c:v>
                </c:pt>
                <c:pt idx="91">
                  <c:v>94.74</c:v>
                </c:pt>
                <c:pt idx="92">
                  <c:v>95.79</c:v>
                </c:pt>
                <c:pt idx="93">
                  <c:v>96.85</c:v>
                </c:pt>
                <c:pt idx="94">
                  <c:v>97.9</c:v>
                </c:pt>
                <c:pt idx="95">
                  <c:v>98.95</c:v>
                </c:pt>
                <c:pt idx="96">
                  <c:v>100</c:v>
                </c:pt>
              </c:numCache>
            </c:numRef>
          </c:cat>
          <c:val>
            <c:numRef>
              <c:f>'histogramy - CY'!$BJ$206:$BJ$302</c:f>
              <c:numCache>
                <c:formatCode>0.0</c:formatCode>
                <c:ptCount val="9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1.1834319526627219</c:v>
                </c:pt>
                <c:pt idx="31">
                  <c:v>0.59171597633136097</c:v>
                </c:pt>
                <c:pt idx="32">
                  <c:v>0</c:v>
                </c:pt>
                <c:pt idx="33">
                  <c:v>0</c:v>
                </c:pt>
                <c:pt idx="34">
                  <c:v>0.59171597633136097</c:v>
                </c:pt>
                <c:pt idx="35">
                  <c:v>1.7751479289940828</c:v>
                </c:pt>
                <c:pt idx="36">
                  <c:v>0.59171597633136097</c:v>
                </c:pt>
                <c:pt idx="37">
                  <c:v>0.59171597633136097</c:v>
                </c:pt>
                <c:pt idx="38">
                  <c:v>0</c:v>
                </c:pt>
                <c:pt idx="39">
                  <c:v>0.59171597633136097</c:v>
                </c:pt>
                <c:pt idx="40">
                  <c:v>1.1834319526627219</c:v>
                </c:pt>
                <c:pt idx="41">
                  <c:v>0.59171597633136097</c:v>
                </c:pt>
                <c:pt idx="42">
                  <c:v>0.59171597633136097</c:v>
                </c:pt>
                <c:pt idx="43">
                  <c:v>0</c:v>
                </c:pt>
                <c:pt idx="44">
                  <c:v>0.59171597633136097</c:v>
                </c:pt>
                <c:pt idx="45">
                  <c:v>0.59171597633136097</c:v>
                </c:pt>
                <c:pt idx="46">
                  <c:v>0.59171597633136097</c:v>
                </c:pt>
                <c:pt idx="47">
                  <c:v>0.59171597633136097</c:v>
                </c:pt>
                <c:pt idx="48">
                  <c:v>1.7751479289940828</c:v>
                </c:pt>
                <c:pt idx="49">
                  <c:v>1.7751479289940828</c:v>
                </c:pt>
                <c:pt idx="50">
                  <c:v>0.59171597633136097</c:v>
                </c:pt>
                <c:pt idx="51">
                  <c:v>0.59171597633136097</c:v>
                </c:pt>
                <c:pt idx="52">
                  <c:v>1.1834319526627219</c:v>
                </c:pt>
                <c:pt idx="53">
                  <c:v>0</c:v>
                </c:pt>
                <c:pt idx="54">
                  <c:v>2.9585798816568047</c:v>
                </c:pt>
                <c:pt idx="55">
                  <c:v>1.1834319526627219</c:v>
                </c:pt>
                <c:pt idx="56">
                  <c:v>0.59171597633136097</c:v>
                </c:pt>
                <c:pt idx="57">
                  <c:v>0</c:v>
                </c:pt>
                <c:pt idx="58">
                  <c:v>0.59171597633136097</c:v>
                </c:pt>
                <c:pt idx="59">
                  <c:v>0</c:v>
                </c:pt>
                <c:pt idx="60">
                  <c:v>0.59171597633136097</c:v>
                </c:pt>
                <c:pt idx="61">
                  <c:v>1.7751479289940828</c:v>
                </c:pt>
                <c:pt idx="62">
                  <c:v>1.7751479289940828</c:v>
                </c:pt>
                <c:pt idx="63">
                  <c:v>2.3668639053254439</c:v>
                </c:pt>
                <c:pt idx="64">
                  <c:v>1.1834319526627219</c:v>
                </c:pt>
                <c:pt idx="65">
                  <c:v>1.7751479289940828</c:v>
                </c:pt>
                <c:pt idx="66">
                  <c:v>0</c:v>
                </c:pt>
                <c:pt idx="67">
                  <c:v>1.1834319526627219</c:v>
                </c:pt>
                <c:pt idx="68">
                  <c:v>0</c:v>
                </c:pt>
                <c:pt idx="69">
                  <c:v>0</c:v>
                </c:pt>
                <c:pt idx="70">
                  <c:v>2.3668639053254439</c:v>
                </c:pt>
                <c:pt idx="71">
                  <c:v>1.7751479289940828</c:v>
                </c:pt>
                <c:pt idx="72">
                  <c:v>0.59171597633136097</c:v>
                </c:pt>
                <c:pt idx="73">
                  <c:v>0.59171597633136097</c:v>
                </c:pt>
                <c:pt idx="74">
                  <c:v>1.1834319526627219</c:v>
                </c:pt>
                <c:pt idx="75">
                  <c:v>2.3668639053254439</c:v>
                </c:pt>
                <c:pt idx="76">
                  <c:v>0.59171597633136097</c:v>
                </c:pt>
                <c:pt idx="77">
                  <c:v>2.9585798816568047</c:v>
                </c:pt>
                <c:pt idx="78">
                  <c:v>0.59171597633136097</c:v>
                </c:pt>
                <c:pt idx="79">
                  <c:v>2.3668639053254439</c:v>
                </c:pt>
                <c:pt idx="80">
                  <c:v>0</c:v>
                </c:pt>
                <c:pt idx="81">
                  <c:v>3.5502958579881656</c:v>
                </c:pt>
                <c:pt idx="82">
                  <c:v>1.1834319526627219</c:v>
                </c:pt>
                <c:pt idx="83">
                  <c:v>0.59171597633136097</c:v>
                </c:pt>
                <c:pt idx="84">
                  <c:v>2.3668639053254439</c:v>
                </c:pt>
                <c:pt idx="85">
                  <c:v>1.1834319526627219</c:v>
                </c:pt>
                <c:pt idx="86">
                  <c:v>0.59171597633136097</c:v>
                </c:pt>
                <c:pt idx="87">
                  <c:v>2.9585798816568047</c:v>
                </c:pt>
                <c:pt idx="88">
                  <c:v>2.3668639053254439</c:v>
                </c:pt>
                <c:pt idx="89">
                  <c:v>7.1005917159763312</c:v>
                </c:pt>
                <c:pt idx="90">
                  <c:v>5.9171597633136095</c:v>
                </c:pt>
                <c:pt idx="91">
                  <c:v>5.9171597633136095</c:v>
                </c:pt>
                <c:pt idx="92">
                  <c:v>4.7337278106508878</c:v>
                </c:pt>
                <c:pt idx="93">
                  <c:v>1.7751479289940828</c:v>
                </c:pt>
                <c:pt idx="94">
                  <c:v>4.1420118343195274</c:v>
                </c:pt>
                <c:pt idx="95">
                  <c:v>3.5502958579881656</c:v>
                </c:pt>
                <c:pt idx="96">
                  <c:v>4.1420118343195274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79C-4A49-8DCC-EE8665F69A1B}"/>
            </c:ext>
          </c:extLst>
        </c:ser>
        <c:ser>
          <c:idx val="2"/>
          <c:order val="2"/>
          <c:tx>
            <c:strRef>
              <c:f>'histogramy - CY'!$BK$204</c:f>
              <c:strCache>
                <c:ptCount val="1"/>
                <c:pt idx="0">
                  <c:v>DÍVKY</c:v>
                </c:pt>
              </c:strCache>
            </c:strRef>
          </c:tx>
          <c:spPr>
            <a:ln>
              <a:solidFill>
                <a:schemeClr val="accent2"/>
              </a:solidFill>
            </a:ln>
          </c:spPr>
          <c:marker>
            <c:symbol val="none"/>
          </c:marker>
          <c:cat>
            <c:numRef>
              <c:f>'histogramy - CY'!$A$206:$A$302</c:f>
              <c:numCache>
                <c:formatCode>0</c:formatCode>
                <c:ptCount val="9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22.1</c:v>
                </c:pt>
                <c:pt idx="23">
                  <c:v>23.15</c:v>
                </c:pt>
                <c:pt idx="24">
                  <c:v>24.21</c:v>
                </c:pt>
                <c:pt idx="25">
                  <c:v>25.26</c:v>
                </c:pt>
                <c:pt idx="26">
                  <c:v>26.31</c:v>
                </c:pt>
                <c:pt idx="27">
                  <c:v>27.36</c:v>
                </c:pt>
                <c:pt idx="28">
                  <c:v>28.42</c:v>
                </c:pt>
                <c:pt idx="29">
                  <c:v>29.47</c:v>
                </c:pt>
                <c:pt idx="30">
                  <c:v>30.52</c:v>
                </c:pt>
                <c:pt idx="31">
                  <c:v>31.57</c:v>
                </c:pt>
                <c:pt idx="32">
                  <c:v>32.630000000000003</c:v>
                </c:pt>
                <c:pt idx="33">
                  <c:v>33.68</c:v>
                </c:pt>
                <c:pt idx="34">
                  <c:v>34.729999999999997</c:v>
                </c:pt>
                <c:pt idx="35">
                  <c:v>35.78</c:v>
                </c:pt>
                <c:pt idx="36">
                  <c:v>36.840000000000003</c:v>
                </c:pt>
                <c:pt idx="37">
                  <c:v>37.89</c:v>
                </c:pt>
                <c:pt idx="38">
                  <c:v>38.94</c:v>
                </c:pt>
                <c:pt idx="39">
                  <c:v>40</c:v>
                </c:pt>
                <c:pt idx="40">
                  <c:v>41.05</c:v>
                </c:pt>
                <c:pt idx="41">
                  <c:v>42.1</c:v>
                </c:pt>
                <c:pt idx="42">
                  <c:v>43.15</c:v>
                </c:pt>
                <c:pt idx="43">
                  <c:v>44.22</c:v>
                </c:pt>
                <c:pt idx="44">
                  <c:v>45.27</c:v>
                </c:pt>
                <c:pt idx="45">
                  <c:v>46.32</c:v>
                </c:pt>
                <c:pt idx="46">
                  <c:v>47.37</c:v>
                </c:pt>
                <c:pt idx="47">
                  <c:v>48.43</c:v>
                </c:pt>
                <c:pt idx="48">
                  <c:v>49.48</c:v>
                </c:pt>
                <c:pt idx="49">
                  <c:v>50.53</c:v>
                </c:pt>
                <c:pt idx="50">
                  <c:v>51.58</c:v>
                </c:pt>
                <c:pt idx="51">
                  <c:v>52.64</c:v>
                </c:pt>
                <c:pt idx="52">
                  <c:v>53.69</c:v>
                </c:pt>
                <c:pt idx="53">
                  <c:v>54.74</c:v>
                </c:pt>
                <c:pt idx="54">
                  <c:v>55.79</c:v>
                </c:pt>
                <c:pt idx="55">
                  <c:v>56.85</c:v>
                </c:pt>
                <c:pt idx="56">
                  <c:v>57.9</c:v>
                </c:pt>
                <c:pt idx="57">
                  <c:v>58.95</c:v>
                </c:pt>
                <c:pt idx="58">
                  <c:v>60</c:v>
                </c:pt>
                <c:pt idx="59">
                  <c:v>61.06</c:v>
                </c:pt>
                <c:pt idx="60">
                  <c:v>62.11</c:v>
                </c:pt>
                <c:pt idx="61">
                  <c:v>63.16</c:v>
                </c:pt>
                <c:pt idx="62">
                  <c:v>64.22</c:v>
                </c:pt>
                <c:pt idx="63">
                  <c:v>65.27</c:v>
                </c:pt>
                <c:pt idx="64">
                  <c:v>66.319999999999993</c:v>
                </c:pt>
                <c:pt idx="65">
                  <c:v>67.37</c:v>
                </c:pt>
                <c:pt idx="66">
                  <c:v>68.430000000000007</c:v>
                </c:pt>
                <c:pt idx="67">
                  <c:v>69.48</c:v>
                </c:pt>
                <c:pt idx="68">
                  <c:v>70.53</c:v>
                </c:pt>
                <c:pt idx="69">
                  <c:v>71.58</c:v>
                </c:pt>
                <c:pt idx="70">
                  <c:v>72.64</c:v>
                </c:pt>
                <c:pt idx="71">
                  <c:v>73.69</c:v>
                </c:pt>
                <c:pt idx="72">
                  <c:v>74.739999999999995</c:v>
                </c:pt>
                <c:pt idx="73">
                  <c:v>75.790000000000006</c:v>
                </c:pt>
                <c:pt idx="74">
                  <c:v>76.849999999999994</c:v>
                </c:pt>
                <c:pt idx="75">
                  <c:v>77.900000000000006</c:v>
                </c:pt>
                <c:pt idx="76">
                  <c:v>78.95</c:v>
                </c:pt>
                <c:pt idx="77">
                  <c:v>80</c:v>
                </c:pt>
                <c:pt idx="78">
                  <c:v>81.06</c:v>
                </c:pt>
                <c:pt idx="79">
                  <c:v>82.11</c:v>
                </c:pt>
                <c:pt idx="80">
                  <c:v>83.16</c:v>
                </c:pt>
                <c:pt idx="81">
                  <c:v>84.22</c:v>
                </c:pt>
                <c:pt idx="82">
                  <c:v>85.27</c:v>
                </c:pt>
                <c:pt idx="83">
                  <c:v>86.32</c:v>
                </c:pt>
                <c:pt idx="84">
                  <c:v>87.37</c:v>
                </c:pt>
                <c:pt idx="85">
                  <c:v>88.43</c:v>
                </c:pt>
                <c:pt idx="86">
                  <c:v>89.48</c:v>
                </c:pt>
                <c:pt idx="87">
                  <c:v>90.53</c:v>
                </c:pt>
                <c:pt idx="88">
                  <c:v>91.58</c:v>
                </c:pt>
                <c:pt idx="89">
                  <c:v>92.64</c:v>
                </c:pt>
                <c:pt idx="90">
                  <c:v>93.69</c:v>
                </c:pt>
                <c:pt idx="91">
                  <c:v>94.74</c:v>
                </c:pt>
                <c:pt idx="92">
                  <c:v>95.79</c:v>
                </c:pt>
                <c:pt idx="93">
                  <c:v>96.85</c:v>
                </c:pt>
                <c:pt idx="94">
                  <c:v>97.9</c:v>
                </c:pt>
                <c:pt idx="95">
                  <c:v>98.95</c:v>
                </c:pt>
                <c:pt idx="96">
                  <c:v>100</c:v>
                </c:pt>
              </c:numCache>
            </c:numRef>
          </c:cat>
          <c:val>
            <c:numRef>
              <c:f>'histogramy - CY'!$BP$206:$BP$302</c:f>
              <c:numCache>
                <c:formatCode>0.0</c:formatCode>
                <c:ptCount val="9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0.22026431718061676</c:v>
                </c:pt>
                <c:pt idx="20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0.44052863436123352</c:v>
                </c:pt>
                <c:pt idx="25">
                  <c:v>0.22026431718061676</c:v>
                </c:pt>
                <c:pt idx="26">
                  <c:v>0.44052863436123352</c:v>
                </c:pt>
                <c:pt idx="27">
                  <c:v>0.22026431718061676</c:v>
                </c:pt>
                <c:pt idx="28">
                  <c:v>0.88105726872246704</c:v>
                </c:pt>
                <c:pt idx="29">
                  <c:v>0.22026431718061676</c:v>
                </c:pt>
                <c:pt idx="30">
                  <c:v>0</c:v>
                </c:pt>
                <c:pt idx="31">
                  <c:v>0.66079295154185025</c:v>
                </c:pt>
                <c:pt idx="32">
                  <c:v>0.66079295154185025</c:v>
                </c:pt>
                <c:pt idx="33">
                  <c:v>0.22026431718061676</c:v>
                </c:pt>
                <c:pt idx="34">
                  <c:v>0.22026431718061676</c:v>
                </c:pt>
                <c:pt idx="35">
                  <c:v>0.22026431718061676</c:v>
                </c:pt>
                <c:pt idx="36">
                  <c:v>0.22026431718061676</c:v>
                </c:pt>
                <c:pt idx="37">
                  <c:v>0.88105726872246704</c:v>
                </c:pt>
                <c:pt idx="38">
                  <c:v>1.1013215859030838</c:v>
                </c:pt>
                <c:pt idx="39">
                  <c:v>0.88105726872246704</c:v>
                </c:pt>
                <c:pt idx="40">
                  <c:v>1.1013215859030838</c:v>
                </c:pt>
                <c:pt idx="41">
                  <c:v>0.44052863436123352</c:v>
                </c:pt>
                <c:pt idx="42">
                  <c:v>0.88105726872246704</c:v>
                </c:pt>
                <c:pt idx="43">
                  <c:v>1.1013215859030838</c:v>
                </c:pt>
                <c:pt idx="44">
                  <c:v>0.88105726872246704</c:v>
                </c:pt>
                <c:pt idx="45">
                  <c:v>1.5418502202643172</c:v>
                </c:pt>
                <c:pt idx="46">
                  <c:v>0.44052863436123352</c:v>
                </c:pt>
                <c:pt idx="47">
                  <c:v>1.7621145374449341</c:v>
                </c:pt>
                <c:pt idx="48">
                  <c:v>1.3215859030837005</c:v>
                </c:pt>
                <c:pt idx="49">
                  <c:v>1.3215859030837005</c:v>
                </c:pt>
                <c:pt idx="50">
                  <c:v>1.3215859030837005</c:v>
                </c:pt>
                <c:pt idx="51">
                  <c:v>0.66079295154185025</c:v>
                </c:pt>
                <c:pt idx="52">
                  <c:v>1.5418502202643172</c:v>
                </c:pt>
                <c:pt idx="53">
                  <c:v>1.3215859030837005</c:v>
                </c:pt>
                <c:pt idx="54">
                  <c:v>0.88105726872246704</c:v>
                </c:pt>
                <c:pt idx="55">
                  <c:v>1.3215859030837005</c:v>
                </c:pt>
                <c:pt idx="56">
                  <c:v>1.3215859030837005</c:v>
                </c:pt>
                <c:pt idx="57">
                  <c:v>0.88105726872246704</c:v>
                </c:pt>
                <c:pt idx="58">
                  <c:v>2.2026431718061676</c:v>
                </c:pt>
                <c:pt idx="59">
                  <c:v>0.88105726872246704</c:v>
                </c:pt>
                <c:pt idx="60">
                  <c:v>0.66079295154185025</c:v>
                </c:pt>
                <c:pt idx="61">
                  <c:v>0.66079295154185025</c:v>
                </c:pt>
                <c:pt idx="62">
                  <c:v>1.1013215859030838</c:v>
                </c:pt>
                <c:pt idx="63">
                  <c:v>1.3215859030837005</c:v>
                </c:pt>
                <c:pt idx="64">
                  <c:v>0.88105726872246704</c:v>
                </c:pt>
                <c:pt idx="65">
                  <c:v>1.1013215859030838</c:v>
                </c:pt>
                <c:pt idx="66">
                  <c:v>1.3215859030837005</c:v>
                </c:pt>
                <c:pt idx="67">
                  <c:v>1.5418502202643172</c:v>
                </c:pt>
                <c:pt idx="68">
                  <c:v>1.7621145374449341</c:v>
                </c:pt>
                <c:pt idx="69">
                  <c:v>1.1013215859030838</c:v>
                </c:pt>
                <c:pt idx="70">
                  <c:v>0.88105726872246704</c:v>
                </c:pt>
                <c:pt idx="71">
                  <c:v>1.5418502202643172</c:v>
                </c:pt>
                <c:pt idx="72">
                  <c:v>1.3215859030837005</c:v>
                </c:pt>
                <c:pt idx="73">
                  <c:v>1.3215859030837005</c:v>
                </c:pt>
                <c:pt idx="74">
                  <c:v>1.9823788546255507</c:v>
                </c:pt>
                <c:pt idx="75">
                  <c:v>2.2026431718061676</c:v>
                </c:pt>
                <c:pt idx="76">
                  <c:v>1.7621145374449341</c:v>
                </c:pt>
                <c:pt idx="77">
                  <c:v>2.4229074889867843</c:v>
                </c:pt>
                <c:pt idx="78">
                  <c:v>1.7621145374449341</c:v>
                </c:pt>
                <c:pt idx="79">
                  <c:v>2.2026431718061676</c:v>
                </c:pt>
                <c:pt idx="80">
                  <c:v>1.3215859030837005</c:v>
                </c:pt>
                <c:pt idx="81">
                  <c:v>0.66079295154185025</c:v>
                </c:pt>
                <c:pt idx="82">
                  <c:v>1.9823788546255507</c:v>
                </c:pt>
                <c:pt idx="83">
                  <c:v>1.5418502202643172</c:v>
                </c:pt>
                <c:pt idx="84">
                  <c:v>2.4229074889867843</c:v>
                </c:pt>
                <c:pt idx="85">
                  <c:v>2.4229074889867843</c:v>
                </c:pt>
                <c:pt idx="86">
                  <c:v>1.5418502202643172</c:v>
                </c:pt>
                <c:pt idx="87">
                  <c:v>0.88105726872246704</c:v>
                </c:pt>
                <c:pt idx="88">
                  <c:v>1.5418502202643172</c:v>
                </c:pt>
                <c:pt idx="89">
                  <c:v>1.7621145374449341</c:v>
                </c:pt>
                <c:pt idx="90">
                  <c:v>3.5242290748898681</c:v>
                </c:pt>
                <c:pt idx="91">
                  <c:v>2.2026431718061676</c:v>
                </c:pt>
                <c:pt idx="92">
                  <c:v>4.8458149779735686</c:v>
                </c:pt>
                <c:pt idx="93">
                  <c:v>3.5242290748898681</c:v>
                </c:pt>
                <c:pt idx="94">
                  <c:v>2.8634361233480177</c:v>
                </c:pt>
                <c:pt idx="95">
                  <c:v>3.303964757709251</c:v>
                </c:pt>
                <c:pt idx="96">
                  <c:v>3.7444933920704844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79C-4A49-8DCC-EE8665F69A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4073352"/>
        <c:axId val="424074920"/>
      </c:lineChart>
      <c:catAx>
        <c:axId val="42407335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/>
                  <a:t>% SKÓR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24074920"/>
        <c:crosses val="autoZero"/>
        <c:auto val="1"/>
        <c:lblAlgn val="ctr"/>
        <c:lblOffset val="100"/>
        <c:noMultiLvlLbl val="0"/>
      </c:catAx>
      <c:valAx>
        <c:axId val="42407492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cs-CZ"/>
                  <a:t>PODÍL ŽÁKŮ V %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  <a:endParaRPr lang="cs-CZ"/>
          </a:p>
        </c:txPr>
        <c:crossAx val="424073352"/>
        <c:crosses val="autoZero"/>
        <c:crossBetween val="between"/>
      </c:valAx>
      <c:spPr>
        <a:ln>
          <a:solidFill>
            <a:schemeClr val="bg1">
              <a:lumMod val="7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1268761574074074"/>
          <c:y val="0.19744479166666662"/>
          <c:w val="0.19754643234922828"/>
          <c:h val="0.2115552465298694"/>
        </c:manualLayout>
      </c:layout>
      <c:overlay val="0"/>
      <c:spPr>
        <a:solidFill>
          <a:schemeClr val="bg1">
            <a:lumMod val="95000"/>
            <a:alpha val="50000"/>
          </a:schemeClr>
        </a:solidFill>
      </c:spPr>
    </c:legend>
    <c:plotVisOnly val="1"/>
    <c:dispBlanksAs val="gap"/>
    <c:showDLblsOverMax val="0"/>
  </c:chart>
  <c:spPr>
    <a:solidFill>
      <a:schemeClr val="bg1"/>
    </a:solidFill>
    <a:ln>
      <a:solidFill>
        <a:schemeClr val="bg1">
          <a:lumMod val="75000"/>
        </a:schemeClr>
      </a:solidFill>
    </a:ln>
  </c:sp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9.xml><?xml version="1.0" encoding="utf-8"?>
<cs:colorStyle xmlns:cs="http://schemas.microsoft.com/office/drawing/2012/chartStyle" xmlns:a="http://schemas.openxmlformats.org/drawingml/2006/main" meth="withinLinearReversed" id="24">
  <a:schemeClr val="accent4"/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0.13951</cdr:x>
      <cdr:y>0.547</cdr:y>
    </cdr:from>
    <cdr:to>
      <cdr:x>0.34771</cdr:x>
      <cdr:y>0.67202</cdr:y>
    </cdr:to>
    <cdr:sp macro="" textlink="">
      <cdr:nvSpPr>
        <cdr:cNvPr id="2" name="Zaoblený obdélníkový popisek 1"/>
        <cdr:cNvSpPr/>
      </cdr:nvSpPr>
      <cdr:spPr>
        <a:xfrm xmlns:a="http://schemas.openxmlformats.org/drawingml/2006/main">
          <a:off x="602687" y="1378445"/>
          <a:ext cx="899424" cy="315050"/>
        </a:xfrm>
        <a:prstGeom xmlns:a="http://schemas.openxmlformats.org/drawingml/2006/main" prst="wedgeRoundRectCallout">
          <a:avLst>
            <a:gd name="adj1" fmla="val 120586"/>
            <a:gd name="adj2" fmla="val 55561"/>
            <a:gd name="adj3" fmla="val 16667"/>
          </a:avLst>
        </a:prstGeom>
        <a:solidFill xmlns:a="http://schemas.openxmlformats.org/drawingml/2006/main">
          <a:schemeClr val="tx2">
            <a:lumMod val="40000"/>
            <a:lumOff val="60000"/>
            <a:alpha val="50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00" b="1" dirty="0">
              <a:solidFill>
                <a:schemeClr val="tx2"/>
              </a:solidFill>
            </a:rPr>
            <a:t>CUT-OFF SCORE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0.14372</cdr:x>
      <cdr:y>0.60415</cdr:y>
    </cdr:from>
    <cdr:to>
      <cdr:x>0.35192</cdr:x>
      <cdr:y>0.72917</cdr:y>
    </cdr:to>
    <cdr:sp macro="" textlink="">
      <cdr:nvSpPr>
        <cdr:cNvPr id="2" name="Zaoblený obdélníkový popisek 1"/>
        <cdr:cNvSpPr/>
      </cdr:nvSpPr>
      <cdr:spPr>
        <a:xfrm xmlns:a="http://schemas.openxmlformats.org/drawingml/2006/main">
          <a:off x="620862" y="1522461"/>
          <a:ext cx="899424" cy="315050"/>
        </a:xfrm>
        <a:prstGeom xmlns:a="http://schemas.openxmlformats.org/drawingml/2006/main" prst="wedgeRoundRectCallout">
          <a:avLst>
            <a:gd name="adj1" fmla="val 120586"/>
            <a:gd name="adj2" fmla="val 55561"/>
            <a:gd name="adj3" fmla="val 16667"/>
          </a:avLst>
        </a:prstGeom>
        <a:solidFill xmlns:a="http://schemas.openxmlformats.org/drawingml/2006/main">
          <a:schemeClr val="tx2">
            <a:lumMod val="40000"/>
            <a:lumOff val="60000"/>
            <a:alpha val="50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00" b="1" dirty="0">
              <a:solidFill>
                <a:schemeClr val="tx2"/>
              </a:solidFill>
            </a:rPr>
            <a:t>CUT-OFF SCORE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0.14263</cdr:x>
      <cdr:y>0.5253</cdr:y>
    </cdr:from>
    <cdr:to>
      <cdr:x>0.35083</cdr:x>
      <cdr:y>0.65032</cdr:y>
    </cdr:to>
    <cdr:sp macro="" textlink="">
      <cdr:nvSpPr>
        <cdr:cNvPr id="2" name="Zaoblený obdélníkový popisek 1"/>
        <cdr:cNvSpPr/>
      </cdr:nvSpPr>
      <cdr:spPr>
        <a:xfrm xmlns:a="http://schemas.openxmlformats.org/drawingml/2006/main">
          <a:off x="616159" y="1323763"/>
          <a:ext cx="899424" cy="315050"/>
        </a:xfrm>
        <a:prstGeom xmlns:a="http://schemas.openxmlformats.org/drawingml/2006/main" prst="wedgeRoundRectCallout">
          <a:avLst>
            <a:gd name="adj1" fmla="val 120586"/>
            <a:gd name="adj2" fmla="val 55561"/>
            <a:gd name="adj3" fmla="val 16667"/>
          </a:avLst>
        </a:prstGeom>
        <a:solidFill xmlns:a="http://schemas.openxmlformats.org/drawingml/2006/main">
          <a:schemeClr val="tx2">
            <a:lumMod val="40000"/>
            <a:lumOff val="60000"/>
            <a:alpha val="50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00" b="1" dirty="0">
              <a:solidFill>
                <a:schemeClr val="tx2"/>
              </a:solidFill>
            </a:rPr>
            <a:t>CUT-OFF SCORE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0.11204</cdr:x>
      <cdr:y>0.16616</cdr:y>
    </cdr:from>
    <cdr:to>
      <cdr:x>0.31183</cdr:x>
      <cdr:y>0.37503</cdr:y>
    </cdr:to>
    <cdr:sp macro="" textlink="">
      <cdr:nvSpPr>
        <cdr:cNvPr id="2" name="Ovál 1"/>
        <cdr:cNvSpPr/>
      </cdr:nvSpPr>
      <cdr:spPr>
        <a:xfrm xmlns:a="http://schemas.openxmlformats.org/drawingml/2006/main" rot="7244892">
          <a:off x="529050" y="698390"/>
          <a:ext cx="894249" cy="920211"/>
        </a:xfrm>
        <a:prstGeom xmlns:a="http://schemas.openxmlformats.org/drawingml/2006/main" prst="ellipse">
          <a:avLst/>
        </a:prstGeom>
        <a:solidFill xmlns:a="http://schemas.openxmlformats.org/drawingml/2006/main">
          <a:srgbClr val="92D050">
            <a:alpha val="20000"/>
          </a:srgb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cs-CZ"/>
        </a:p>
      </cdr:txBody>
    </cdr:sp>
  </cdr:relSizeAnchor>
  <cdr:relSizeAnchor xmlns:cdr="http://schemas.openxmlformats.org/drawingml/2006/chartDrawing">
    <cdr:from>
      <cdr:x>0.49071</cdr:x>
      <cdr:y>0.72376</cdr:y>
    </cdr:from>
    <cdr:to>
      <cdr:x>0.85442</cdr:x>
      <cdr:y>0.87183</cdr:y>
    </cdr:to>
    <cdr:sp macro="" textlink="">
      <cdr:nvSpPr>
        <cdr:cNvPr id="3" name="Ovál 2"/>
        <cdr:cNvSpPr/>
      </cdr:nvSpPr>
      <cdr:spPr>
        <a:xfrm xmlns:a="http://schemas.openxmlformats.org/drawingml/2006/main" rot="5757932">
          <a:off x="2780908" y="2577948"/>
          <a:ext cx="633897" cy="1675255"/>
        </a:xfrm>
        <a:prstGeom xmlns:a="http://schemas.openxmlformats.org/drawingml/2006/main" prst="ellipse">
          <a:avLst/>
        </a:prstGeom>
        <a:solidFill xmlns:a="http://schemas.openxmlformats.org/drawingml/2006/main">
          <a:schemeClr val="accent6">
            <a:lumMod val="60000"/>
            <a:lumOff val="40000"/>
            <a:alpha val="20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cs-CZ"/>
        </a:p>
      </cdr:txBody>
    </cdr:sp>
  </cdr:relSizeAnchor>
  <cdr:relSizeAnchor xmlns:cdr="http://schemas.openxmlformats.org/drawingml/2006/chartDrawing">
    <cdr:from>
      <cdr:x>0.34394</cdr:x>
      <cdr:y>0.17494</cdr:y>
    </cdr:from>
    <cdr:to>
      <cdr:x>0.69044</cdr:x>
      <cdr:y>0.30547</cdr:y>
    </cdr:to>
    <cdr:sp macro="" textlink="">
      <cdr:nvSpPr>
        <cdr:cNvPr id="4" name="Zaoblený obdélníkový popisek 3"/>
        <cdr:cNvSpPr/>
      </cdr:nvSpPr>
      <cdr:spPr>
        <a:xfrm xmlns:a="http://schemas.openxmlformats.org/drawingml/2006/main">
          <a:off x="1584176" y="748965"/>
          <a:ext cx="1595985" cy="558833"/>
        </a:xfrm>
        <a:prstGeom xmlns:a="http://schemas.openxmlformats.org/drawingml/2006/main" prst="wedgeRoundRectCallout">
          <a:avLst>
            <a:gd name="adj1" fmla="val -64643"/>
            <a:gd name="adj2" fmla="val 83602"/>
            <a:gd name="adj3" fmla="val 16667"/>
          </a:avLst>
        </a:prstGeom>
        <a:ln xmlns:a="http://schemas.openxmlformats.org/drawingml/2006/main">
          <a:noFill/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00" dirty="0"/>
            <a:t>Nadprůměrná míra volby matematiky a nízká neúspěšnost</a:t>
          </a:r>
        </a:p>
      </cdr:txBody>
    </cdr:sp>
  </cdr:relSizeAnchor>
  <cdr:relSizeAnchor xmlns:cdr="http://schemas.openxmlformats.org/drawingml/2006/chartDrawing">
    <cdr:from>
      <cdr:x>0.64753</cdr:x>
      <cdr:y>0.51017</cdr:y>
    </cdr:from>
    <cdr:to>
      <cdr:x>0.99402</cdr:x>
      <cdr:y>0.6407</cdr:y>
    </cdr:to>
    <cdr:sp macro="" textlink="">
      <cdr:nvSpPr>
        <cdr:cNvPr id="5" name="Zaoblený obdélníkový popisek 4"/>
        <cdr:cNvSpPr/>
      </cdr:nvSpPr>
      <cdr:spPr>
        <a:xfrm xmlns:a="http://schemas.openxmlformats.org/drawingml/2006/main">
          <a:off x="2982548" y="2184153"/>
          <a:ext cx="1595939" cy="558833"/>
        </a:xfrm>
        <a:prstGeom xmlns:a="http://schemas.openxmlformats.org/drawingml/2006/main" prst="wedgeRoundRectCallout">
          <a:avLst>
            <a:gd name="adj1" fmla="val 3962"/>
            <a:gd name="adj2" fmla="val 137625"/>
            <a:gd name="adj3" fmla="val 16667"/>
          </a:avLst>
        </a:prstGeom>
        <a:ln xmlns:a="http://schemas.openxmlformats.org/drawingml/2006/main">
          <a:noFill/>
        </a:ln>
      </cdr:spPr>
      <cdr:style>
        <a:lnRef xmlns:a="http://schemas.openxmlformats.org/drawingml/2006/main" idx="1">
          <a:schemeClr val="accent6"/>
        </a:lnRef>
        <a:fillRef xmlns:a="http://schemas.openxmlformats.org/drawingml/2006/main" idx="2">
          <a:schemeClr val="accent6"/>
        </a:fillRef>
        <a:effectRef xmlns:a="http://schemas.openxmlformats.org/drawingml/2006/main" idx="1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cs-CZ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cs-CZ" sz="1000" dirty="0"/>
            <a:t>Podprůměrná míra volby matematiky a vysoká neúspěšnost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0.31389</cdr:x>
      <cdr:y>0.55318</cdr:y>
    </cdr:from>
    <cdr:to>
      <cdr:x>0.35389</cdr:x>
      <cdr:y>0.61319</cdr:y>
    </cdr:to>
    <cdr:sp macro="" textlink="">
      <cdr:nvSpPr>
        <cdr:cNvPr id="3" name="Symbol „Zákaz“ 2"/>
        <cdr:cNvSpPr/>
      </cdr:nvSpPr>
      <cdr:spPr>
        <a:xfrm xmlns:a="http://schemas.openxmlformats.org/drawingml/2006/main">
          <a:off x="1694991" y="1991465"/>
          <a:ext cx="216024" cy="216024"/>
        </a:xfrm>
        <a:prstGeom xmlns:a="http://schemas.openxmlformats.org/drawingml/2006/main" prst="noSmoking">
          <a:avLst/>
        </a:prstGeom>
      </cdr:spPr>
      <cdr:style>
        <a:lnRef xmlns:a="http://schemas.openxmlformats.org/drawingml/2006/main" idx="1">
          <a:schemeClr val="accent2"/>
        </a:lnRef>
        <a:fillRef xmlns:a="http://schemas.openxmlformats.org/drawingml/2006/main" idx="2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cs-CZ" sz="1400" b="1" dirty="0">
              <a:solidFill>
                <a:schemeClr val="tx1"/>
              </a:solidFill>
            </a:rPr>
            <a:t>*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994EFF-F725-4E91-A66C-540F857D1C8B}" type="datetimeFigureOut">
              <a:rPr lang="cs-CZ" smtClean="0"/>
              <a:t>04.10.2021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7D1EA2-E701-4BE4-8DD7-2A495BA1A4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5131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1A792-B245-4330-854E-1625A681FFE2}" type="datetimeFigureOut">
              <a:rPr lang="cs-CZ" smtClean="0"/>
              <a:t>04.10.2021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C23F-893A-41C8-939E-2DF823964A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5087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AC23F-893A-41C8-939E-2DF823964A45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3916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AC23F-893A-41C8-939E-2DF823964A45}" type="slidenum">
              <a:rPr lang="cs-CZ" smtClean="0"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6322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AC23F-893A-41C8-939E-2DF823964A45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4029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AC23F-893A-41C8-939E-2DF823964A45}" type="slidenum">
              <a:rPr lang="cs-CZ" smtClean="0"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13032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AC23F-893A-41C8-939E-2DF823964A45}" type="slidenum">
              <a:rPr lang="cs-CZ" smtClean="0"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69015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3AC23F-893A-41C8-939E-2DF823964A45}" type="slidenum">
              <a:rPr lang="cs-CZ" smtClean="0"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8964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7983B-439E-476B-96A6-5CF24C820BB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432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ECB02-9BF1-492D-BE86-7C40357968C5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309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DF08C4-3AEB-47AE-BD5A-7F8C53414D1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258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83E34-ACD8-41C8-BE07-0268CD5632F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49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A8C93-A027-4114-B9AE-1583FB57DD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09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6B23-1E81-4504-9372-B49CC88371DC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716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8508D-7738-4A58-B910-83BF47AB7EE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738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66345-C443-4563-BF9D-3E63D6CB8A6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895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CD659-7C21-4DB7-BDDE-07EB0A367BC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516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46416-0C80-4F41-B76C-B4744E200427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91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F8641-CD16-4B3F-A019-9B400E43BC0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7132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čát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 descr="cermat-CMYK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404813"/>
            <a:ext cx="1020763" cy="99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1136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on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 userDrawn="1"/>
        </p:nvSpPr>
        <p:spPr>
          <a:xfrm>
            <a:off x="1285875" y="6288088"/>
            <a:ext cx="5500224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1100" b="1" dirty="0" smtClean="0">
                <a:solidFill>
                  <a:srgbClr val="666666"/>
                </a:solidFill>
                <a:cs typeface="Arial" charset="0"/>
              </a:rPr>
              <a:t>Centrumprozjišťovánívýsledkůvzdělávání–CERMAT,</a:t>
            </a:r>
            <a:r>
              <a:rPr lang="cs-CZ" sz="1100" b="1" dirty="0" smtClean="0">
                <a:solidFill>
                  <a:srgbClr val="005CAB"/>
                </a:solidFill>
                <a:cs typeface="Arial" charset="0"/>
              </a:rPr>
              <a:t>www.cermat.cz,www.novamaturita.cz</a:t>
            </a:r>
            <a:endParaRPr lang="cs-CZ" sz="1100" b="1" dirty="0">
              <a:solidFill>
                <a:srgbClr val="005CAB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defRPr/>
            </a:pPr>
            <a:r>
              <a:rPr lang="cs-CZ" sz="1100" dirty="0" smtClean="0">
                <a:solidFill>
                  <a:srgbClr val="595959"/>
                </a:solidFill>
                <a:latin typeface="Tahoma"/>
                <a:ea typeface="Calibri"/>
                <a:cs typeface="Times New Roman"/>
              </a:rPr>
              <a:t>Jankovcova933/63,17000Praha7,tel.:+420224507507</a:t>
            </a:r>
            <a:endParaRPr lang="cs-CZ" sz="1600" dirty="0">
              <a:solidFill>
                <a:prstClr val="black"/>
              </a:solidFill>
              <a:latin typeface="Consolas"/>
              <a:ea typeface="Calibri"/>
              <a:cs typeface="Times New Roman"/>
            </a:endParaRPr>
          </a:p>
        </p:txBody>
      </p:sp>
      <p:pic>
        <p:nvPicPr>
          <p:cNvPr id="4" name="Zástupný symbol pro obsah 12" descr="cermat.wm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215063"/>
            <a:ext cx="428625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43182"/>
            <a:ext cx="8229600" cy="1143000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8546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EE4C28-89AC-4E7B-BB1C-2156D475342D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Přímá spojovací čára 6"/>
          <p:cNvCxnSpPr/>
          <p:nvPr userDrawn="1"/>
        </p:nvCxnSpPr>
        <p:spPr>
          <a:xfrm>
            <a:off x="428625" y="6072188"/>
            <a:ext cx="82867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6643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7" Type="http://schemas.openxmlformats.org/officeDocument/2006/relationships/chart" Target="../charts/chart28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7.xml"/><Relationship Id="rId5" Type="http://schemas.openxmlformats.org/officeDocument/2006/relationships/chart" Target="../charts/chart26.xml"/><Relationship Id="rId4" Type="http://schemas.openxmlformats.org/officeDocument/2006/relationships/chart" Target="../charts/chart2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3.xml"/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2.xml"/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6.xml"/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8.xml"/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1.xml"/><Relationship Id="rId2" Type="http://schemas.openxmlformats.org/officeDocument/2006/relationships/chart" Target="../charts/chart5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3.xml"/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3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3816424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JEDNOTNÉ PŘIJÍMACÍ ZKOUŠKY</a:t>
            </a:r>
            <a:br>
              <a:rPr lang="cs-CZ" sz="3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3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 DIDAKTICKÉ TESTY SPOLEČNÉ ČÁSTI MATURITNÍ ZKOUŠKY </a:t>
            </a:r>
            <a:br>
              <a:rPr lang="cs-CZ" sz="3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3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cs-CZ" sz="3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cs-CZ" sz="3600" b="1" dirty="0" smtClean="0"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V ROCE 2021</a:t>
            </a:r>
            <a:endParaRPr lang="cs-CZ" sz="2800" dirty="0">
              <a:solidFill>
                <a:schemeClr val="tx2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Nadpis 3"/>
          <p:cNvSpPr txBox="1">
            <a:spLocks/>
          </p:cNvSpPr>
          <p:nvPr/>
        </p:nvSpPr>
        <p:spPr bwMode="auto">
          <a:xfrm>
            <a:off x="457200" y="5229200"/>
            <a:ext cx="8229600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cs-CZ" sz="1800" dirty="0" smtClean="0">
                <a:solidFill>
                  <a:srgbClr val="1F497D">
                    <a:lumMod val="50000"/>
                  </a:srgbClr>
                </a:solidFill>
              </a:rPr>
              <a:t>Jednání valné hromady Asociace SPŠ</a:t>
            </a:r>
            <a:endParaRPr lang="cs-CZ" sz="1800" dirty="0" smtClean="0">
              <a:solidFill>
                <a:srgbClr val="1F497D">
                  <a:lumMod val="50000"/>
                </a:srgbClr>
              </a:solidFill>
            </a:endParaRPr>
          </a:p>
          <a:p>
            <a:pPr algn="l" eaLnBrk="1" hangingPunct="1"/>
            <a:r>
              <a:rPr lang="cs-CZ" sz="1800" dirty="0" smtClean="0">
                <a:solidFill>
                  <a:srgbClr val="1F497D">
                    <a:lumMod val="50000"/>
                  </a:srgbClr>
                </a:solidFill>
              </a:rPr>
              <a:t>5. října 2021</a:t>
            </a:r>
            <a:endParaRPr lang="cs-CZ" sz="1800" dirty="0" smtClean="0">
              <a:solidFill>
                <a:srgbClr val="1F497D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21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179512" y="5877272"/>
            <a:ext cx="8784976" cy="3498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188640"/>
            <a:ext cx="8784976" cy="5502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dirty="0" smtClean="0">
                <a:solidFill>
                  <a:schemeClr val="tx2"/>
                </a:solidFill>
              </a:rPr>
              <a:t>PODMÍNKY </a:t>
            </a:r>
            <a:r>
              <a:rPr lang="cs-CZ" sz="3200" b="1" dirty="0">
                <a:solidFill>
                  <a:schemeClr val="tx2"/>
                </a:solidFill>
              </a:rPr>
              <a:t>KONÁNÍ </a:t>
            </a:r>
            <a:r>
              <a:rPr lang="cs-CZ" sz="3200" b="1" dirty="0" smtClean="0">
                <a:solidFill>
                  <a:schemeClr val="tx2"/>
                </a:solidFill>
              </a:rPr>
              <a:t>JPZ</a:t>
            </a:r>
            <a:endParaRPr lang="cs-CZ" sz="3200" b="1" dirty="0">
              <a:solidFill>
                <a:schemeClr val="tx2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Stopky Stock vektory, Royalty Free Stopky Ilustrace | Depositphotos®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5536" y="3734810"/>
            <a:ext cx="401312" cy="50692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Vector Checklist Icon - Download Free Vectors, Clipart Graphics ...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5536" y="1816672"/>
            <a:ext cx="375246" cy="503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alendar icon isolated on white background Vector Image"/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6427" y="4958946"/>
            <a:ext cx="400421" cy="36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191630"/>
              </p:ext>
            </p:extLst>
          </p:nvPr>
        </p:nvGraphicFramePr>
        <p:xfrm>
          <a:off x="903788" y="836712"/>
          <a:ext cx="7988692" cy="6025840"/>
        </p:xfrm>
        <a:graphic>
          <a:graphicData uri="http://schemas.openxmlformats.org/drawingml/2006/table">
            <a:tbl>
              <a:tblPr firstRow="1" firstCol="1" bandCol="1">
                <a:tableStyleId>{B301B821-A1FF-4177-AEE7-76D212191A09}</a:tableStyleId>
              </a:tblPr>
              <a:tblGrid>
                <a:gridCol w="1920778">
                  <a:extLst>
                    <a:ext uri="{9D8B030D-6E8A-4147-A177-3AD203B41FA5}">
                      <a16:colId xmlns:a16="http://schemas.microsoft.com/office/drawing/2014/main" val="3200335026"/>
                    </a:ext>
                  </a:extLst>
                </a:gridCol>
                <a:gridCol w="2022638">
                  <a:extLst>
                    <a:ext uri="{9D8B030D-6E8A-4147-A177-3AD203B41FA5}">
                      <a16:colId xmlns:a16="http://schemas.microsoft.com/office/drawing/2014/main" val="2085856139"/>
                    </a:ext>
                  </a:extLst>
                </a:gridCol>
                <a:gridCol w="2022638">
                  <a:extLst>
                    <a:ext uri="{9D8B030D-6E8A-4147-A177-3AD203B41FA5}">
                      <a16:colId xmlns:a16="http://schemas.microsoft.com/office/drawing/2014/main" val="416256524"/>
                    </a:ext>
                  </a:extLst>
                </a:gridCol>
                <a:gridCol w="2022638">
                  <a:extLst>
                    <a:ext uri="{9D8B030D-6E8A-4147-A177-3AD203B41FA5}">
                      <a16:colId xmlns:a16="http://schemas.microsoft.com/office/drawing/2014/main" val="2637319929"/>
                    </a:ext>
                  </a:extLst>
                </a:gridCol>
              </a:tblGrid>
              <a:tr h="3912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2017-2019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2020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2021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8654488"/>
                  </a:ext>
                </a:extLst>
              </a:tr>
              <a:tr h="2057032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bg1"/>
                          </a:solidFill>
                        </a:rPr>
                        <a:t>Počet</a:t>
                      </a:r>
                      <a:r>
                        <a:rPr lang="cs-CZ" sz="1600" baseline="0" dirty="0" smtClean="0">
                          <a:solidFill>
                            <a:schemeClr val="bg1"/>
                          </a:solidFill>
                        </a:rPr>
                        <a:t> pokusů pro vykonání testů jednotné přijímací zkoušky</a:t>
                      </a:r>
                      <a:endParaRPr lang="cs-CZ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</a:t>
                      </a:r>
                      <a:r>
                        <a:rPr lang="cs-CZ" sz="1200" baseline="0" dirty="0" smtClean="0"/>
                        <a:t> přihláška na obor SŠ = 1 pokus v řádném i náhradním termínu</a:t>
                      </a:r>
                    </a:p>
                    <a:p>
                      <a:endParaRPr lang="cs-CZ" sz="1200" baseline="0" dirty="0" smtClean="0"/>
                    </a:p>
                    <a:p>
                      <a:r>
                        <a:rPr lang="cs-CZ" sz="1200" baseline="0" dirty="0" smtClean="0"/>
                        <a:t>2 a více přihlášek na obory SŠ = 2 pokusy v řádném nebo náhradním termínu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 pokus v řádném termínu</a:t>
                      </a:r>
                    </a:p>
                    <a:p>
                      <a:endParaRPr lang="cs-CZ" sz="1200" dirty="0" smtClean="0"/>
                    </a:p>
                    <a:p>
                      <a:r>
                        <a:rPr lang="cs-CZ" sz="1200" dirty="0" smtClean="0"/>
                        <a:t>1 pokus v náhradním termínu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Pro </a:t>
                      </a:r>
                      <a:r>
                        <a:rPr lang="cs-CZ" sz="1200" b="1" dirty="0" smtClean="0"/>
                        <a:t>uchazeče o 4leté obory </a:t>
                      </a:r>
                      <a:r>
                        <a:rPr lang="cs-CZ" sz="1200" dirty="0" smtClean="0"/>
                        <a:t>– </a:t>
                      </a:r>
                      <a:r>
                        <a:rPr lang="cs-CZ" sz="1200" b="1" dirty="0" smtClean="0"/>
                        <a:t>2 pokusy pro všechny</a:t>
                      </a:r>
                      <a:r>
                        <a:rPr lang="cs-CZ" sz="1200" dirty="0" smtClean="0"/>
                        <a:t>, kteří podali alespoň jednu přihlášku do</a:t>
                      </a:r>
                      <a:r>
                        <a:rPr lang="cs-CZ" sz="1200" baseline="0" dirty="0" smtClean="0"/>
                        <a:t> maturitního oboru na škole, která se účastnila JPZ</a:t>
                      </a:r>
                    </a:p>
                    <a:p>
                      <a:endParaRPr lang="cs-CZ" sz="1200" baseline="0" dirty="0" smtClean="0"/>
                    </a:p>
                    <a:p>
                      <a:r>
                        <a:rPr lang="cs-CZ" sz="1200" baseline="0" dirty="0" smtClean="0"/>
                        <a:t>Pro uchazeče o víceletá gymnázia – počet pokusů dle počtu přihlášek (viz roky 2017-2019)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321938"/>
                  </a:ext>
                </a:extLst>
              </a:tr>
              <a:tr h="601984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bg1"/>
                          </a:solidFill>
                        </a:rPr>
                        <a:t>Čas na řešení testů z českého jazyka</a:t>
                      </a:r>
                      <a:endParaRPr lang="cs-CZ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60 min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70 min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70 min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6641730"/>
                  </a:ext>
                </a:extLst>
              </a:tr>
              <a:tr h="5980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bg1"/>
                          </a:solidFill>
                        </a:rPr>
                        <a:t>Čas na řešení testů z matematiky</a:t>
                      </a:r>
                      <a:endParaRPr lang="cs-CZ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70 min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85 min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200" dirty="0" smtClean="0"/>
                        <a:t>85 min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6864258"/>
                  </a:ext>
                </a:extLst>
              </a:tr>
              <a:tr h="59409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bg1"/>
                          </a:solidFill>
                        </a:rPr>
                        <a:t>Termín konání</a:t>
                      </a:r>
                      <a:r>
                        <a:rPr lang="cs-CZ" sz="1600" baseline="0" dirty="0" smtClean="0">
                          <a:solidFill>
                            <a:schemeClr val="bg1"/>
                          </a:solidFill>
                        </a:rPr>
                        <a:t> JPZ</a:t>
                      </a:r>
                      <a:endParaRPr lang="cs-CZ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 smtClean="0"/>
                        <a:t>Řádný: duben</a:t>
                      </a:r>
                    </a:p>
                    <a:p>
                      <a:pPr algn="l"/>
                      <a:r>
                        <a:rPr lang="cs-CZ" sz="1200" dirty="0" smtClean="0"/>
                        <a:t>Náhradní: květen</a:t>
                      </a:r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 smtClean="0"/>
                        <a:t>Řádný: 8. – 9. 6. 2020</a:t>
                      </a:r>
                    </a:p>
                    <a:p>
                      <a:pPr algn="l"/>
                      <a:r>
                        <a:rPr lang="cs-CZ" sz="1200" dirty="0" smtClean="0"/>
                        <a:t>Náhradní: 23. 6. 2020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 smtClean="0"/>
                        <a:t>Řádný: 3. – 6.</a:t>
                      </a:r>
                      <a:r>
                        <a:rPr lang="cs-CZ" sz="1200" baseline="0" dirty="0" smtClean="0"/>
                        <a:t> 5. 2021</a:t>
                      </a:r>
                      <a:endParaRPr lang="cs-CZ" sz="1200" dirty="0" smtClean="0"/>
                    </a:p>
                    <a:p>
                      <a:pPr algn="l"/>
                      <a:r>
                        <a:rPr lang="cs-CZ" sz="1200" dirty="0" smtClean="0"/>
                        <a:t>Náhradní: 2. – 3. 6. 2021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0651273"/>
                  </a:ext>
                </a:extLst>
              </a:tr>
              <a:tr h="724024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solidFill>
                            <a:schemeClr val="bg1"/>
                          </a:solidFill>
                        </a:rPr>
                        <a:t>Jiná specifika</a:t>
                      </a:r>
                      <a:endParaRPr lang="cs-CZ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1200" dirty="0"/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Nepovinná distanční výuka na školách 11. 3.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</a:rPr>
                        <a:t>  11. 5. 2020</a:t>
                      </a:r>
                      <a:endParaRPr lang="cs-CZ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200" dirty="0" smtClean="0"/>
                        <a:t>Povinná distanční výuka na školách v průběhu 1. a 2. pololetí školního roku 2020/2021 </a:t>
                      </a:r>
                    </a:p>
                    <a:p>
                      <a:pPr algn="l"/>
                      <a:r>
                        <a:rPr lang="cs-CZ" sz="1200" b="1" dirty="0" smtClean="0"/>
                        <a:t>Pro čtyřleté obory a obory nástavbového studia nebyla JPZ povinnou součástí přijímacího řízení (dle rozhodnutí ředitele školy)</a:t>
                      </a:r>
                      <a:endParaRPr lang="cs-CZ" sz="1200" b="1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7100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8711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79" y="1822758"/>
            <a:ext cx="3374142" cy="1954915"/>
          </a:xfrm>
          <a:prstGeom prst="rect">
            <a:avLst/>
          </a:prstGeom>
        </p:spPr>
      </p:pic>
      <p:graphicFrame>
        <p:nvGraphicFramePr>
          <p:cNvPr id="12" name="Tabulka 11"/>
          <p:cNvGraphicFramePr>
            <a:graphicFrameLocks noGrp="1"/>
          </p:cNvGraphicFramePr>
          <p:nvPr>
            <p:extLst/>
          </p:nvPr>
        </p:nvGraphicFramePr>
        <p:xfrm>
          <a:off x="467544" y="1549237"/>
          <a:ext cx="4536503" cy="4459108"/>
        </p:xfrm>
        <a:graphic>
          <a:graphicData uri="http://schemas.openxmlformats.org/drawingml/2006/table">
            <a:tbl>
              <a:tblPr bandRow="1">
                <a:tableStyleId>{0660B408-B3CF-4A94-85FC-2B1E0A45F4A2}</a:tableStyleId>
              </a:tblPr>
              <a:tblGrid>
                <a:gridCol w="3610341">
                  <a:extLst>
                    <a:ext uri="{9D8B030D-6E8A-4147-A177-3AD203B41FA5}">
                      <a16:colId xmlns:a16="http://schemas.microsoft.com/office/drawing/2014/main" val="230583583"/>
                    </a:ext>
                  </a:extLst>
                </a:gridCol>
                <a:gridCol w="533748">
                  <a:extLst>
                    <a:ext uri="{9D8B030D-6E8A-4147-A177-3AD203B41FA5}">
                      <a16:colId xmlns:a16="http://schemas.microsoft.com/office/drawing/2014/main" val="1805974000"/>
                    </a:ext>
                  </a:extLst>
                </a:gridCol>
                <a:gridCol w="392414">
                  <a:extLst>
                    <a:ext uri="{9D8B030D-6E8A-4147-A177-3AD203B41FA5}">
                      <a16:colId xmlns:a16="http://schemas.microsoft.com/office/drawing/2014/main" val="1312545855"/>
                    </a:ext>
                  </a:extLst>
                </a:gridCol>
              </a:tblGrid>
              <a:tr h="404598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cs-CZ" sz="900" b="1" i="1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rozdíl 2021/2020</a:t>
                      </a:r>
                      <a:endParaRPr lang="cs-CZ" sz="900" b="1" i="1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2882140"/>
                  </a:ext>
                </a:extLst>
              </a:tr>
              <a:tr h="147502">
                <a:tc>
                  <a:txBody>
                    <a:bodyPr/>
                    <a:lstStyle/>
                    <a:p>
                      <a:pPr algn="ctr" fontAlgn="ctr"/>
                      <a:endParaRPr lang="cs-CZ" sz="900" b="0" i="1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1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+mn-lt"/>
                        </a:rPr>
                        <a:t>počet</a:t>
                      </a:r>
                      <a:endParaRPr lang="cs-CZ" sz="900" b="1" i="1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1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</a:rPr>
                        <a:t>%</a:t>
                      </a:r>
                      <a:endParaRPr lang="cs-CZ" sz="900" b="1" i="1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7253022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-31%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66766635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63881224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-45%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68486218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-45%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81506852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-33%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27768786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80874409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-33%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23663715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52590273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-36%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4854835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65803265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-54%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25398515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-28%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9567810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-64%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58996397"/>
                  </a:ext>
                </a:extLst>
              </a:tr>
              <a:tr h="279072">
                <a:tc>
                  <a:txBody>
                    <a:bodyPr/>
                    <a:lstStyle/>
                    <a:p>
                      <a:pPr algn="ctr" fontAlgn="b"/>
                      <a:endParaRPr lang="cs-CZ" sz="900" b="0" i="1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1" u="none" strike="noStrike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Calibri" panose="020F0502020204030204" pitchFamily="34" charset="0"/>
                        </a:rPr>
                        <a:t>-23%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26662493"/>
                  </a:ext>
                </a:extLst>
              </a:tr>
            </a:tbl>
          </a:graphicData>
        </a:graphic>
      </p:graphicFrame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145652"/>
            <a:ext cx="8784976" cy="5470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dirty="0">
                <a:solidFill>
                  <a:srgbClr val="1F497D"/>
                </a:solidFill>
              </a:rPr>
              <a:t>4LETÉ OBORY – POČET ŠKOL V KRAJÍCH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81028" y="620688"/>
            <a:ext cx="820577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1000" dirty="0"/>
              <a:t>Účast škol se 4letými a nástavbovými obory na jednotné přijímací zkoušce v roce 2021 se mezi jednotlivými regiony liší.</a:t>
            </a:r>
          </a:p>
          <a:p>
            <a:pPr>
              <a:spcBef>
                <a:spcPts val="600"/>
              </a:spcBef>
            </a:pPr>
            <a:r>
              <a:rPr lang="cs-CZ" sz="1000" dirty="0"/>
              <a:t>Největší meziroční relativní</a:t>
            </a:r>
            <a:r>
              <a:rPr lang="cs-CZ" sz="1000" dirty="0">
                <a:solidFill>
                  <a:srgbClr val="FF0000"/>
                </a:solidFill>
              </a:rPr>
              <a:t> </a:t>
            </a:r>
            <a:r>
              <a:rPr lang="cs-CZ" sz="1000" dirty="0"/>
              <a:t>pokles počtu škol v rámci JPZ bylo možné pozorovat v kraji Ústeckém (o 64 %) a Jihočeském (o 54 %). Poměrně výrazně klesla také účast ve Středočeském a Jihomoravském kraji (o 45 %). Naopak nejmenší ústup od jednotné přijímací zkoušky zaznamenal kraj Liberecký (o 8 %), dále pak kraj Karlovarský (o 23 %) a Moravskoslezský (o 24 %). </a:t>
            </a:r>
          </a:p>
        </p:txBody>
      </p:sp>
      <p:graphicFrame>
        <p:nvGraphicFramePr>
          <p:cNvPr id="16" name="Graf 15"/>
          <p:cNvGraphicFramePr>
            <a:graphicFrameLocks/>
          </p:cNvGraphicFramePr>
          <p:nvPr>
            <p:extLst/>
          </p:nvPr>
        </p:nvGraphicFramePr>
        <p:xfrm>
          <a:off x="467544" y="1266621"/>
          <a:ext cx="4029644" cy="49706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6697064" y="1700808"/>
            <a:ext cx="21954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000" b="1" u="sng" dirty="0"/>
              <a:t>JPZ 2020</a:t>
            </a:r>
            <a:r>
              <a:rPr lang="cs-CZ" sz="1000" b="1" dirty="0"/>
              <a:t> </a:t>
            </a:r>
            <a:r>
              <a:rPr lang="cs-CZ" sz="1000" dirty="0"/>
              <a:t>– POČET ŠKOL SE 4LETÝMI </a:t>
            </a:r>
            <a:br>
              <a:rPr lang="cs-CZ" sz="1000" dirty="0"/>
            </a:br>
            <a:r>
              <a:rPr lang="cs-CZ" sz="1000" dirty="0"/>
              <a:t>A NÁSTAVBOVÝMI OBORY</a:t>
            </a:r>
            <a:endParaRPr lang="cs-CZ" sz="1000" b="1" dirty="0"/>
          </a:p>
          <a:p>
            <a:pPr algn="r"/>
            <a:r>
              <a:rPr lang="cs-CZ" sz="1000" b="1" dirty="0"/>
              <a:t>ČR CELKEM: 995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6679" y="4057348"/>
            <a:ext cx="3353271" cy="195491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6697064" y="3981318"/>
            <a:ext cx="21954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000" b="1" u="sng" dirty="0"/>
              <a:t>JPZ 2021</a:t>
            </a:r>
            <a:r>
              <a:rPr lang="cs-CZ" sz="1000" b="1" dirty="0"/>
              <a:t> </a:t>
            </a:r>
            <a:r>
              <a:rPr lang="cs-CZ" sz="1000" dirty="0"/>
              <a:t>– POČET ŠKOL SE 4LETÝMI </a:t>
            </a:r>
            <a:br>
              <a:rPr lang="cs-CZ" sz="1000" dirty="0"/>
            </a:br>
            <a:r>
              <a:rPr lang="cs-CZ" sz="1000" dirty="0"/>
              <a:t>A NÁSTAVBOVÝMI OBORY</a:t>
            </a:r>
            <a:endParaRPr lang="cs-CZ" sz="1000" b="1" dirty="0"/>
          </a:p>
          <a:p>
            <a:pPr algn="r"/>
            <a:r>
              <a:rPr lang="cs-CZ" sz="1000" b="1" dirty="0"/>
              <a:t>ČR CELKEM: 639</a:t>
            </a:r>
          </a:p>
        </p:txBody>
      </p:sp>
    </p:spTree>
    <p:extLst>
      <p:ext uri="{BB962C8B-B14F-4D97-AF65-F5344CB8AC3E}">
        <p14:creationId xmlns:p14="http://schemas.microsoft.com/office/powerpoint/2010/main" val="360932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323528" y="274638"/>
            <a:ext cx="5544616" cy="13541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2400" b="1" dirty="0">
                <a:solidFill>
                  <a:srgbClr val="1F497D"/>
                </a:solidFill>
              </a:rPr>
              <a:t>4LETÉ OBORY </a:t>
            </a:r>
            <a:r>
              <a:rPr lang="cs-CZ" sz="2400" b="1" dirty="0" smtClean="0">
                <a:solidFill>
                  <a:srgbClr val="1F497D"/>
                </a:solidFill>
              </a:rPr>
              <a:t>STRUKTURA </a:t>
            </a:r>
            <a:r>
              <a:rPr lang="cs-CZ" sz="2400" b="1" dirty="0">
                <a:solidFill>
                  <a:srgbClr val="1F497D"/>
                </a:solidFill>
              </a:rPr>
              <a:t>PŘIHLÁŠENÝCH K JPZ </a:t>
            </a:r>
            <a:r>
              <a:rPr lang="cs-CZ" sz="2400" b="1" dirty="0" smtClean="0">
                <a:solidFill>
                  <a:srgbClr val="1F497D"/>
                </a:solidFill>
              </a:rPr>
              <a:t>DLE </a:t>
            </a:r>
            <a:r>
              <a:rPr lang="cs-CZ" sz="2400" b="1" dirty="0">
                <a:solidFill>
                  <a:srgbClr val="1F497D"/>
                </a:solidFill>
              </a:rPr>
              <a:t>TYPU ŠKOLY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6093296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Pozn.: Příslušnost žáka k oborové skupině, do které se hlásí, je určena jak jeho první, tak druhou volbou oboru SŠ. Např. pokud se žák hlásí na gymnázium a zároveň na SOŠ, jeho výsledek figuruje v obou oborových skupinách. Pokud se hlásí na 2 gymnázia, jeho výsledek je zahrnut pouze jednou. Graf nabývá více než 100 % právě z důvodu zohlednění možnosti podat více než jednu přihlášku na SŠ.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3" name="Graf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2248497"/>
              </p:ext>
            </p:extLst>
          </p:nvPr>
        </p:nvGraphicFramePr>
        <p:xfrm>
          <a:off x="4599424" y="2061439"/>
          <a:ext cx="3969405" cy="3530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Graf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3392704"/>
              </p:ext>
            </p:extLst>
          </p:nvPr>
        </p:nvGraphicFramePr>
        <p:xfrm>
          <a:off x="179512" y="2066838"/>
          <a:ext cx="3969405" cy="3530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6944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0" y="202630"/>
            <a:ext cx="91440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>
                <a:solidFill>
                  <a:srgbClr val="004182"/>
                </a:solidFill>
              </a:rPr>
              <a:t>4LETÉ OBORY KONAJÍCÍ JPZ – STRUKTURA PŘIHLÁŠENÝCH PODLE OBORŮ</a:t>
            </a:r>
            <a:endParaRPr lang="cs-CZ" sz="2000" b="1" dirty="0">
              <a:solidFill>
                <a:srgbClr val="00418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6093296"/>
            <a:ext cx="836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Pozn.: Příslušnost žáka k oborové skupině, do které se hlásí, je určena jak jeho první, tak druhou volbou oboru SŠ. Např. pokud se žák hlásí na gymnázium a zároveň na SOŠ, jeho výsledek figuruje </a:t>
            </a:r>
            <a:br>
              <a:rPr lang="cs-CZ" sz="8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cs-CZ" sz="8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 obou oborových skupinách. Pokud se hlásí na 2 gymnázia, jeho výsledek je zahrnut pouze jednou. Graf nabývá více než 100 % právě z důvodu zohlednění možnosti podat více než jednu přihlášku na SŠ.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Pětiúhelník 8"/>
          <p:cNvSpPr/>
          <p:nvPr/>
        </p:nvSpPr>
        <p:spPr>
          <a:xfrm flipH="1">
            <a:off x="4572000" y="692696"/>
            <a:ext cx="4320479" cy="2448272"/>
          </a:xfrm>
          <a:prstGeom prst="homePlate">
            <a:avLst>
              <a:gd name="adj" fmla="val 10638"/>
            </a:avLst>
          </a:prstGeom>
          <a:gradFill flip="none" rotWithShape="1">
            <a:gsLst>
              <a:gs pos="0">
                <a:schemeClr val="dk1">
                  <a:tint val="50000"/>
                  <a:satMod val="300000"/>
                  <a:alpha val="50000"/>
                </a:schemeClr>
              </a:gs>
              <a:gs pos="53000">
                <a:schemeClr val="dk1">
                  <a:tint val="37000"/>
                  <a:satMod val="300000"/>
                  <a:alpha val="50000"/>
                </a:schemeClr>
              </a:gs>
              <a:gs pos="100000">
                <a:schemeClr val="dk1">
                  <a:tint val="15000"/>
                  <a:satMod val="350000"/>
                  <a:alpha val="50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spcBef>
                <a:spcPts val="600"/>
              </a:spcBef>
            </a:pPr>
            <a:r>
              <a:rPr lang="cs-CZ" sz="1050" dirty="0">
                <a:solidFill>
                  <a:schemeClr val="tx1"/>
                </a:solidFill>
              </a:rPr>
              <a:t>Nárůst relativního zastoupení zaznamenali jednak již zmínění uchazeči </a:t>
            </a:r>
            <a:br>
              <a:rPr lang="cs-CZ" sz="1050" dirty="0">
                <a:solidFill>
                  <a:schemeClr val="tx1"/>
                </a:solidFill>
              </a:rPr>
            </a:br>
            <a:r>
              <a:rPr lang="cs-CZ" sz="1050" dirty="0">
                <a:solidFill>
                  <a:schemeClr val="tx1"/>
                </a:solidFill>
              </a:rPr>
              <a:t>o 4letá gymnázia, na kterých se konala JPZ. Dále se velmi mírně zvýšilo zastoupení uchazečů o lycea a zdravotnické SOŠ.</a:t>
            </a:r>
          </a:p>
          <a:p>
            <a:pPr algn="r">
              <a:spcBef>
                <a:spcPts val="600"/>
              </a:spcBef>
            </a:pPr>
            <a:r>
              <a:rPr lang="cs-CZ" sz="1050" dirty="0">
                <a:solidFill>
                  <a:schemeClr val="tx1"/>
                </a:solidFill>
              </a:rPr>
              <a:t>Obecně však v sektoru odborného vzdělávání došlo meziročně k úbytku relativního zastoupení podaných přihlášek k JPZ.</a:t>
            </a:r>
          </a:p>
          <a:p>
            <a:pPr algn="r">
              <a:spcBef>
                <a:spcPts val="600"/>
              </a:spcBef>
            </a:pPr>
            <a:r>
              <a:rPr lang="cs-CZ" sz="1050" dirty="0">
                <a:solidFill>
                  <a:schemeClr val="tx1"/>
                </a:solidFill>
              </a:rPr>
              <a:t>V rámci oborů </a:t>
            </a:r>
            <a:r>
              <a:rPr lang="cs-CZ" sz="1050" b="1" dirty="0">
                <a:solidFill>
                  <a:schemeClr val="tx1"/>
                </a:solidFill>
              </a:rPr>
              <a:t>SOŠ</a:t>
            </a:r>
            <a:r>
              <a:rPr lang="cs-CZ" sz="1050" dirty="0">
                <a:solidFill>
                  <a:schemeClr val="tx1"/>
                </a:solidFill>
              </a:rPr>
              <a:t> byl pokles podílu uchazečů škol konajících JPZ na celkovém počtu uchazečů o 4leté obory s JPZ nejvíce patrný u hotelových a podnikatelských SOŠ (o 4,5 p. b.). Kleslo též zastoupení obou typů technických SOŠ (o 1 p. b.) a SOŠ pedagogických a humanitních.</a:t>
            </a:r>
          </a:p>
          <a:p>
            <a:pPr algn="r">
              <a:spcBef>
                <a:spcPts val="600"/>
              </a:spcBef>
            </a:pPr>
            <a:r>
              <a:rPr lang="cs-CZ" sz="1050" dirty="0">
                <a:solidFill>
                  <a:schemeClr val="tx1"/>
                </a:solidFill>
              </a:rPr>
              <a:t>Ještě více pak klesl podíl uchazečů o obory </a:t>
            </a:r>
            <a:r>
              <a:rPr lang="cs-CZ" sz="1050" b="1" dirty="0">
                <a:solidFill>
                  <a:schemeClr val="tx1"/>
                </a:solidFill>
              </a:rPr>
              <a:t>SOU, </a:t>
            </a:r>
            <a:r>
              <a:rPr lang="cs-CZ" sz="1050" dirty="0">
                <a:solidFill>
                  <a:schemeClr val="tx1"/>
                </a:solidFill>
              </a:rPr>
              <a:t>které konaly JPZ, zejména technického zaměření. Pokles u nástaveb konajících JPZ byl nejvýraznější, nejvíce pak u netechnicky zaměřených.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/>
          </p:nvPr>
        </p:nvGraphicFramePr>
        <p:xfrm>
          <a:off x="5076055" y="3216398"/>
          <a:ext cx="3816425" cy="2669072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1548920">
                  <a:extLst>
                    <a:ext uri="{9D8B030D-6E8A-4147-A177-3AD203B41FA5}">
                      <a16:colId xmlns:a16="http://schemas.microsoft.com/office/drawing/2014/main" val="953950618"/>
                    </a:ext>
                  </a:extLst>
                </a:gridCol>
                <a:gridCol w="453501">
                  <a:extLst>
                    <a:ext uri="{9D8B030D-6E8A-4147-A177-3AD203B41FA5}">
                      <a16:colId xmlns:a16="http://schemas.microsoft.com/office/drawing/2014/main" val="1327771698"/>
                    </a:ext>
                  </a:extLst>
                </a:gridCol>
                <a:gridCol w="453501">
                  <a:extLst>
                    <a:ext uri="{9D8B030D-6E8A-4147-A177-3AD203B41FA5}">
                      <a16:colId xmlns:a16="http://schemas.microsoft.com/office/drawing/2014/main" val="2574910326"/>
                    </a:ext>
                  </a:extLst>
                </a:gridCol>
                <a:gridCol w="453501">
                  <a:extLst>
                    <a:ext uri="{9D8B030D-6E8A-4147-A177-3AD203B41FA5}">
                      <a16:colId xmlns:a16="http://schemas.microsoft.com/office/drawing/2014/main" val="849294005"/>
                    </a:ext>
                  </a:extLst>
                </a:gridCol>
                <a:gridCol w="453501">
                  <a:extLst>
                    <a:ext uri="{9D8B030D-6E8A-4147-A177-3AD203B41FA5}">
                      <a16:colId xmlns:a16="http://schemas.microsoft.com/office/drawing/2014/main" val="3030850736"/>
                    </a:ext>
                  </a:extLst>
                </a:gridCol>
                <a:gridCol w="453501">
                  <a:extLst>
                    <a:ext uri="{9D8B030D-6E8A-4147-A177-3AD203B41FA5}">
                      <a16:colId xmlns:a16="http://schemas.microsoft.com/office/drawing/2014/main" val="1871092194"/>
                    </a:ext>
                  </a:extLst>
                </a:gridCol>
              </a:tblGrid>
              <a:tr h="272958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u="none" strike="noStrike" dirty="0">
                          <a:effectLst/>
                        </a:rPr>
                        <a:t>POČET PŘIHLÁŠENÝCH UCHAZEČŮ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847193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CELKEM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63 027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63 303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64 606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69 068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60 992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3203827289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GYMNÁZIUM 4LETÉ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16 743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16 824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17 453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18 634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18 356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1152590243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LYCEUM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7 528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7 822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8 182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9 065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8 280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3532272397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SOŠ EKONOMICKÉ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7 727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8 236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8 511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9 051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7 940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4185633593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SOŠ HOTELOVÉ A PODNIKAT.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7 415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7 672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8 002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8 340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4 594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1566384647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SOŠ PEDAGOGICKÉ A HUMANITNÍ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9 082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9 190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9 519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10 136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8 368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403523614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>
                          <a:effectLst/>
                        </a:rPr>
                        <a:t>SOŠ TECHNICKÉ 1</a:t>
                      </a:r>
                      <a:endParaRPr lang="cs-CZ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15 477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15 485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15 559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16 810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14 217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4230118466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SOŠ TECHNICKÉ 2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3 023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3 112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3 113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3 386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2 517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3176524528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SOŠ ZDRAVOTNICKÉ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5 223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5 404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5 727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6 300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5 971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3342064902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SOŠ ZEMĚDĚLSKÉ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3 340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3 187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3 250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3 582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3 014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1984907876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SOU TECHNICKÉ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5 492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5 354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5 275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5 460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3 389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3280494506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SOU OSTATNÍ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3 144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2 988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3 092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3 202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2 226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1698497551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NÁSTAVBY TECHNICKÉ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1 299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1 312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1 258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1 193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306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1596455763"/>
                  </a:ext>
                </a:extLst>
              </a:tr>
              <a:tr h="171151">
                <a:tc>
                  <a:txBody>
                    <a:bodyPr/>
                    <a:lstStyle/>
                    <a:p>
                      <a:pPr algn="l" rtl="0" fontAlgn="ctr"/>
                      <a:r>
                        <a:rPr lang="cs-CZ" sz="800" b="1" u="none" strike="noStrike" dirty="0">
                          <a:effectLst/>
                        </a:rPr>
                        <a:t>NÁSTAVBY OSTATNÍ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00" marR="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4 491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4 285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3 946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>
                          <a:effectLst/>
                        </a:rPr>
                        <a:t>4 462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cs-CZ" sz="800" u="none" strike="noStrike" dirty="0">
                          <a:effectLst/>
                        </a:rPr>
                        <a:t>1 998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36000" marT="0" marB="0" anchor="ctr"/>
                </a:tc>
                <a:extLst>
                  <a:ext uri="{0D108BD9-81ED-4DB2-BD59-A6C34878D82A}">
                    <a16:rowId xmlns:a16="http://schemas.microsoft.com/office/drawing/2014/main" val="3457412621"/>
                  </a:ext>
                </a:extLst>
              </a:tr>
            </a:tbl>
          </a:graphicData>
        </a:graphic>
      </p:graphicFrame>
      <p:graphicFrame>
        <p:nvGraphicFramePr>
          <p:cNvPr id="11" name="Graf 10"/>
          <p:cNvGraphicFramePr>
            <a:graphicFrameLocks/>
          </p:cNvGraphicFramePr>
          <p:nvPr>
            <p:extLst/>
          </p:nvPr>
        </p:nvGraphicFramePr>
        <p:xfrm>
          <a:off x="323528" y="900516"/>
          <a:ext cx="4176464" cy="4984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30754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-56001" y="50630"/>
            <a:ext cx="4594341" cy="11381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3600" b="1" dirty="0">
                <a:solidFill>
                  <a:srgbClr val="1F497D"/>
                </a:solidFill>
              </a:rPr>
              <a:t>4LETÉ </a:t>
            </a:r>
            <a:r>
              <a:rPr lang="cs-CZ" sz="3600" b="1" dirty="0" smtClean="0">
                <a:solidFill>
                  <a:srgbClr val="1F497D"/>
                </a:solidFill>
              </a:rPr>
              <a:t>OBORY – ČESKÝ JAZYK</a:t>
            </a:r>
          </a:p>
          <a:p>
            <a:pPr algn="r"/>
            <a:r>
              <a:rPr lang="cs-CZ" sz="3600" b="1" dirty="0" smtClean="0">
                <a:solidFill>
                  <a:srgbClr val="1F497D"/>
                </a:solidFill>
              </a:rPr>
              <a:t>% </a:t>
            </a:r>
            <a:r>
              <a:rPr lang="cs-CZ" sz="3600" b="1" dirty="0">
                <a:solidFill>
                  <a:srgbClr val="1F497D"/>
                </a:solidFill>
              </a:rPr>
              <a:t>SKÓR PODLE TYPU ŠKOLY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1" name="Graf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046888"/>
              </p:ext>
            </p:extLst>
          </p:nvPr>
        </p:nvGraphicFramePr>
        <p:xfrm>
          <a:off x="5076056" y="260648"/>
          <a:ext cx="3610744" cy="2331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725426"/>
              </p:ext>
            </p:extLst>
          </p:nvPr>
        </p:nvGraphicFramePr>
        <p:xfrm>
          <a:off x="432188" y="1550260"/>
          <a:ext cx="3624915" cy="1159404"/>
        </p:xfrm>
        <a:graphic>
          <a:graphicData uri="http://schemas.openxmlformats.org/drawingml/2006/table">
            <a:tbl>
              <a:tblPr/>
              <a:tblGrid>
                <a:gridCol w="1112459">
                  <a:extLst>
                    <a:ext uri="{9D8B030D-6E8A-4147-A177-3AD203B41FA5}">
                      <a16:colId xmlns:a16="http://schemas.microsoft.com/office/drawing/2014/main" val="3575491788"/>
                    </a:ext>
                  </a:extLst>
                </a:gridCol>
                <a:gridCol w="499119">
                  <a:extLst>
                    <a:ext uri="{9D8B030D-6E8A-4147-A177-3AD203B41FA5}">
                      <a16:colId xmlns:a16="http://schemas.microsoft.com/office/drawing/2014/main" val="2404215268"/>
                    </a:ext>
                  </a:extLst>
                </a:gridCol>
                <a:gridCol w="499119">
                  <a:extLst>
                    <a:ext uri="{9D8B030D-6E8A-4147-A177-3AD203B41FA5}">
                      <a16:colId xmlns:a16="http://schemas.microsoft.com/office/drawing/2014/main" val="1745204832"/>
                    </a:ext>
                  </a:extLst>
                </a:gridCol>
                <a:gridCol w="499119">
                  <a:extLst>
                    <a:ext uri="{9D8B030D-6E8A-4147-A177-3AD203B41FA5}">
                      <a16:colId xmlns:a16="http://schemas.microsoft.com/office/drawing/2014/main" val="3460574403"/>
                    </a:ext>
                  </a:extLst>
                </a:gridCol>
                <a:gridCol w="499119">
                  <a:extLst>
                    <a:ext uri="{9D8B030D-6E8A-4147-A177-3AD203B41FA5}">
                      <a16:colId xmlns:a16="http://schemas.microsoft.com/office/drawing/2014/main" val="2291912623"/>
                    </a:ext>
                  </a:extLst>
                </a:gridCol>
                <a:gridCol w="515980">
                  <a:extLst>
                    <a:ext uri="{9D8B030D-6E8A-4147-A177-3AD203B41FA5}">
                      <a16:colId xmlns:a16="http://schemas.microsoft.com/office/drawing/2014/main" val="1430170488"/>
                    </a:ext>
                  </a:extLst>
                </a:gridCol>
              </a:tblGrid>
              <a:tr h="19323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POČET KONAJÍCÍCH</a:t>
                      </a:r>
                      <a:endParaRPr lang="cs-CZ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21635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CELKEM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61 701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62 014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63 262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66 306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58 618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512753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GYMNÁZIUM 4LETÉ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16 637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16 728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17 352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18 406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18 053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7487437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SOŠ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43 882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44 706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45 913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48 681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42 746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489406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SOU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8 417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8 146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8 168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8 117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5 310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2164029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NÁSTAVBY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5 138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4 954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4 576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4 725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1 951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1404543"/>
                  </a:ext>
                </a:extLst>
              </a:tr>
            </a:tbl>
          </a:graphicData>
        </a:graphic>
      </p:graphicFrame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79756971"/>
              </p:ext>
            </p:extLst>
          </p:nvPr>
        </p:nvGraphicFramePr>
        <p:xfrm>
          <a:off x="801536" y="3071156"/>
          <a:ext cx="7473607" cy="3692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4330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274638"/>
            <a:ext cx="8784976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dirty="0">
                <a:solidFill>
                  <a:srgbClr val="1F497D"/>
                </a:solidFill>
              </a:rPr>
              <a:t>4LETÉ OBORY </a:t>
            </a:r>
            <a:r>
              <a:rPr lang="cs-CZ" sz="3600" b="1" dirty="0">
                <a:solidFill>
                  <a:schemeClr val="tx2"/>
                </a:solidFill>
              </a:rPr>
              <a:t>–</a:t>
            </a:r>
            <a:r>
              <a:rPr lang="cs-CZ" sz="3600" b="1" dirty="0">
                <a:solidFill>
                  <a:srgbClr val="1F497D"/>
                </a:solidFill>
              </a:rPr>
              <a:t> ČESKÝ </a:t>
            </a:r>
            <a:r>
              <a:rPr lang="cs-CZ" sz="3600" b="1" dirty="0" smtClean="0">
                <a:solidFill>
                  <a:srgbClr val="1F497D"/>
                </a:solidFill>
              </a:rPr>
              <a:t>JAZYK – LEPŠÍ VÝSLEDEK</a:t>
            </a:r>
            <a:endParaRPr lang="cs-CZ" sz="3600" b="1" dirty="0">
              <a:solidFill>
                <a:srgbClr val="1F497D"/>
              </a:solidFill>
            </a:endParaRPr>
          </a:p>
          <a:p>
            <a:r>
              <a:rPr lang="cs-CZ" sz="3600" b="1" dirty="0">
                <a:solidFill>
                  <a:srgbClr val="1F497D"/>
                </a:solidFill>
              </a:rPr>
              <a:t>ČETNOST DOSAŽENÉHO % SKÓRU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4" name="Pětiúhelník 13"/>
          <p:cNvSpPr/>
          <p:nvPr/>
        </p:nvSpPr>
        <p:spPr>
          <a:xfrm>
            <a:off x="395536" y="4365104"/>
            <a:ext cx="4237752" cy="1296144"/>
          </a:xfrm>
          <a:prstGeom prst="homePlate">
            <a:avLst>
              <a:gd name="adj" fmla="val 22565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3000">
                <a:schemeClr val="dk1">
                  <a:tint val="37000"/>
                  <a:satMod val="300000"/>
                  <a:alpha val="50000"/>
                </a:schemeClr>
              </a:gs>
              <a:gs pos="100000">
                <a:schemeClr val="dk1">
                  <a:tint val="15000"/>
                  <a:satMod val="350000"/>
                  <a:alpha val="50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cs-CZ" sz="1100" dirty="0"/>
          </a:p>
        </p:txBody>
      </p:sp>
      <p:sp>
        <p:nvSpPr>
          <p:cNvPr id="15" name="Pětiúhelník 14"/>
          <p:cNvSpPr/>
          <p:nvPr/>
        </p:nvSpPr>
        <p:spPr>
          <a:xfrm flipH="1">
            <a:off x="4921922" y="1196752"/>
            <a:ext cx="3723352" cy="1872799"/>
          </a:xfrm>
          <a:prstGeom prst="homePlate">
            <a:avLst>
              <a:gd name="adj" fmla="val 22565"/>
            </a:avLst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53000">
                <a:schemeClr val="dk1">
                  <a:tint val="37000"/>
                  <a:satMod val="300000"/>
                  <a:alpha val="50000"/>
                </a:schemeClr>
              </a:gs>
              <a:gs pos="100000">
                <a:schemeClr val="dk1">
                  <a:tint val="15000"/>
                  <a:satMod val="350000"/>
                  <a:alpha val="50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r">
              <a:spcBef>
                <a:spcPts val="600"/>
              </a:spcBef>
            </a:pPr>
            <a:endParaRPr lang="cs-CZ" sz="1100" dirty="0"/>
          </a:p>
        </p:txBody>
      </p:sp>
      <p:graphicFrame>
        <p:nvGraphicFramePr>
          <p:cNvPr id="18" name="Tabulka 17"/>
          <p:cNvGraphicFramePr>
            <a:graphicFrameLocks noGrp="1"/>
          </p:cNvGraphicFramePr>
          <p:nvPr>
            <p:extLst/>
          </p:nvPr>
        </p:nvGraphicFramePr>
        <p:xfrm>
          <a:off x="528832" y="4473674"/>
          <a:ext cx="3603062" cy="1065339"/>
        </p:xfrm>
        <a:graphic>
          <a:graphicData uri="http://schemas.openxmlformats.org/drawingml/2006/table">
            <a:tbl>
              <a:tblPr/>
              <a:tblGrid>
                <a:gridCol w="994346">
                  <a:extLst>
                    <a:ext uri="{9D8B030D-6E8A-4147-A177-3AD203B41FA5}">
                      <a16:colId xmlns:a16="http://schemas.microsoft.com/office/drawing/2014/main" val="1553565734"/>
                    </a:ext>
                  </a:extLst>
                </a:gridCol>
                <a:gridCol w="652179">
                  <a:extLst>
                    <a:ext uri="{9D8B030D-6E8A-4147-A177-3AD203B41FA5}">
                      <a16:colId xmlns:a16="http://schemas.microsoft.com/office/drawing/2014/main" val="2308058835"/>
                    </a:ext>
                  </a:extLst>
                </a:gridCol>
                <a:gridCol w="652179">
                  <a:extLst>
                    <a:ext uri="{9D8B030D-6E8A-4147-A177-3AD203B41FA5}">
                      <a16:colId xmlns:a16="http://schemas.microsoft.com/office/drawing/2014/main" val="2564616589"/>
                    </a:ext>
                  </a:extLst>
                </a:gridCol>
                <a:gridCol w="652179">
                  <a:extLst>
                    <a:ext uri="{9D8B030D-6E8A-4147-A177-3AD203B41FA5}">
                      <a16:colId xmlns:a16="http://schemas.microsoft.com/office/drawing/2014/main" val="2255718507"/>
                    </a:ext>
                  </a:extLst>
                </a:gridCol>
                <a:gridCol w="652179">
                  <a:extLst>
                    <a:ext uri="{9D8B030D-6E8A-4147-A177-3AD203B41FA5}">
                      <a16:colId xmlns:a16="http://schemas.microsoft.com/office/drawing/2014/main" val="506383495"/>
                    </a:ext>
                  </a:extLst>
                </a:gridCol>
              </a:tblGrid>
              <a:tr h="6484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  <a:endParaRPr lang="cs-CZ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GYMNÁZIUM</a:t>
                      </a:r>
                      <a:r>
                        <a:rPr lang="cs-CZ" sz="9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4LETÉ</a:t>
                      </a:r>
                      <a:endParaRPr lang="cs-CZ" sz="9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SOŠ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SOU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NÁSTAVBY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198766"/>
                  </a:ext>
                </a:extLst>
              </a:tr>
              <a:tr h="208457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Počet</a:t>
                      </a:r>
                      <a:r>
                        <a:rPr lang="cs-CZ" sz="10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konajících</a:t>
                      </a:r>
                      <a:endParaRPr lang="cs-CZ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18 053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42 746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5 310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1 951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2368949"/>
                  </a:ext>
                </a:extLst>
              </a:tr>
              <a:tr h="208457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Průměrný % skór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72,0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3927189"/>
                  </a:ext>
                </a:extLst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16467" y="6111409"/>
            <a:ext cx="87920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Test z českého jazyka a literatury měl v </a:t>
            </a:r>
            <a:r>
              <a:rPr lang="cs-CZ" sz="9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letech 2020 a 2021 </a:t>
            </a:r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časovou dotaci 70 minut, za standardní situace (v letech 2017–2019) trval test z českého jazyka a literatury 60 minut</a:t>
            </a:r>
            <a:r>
              <a:rPr lang="cs-CZ" sz="9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r>
              <a:rPr lang="cs-CZ" sz="9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 roce 2020 měli uchazeči pouze 1 pokud na složení testu</a:t>
            </a:r>
            <a:r>
              <a:rPr lang="cs-CZ" sz="9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  <a:endParaRPr lang="cs-CZ" sz="9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17" name="Graf 16"/>
          <p:cNvGraphicFramePr>
            <a:graphicFrameLocks/>
          </p:cNvGraphicFramePr>
          <p:nvPr>
            <p:extLst/>
          </p:nvPr>
        </p:nvGraphicFramePr>
        <p:xfrm>
          <a:off x="4644008" y="3240516"/>
          <a:ext cx="4279179" cy="2753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Graf 18"/>
          <p:cNvGraphicFramePr>
            <a:graphicFrameLocks/>
          </p:cNvGraphicFramePr>
          <p:nvPr>
            <p:extLst/>
          </p:nvPr>
        </p:nvGraphicFramePr>
        <p:xfrm>
          <a:off x="223185" y="1166399"/>
          <a:ext cx="4275467" cy="2753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/>
          </p:nvPr>
        </p:nvGraphicFramePr>
        <p:xfrm>
          <a:off x="5692946" y="1340061"/>
          <a:ext cx="2569716" cy="1609725"/>
        </p:xfrm>
        <a:graphic>
          <a:graphicData uri="http://schemas.openxmlformats.org/drawingml/2006/table">
            <a:tbl>
              <a:tblPr/>
              <a:tblGrid>
                <a:gridCol w="1352110">
                  <a:extLst>
                    <a:ext uri="{9D8B030D-6E8A-4147-A177-3AD203B41FA5}">
                      <a16:colId xmlns:a16="http://schemas.microsoft.com/office/drawing/2014/main" val="1167715529"/>
                    </a:ext>
                  </a:extLst>
                </a:gridCol>
                <a:gridCol w="608803">
                  <a:extLst>
                    <a:ext uri="{9D8B030D-6E8A-4147-A177-3AD203B41FA5}">
                      <a16:colId xmlns:a16="http://schemas.microsoft.com/office/drawing/2014/main" val="23616313"/>
                    </a:ext>
                  </a:extLst>
                </a:gridCol>
                <a:gridCol w="608803">
                  <a:extLst>
                    <a:ext uri="{9D8B030D-6E8A-4147-A177-3AD203B41FA5}">
                      <a16:colId xmlns:a16="http://schemas.microsoft.com/office/drawing/2014/main" val="1760137192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UCHAZEČI O 4LETÉ OBORY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ČESKÝ </a:t>
                      </a:r>
                      <a:r>
                        <a:rPr lang="cs-CZ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JAZYK</a:t>
                      </a:r>
                    </a:p>
                    <a:p>
                      <a:pPr algn="ctr" fontAlgn="ctr"/>
                      <a:r>
                        <a:rPr lang="cs-CZ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LEPŠÍ </a:t>
                      </a:r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VÝSLEDEK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0243002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586962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Počet konajících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66 306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58 618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189933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Průměrný % skór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57,9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3035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Medián % skóru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3300178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Směrodatná odchylka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3524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Minimum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871777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Maximum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534890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Mezikvartilové rozpětí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22074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187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188640"/>
            <a:ext cx="878497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solidFill>
                  <a:srgbClr val="004182"/>
                </a:solidFill>
              </a:rPr>
              <a:t>4LETÉ OBORY – ČESKÝ JAZYK A LITERATURA</a:t>
            </a:r>
          </a:p>
          <a:p>
            <a:r>
              <a:rPr lang="cs-CZ" sz="2900" b="1" dirty="0">
                <a:solidFill>
                  <a:srgbClr val="004182"/>
                </a:solidFill>
              </a:rPr>
              <a:t>KOLIK % UCHAZEČŮ DOSÁHLO DANÉHO % SKÓRU</a:t>
            </a:r>
          </a:p>
          <a:p>
            <a:r>
              <a:rPr lang="cs-CZ" sz="2900" b="1" dirty="0">
                <a:solidFill>
                  <a:srgbClr val="006EC0"/>
                </a:solidFill>
              </a:rPr>
              <a:t>PODLE OBORU – </a:t>
            </a:r>
            <a:r>
              <a:rPr lang="cs-CZ" sz="2900" b="1" u="sng" dirty="0">
                <a:solidFill>
                  <a:srgbClr val="006EC0"/>
                </a:solidFill>
              </a:rPr>
              <a:t>GYMNÁZIA, LYCEA, SOŠ TECHNICKÉ A EKONOMICKÉ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/>
          </p:nvPr>
        </p:nvGraphicFramePr>
        <p:xfrm>
          <a:off x="1137396" y="1825437"/>
          <a:ext cx="6869207" cy="32071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Obdélník 6"/>
          <p:cNvSpPr/>
          <p:nvPr/>
        </p:nvSpPr>
        <p:spPr>
          <a:xfrm>
            <a:off x="358858" y="6081884"/>
            <a:ext cx="846161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8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Pozn.: Při interpretaci výsledků je třeba zohlednit fakt, že JPZ se v roce 2021 nekonala na všech školách se 4letými a nástavbovými obory, a vzorek uchazečů je tak oproti předchozím letům nestandardní.</a:t>
            </a:r>
          </a:p>
        </p:txBody>
      </p:sp>
    </p:spTree>
    <p:extLst>
      <p:ext uri="{BB962C8B-B14F-4D97-AF65-F5344CB8AC3E}">
        <p14:creationId xmlns:p14="http://schemas.microsoft.com/office/powerpoint/2010/main" val="4176967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9128" y="-99392"/>
            <a:ext cx="3888432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cs-CZ" sz="3600" b="1" dirty="0">
                <a:solidFill>
                  <a:srgbClr val="1F497D"/>
                </a:solidFill>
              </a:rPr>
              <a:t>4LETÉ </a:t>
            </a:r>
            <a:r>
              <a:rPr lang="cs-CZ" sz="3600" b="1" dirty="0" smtClean="0">
                <a:solidFill>
                  <a:srgbClr val="1F497D"/>
                </a:solidFill>
              </a:rPr>
              <a:t>OBORY MATEMATIKA</a:t>
            </a:r>
          </a:p>
          <a:p>
            <a:pPr algn="r"/>
            <a:r>
              <a:rPr lang="cs-CZ" sz="3600" b="1" dirty="0" smtClean="0">
                <a:solidFill>
                  <a:srgbClr val="1F497D"/>
                </a:solidFill>
              </a:rPr>
              <a:t>% </a:t>
            </a:r>
            <a:r>
              <a:rPr lang="cs-CZ" sz="3600" b="1" dirty="0">
                <a:solidFill>
                  <a:srgbClr val="1F497D"/>
                </a:solidFill>
              </a:rPr>
              <a:t>SKÓR PODLE TYPU ŠKOLY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4772304"/>
              </p:ext>
            </p:extLst>
          </p:nvPr>
        </p:nvGraphicFramePr>
        <p:xfrm>
          <a:off x="4860032" y="204240"/>
          <a:ext cx="3956248" cy="2504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757227"/>
              </p:ext>
            </p:extLst>
          </p:nvPr>
        </p:nvGraphicFramePr>
        <p:xfrm>
          <a:off x="262525" y="1124744"/>
          <a:ext cx="3624915" cy="1159404"/>
        </p:xfrm>
        <a:graphic>
          <a:graphicData uri="http://schemas.openxmlformats.org/drawingml/2006/table">
            <a:tbl>
              <a:tblPr/>
              <a:tblGrid>
                <a:gridCol w="1112459">
                  <a:extLst>
                    <a:ext uri="{9D8B030D-6E8A-4147-A177-3AD203B41FA5}">
                      <a16:colId xmlns:a16="http://schemas.microsoft.com/office/drawing/2014/main" val="3575491788"/>
                    </a:ext>
                  </a:extLst>
                </a:gridCol>
                <a:gridCol w="499119">
                  <a:extLst>
                    <a:ext uri="{9D8B030D-6E8A-4147-A177-3AD203B41FA5}">
                      <a16:colId xmlns:a16="http://schemas.microsoft.com/office/drawing/2014/main" val="2404215268"/>
                    </a:ext>
                  </a:extLst>
                </a:gridCol>
                <a:gridCol w="499119">
                  <a:extLst>
                    <a:ext uri="{9D8B030D-6E8A-4147-A177-3AD203B41FA5}">
                      <a16:colId xmlns:a16="http://schemas.microsoft.com/office/drawing/2014/main" val="1745204832"/>
                    </a:ext>
                  </a:extLst>
                </a:gridCol>
                <a:gridCol w="499119">
                  <a:extLst>
                    <a:ext uri="{9D8B030D-6E8A-4147-A177-3AD203B41FA5}">
                      <a16:colId xmlns:a16="http://schemas.microsoft.com/office/drawing/2014/main" val="3460574403"/>
                    </a:ext>
                  </a:extLst>
                </a:gridCol>
                <a:gridCol w="499119">
                  <a:extLst>
                    <a:ext uri="{9D8B030D-6E8A-4147-A177-3AD203B41FA5}">
                      <a16:colId xmlns:a16="http://schemas.microsoft.com/office/drawing/2014/main" val="2291912623"/>
                    </a:ext>
                  </a:extLst>
                </a:gridCol>
                <a:gridCol w="515980">
                  <a:extLst>
                    <a:ext uri="{9D8B030D-6E8A-4147-A177-3AD203B41FA5}">
                      <a16:colId xmlns:a16="http://schemas.microsoft.com/office/drawing/2014/main" val="1430170488"/>
                    </a:ext>
                  </a:extLst>
                </a:gridCol>
              </a:tblGrid>
              <a:tr h="193234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POČET KONAJÍCÍCH</a:t>
                      </a:r>
                      <a:endParaRPr lang="cs-CZ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21635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CELKEM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61 885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62 235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63 548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66 470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58 712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512753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GYMNÁZIUM 4LETÉ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16 672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16 762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17 394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18 427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18 080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7487437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SOŠ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44 006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44 898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46 146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48 798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42 809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489406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SOU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8 436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8 155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8 196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8 138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5 321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2164029"/>
                  </a:ext>
                </a:extLst>
              </a:tr>
              <a:tr h="193234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NÁSTAVBY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5 153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4 954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4 584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4 743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1 953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1404543"/>
                  </a:ext>
                </a:extLst>
              </a:tr>
            </a:tbl>
          </a:graphicData>
        </a:graphic>
      </p:graphicFrame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1516969"/>
              </p:ext>
            </p:extLst>
          </p:nvPr>
        </p:nvGraphicFramePr>
        <p:xfrm>
          <a:off x="971600" y="3030312"/>
          <a:ext cx="7488832" cy="36441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1111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116632"/>
            <a:ext cx="8784976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b="1" dirty="0">
                <a:solidFill>
                  <a:srgbClr val="1F497D"/>
                </a:solidFill>
              </a:rPr>
              <a:t>4LETÉ OBORY </a:t>
            </a:r>
            <a:r>
              <a:rPr lang="cs-CZ" sz="3600" b="1" dirty="0">
                <a:solidFill>
                  <a:schemeClr val="tx2"/>
                </a:solidFill>
              </a:rPr>
              <a:t>–</a:t>
            </a:r>
            <a:r>
              <a:rPr lang="cs-CZ" sz="3600" b="1" dirty="0">
                <a:solidFill>
                  <a:srgbClr val="1F497D"/>
                </a:solidFill>
              </a:rPr>
              <a:t> MATEMATIKA</a:t>
            </a:r>
          </a:p>
          <a:p>
            <a:r>
              <a:rPr lang="cs-CZ" sz="3600" b="1" dirty="0">
                <a:solidFill>
                  <a:srgbClr val="1F497D"/>
                </a:solidFill>
              </a:rPr>
              <a:t>ČETNOST DOSAŽENÉHO % SKÓRU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Pětiúhelník 11"/>
          <p:cNvSpPr/>
          <p:nvPr/>
        </p:nvSpPr>
        <p:spPr>
          <a:xfrm flipH="1">
            <a:off x="4583172" y="1071150"/>
            <a:ext cx="4021276" cy="1772743"/>
          </a:xfrm>
          <a:prstGeom prst="homePlate">
            <a:avLst>
              <a:gd name="adj" fmla="val 22565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3000">
                <a:schemeClr val="dk1">
                  <a:tint val="37000"/>
                  <a:satMod val="300000"/>
                  <a:alpha val="50000"/>
                </a:schemeClr>
              </a:gs>
              <a:gs pos="100000">
                <a:schemeClr val="dk1">
                  <a:tint val="15000"/>
                  <a:satMod val="350000"/>
                  <a:alpha val="50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cs-CZ" sz="1100" dirty="0"/>
          </a:p>
        </p:txBody>
      </p:sp>
      <p:sp>
        <p:nvSpPr>
          <p:cNvPr id="14" name="Pětiúhelník 13"/>
          <p:cNvSpPr/>
          <p:nvPr/>
        </p:nvSpPr>
        <p:spPr>
          <a:xfrm>
            <a:off x="323528" y="4568845"/>
            <a:ext cx="4251374" cy="1392717"/>
          </a:xfrm>
          <a:prstGeom prst="homePlate">
            <a:avLst>
              <a:gd name="adj" fmla="val 22565"/>
            </a:avLst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3000">
                <a:schemeClr val="dk1">
                  <a:tint val="37000"/>
                  <a:satMod val="300000"/>
                  <a:alpha val="50000"/>
                </a:schemeClr>
              </a:gs>
              <a:gs pos="100000">
                <a:schemeClr val="dk1">
                  <a:tint val="15000"/>
                  <a:satMod val="350000"/>
                  <a:alpha val="50000"/>
                </a:scheme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cs-CZ" sz="1100" dirty="0"/>
          </a:p>
        </p:txBody>
      </p:sp>
      <p:graphicFrame>
        <p:nvGraphicFramePr>
          <p:cNvPr id="15" name="Tabulka 14"/>
          <p:cNvGraphicFramePr>
            <a:graphicFrameLocks noGrp="1"/>
          </p:cNvGraphicFramePr>
          <p:nvPr>
            <p:extLst/>
          </p:nvPr>
        </p:nvGraphicFramePr>
        <p:xfrm>
          <a:off x="425209" y="4581128"/>
          <a:ext cx="3848332" cy="1187660"/>
        </p:xfrm>
        <a:graphic>
          <a:graphicData uri="http://schemas.openxmlformats.org/drawingml/2006/table">
            <a:tbl>
              <a:tblPr/>
              <a:tblGrid>
                <a:gridCol w="1215156">
                  <a:extLst>
                    <a:ext uri="{9D8B030D-6E8A-4147-A177-3AD203B41FA5}">
                      <a16:colId xmlns:a16="http://schemas.microsoft.com/office/drawing/2014/main" val="1553565734"/>
                    </a:ext>
                  </a:extLst>
                </a:gridCol>
                <a:gridCol w="658294">
                  <a:extLst>
                    <a:ext uri="{9D8B030D-6E8A-4147-A177-3AD203B41FA5}">
                      <a16:colId xmlns:a16="http://schemas.microsoft.com/office/drawing/2014/main" val="2308058835"/>
                    </a:ext>
                  </a:extLst>
                </a:gridCol>
                <a:gridCol w="658294">
                  <a:extLst>
                    <a:ext uri="{9D8B030D-6E8A-4147-A177-3AD203B41FA5}">
                      <a16:colId xmlns:a16="http://schemas.microsoft.com/office/drawing/2014/main" val="2564616589"/>
                    </a:ext>
                  </a:extLst>
                </a:gridCol>
                <a:gridCol w="658294">
                  <a:extLst>
                    <a:ext uri="{9D8B030D-6E8A-4147-A177-3AD203B41FA5}">
                      <a16:colId xmlns:a16="http://schemas.microsoft.com/office/drawing/2014/main" val="2255718507"/>
                    </a:ext>
                  </a:extLst>
                </a:gridCol>
                <a:gridCol w="658294">
                  <a:extLst>
                    <a:ext uri="{9D8B030D-6E8A-4147-A177-3AD203B41FA5}">
                      <a16:colId xmlns:a16="http://schemas.microsoft.com/office/drawing/2014/main" val="506383495"/>
                    </a:ext>
                  </a:extLst>
                </a:gridCol>
              </a:tblGrid>
              <a:tr h="79177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  <a:endParaRPr lang="cs-CZ" sz="11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GYMNÁZIUM</a:t>
                      </a:r>
                      <a:r>
                        <a:rPr lang="cs-CZ" sz="9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4LETÉ</a:t>
                      </a:r>
                      <a:endParaRPr lang="cs-CZ" sz="9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SOŠ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SOU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9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NÁSTAVBY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33198766"/>
                  </a:ext>
                </a:extLst>
              </a:tr>
              <a:tr h="197943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Počet</a:t>
                      </a:r>
                      <a:r>
                        <a:rPr lang="cs-CZ" sz="10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konajících</a:t>
                      </a:r>
                      <a:endParaRPr lang="cs-CZ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18 080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42 809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5 321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1 953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6728041"/>
                  </a:ext>
                </a:extLst>
              </a:tr>
              <a:tr h="197943">
                <a:tc>
                  <a:txBody>
                    <a:bodyPr/>
                    <a:lstStyle/>
                    <a:p>
                      <a:pPr algn="l" fontAlgn="t"/>
                      <a:r>
                        <a:rPr lang="cs-CZ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Průměrný % skór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58,7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40,6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3927189"/>
                  </a:ext>
                </a:extLst>
              </a:tr>
            </a:tbl>
          </a:graphicData>
        </a:graphic>
      </p:graphicFrame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16467" y="6111409"/>
            <a:ext cx="87920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Test z matematiky měl v </a:t>
            </a:r>
            <a:r>
              <a:rPr lang="cs-CZ" sz="1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letech </a:t>
            </a:r>
            <a:r>
              <a:rPr lang="cs-CZ" sz="10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2020 </a:t>
            </a:r>
            <a:r>
              <a:rPr lang="cs-CZ" sz="1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 2021 časovou </a:t>
            </a:r>
            <a:r>
              <a:rPr lang="cs-CZ" sz="10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dotaci 85 minut, za standardní situace (v letech 2017–2019) trvá test z matematiky 70 minut</a:t>
            </a:r>
            <a:r>
              <a:rPr lang="cs-CZ" sz="1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r>
              <a:rPr lang="cs-CZ" sz="10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 roce 2020 měli uchazeči pouze 1 pokud na složení testu</a:t>
            </a:r>
            <a:r>
              <a:rPr lang="cs-CZ" sz="1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  <a:endParaRPr lang="cs-CZ" sz="10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18" name="Graf 17"/>
          <p:cNvGraphicFramePr>
            <a:graphicFrameLocks/>
          </p:cNvGraphicFramePr>
          <p:nvPr>
            <p:extLst/>
          </p:nvPr>
        </p:nvGraphicFramePr>
        <p:xfrm>
          <a:off x="269627" y="954172"/>
          <a:ext cx="4275467" cy="2753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Graf 18"/>
          <p:cNvGraphicFramePr>
            <a:graphicFrameLocks/>
          </p:cNvGraphicFramePr>
          <p:nvPr>
            <p:extLst/>
          </p:nvPr>
        </p:nvGraphicFramePr>
        <p:xfrm>
          <a:off x="4643327" y="3207738"/>
          <a:ext cx="4275468" cy="2753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/>
          </p:nvPr>
        </p:nvGraphicFramePr>
        <p:xfrm>
          <a:off x="5220072" y="1152658"/>
          <a:ext cx="3168353" cy="1609725"/>
        </p:xfrm>
        <a:graphic>
          <a:graphicData uri="http://schemas.openxmlformats.org/drawingml/2006/table">
            <a:tbl>
              <a:tblPr/>
              <a:tblGrid>
                <a:gridCol w="1712161">
                  <a:extLst>
                    <a:ext uri="{9D8B030D-6E8A-4147-A177-3AD203B41FA5}">
                      <a16:colId xmlns:a16="http://schemas.microsoft.com/office/drawing/2014/main" val="3606224110"/>
                    </a:ext>
                  </a:extLst>
                </a:gridCol>
                <a:gridCol w="728096">
                  <a:extLst>
                    <a:ext uri="{9D8B030D-6E8A-4147-A177-3AD203B41FA5}">
                      <a16:colId xmlns:a16="http://schemas.microsoft.com/office/drawing/2014/main" val="2475042632"/>
                    </a:ext>
                  </a:extLst>
                </a:gridCol>
                <a:gridCol w="728096">
                  <a:extLst>
                    <a:ext uri="{9D8B030D-6E8A-4147-A177-3AD203B41FA5}">
                      <a16:colId xmlns:a16="http://schemas.microsoft.com/office/drawing/2014/main" val="2788852075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UCHAZEČI O 4LETÉ OBORY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MATEMATIKA</a:t>
                      </a:r>
                    </a:p>
                    <a:p>
                      <a:pPr algn="ctr" fontAlgn="ctr"/>
                      <a:r>
                        <a:rPr lang="cs-CZ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LEPŠÍ </a:t>
                      </a:r>
                      <a:r>
                        <a:rPr lang="cs-CZ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VÝSLEDEK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3149265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917400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Počet konajících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66 470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58 712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203123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Průměrný % skór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43,2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0436218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Medián % skóru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53152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Směrodatná odchylka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22,5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1331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Minimum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601390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Maximum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4455772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rtl="0" fontAlgn="t"/>
                      <a:r>
                        <a:rPr lang="cs-CZ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Mezikvartilové rozpětí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54530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286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79512" y="188640"/>
            <a:ext cx="878497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500" b="1" dirty="0">
                <a:solidFill>
                  <a:srgbClr val="004182"/>
                </a:solidFill>
              </a:rPr>
              <a:t>4LETÉ OBORY – MATEMATIKA</a:t>
            </a:r>
          </a:p>
          <a:p>
            <a:r>
              <a:rPr lang="cs-CZ" sz="3500" b="1" dirty="0">
                <a:solidFill>
                  <a:srgbClr val="004182"/>
                </a:solidFill>
              </a:rPr>
              <a:t>KOLIK UCHAZEČŮ DOSÁHLO DANÉHO % SKÓRU</a:t>
            </a:r>
          </a:p>
          <a:p>
            <a:r>
              <a:rPr lang="cs-CZ" sz="3500" b="1" dirty="0">
                <a:solidFill>
                  <a:srgbClr val="006EC0"/>
                </a:solidFill>
              </a:rPr>
              <a:t>PODLE OBORU – </a:t>
            </a:r>
            <a:r>
              <a:rPr lang="cs-CZ" sz="3500" b="1" u="sng" dirty="0">
                <a:solidFill>
                  <a:srgbClr val="006EC0"/>
                </a:solidFill>
              </a:rPr>
              <a:t>GYMNÁZIA, LYCEA, SOŠ TECHNICKÉ A EKONOMICKÉ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>
                    <a:tint val="75000"/>
                  </a:prstClr>
                </a:solidFill>
              </a:rPr>
              <a:t>CZVV – JPZ 2021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/>
          </p:nvPr>
        </p:nvGraphicFramePr>
        <p:xfrm>
          <a:off x="1137396" y="1822235"/>
          <a:ext cx="6869208" cy="32135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Obdélník 6"/>
          <p:cNvSpPr/>
          <p:nvPr/>
        </p:nvSpPr>
        <p:spPr>
          <a:xfrm>
            <a:off x="358858" y="6081884"/>
            <a:ext cx="846161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800" i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Pozn.: Při interpretaci výsledků je třeba zohlednit fakt, že JPZ se v roce 2021 nekonala na všech školách se 4letými a nástavbovými obory, a vzorek uchazečů je tak oproti předchozím letům nestandardní.</a:t>
            </a:r>
          </a:p>
        </p:txBody>
      </p:sp>
    </p:spTree>
    <p:extLst>
      <p:ext uri="{BB962C8B-B14F-4D97-AF65-F5344CB8AC3E}">
        <p14:creationId xmlns:p14="http://schemas.microsoft.com/office/powerpoint/2010/main" val="29447036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05770" y="1780158"/>
            <a:ext cx="8784976" cy="784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260648"/>
            <a:ext cx="7560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/>
                </a:solidFill>
              </a:rPr>
              <a:t>MZ 2021 – společná část</a:t>
            </a:r>
            <a:endParaRPr lang="cs-CZ" sz="2800" b="1" dirty="0">
              <a:solidFill>
                <a:schemeClr val="accent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1044307"/>
            <a:ext cx="770485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/>
                </a:solidFill>
              </a:rPr>
              <a:t>Změny vyplývající ze školského zákona a navazujících předpisů</a:t>
            </a:r>
          </a:p>
          <a:p>
            <a:endParaRPr lang="cs-CZ" b="1" dirty="0" smtClean="0">
              <a:solidFill>
                <a:schemeClr val="accent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písemná práce a ústní zkouška z českého jazyka a literatury a z cizího jazyka přecházejí do profilové části MZ – ve společné části tak zůstávají pouze didaktické testy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změna hodnocení didaktických testů – pouze uspěl a neuspěl (na vysvědčení se uvádí i procentní skór)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Matematika rozšiřující (vycházející z výběrové zkoušky Matematika+) se stává nepovinnou zkouškou společné části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b="1" dirty="0">
              <a:solidFill>
                <a:schemeClr val="accent1"/>
              </a:solidFill>
            </a:endParaRPr>
          </a:p>
          <a:p>
            <a:endParaRPr lang="cs-CZ" b="1" dirty="0" smtClean="0">
              <a:solidFill>
                <a:schemeClr val="accent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b="1" dirty="0" smtClean="0">
              <a:solidFill>
                <a:schemeClr val="accent1"/>
              </a:solidFill>
            </a:endParaRPr>
          </a:p>
          <a:p>
            <a:endParaRPr lang="cs-CZ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9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05770" y="1780158"/>
            <a:ext cx="8784976" cy="784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260648"/>
            <a:ext cx="7560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accent1"/>
                </a:solidFill>
              </a:rPr>
              <a:t>MZ 2021 – společná část</a:t>
            </a:r>
            <a:endParaRPr lang="cs-CZ" sz="2800" b="1" dirty="0">
              <a:solidFill>
                <a:schemeClr val="accent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90248" y="769036"/>
            <a:ext cx="770485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chemeClr val="accent1"/>
                </a:solidFill>
              </a:rPr>
              <a:t>Změny související s Covid-19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MZ mohou konat všichni, kteří jsou k ní přihlášeni a úspěšně ukončili             1. pololetí školního roku 2020/21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Posun termínů konání didaktických testů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Ve vybraných oborech (zdravotnické, sociální, pedagogické) není povinnost konat didaktické testy – výsledky společné části MZ budou vycházet z průměrné známky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Pro žáky, kteří byli přihlášeni k MZ jarnímu termínu a neuspěli nebo se ze zkoušky omluvili, je vypsán mimořádný termín zkoušky (7.-9.7.2021)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Žáci přihlášení v roce 2021 ke zkouškám společné části získávají jeden opravný termín navíc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 smtClean="0">
                <a:solidFill>
                  <a:schemeClr val="accent1"/>
                </a:solidFill>
              </a:rPr>
              <a:t>Prodloužení času na konání DT o 10 min. v případě českého jazyka a literatury a cizího jazyka a o 15 min. v případě matematiky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accent1"/>
                </a:solidFill>
              </a:rPr>
              <a:t>Ve školním roce 2020/2021 pro závěrečné ročníky středních škol byla teoretická výuka umožněna pouze v období od 1. září do 9. října 2020, dále od 25. listopadu do 4. prosince 2020 a dále od 24. května 2021 (první den konání DT); v období od 7. prosince do 18. prosince 2020 probíhala rotační </a:t>
            </a:r>
            <a:r>
              <a:rPr lang="cs-CZ" b="1" dirty="0" smtClean="0">
                <a:solidFill>
                  <a:schemeClr val="accent1"/>
                </a:solidFill>
              </a:rPr>
              <a:t>výuka</a:t>
            </a:r>
            <a:r>
              <a:rPr lang="cs-CZ" b="1" dirty="0">
                <a:solidFill>
                  <a:schemeClr val="accent1"/>
                </a:solidFill>
              </a:rPr>
              <a:t>; v době, kdy byla omezena osobní účast žáků na vzdělávání, probíhala výuka distančním způsobem.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b="1" dirty="0">
              <a:solidFill>
                <a:schemeClr val="accent1"/>
              </a:solidFill>
            </a:endParaRPr>
          </a:p>
          <a:p>
            <a:endParaRPr lang="cs-CZ" b="1" dirty="0" smtClean="0">
              <a:solidFill>
                <a:schemeClr val="accent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b="1" dirty="0" smtClean="0">
              <a:solidFill>
                <a:schemeClr val="accent1"/>
              </a:solidFill>
            </a:endParaRPr>
          </a:p>
          <a:p>
            <a:endParaRPr lang="cs-CZ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45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864096"/>
          </a:xfrm>
        </p:spPr>
        <p:txBody>
          <a:bodyPr/>
          <a:lstStyle/>
          <a:p>
            <a:r>
              <a:rPr lang="cs-CZ" sz="2000" b="1" dirty="0">
                <a:solidFill>
                  <a:schemeClr val="tx2"/>
                </a:solidFill>
              </a:rPr>
              <a:t>DIDAKTICKÉ TESTY CELKEM – ČISTÁ NEÚSPĚŠNOST (%) – </a:t>
            </a:r>
            <a:r>
              <a:rPr lang="cs-CZ" sz="2000" b="1" u="sng" dirty="0">
                <a:solidFill>
                  <a:schemeClr val="tx2"/>
                </a:solidFill>
              </a:rPr>
              <a:t>PRVOMATURANTI</a:t>
            </a:r>
            <a:r>
              <a:rPr lang="cs-CZ" sz="2000" b="1" dirty="0">
                <a:solidFill>
                  <a:schemeClr val="tx2"/>
                </a:solidFill>
              </a:rPr>
              <a:t/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PODLE TYPU ŠKOLY – JARNÍ ZO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292080" y="1398982"/>
            <a:ext cx="3394720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Pokles čisté neúspěšnosti v didaktických testech obecně zaznamenali prvomaturanti na všech typech škol.</a:t>
            </a:r>
          </a:p>
          <a:p>
            <a:pPr algn="just">
              <a:spcAft>
                <a:spcPts val="600"/>
              </a:spcAft>
            </a:pPr>
            <a:r>
              <a:rPr lang="cs-CZ" sz="1000" b="1" dirty="0"/>
              <a:t>Gymnazisté</a:t>
            </a:r>
            <a:r>
              <a:rPr lang="cs-CZ" sz="1000" dirty="0"/>
              <a:t> neuspěli po prvním pokusu ve </a:t>
            </a:r>
            <a:r>
              <a:rPr lang="cs-CZ" sz="1000" b="1" dirty="0"/>
              <a:t>2,2 %</a:t>
            </a:r>
            <a:r>
              <a:rPr lang="cs-CZ" sz="1000" dirty="0"/>
              <a:t> případů, což je srovnatelný výsledek s rokem 2020.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Prvomaturanti z </a:t>
            </a:r>
            <a:r>
              <a:rPr lang="cs-CZ" sz="1000" b="1" dirty="0"/>
              <a:t>lyceí</a:t>
            </a:r>
            <a:r>
              <a:rPr lang="cs-CZ" sz="1000" dirty="0"/>
              <a:t> vykázali čistou neúspěšnost necelých</a:t>
            </a:r>
            <a:br>
              <a:rPr lang="cs-CZ" sz="1000" dirty="0"/>
            </a:br>
            <a:r>
              <a:rPr lang="cs-CZ" sz="1000" b="1" dirty="0"/>
              <a:t>8 %</a:t>
            </a:r>
            <a:r>
              <a:rPr lang="cs-CZ" sz="1000" dirty="0"/>
              <a:t>, tj. o 2 p. b. méně, než tomu bylo v jarním ZO 2020.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Na </a:t>
            </a:r>
            <a:r>
              <a:rPr lang="cs-CZ" sz="1000" b="1" dirty="0"/>
              <a:t>SOŠ</a:t>
            </a:r>
            <a:r>
              <a:rPr lang="cs-CZ" sz="1000" dirty="0"/>
              <a:t> neuspělo </a:t>
            </a:r>
            <a:r>
              <a:rPr lang="cs-CZ" sz="1000" b="1" dirty="0"/>
              <a:t>12,5 %</a:t>
            </a:r>
            <a:r>
              <a:rPr lang="cs-CZ" sz="1000" dirty="0"/>
              <a:t> konajících DT, tedy o 9,8 p. b. méně než loni.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Čistá neúspěšnost </a:t>
            </a:r>
            <a:r>
              <a:rPr lang="cs-CZ" sz="1000" dirty="0" err="1"/>
              <a:t>prvomaturantů</a:t>
            </a:r>
            <a:r>
              <a:rPr lang="cs-CZ" sz="1000" dirty="0"/>
              <a:t> v oborech </a:t>
            </a:r>
            <a:r>
              <a:rPr lang="cs-CZ" sz="1000" b="1" dirty="0"/>
              <a:t>SOU</a:t>
            </a:r>
            <a:r>
              <a:rPr lang="cs-CZ" sz="1000" dirty="0"/>
              <a:t> dosáhla </a:t>
            </a:r>
            <a:r>
              <a:rPr lang="cs-CZ" sz="1000" b="1" dirty="0"/>
              <a:t>22,7 %,</a:t>
            </a:r>
            <a:r>
              <a:rPr lang="cs-CZ" sz="1000" dirty="0"/>
              <a:t>       a meziroční pokles tak činí 11,5 p. b.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V </a:t>
            </a:r>
            <a:r>
              <a:rPr lang="cs-CZ" sz="1000" b="1" dirty="0"/>
              <a:t>nástavbovém studiu </a:t>
            </a:r>
            <a:r>
              <a:rPr lang="cs-CZ" sz="1000" dirty="0"/>
              <a:t>neuspělo </a:t>
            </a:r>
            <a:r>
              <a:rPr lang="cs-CZ" sz="1000" b="1" dirty="0"/>
              <a:t>35,7 %</a:t>
            </a:r>
            <a:r>
              <a:rPr lang="cs-CZ" sz="1000" dirty="0"/>
              <a:t> konajících DT, tedy         o 12,8 p. b. méně než v předchozím roce.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/>
          </p:nvPr>
        </p:nvGraphicFramePr>
        <p:xfrm>
          <a:off x="469900" y="4551814"/>
          <a:ext cx="8204199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849039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92804930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7403399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02689089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57292833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635265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89207720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7073444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899730927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53101712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KONAJÍCÍCH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NEÚSPĚŠNÝCH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CELKEM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79 347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69 040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64 045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61 039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60 868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61 169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62 549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66 966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68 613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8 340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8 761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9 749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9 389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9 829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10 378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8 797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11 868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7 708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GYMNÁZIUM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22 786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21 249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20 694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20 544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20 700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20 651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21 265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21 616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21 558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180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304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347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371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459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478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333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504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477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LYCEUM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5 183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4 358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3 930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3 477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3 350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3 348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3 424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3 691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3 500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201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256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299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260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252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325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251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365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275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SOŠ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37 065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31 730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29 605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28 070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28 183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28 901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29 317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32 512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34 152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4 171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4 537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5 359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5 125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5 621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6 210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5 155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7 248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4 266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SOU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5 746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4 943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4 557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4 112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4 121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4 178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4 429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4 775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5 119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1 320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1 409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1 471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1 379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1 353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1 436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1 315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1 631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1 161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NÁSTAVBY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8 567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6 760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5 259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4 836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4 514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4 091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4 114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4 372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4 284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2 468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2 255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2 273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2 254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2 144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1 929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1 743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>
                          <a:effectLst/>
                        </a:rPr>
                        <a:t>2 120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800" u="none" strike="noStrike" dirty="0">
                          <a:effectLst/>
                        </a:rPr>
                        <a:t>1 529</a:t>
                      </a:r>
                      <a:endParaRPr lang="cs-CZ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  <p:graphicFrame>
        <p:nvGraphicFramePr>
          <p:cNvPr id="12" name="Graf 11"/>
          <p:cNvGraphicFramePr>
            <a:graphicFrameLocks/>
          </p:cNvGraphicFramePr>
          <p:nvPr>
            <p:extLst/>
          </p:nvPr>
        </p:nvGraphicFramePr>
        <p:xfrm>
          <a:off x="469900" y="1017783"/>
          <a:ext cx="468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Obdélník 9"/>
          <p:cNvSpPr/>
          <p:nvPr/>
        </p:nvSpPr>
        <p:spPr>
          <a:xfrm>
            <a:off x="395536" y="6095061"/>
            <a:ext cx="8291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</a:t>
            </a:r>
            <a:endParaRPr lang="cs-CZ" sz="900" i="1" dirty="0">
              <a:solidFill>
                <a:schemeClr val="bg1">
                  <a:lumMod val="50000"/>
                </a:schemeClr>
              </a:solidFill>
            </a:endParaRP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</a:t>
            </a:r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podíl maturantů, kteří u zkoušky neuspěli ku počtu konajících zkoušku (%).</a:t>
            </a:r>
          </a:p>
        </p:txBody>
      </p:sp>
    </p:spTree>
    <p:extLst>
      <p:ext uri="{BB962C8B-B14F-4D97-AF65-F5344CB8AC3E}">
        <p14:creationId xmlns:p14="http://schemas.microsoft.com/office/powerpoint/2010/main" val="315385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864096"/>
          </a:xfrm>
        </p:spPr>
        <p:txBody>
          <a:bodyPr/>
          <a:lstStyle/>
          <a:p>
            <a:r>
              <a:rPr lang="cs-CZ" sz="2000" b="1" dirty="0">
                <a:solidFill>
                  <a:schemeClr val="tx2"/>
                </a:solidFill>
              </a:rPr>
              <a:t>DIDAKTICKÉ TESTY CELKEM – ČISTÁ NEÚSPĚŠNOST (%) – </a:t>
            </a:r>
            <a:r>
              <a:rPr lang="cs-CZ" sz="2000" b="1" u="sng" dirty="0">
                <a:solidFill>
                  <a:schemeClr val="tx2"/>
                </a:solidFill>
              </a:rPr>
              <a:t>PRVOMATURANTI</a:t>
            </a:r>
            <a:r>
              <a:rPr lang="cs-CZ" sz="2000" b="1" dirty="0">
                <a:solidFill>
                  <a:schemeClr val="tx2"/>
                </a:solidFill>
              </a:rPr>
              <a:t/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PODLE OBORU – JARNÍ ZO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9552" y="1016161"/>
            <a:ext cx="7992888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Pod celorepublikovým průměrem čisté neúspěšnosti v didaktických testech se letos pohybují vedle gymnázií ještě zdravotnické SOŠ*, lycea a technické      a ekonomické SOŠ. Mírně nadprůměrnou hodnotu čisté neúspěšnosti (do 20 %) vykazují SOŠ umělecké, pedagogické a humanitní, technické 2 a SOU technického zaměření. Neúspěšnost mezi 20 a 30 % dosáhly zemědělské obory SOŠ a SOU netechnického zaměření. Více než 30% podíl neúspěšných lze pozorovat v obou typech nástavbového studia.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Meziroční srovnání čisté neúspěšnosti v didaktických testech ukazuje, že k největšímu poklesu tohoto ukazatele došlo u nástavbového studia, technických SOU a SOŠ pedagogických a humanitních. Jen nepatrné posuny v míře neúspěšnosti bylo možné pozorovat na gymnáziích, kde je neúspěšnost standardně velmi nízká.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5949280"/>
            <a:ext cx="8640960" cy="7848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</a:t>
            </a:r>
          </a:p>
          <a:p>
            <a:pPr lvl="0" algn="just"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algn="just" fontAlgn="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*</a:t>
            </a:r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SOŠ zdravotnické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na základě OOP mohli žáci vybraných zdravotnických (a sociálních) oborů vzdělání konat didaktické testy dobrovolně. Jako výsledek zkoušky byl použit buď výsledek didaktického testu, nebo průměrná známka z daného předmětu stanovená na základě hodnocení na vysvědčení z 2. pololetí prvních 3 let středoškolského studia a 1. pololetí školního roku 2020/2021. </a:t>
            </a: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/>
          </p:nvPr>
        </p:nvGraphicFramePr>
        <p:xfrm>
          <a:off x="1332000" y="2297024"/>
          <a:ext cx="648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/>
          </p:nvPr>
        </p:nvGraphicFramePr>
        <p:xfrm>
          <a:off x="1457595" y="5232915"/>
          <a:ext cx="6228810" cy="6477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346045">
                  <a:extLst>
                    <a:ext uri="{9D8B030D-6E8A-4147-A177-3AD203B41FA5}">
                      <a16:colId xmlns:a16="http://schemas.microsoft.com/office/drawing/2014/main" val="2063920807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3030071059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1199115852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2906996070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1644945311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755537385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1360744440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1529984824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4262778246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3699728635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931744813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3570987005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392133603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1816778395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1050601963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2225541851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2127407547"/>
                    </a:ext>
                  </a:extLst>
                </a:gridCol>
                <a:gridCol w="346045">
                  <a:extLst>
                    <a:ext uri="{9D8B030D-6E8A-4147-A177-3AD203B41FA5}">
                      <a16:colId xmlns:a16="http://schemas.microsoft.com/office/drawing/2014/main" val="3806439487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 KONALI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CELKEM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GY6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GY8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SZD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GY4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LYC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ST1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SEK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SUM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SHU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SHP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ST2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UTE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SZE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UOS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NTE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NOS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169616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2019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62 549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62 549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1 872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7 765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2 354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11 628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3 424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8 519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3 817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2 264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4 809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4 240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1 376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2 763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1 938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1 666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742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0666298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2020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66 966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66 966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2 009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7 664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2 702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11 943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3 691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9 428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4 059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2 449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5 469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4 667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1 687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3 141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2 051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1 634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864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82814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2021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68 613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68 613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2 030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7 689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3 256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11 839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3 500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9 739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4 275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2 656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5 612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4 731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1 706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3 262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>
                          <a:effectLst/>
                        </a:rPr>
                        <a:t>2 177</a:t>
                      </a:r>
                      <a:endParaRPr lang="cs-CZ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1 857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u="none" strike="noStrike" dirty="0">
                          <a:effectLst/>
                        </a:rPr>
                        <a:t>808</a:t>
                      </a:r>
                      <a:endParaRPr lang="cs-CZ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0452735"/>
                  </a:ext>
                </a:extLst>
              </a:tr>
            </a:tbl>
          </a:graphicData>
        </a:graphic>
      </p:graphicFrame>
      <p:sp>
        <p:nvSpPr>
          <p:cNvPr id="5" name="Symbol „Zákaz“ 4"/>
          <p:cNvSpPr/>
          <p:nvPr/>
        </p:nvSpPr>
        <p:spPr>
          <a:xfrm>
            <a:off x="2915816" y="3645024"/>
            <a:ext cx="216024" cy="216024"/>
          </a:xfrm>
          <a:prstGeom prst="noSmoking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2281136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05770" y="1780158"/>
            <a:ext cx="8784976" cy="78474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27584" y="548680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Celková úspěšnost </a:t>
            </a:r>
            <a:r>
              <a:rPr lang="cs-CZ" sz="2400" b="1" dirty="0" err="1" smtClean="0">
                <a:solidFill>
                  <a:schemeClr val="accent1"/>
                </a:solidFill>
              </a:rPr>
              <a:t>prvomaturantů</a:t>
            </a:r>
            <a:r>
              <a:rPr lang="cs-CZ" sz="2400" b="1" dirty="0" smtClean="0">
                <a:solidFill>
                  <a:schemeClr val="accent1"/>
                </a:solidFill>
              </a:rPr>
              <a:t> u didaktických  testů</a:t>
            </a:r>
            <a:endParaRPr lang="cs-CZ" sz="2400" b="1" i="1" dirty="0">
              <a:solidFill>
                <a:srgbClr val="FF00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022" y="1379677"/>
            <a:ext cx="3133616" cy="274343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4898" y="1404333"/>
            <a:ext cx="3895682" cy="324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0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226158"/>
            <a:ext cx="8640960" cy="936104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ČESKÝ JAZYK A LITERATURA 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ČISTÁ NEÚSPĚŠNOST A % SKÓR – PODLE TYPU ŠKOLY – JARNÍ ZO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83136" y="1267958"/>
            <a:ext cx="8203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Oproti roku 2020 byl nejvyšší meziroční pokles ukazatele čisté neúspěšnosti zaznamenán u maturantů v nástavbovém studiu </a:t>
            </a:r>
            <a:r>
              <a:rPr lang="pl-PL" sz="1000" dirty="0"/>
              <a:t>(z 38,7 % na 16,6 %, </a:t>
            </a:r>
            <a:br>
              <a:rPr lang="pl-PL" sz="1000" dirty="0"/>
            </a:br>
            <a:r>
              <a:rPr lang="pl-PL" sz="1000" dirty="0"/>
              <a:t>tj. o 22,1 p. b.) a na SOU, kde</a:t>
            </a:r>
            <a:r>
              <a:rPr lang="cs-CZ" sz="1000" dirty="0"/>
              <a:t> snížení podílu neúspěšných činí 17,2 p. b. a neúspěšnost se tak dostává na úroveň 11,2 %.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95536" y="6078488"/>
            <a:ext cx="79928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Graf 13"/>
          <p:cNvGraphicFramePr>
            <a:graphicFrameLocks/>
          </p:cNvGraphicFramePr>
          <p:nvPr>
            <p:extLst/>
          </p:nvPr>
        </p:nvGraphicFramePr>
        <p:xfrm>
          <a:off x="486049" y="1775867"/>
          <a:ext cx="396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4726800" y="1775867"/>
          <a:ext cx="396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Tabulka 15"/>
          <p:cNvGraphicFramePr>
            <a:graphicFrameLocks noGrp="1"/>
          </p:cNvGraphicFramePr>
          <p:nvPr>
            <p:extLst/>
          </p:nvPr>
        </p:nvGraphicFramePr>
        <p:xfrm>
          <a:off x="483136" y="4736550"/>
          <a:ext cx="8204199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849039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92804930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7403399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02689089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57292833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635265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89207720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7073444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899730927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53101712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KONAJÍCÍCH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NEÚSPĚŠNÝCH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CELKEM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79 465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69 145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64 131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61 126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60 961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61 242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62 595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66 983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68 646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4 064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5 013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6 146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6 444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9 415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3 248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GYMNÁZIUM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22 799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21 257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20 706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20 554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20 705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20 659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21 266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21 620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21 563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LYCEUM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5 184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4 361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3 931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3 691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SOŠ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37 123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31 787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29 650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28 110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28 222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28 938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29 338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32 519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34 164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3 742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3 819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5 822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SOU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4 953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4 565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4 115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4 129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4 185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4 431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4 777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5 122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NÁSTAVBY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8 602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6 787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5 279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4 554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4 112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4 135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4 376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4 297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568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ový bublinový popisek 8"/>
          <p:cNvSpPr/>
          <p:nvPr/>
        </p:nvSpPr>
        <p:spPr>
          <a:xfrm>
            <a:off x="6949315" y="1327722"/>
            <a:ext cx="1760682" cy="1021156"/>
          </a:xfrm>
          <a:prstGeom prst="wedgeRoundRect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08912" cy="479971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ČESKÝ JAZYK A LITERATURA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HISTOGRAM – JARNÍ ZO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536" y="6078488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  <p:graphicFrame>
        <p:nvGraphicFramePr>
          <p:cNvPr id="11" name="Graf 10"/>
          <p:cNvGraphicFramePr>
            <a:graphicFrameLocks/>
          </p:cNvGraphicFramePr>
          <p:nvPr>
            <p:extLst/>
          </p:nvPr>
        </p:nvGraphicFramePr>
        <p:xfrm>
          <a:off x="2412000" y="802828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Graf 11"/>
          <p:cNvGraphicFramePr>
            <a:graphicFrameLocks/>
          </p:cNvGraphicFramePr>
          <p:nvPr>
            <p:extLst/>
          </p:nvPr>
        </p:nvGraphicFramePr>
        <p:xfrm>
          <a:off x="4606026" y="3401381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283433" y="3401381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7174632" y="1453579"/>
            <a:ext cx="15018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Hranice úspěšnosti       </a:t>
            </a:r>
            <a:r>
              <a:rPr lang="pl-PL" sz="1100" dirty="0"/>
              <a:t>u didaktického testu    z českého jazyka           a literatury </a:t>
            </a:r>
            <a:r>
              <a:rPr lang="cs-CZ" sz="1100" dirty="0"/>
              <a:t>je 44 %.</a:t>
            </a:r>
          </a:p>
        </p:txBody>
      </p:sp>
    </p:spTree>
    <p:extLst>
      <p:ext uri="{BB962C8B-B14F-4D97-AF65-F5344CB8AC3E}">
        <p14:creationId xmlns:p14="http://schemas.microsoft.com/office/powerpoint/2010/main" val="31205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936104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ČESKÝ JAZYK A LITERATURA </a:t>
            </a:r>
            <a:r>
              <a:rPr lang="cs-CZ" sz="2000" b="1" dirty="0">
                <a:solidFill>
                  <a:schemeClr val="tx2"/>
                </a:solidFill>
              </a:rPr>
              <a:t/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ČISTÁ NEÚSPĚŠNOST – MZ 2020 A 2021 JARO – PODLE OBORU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012160" y="2240949"/>
            <a:ext cx="2736304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Vedle výše zmíněných oborů nástavbového studia a SOU netechnického i technického zaměření se čistá neúspěšnost oproti roku 2020 snížila.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V případě SOŠ zdravotnických a humanitních       a pedagogických (sociální obory) se jedná             o pokles v důsledku výše popsaných mimořádných opatření.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536" y="6073170"/>
            <a:ext cx="799288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algn="just" fontAlgn="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*SOŠ zdravotnické – na základě OOP mohli žáci vybraných zdravotnických (a sociálních) oborů vzdělání konat didaktické testy dobrovolně. Jako výsledek zkoušky byl použit buď výsledek didaktického testu, nebo průměrná známka z daného předmětu stanovená na základě hodnocení na vysvědčení z 2. pololetí prvních 3 let středoškolského studia a 1. pololetí školního roku 2020/2021. </a:t>
            </a: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/>
          </p:nvPr>
        </p:nvGraphicFramePr>
        <p:xfrm>
          <a:off x="467544" y="5278491"/>
          <a:ext cx="5616618" cy="6477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338381">
                  <a:extLst>
                    <a:ext uri="{9D8B030D-6E8A-4147-A177-3AD203B41FA5}">
                      <a16:colId xmlns:a16="http://schemas.microsoft.com/office/drawing/2014/main" val="2063920807"/>
                    </a:ext>
                  </a:extLst>
                </a:gridCol>
                <a:gridCol w="363693">
                  <a:extLst>
                    <a:ext uri="{9D8B030D-6E8A-4147-A177-3AD203B41FA5}">
                      <a16:colId xmlns:a16="http://schemas.microsoft.com/office/drawing/2014/main" val="3030071059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1199115852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2906996070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1644945311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755537385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1360744440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1529984824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4262778246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3699728635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931744813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3570987005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392133603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1816778395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1050601963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2225541851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2127407547"/>
                    </a:ext>
                  </a:extLst>
                </a:gridCol>
                <a:gridCol w="307159">
                  <a:extLst>
                    <a:ext uri="{9D8B030D-6E8A-4147-A177-3AD203B41FA5}">
                      <a16:colId xmlns:a16="http://schemas.microsoft.com/office/drawing/2014/main" val="3806439487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  <a:latin typeface="+mn-lt"/>
                        </a:rPr>
                        <a:t> KONALI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CELKEM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GY6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GY8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GY4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SZD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LYC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SEK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SHU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SZE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SHP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UOS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169616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2019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62 595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11 628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11 628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11 628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4 246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3 425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0666298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2020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66 983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11 946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11 946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11 946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3 691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5 475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3 691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5 475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5 475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4 669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3 691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3 691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82814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2021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68 646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11 843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11 843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11 843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5 616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5 616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5 616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4 734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0452735"/>
                  </a:ext>
                </a:extLst>
              </a:tr>
            </a:tbl>
          </a:graphicData>
        </a:graphic>
      </p:graphicFrame>
      <p:graphicFrame>
        <p:nvGraphicFramePr>
          <p:cNvPr id="13" name="Graf 12"/>
          <p:cNvGraphicFramePr>
            <a:graphicFrameLocks/>
          </p:cNvGraphicFramePr>
          <p:nvPr>
            <p:extLst/>
          </p:nvPr>
        </p:nvGraphicFramePr>
        <p:xfrm>
          <a:off x="467544" y="1542572"/>
          <a:ext cx="540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ymbol „Zákaz“ 3"/>
          <p:cNvSpPr/>
          <p:nvPr/>
        </p:nvSpPr>
        <p:spPr>
          <a:xfrm>
            <a:off x="2179110" y="3342572"/>
            <a:ext cx="216024" cy="230444"/>
          </a:xfrm>
          <a:prstGeom prst="noSmoking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4069827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34273" y="188640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Struktura maturantů </a:t>
            </a:r>
            <a:r>
              <a:rPr lang="cs-CZ" sz="2400" b="1" dirty="0">
                <a:solidFill>
                  <a:schemeClr val="accent1"/>
                </a:solidFill>
              </a:rPr>
              <a:t>konajících </a:t>
            </a:r>
            <a:r>
              <a:rPr lang="cs-CZ" sz="2400" b="1" dirty="0" smtClean="0">
                <a:solidFill>
                  <a:schemeClr val="accent1"/>
                </a:solidFill>
              </a:rPr>
              <a:t>DT z ČJL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typu termínu, pořadí pokusu a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05" y="927937"/>
            <a:ext cx="4505334" cy="307265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7661" y="908720"/>
            <a:ext cx="4474852" cy="308484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5372" y="4000587"/>
            <a:ext cx="4761389" cy="288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36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27584" y="116632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Úspěšnost maturantů </a:t>
            </a:r>
            <a:r>
              <a:rPr lang="cs-CZ" sz="2400" b="1" dirty="0">
                <a:solidFill>
                  <a:schemeClr val="accent1"/>
                </a:solidFill>
              </a:rPr>
              <a:t>u didaktických  testů</a:t>
            </a:r>
            <a:endParaRPr lang="cs-CZ" sz="2400" b="1" i="1" dirty="0">
              <a:solidFill>
                <a:srgbClr val="FF0000"/>
              </a:solidFill>
            </a:endParaRP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z ČJL a jejich výsledky 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</a:t>
            </a:r>
            <a:r>
              <a:rPr lang="cs-CZ" sz="2400" b="1" dirty="0">
                <a:solidFill>
                  <a:schemeClr val="accent1"/>
                </a:solidFill>
              </a:rPr>
              <a:t>typu </a:t>
            </a:r>
            <a:r>
              <a:rPr lang="cs-CZ" sz="2400" b="1" dirty="0" smtClean="0">
                <a:solidFill>
                  <a:schemeClr val="accent1"/>
                </a:solidFill>
              </a:rPr>
              <a:t>termínu a podle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0" y="1412776"/>
            <a:ext cx="3145809" cy="274343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2360" y="1412776"/>
            <a:ext cx="5122912" cy="430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18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94122"/>
          </a:xfrm>
        </p:spPr>
        <p:txBody>
          <a:bodyPr/>
          <a:lstStyle/>
          <a:p>
            <a:pPr eaLnBrk="1" hangingPunct="1"/>
            <a:r>
              <a:rPr lang="cs-CZ" sz="2400" b="1" dirty="0" smtClean="0">
                <a:solidFill>
                  <a:schemeClr val="accent1"/>
                </a:solidFill>
              </a:rPr>
              <a:t>Volba předmětu 2. povinné zkoušky SČ MZ 2011-2021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8508D-7738-4A58-B910-83BF47AB7EE8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1369462"/>
            <a:ext cx="5472608" cy="4119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5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7308304" y="332656"/>
            <a:ext cx="1656184" cy="1238126"/>
          </a:xfrm>
        </p:spPr>
        <p:txBody>
          <a:bodyPr>
            <a:noAutofit/>
          </a:bodyPr>
          <a:lstStyle/>
          <a:p>
            <a:pPr algn="r"/>
            <a:r>
              <a:rPr lang="cs-CZ" sz="1600" b="1" dirty="0">
                <a:solidFill>
                  <a:schemeClr val="tx2"/>
                </a:solidFill>
              </a:rPr>
              <a:t>PODÍL VOLBY PŘEDMĚTU </a:t>
            </a:r>
            <a:br>
              <a:rPr lang="cs-CZ" sz="1600" b="1" dirty="0">
                <a:solidFill>
                  <a:schemeClr val="tx2"/>
                </a:solidFill>
              </a:rPr>
            </a:br>
            <a:r>
              <a:rPr lang="cs-CZ" sz="1600" b="1" dirty="0">
                <a:solidFill>
                  <a:schemeClr val="tx2"/>
                </a:solidFill>
              </a:rPr>
              <a:t>2. POVINNÉ ZKOUŠKY</a:t>
            </a:r>
            <a:br>
              <a:rPr lang="cs-CZ" sz="1600" b="1" dirty="0">
                <a:solidFill>
                  <a:schemeClr val="tx2"/>
                </a:solidFill>
              </a:rPr>
            </a:br>
            <a:r>
              <a:rPr lang="cs-CZ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PODLE TYPU ŠKOLY – JARNÍ ZO</a:t>
            </a:r>
            <a:endParaRPr lang="cs-CZ" sz="1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1" name="Graf 10"/>
          <p:cNvGraphicFramePr>
            <a:graphicFrameLocks/>
          </p:cNvGraphicFramePr>
          <p:nvPr>
            <p:extLst/>
          </p:nvPr>
        </p:nvGraphicFramePr>
        <p:xfrm>
          <a:off x="214844" y="187769"/>
          <a:ext cx="3528391" cy="21156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Graf 11"/>
          <p:cNvGraphicFramePr>
            <a:graphicFrameLocks/>
          </p:cNvGraphicFramePr>
          <p:nvPr>
            <p:extLst/>
          </p:nvPr>
        </p:nvGraphicFramePr>
        <p:xfrm>
          <a:off x="3791472" y="187769"/>
          <a:ext cx="3521362" cy="2117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Graf 12"/>
          <p:cNvGraphicFramePr>
            <a:graphicFrameLocks/>
          </p:cNvGraphicFramePr>
          <p:nvPr>
            <p:extLst/>
          </p:nvPr>
        </p:nvGraphicFramePr>
        <p:xfrm>
          <a:off x="220087" y="2359469"/>
          <a:ext cx="3517904" cy="2117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Graf 13"/>
          <p:cNvGraphicFramePr>
            <a:graphicFrameLocks/>
          </p:cNvGraphicFramePr>
          <p:nvPr>
            <p:extLst/>
          </p:nvPr>
        </p:nvGraphicFramePr>
        <p:xfrm>
          <a:off x="3791546" y="2361883"/>
          <a:ext cx="3521211" cy="2115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1" name="Graf 20"/>
          <p:cNvGraphicFramePr>
            <a:graphicFrameLocks/>
          </p:cNvGraphicFramePr>
          <p:nvPr>
            <p:extLst/>
          </p:nvPr>
        </p:nvGraphicFramePr>
        <p:xfrm>
          <a:off x="214844" y="4521307"/>
          <a:ext cx="3517905" cy="2115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2" name="Graf 21"/>
          <p:cNvGraphicFramePr>
            <a:graphicFrameLocks/>
          </p:cNvGraphicFramePr>
          <p:nvPr>
            <p:extLst/>
          </p:nvPr>
        </p:nvGraphicFramePr>
        <p:xfrm>
          <a:off x="3791472" y="4513535"/>
          <a:ext cx="3521361" cy="2122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429214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51304" cy="778098"/>
          </a:xfrm>
        </p:spPr>
        <p:txBody>
          <a:bodyPr>
            <a:noAutofit/>
          </a:bodyPr>
          <a:lstStyle/>
          <a:p>
            <a:r>
              <a:rPr lang="cs-CZ" sz="2400" b="1" dirty="0">
                <a:solidFill>
                  <a:schemeClr val="tx2"/>
                </a:solidFill>
              </a:rPr>
              <a:t>MATEMATIKA 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chemeClr val="tx2"/>
                </a:solidFill>
              </a:rPr>
              <a:t>STRUKTURA PŘIHLÁŠENÝCH PRVOMATURANTŮ</a:t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1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PODLE TYPU ŠKOLY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6113170"/>
            <a:ext cx="777686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/>
          </p:nvPr>
        </p:nvGraphicFramePr>
        <p:xfrm>
          <a:off x="2052000" y="1246996"/>
          <a:ext cx="504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/>
          </p:nvPr>
        </p:nvGraphicFramePr>
        <p:xfrm>
          <a:off x="1763687" y="4581128"/>
          <a:ext cx="5616625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053490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PŘIHLÁŠENÝCH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CELKEM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30 665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24 652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18 881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16 663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15 783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14 550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13 574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13 261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12 992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GYMNÁZIUM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8 444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8 092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6 887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6 892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6 621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6 463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6 411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7 125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LYCEUM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2 101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13 042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10 088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7 322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6 153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5 102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4 669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4 586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3 794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2 891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2 082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NÁSTAVBY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4 187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9740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107850"/>
            <a:ext cx="8640960" cy="576064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MATEMATIKA</a:t>
            </a:r>
            <a:r>
              <a:rPr lang="cs-CZ" sz="2000" b="1" dirty="0">
                <a:solidFill>
                  <a:schemeClr val="tx2"/>
                </a:solidFill>
              </a:rPr>
              <a:t> </a:t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ČISTÁ NEÚSPĚŠNOST – PODLE TYPU ŠKOLY – JARNÍ ZO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1521" y="764704"/>
            <a:ext cx="867265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V rámci skupiny prvomaturantů volících matematiku poměrně výrazně narostl podíl gymnazistů, kteří nyní tvoří více než polovinu konajících tuto zkoušku. 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Popsaná změna ve struktuře žáků konajících matematiku způsobila celorepublikový pokles podílu neúspěšných (kterého bylo dosaženo zejména v důsledku úpravy hranice úspěšnosti). Napříč jednotlivými typy škol však pozorujeme, vyjma nástaveb, nárůst čisté neúspěšnosti. Nejvýrazněji bylo zvýšení neúspěšnosti zaznamenáno u SOU (o 4,7 p. b.), naopak jen nepatrně se změnil podíl neúspěšných na SOŠ. Kromě gymnázií (která tvoří více než polovinu konajících zkoušku z matematiky) je        v ostatních oborových skupinách úroveň čisté neúspěšnosti nad celorepublikovým průměrem.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/>
          </p:nvPr>
        </p:nvGraphicFramePr>
        <p:xfrm>
          <a:off x="512413" y="4710797"/>
          <a:ext cx="8204199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849039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92804930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7403399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02689089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57292833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635265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89207720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7073444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899730927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53101712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KONAJÍCÍCH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NEÚSPĚŠNÝCH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CELKEM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30 665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24 652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18 881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16 663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15 783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14 550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13 574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13 261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12 992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6 179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4 377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3 748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3 174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2 100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2 319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2 163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GYMNÁZIUM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8 444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8 092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6 887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6 892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6 621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6 463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6 411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7 125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LYCEUM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2 101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SOŠ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13 042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10 088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7 322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6 153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5 767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5 102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4 669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4 586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3 794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2 163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1 748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1 023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SOU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2 891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2 082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NÁSTAVBY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4 187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  <p:graphicFrame>
        <p:nvGraphicFramePr>
          <p:cNvPr id="14" name="Graf 13"/>
          <p:cNvGraphicFramePr>
            <a:graphicFrameLocks/>
          </p:cNvGraphicFramePr>
          <p:nvPr>
            <p:extLst/>
          </p:nvPr>
        </p:nvGraphicFramePr>
        <p:xfrm>
          <a:off x="512413" y="1773211"/>
          <a:ext cx="396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4750678" y="1773211"/>
          <a:ext cx="396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Obdélník 10"/>
          <p:cNvSpPr/>
          <p:nvPr/>
        </p:nvSpPr>
        <p:spPr>
          <a:xfrm>
            <a:off x="395536" y="6078488"/>
            <a:ext cx="79928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</p:spTree>
    <p:extLst>
      <p:ext uri="{BB962C8B-B14F-4D97-AF65-F5344CB8AC3E}">
        <p14:creationId xmlns:p14="http://schemas.microsoft.com/office/powerpoint/2010/main" val="1383525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123728" y="149330"/>
            <a:ext cx="5184576" cy="521700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MATEMATIKA 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HISTOGRAM – JARNÍ ZO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6078488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lvl="0" fontAlgn="t"/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% skór 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– průměrný dosažený počet bodů vyjádřený v % z maximálního počtu bodů.</a:t>
            </a:r>
          </a:p>
        </p:txBody>
      </p:sp>
      <p:graphicFrame>
        <p:nvGraphicFramePr>
          <p:cNvPr id="14" name="Graf 13"/>
          <p:cNvGraphicFramePr>
            <a:graphicFrameLocks/>
          </p:cNvGraphicFramePr>
          <p:nvPr>
            <p:extLst/>
          </p:nvPr>
        </p:nvGraphicFramePr>
        <p:xfrm>
          <a:off x="2412000" y="835754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554425" y="3423332"/>
          <a:ext cx="396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Graf 15"/>
          <p:cNvGraphicFramePr>
            <a:graphicFrameLocks/>
          </p:cNvGraphicFramePr>
          <p:nvPr>
            <p:extLst/>
          </p:nvPr>
        </p:nvGraphicFramePr>
        <p:xfrm>
          <a:off x="4604930" y="3428522"/>
          <a:ext cx="396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Zaoblený obdélníkový bublinový popisek 7"/>
          <p:cNvSpPr/>
          <p:nvPr/>
        </p:nvSpPr>
        <p:spPr>
          <a:xfrm>
            <a:off x="6926118" y="1327723"/>
            <a:ext cx="1760682" cy="1021156"/>
          </a:xfrm>
          <a:prstGeom prst="wedgeRoundRect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7014371" y="1453580"/>
            <a:ext cx="15841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fontAlgn="t"/>
            <a:r>
              <a:rPr lang="cs-CZ" sz="1100" dirty="0"/>
              <a:t>Hranice úspěšnosti u DT z matematiky se v roce 2021 snížila ze 33 % na 27 %. </a:t>
            </a:r>
          </a:p>
        </p:txBody>
      </p:sp>
    </p:spTree>
    <p:extLst>
      <p:ext uri="{BB962C8B-B14F-4D97-AF65-F5344CB8AC3E}">
        <p14:creationId xmlns:p14="http://schemas.microsoft.com/office/powerpoint/2010/main" val="105835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239372"/>
            <a:ext cx="8640960" cy="792088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MATEMATIKA</a:t>
            </a:r>
            <a:r>
              <a:rPr lang="cs-CZ" sz="2000" b="1" dirty="0">
                <a:solidFill>
                  <a:schemeClr val="tx2"/>
                </a:solidFill>
              </a:rPr>
              <a:t> </a:t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ČISTÁ NEÚSPĚŠNOST – MZ 2020 A 2021 JARO – PODLE OBORU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012160" y="2204864"/>
            <a:ext cx="2592288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Jedinými oborovými skupinami, které dosáhly oproti roku 2020 lepších výsledků, jsou netechnické nástavby a pedagogické </a:t>
            </a:r>
            <a:br>
              <a:rPr lang="cs-CZ" sz="1000" dirty="0"/>
            </a:br>
            <a:r>
              <a:rPr lang="cs-CZ" sz="1000" dirty="0"/>
              <a:t>a humanitní obory SOŠ.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K nejvyššímu meziročnímu nárůstu čisté neúspěšnosti došlo u prvomaturantů na uměleckých SOŠ (na kterých však koná test         z matematiky nízký počet žáků), SOU netechnického zaměření a technických nástavbách.</a:t>
            </a:r>
          </a:p>
          <a:p>
            <a:pPr algn="just">
              <a:spcAft>
                <a:spcPts val="600"/>
              </a:spcAft>
            </a:pPr>
            <a:endParaRPr lang="cs-CZ" sz="1000" dirty="0"/>
          </a:p>
          <a:p>
            <a:pPr algn="just">
              <a:spcAft>
                <a:spcPts val="600"/>
              </a:spcAft>
            </a:pPr>
            <a:r>
              <a:rPr lang="cs-CZ" sz="1000" dirty="0"/>
              <a:t>Pro zdravotnické a sociální obory (skupina pedagogické a humanitní SOŠ) platí výše zmíněné výjimky v rámci opatření obecné povahy.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0566" y="6053281"/>
            <a:ext cx="799585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lvl="0" fontAlgn="t"/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Čistá neúspěšnost 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– podíl maturantů, kteří u zkoušky neuspěli ku počtu konajících zkoušku (%).</a:t>
            </a:r>
          </a:p>
          <a:p>
            <a:pPr algn="just" fontAlgn="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*</a:t>
            </a:r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SOŠ zdravotnické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na základě OOP mohli žáci vybraných zdravotnických (a sociálních) oborů vzdělání konat didaktické testy dobrovolně. Jako výsledek zkoušky byl použit buď výsledek didaktického testu, nebo průměrná známka z daného předmětu stanovená na základě hodnocení na vysvědčení z 2. pololetí prvních 3 let středoškolského studia a 1. pololetí školního roku 2020/2021. </a:t>
            </a:r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/>
          </p:nvPr>
        </p:nvGraphicFramePr>
        <p:xfrm>
          <a:off x="323528" y="5159147"/>
          <a:ext cx="5500673" cy="6477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496563">
                  <a:extLst>
                    <a:ext uri="{9D8B030D-6E8A-4147-A177-3AD203B41FA5}">
                      <a16:colId xmlns:a16="http://schemas.microsoft.com/office/drawing/2014/main" val="2063920807"/>
                    </a:ext>
                  </a:extLst>
                </a:gridCol>
                <a:gridCol w="370654">
                  <a:extLst>
                    <a:ext uri="{9D8B030D-6E8A-4147-A177-3AD203B41FA5}">
                      <a16:colId xmlns:a16="http://schemas.microsoft.com/office/drawing/2014/main" val="3030071059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199115852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2906996070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644945311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755537385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360744440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529984824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4262778246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3699728635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931744813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3570987005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392133603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816778395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050601963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2225541851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2127407547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3806439487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u="none" strike="noStrike" dirty="0">
                          <a:effectLst/>
                        </a:rPr>
                        <a:t> </a:t>
                      </a:r>
                      <a:r>
                        <a:rPr lang="cs-CZ" sz="700" b="1" u="none" strike="noStrike" dirty="0">
                          <a:effectLst/>
                        </a:rPr>
                        <a:t>KONALI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CELKEM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LYC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UOS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9169616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2019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13 574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0666298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2020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13 261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3 199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282814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2021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12 992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2 893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3 606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2 361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0452735"/>
                  </a:ext>
                </a:extLst>
              </a:tr>
            </a:tbl>
          </a:graphicData>
        </a:graphic>
      </p:graphicFrame>
      <p:graphicFrame>
        <p:nvGraphicFramePr>
          <p:cNvPr id="11" name="Graf 10"/>
          <p:cNvGraphicFramePr>
            <a:graphicFrameLocks/>
          </p:cNvGraphicFramePr>
          <p:nvPr>
            <p:extLst/>
          </p:nvPr>
        </p:nvGraphicFramePr>
        <p:xfrm>
          <a:off x="465764" y="1365646"/>
          <a:ext cx="540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Symbol „Zákaz“ 11"/>
          <p:cNvSpPr/>
          <p:nvPr/>
        </p:nvSpPr>
        <p:spPr>
          <a:xfrm>
            <a:off x="2162485" y="3204663"/>
            <a:ext cx="216024" cy="216024"/>
          </a:xfrm>
          <a:prstGeom prst="noSmoking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>
                <a:solidFill>
                  <a:schemeClr val="tx1"/>
                </a:solidFill>
              </a:rPr>
              <a:t>*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8264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848872" cy="864096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MATEMATIKA</a:t>
            </a:r>
            <a:r>
              <a:rPr lang="cs-CZ" sz="2000" b="1" dirty="0">
                <a:solidFill>
                  <a:schemeClr val="tx2"/>
                </a:solidFill>
              </a:rPr>
              <a:t> </a:t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ČISTÁ NEÚSPĚŠNOST VS. PODÍL VOLBY PŘEDMĚTU</a:t>
            </a:r>
            <a:br>
              <a:rPr lang="cs-CZ" sz="2000" b="1" dirty="0">
                <a:solidFill>
                  <a:srgbClr val="2D6CB9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JARNÍ ZO 2021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1499821"/>
            <a:ext cx="3466728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U zkoušky z matematiky do značné míry platí, že zájem                o předmět koresponduje s mírou úspěšnosti v něm.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V průběhu let postihl postupný ústup od matematiky všechny obory s výjimkou gymnázií. Pro gymnazisty nepředstavuje matematika vysoké riziko neúspěchu, proto od ní neodcházejí           v takové míře jako ostatní obory včetně technických SOŠ (ST1), technických SOU (UTE) a technických nástaveb (NTE), u nichž dříve byla dominantním předmětem 2. povinné zkoušky.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U gymnázií se míra volby matematiky pohybuje od 30 % do 38 % přihlášek ke 2. povinné zkoušce a jejich žáci dosahují nízkých hodnot neúspěšnosti.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V technicky zaměřených skupinách oborů SOŠ, SOU a nástaveb a dále v lyceích a zemědělských SOŠ se míra volby matematiky pohybuje od 15 % do 25 % přihlášek ke 2. povinné zkoušce, ale jen technické SOŠ a lycea mají nízkou neúspěšnost.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V netechnicky zaměřených oborových skupinách SOŠ a SOU činí míra volby matematiky v roce 2021 méně než jednu desetinu přihlášek ke 2. povinné zkoušce a neúspěšnost dosahuje úrovně nad 40 % (v netechnicky zaměřených SOU dokonce nad 70 %).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Meziročně se podíl žáků, kteří volili matematiku jako                    2. povinnou zkoušku, zvýšil jen v případě gymnázií a lyceí. Naopak největší odklon od matematiky nastal v případě technických SOŠ, zemědělských SOŠ a technicky zaměřených SOU a nástaveb.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0566" y="6053281"/>
            <a:ext cx="78518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lvl="0" fontAlgn="t"/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Čistá neúspěšnost 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– podíl maturantů, kteří u zkoušky neuspěli ku počtu konajících zkoušku (%).</a:t>
            </a:r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/>
          </p:nvPr>
        </p:nvGraphicFramePr>
        <p:xfrm>
          <a:off x="539552" y="1484385"/>
          <a:ext cx="4606018" cy="4281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936397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29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55576" y="143179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Struktura maturantů </a:t>
            </a:r>
            <a:r>
              <a:rPr lang="cs-CZ" sz="2400" b="1" dirty="0">
                <a:solidFill>
                  <a:schemeClr val="accent1"/>
                </a:solidFill>
              </a:rPr>
              <a:t>konajících </a:t>
            </a:r>
            <a:r>
              <a:rPr lang="cs-CZ" sz="2400" b="1" dirty="0" smtClean="0">
                <a:solidFill>
                  <a:schemeClr val="accent1"/>
                </a:solidFill>
              </a:rPr>
              <a:t>DT z MA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typu termínu, pořadí pokusu a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983" y="884917"/>
            <a:ext cx="4744514" cy="316835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86157"/>
            <a:ext cx="4419983" cy="318238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792" y="4069785"/>
            <a:ext cx="4219026" cy="281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40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27584" y="116632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>
                <a:solidFill>
                  <a:schemeClr val="accent1"/>
                </a:solidFill>
              </a:rPr>
              <a:t>Úspěšnost maturantů u didaktických  testů</a:t>
            </a:r>
            <a:endParaRPr lang="cs-CZ" sz="2400" b="1" i="1" dirty="0">
              <a:solidFill>
                <a:srgbClr val="FF0000"/>
              </a:solidFill>
            </a:endParaRP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z MA a jejich výsledky 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</a:t>
            </a:r>
            <a:r>
              <a:rPr lang="cs-CZ" sz="2400" b="1" dirty="0">
                <a:solidFill>
                  <a:schemeClr val="accent1"/>
                </a:solidFill>
              </a:rPr>
              <a:t>typu </a:t>
            </a:r>
            <a:r>
              <a:rPr lang="cs-CZ" sz="2400" b="1" dirty="0" smtClean="0">
                <a:solidFill>
                  <a:schemeClr val="accent1"/>
                </a:solidFill>
              </a:rPr>
              <a:t>termínu a podle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484784"/>
            <a:ext cx="3151905" cy="274343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6700" y="1484784"/>
            <a:ext cx="5280532" cy="4316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49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79638" y="260648"/>
            <a:ext cx="8568952" cy="720080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ANGLICKÝ JAZYK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STRUKTURA PŘIHLÁŠENÝCH PRVOMATURANTŮ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9609" y="6074359"/>
            <a:ext cx="7920880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</p:txBody>
      </p:sp>
      <p:graphicFrame>
        <p:nvGraphicFramePr>
          <p:cNvPr id="8" name="Graf 7"/>
          <p:cNvGraphicFramePr>
            <a:graphicFrameLocks/>
          </p:cNvGraphicFramePr>
          <p:nvPr>
            <p:extLst/>
          </p:nvPr>
        </p:nvGraphicFramePr>
        <p:xfrm>
          <a:off x="2044114" y="1361265"/>
          <a:ext cx="504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/>
          </p:nvPr>
        </p:nvGraphicFramePr>
        <p:xfrm>
          <a:off x="1763687" y="4660496"/>
          <a:ext cx="5616625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053490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PŘIHLÁŠENÝCH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CELKEM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45 366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42 801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45 331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45 481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46 596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48 433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50 330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51 760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55 101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GYMNÁZIUM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13 180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12 106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12 694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12 723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12 916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13 158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13 852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14 069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13 499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LYCEUM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2 853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2 766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22 938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21 570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23 197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23 392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24 173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25 716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26 249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27 383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30 528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3 046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3 586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4 011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3 955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4 602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NÁSTAVBY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3 706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443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53291"/>
            <a:ext cx="8640960" cy="864096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ANGLICKÝ JAZYK</a:t>
            </a:r>
            <a:r>
              <a:rPr lang="cs-CZ" sz="2000" b="1" dirty="0">
                <a:solidFill>
                  <a:schemeClr val="tx2"/>
                </a:solidFill>
              </a:rPr>
              <a:t/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ČISTÁ NEÚSPĚŠNOST A % SKÓR – PODLE TYPU ŠKOLY – JARNÍ ZO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12413" y="917387"/>
            <a:ext cx="820419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Výraznější meziroční zvýšení čisté neúspěšnosti v didaktickém testu z angličtiny lze pozorovat zejména u slabších oborů ze sektoru odborných škol (nástavby a SOU), v obou případech o 3,3 p. b.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Mezi gymnazisty je neúspěšnost v AJ stabilně téměř zanedbatelná (v roce 2021 0,5 %).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95536" y="6078488"/>
            <a:ext cx="79928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ulka 13"/>
          <p:cNvGraphicFramePr>
            <a:graphicFrameLocks noGrp="1"/>
          </p:cNvGraphicFramePr>
          <p:nvPr>
            <p:extLst/>
          </p:nvPr>
        </p:nvGraphicFramePr>
        <p:xfrm>
          <a:off x="512413" y="4710797"/>
          <a:ext cx="8204199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849039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92804930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7403399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02689089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57292833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635265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89207720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7073444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899730927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53101712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KONAJÍCÍCH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NEÚSPĚŠNÝCH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CELKEM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41 231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38 409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40 506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40 711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41 899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43 808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46 064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50 991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53 223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3 375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GYMNÁZIUM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12 748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11 728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12 304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12 338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12 517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12 823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13 553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14 002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13 378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LYCEUM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2 507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2 524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2 516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SOŠ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20 594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18 998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20 325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20 624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21 334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22 799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23 611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26 943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29 461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1 707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1 985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SOU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2 462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2 550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3 094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3 495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3 880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4 353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NÁSTAVBY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2 576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3 311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512413" y="1633837"/>
          <a:ext cx="396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Graf 15"/>
          <p:cNvGraphicFramePr>
            <a:graphicFrameLocks/>
          </p:cNvGraphicFramePr>
          <p:nvPr>
            <p:extLst/>
          </p:nvPr>
        </p:nvGraphicFramePr>
        <p:xfrm>
          <a:off x="4726800" y="1633837"/>
          <a:ext cx="3960000" cy="288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015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260647"/>
            <a:ext cx="8640960" cy="773217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ANGLICKÝ JAZYK </a:t>
            </a:r>
            <a:r>
              <a:rPr lang="cs-CZ" sz="2000" b="1" dirty="0">
                <a:solidFill>
                  <a:schemeClr val="tx2"/>
                </a:solidFill>
              </a:rPr>
              <a:t/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ČISTÁ NEÚSPĚŠNOST – MZ 2020 A 2021 JARO – PODLE OBORU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228184" y="2596696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Největší meziroční nárůst čisté neúspěšnosti </a:t>
            </a:r>
            <a:br>
              <a:rPr lang="cs-CZ" sz="1000" dirty="0"/>
            </a:br>
            <a:r>
              <a:rPr lang="cs-CZ" sz="1000" dirty="0"/>
              <a:t>u testu z angličtiny se projevil u zemědělských SOŠ (o 6,2 p. b.) a netechnických SOU </a:t>
            </a:r>
            <a:br>
              <a:rPr lang="cs-CZ" sz="1000" dirty="0"/>
            </a:br>
            <a:r>
              <a:rPr lang="cs-CZ" sz="1000" dirty="0"/>
              <a:t>(o 5,1 p. b.).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536" y="6044788"/>
            <a:ext cx="799288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fontAlgn="t"/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*SOŠ zdravotnické – na základě OOP mohli žáci vybraných zdravotnických (a sociálních) oborů vzdělání konat didaktické testy dobrovolně. Jako výsledek zkoušky byl použit buď výsledek didaktického testu, nebo průměrná známka z daného předmětu stanovená na základě hodnocení na vysvědčení z 2. pololetí prvních 3 let středoškolského studia a 1. pololetí školního roku 2020/2021. </a:t>
            </a: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/>
          </p:nvPr>
        </p:nvGraphicFramePr>
        <p:xfrm>
          <a:off x="611560" y="5154516"/>
          <a:ext cx="5389310" cy="6477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385200">
                  <a:extLst>
                    <a:ext uri="{9D8B030D-6E8A-4147-A177-3AD203B41FA5}">
                      <a16:colId xmlns:a16="http://schemas.microsoft.com/office/drawing/2014/main" val="2063920807"/>
                    </a:ext>
                  </a:extLst>
                </a:gridCol>
                <a:gridCol w="370654">
                  <a:extLst>
                    <a:ext uri="{9D8B030D-6E8A-4147-A177-3AD203B41FA5}">
                      <a16:colId xmlns:a16="http://schemas.microsoft.com/office/drawing/2014/main" val="3030071059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199115852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2906996070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644945311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755537385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360744440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529984824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4262778246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3699728635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931744813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3570987005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392133603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816778395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1050601963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2225541851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2127407547"/>
                    </a:ext>
                  </a:extLst>
                </a:gridCol>
                <a:gridCol w="289591">
                  <a:extLst>
                    <a:ext uri="{9D8B030D-6E8A-4147-A177-3AD203B41FA5}">
                      <a16:colId xmlns:a16="http://schemas.microsoft.com/office/drawing/2014/main" val="3806439487"/>
                    </a:ext>
                  </a:extLst>
                </a:gridCol>
              </a:tblGrid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u="none" strike="noStrike" dirty="0">
                          <a:effectLst/>
                        </a:rPr>
                        <a:t> </a:t>
                      </a:r>
                      <a:r>
                        <a:rPr lang="cs-CZ" sz="700" b="1" u="none" strike="noStrike" dirty="0">
                          <a:effectLst/>
                        </a:rPr>
                        <a:t>KONALI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CELKEM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LYC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SEK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SHP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NTE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UOS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NOS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9169616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2019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46 064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4 600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7 990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2 020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5 549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2 638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3 276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2 182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3 828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4 173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1 473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2 290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06662984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>
                          <a:effectLst/>
                        </a:rPr>
                        <a:t>2020</a:t>
                      </a:r>
                      <a:endParaRPr lang="cs-CZ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50 991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1 065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4 611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8 326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2 374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6 571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2 954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3 594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2 367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4 274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1 372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2 602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282814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ctr" fontAlgn="b"/>
                      <a:r>
                        <a:rPr lang="cs-CZ" sz="700" b="1" u="none" strike="noStrike" dirty="0">
                          <a:effectLst/>
                        </a:rPr>
                        <a:t>2021</a:t>
                      </a:r>
                      <a:endParaRPr lang="cs-CZ" sz="7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53 223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4 474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7 909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2 923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7 332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3 820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2 602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4 408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5 122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2 708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0452735"/>
                  </a:ext>
                </a:extLst>
              </a:tr>
            </a:tbl>
          </a:graphicData>
        </a:graphic>
      </p:graphicFrame>
      <p:graphicFrame>
        <p:nvGraphicFramePr>
          <p:cNvPr id="13" name="Graf 12"/>
          <p:cNvGraphicFramePr>
            <a:graphicFrameLocks/>
          </p:cNvGraphicFramePr>
          <p:nvPr>
            <p:extLst/>
          </p:nvPr>
        </p:nvGraphicFramePr>
        <p:xfrm>
          <a:off x="600870" y="1321636"/>
          <a:ext cx="5400000" cy="36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112912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663548" y="176878"/>
            <a:ext cx="4248472" cy="583704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ANGLICKÝ JAZYK 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HISTOGRAM – JARNÍ ZO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34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51200" y="6102142"/>
            <a:ext cx="604899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  <p:graphicFrame>
        <p:nvGraphicFramePr>
          <p:cNvPr id="12" name="Graf 11"/>
          <p:cNvGraphicFramePr>
            <a:graphicFrameLocks/>
          </p:cNvGraphicFramePr>
          <p:nvPr>
            <p:extLst/>
          </p:nvPr>
        </p:nvGraphicFramePr>
        <p:xfrm>
          <a:off x="2411200" y="828642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Graf 13"/>
          <p:cNvGraphicFramePr>
            <a:graphicFrameLocks/>
          </p:cNvGraphicFramePr>
          <p:nvPr>
            <p:extLst/>
          </p:nvPr>
        </p:nvGraphicFramePr>
        <p:xfrm>
          <a:off x="179993" y="3482562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4644008" y="3482562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Zaoblený obdélníkový bublinový popisek 3"/>
          <p:cNvSpPr/>
          <p:nvPr/>
        </p:nvSpPr>
        <p:spPr>
          <a:xfrm>
            <a:off x="7236296" y="1642458"/>
            <a:ext cx="1656184" cy="864096"/>
          </a:xfrm>
          <a:prstGeom prst="wedgeRoundRect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390656" y="1774424"/>
            <a:ext cx="15018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Hranice úspěšnosti       </a:t>
            </a:r>
            <a:r>
              <a:rPr lang="pl-PL" sz="1100" dirty="0"/>
              <a:t>u didaktického testu    z cizích jazyků </a:t>
            </a:r>
            <a:r>
              <a:rPr lang="cs-CZ" sz="1100" dirty="0"/>
              <a:t>je 44 %.</a:t>
            </a:r>
          </a:p>
        </p:txBody>
      </p:sp>
    </p:spTree>
    <p:extLst>
      <p:ext uri="{BB962C8B-B14F-4D97-AF65-F5344CB8AC3E}">
        <p14:creationId xmlns:p14="http://schemas.microsoft.com/office/powerpoint/2010/main" val="262881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35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34273" y="188640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Struktura maturantů </a:t>
            </a:r>
            <a:r>
              <a:rPr lang="cs-CZ" sz="2400" b="1" dirty="0">
                <a:solidFill>
                  <a:schemeClr val="accent1"/>
                </a:solidFill>
              </a:rPr>
              <a:t>konajících </a:t>
            </a:r>
            <a:r>
              <a:rPr lang="cs-CZ" sz="2400" b="1" dirty="0" smtClean="0">
                <a:solidFill>
                  <a:schemeClr val="accent1"/>
                </a:solidFill>
              </a:rPr>
              <a:t>DT z AJ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typu termínu, pořadí pokusu a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019637"/>
            <a:ext cx="4362759" cy="291341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8796" y="1019637"/>
            <a:ext cx="4362759" cy="291341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1237" y="3944392"/>
            <a:ext cx="4363042" cy="2913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27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36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19572" y="86151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>
                <a:solidFill>
                  <a:schemeClr val="accent1"/>
                </a:solidFill>
              </a:rPr>
              <a:t>Úspěšnost maturantů u didaktických  testů</a:t>
            </a:r>
            <a:endParaRPr lang="cs-CZ" sz="2400" b="1" i="1" dirty="0">
              <a:solidFill>
                <a:srgbClr val="FF0000"/>
              </a:solidFill>
            </a:endParaRP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z AJ a jejich výsledky 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</a:t>
            </a:r>
            <a:r>
              <a:rPr lang="cs-CZ" sz="2400" b="1" dirty="0">
                <a:solidFill>
                  <a:schemeClr val="accent1"/>
                </a:solidFill>
              </a:rPr>
              <a:t>typu </a:t>
            </a:r>
            <a:r>
              <a:rPr lang="cs-CZ" sz="2400" b="1" dirty="0" smtClean="0">
                <a:solidFill>
                  <a:schemeClr val="accent1"/>
                </a:solidFill>
              </a:rPr>
              <a:t>termínu a podle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4784"/>
            <a:ext cx="3133616" cy="27922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1484784"/>
            <a:ext cx="5194920" cy="4220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3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86953" y="332656"/>
            <a:ext cx="8568952" cy="720080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NĚMECKÝ JAZYK 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STRUKTURA PŘIHLÁŠENÝCH PRVOMATURANTŮ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37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6078488"/>
            <a:ext cx="799288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/>
          </p:nvPr>
        </p:nvGraphicFramePr>
        <p:xfrm>
          <a:off x="2051428" y="1184709"/>
          <a:ext cx="504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/>
          </p:nvPr>
        </p:nvGraphicFramePr>
        <p:xfrm>
          <a:off x="1763116" y="4556682"/>
          <a:ext cx="5616625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053490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PŘIHLÁŠENÝCH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CELKEM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6 136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3 678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2 480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1 987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1 722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1 289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GYMNÁZIUM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LYCEUM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2 592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1 839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NÁSTAVBY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33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94032" y="116632"/>
            <a:ext cx="8640960" cy="576064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NĚMECKÝ JAZYK </a:t>
            </a:r>
            <a:r>
              <a:rPr lang="cs-CZ" sz="2000" b="1" dirty="0">
                <a:solidFill>
                  <a:schemeClr val="tx2"/>
                </a:solidFill>
              </a:rPr>
              <a:t/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ČISTÁ NEÚSPĚŠNOST A % SKÓR – PODLE TYPU ŠKOLY – JARNÍ ZO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12413" y="764987"/>
            <a:ext cx="820419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V populaci žáků, kteří si volí NJ, jsou dvě poměrně odlišné skupiny maturantů. Jednou z nich jsou </a:t>
            </a:r>
            <a:r>
              <a:rPr lang="cs-CZ" sz="1000" b="1" dirty="0"/>
              <a:t>gymnazisté</a:t>
            </a:r>
            <a:r>
              <a:rPr lang="cs-CZ" sz="1000" dirty="0"/>
              <a:t>, u nichž se neúspěšnost v tomto roce pohybuje kolem </a:t>
            </a:r>
            <a:r>
              <a:rPr lang="cs-CZ" sz="1000" b="1" dirty="0"/>
              <a:t>1 %. </a:t>
            </a:r>
            <a:r>
              <a:rPr lang="cs-CZ" sz="1000" dirty="0"/>
              <a:t>Meziroční pokles neúspěšnosti tak činí 2,2 procentního bodu.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Druhou skupinu tvoří </a:t>
            </a:r>
            <a:r>
              <a:rPr lang="cs-CZ" sz="1000" b="1" dirty="0"/>
              <a:t>sektor odborných škol, </a:t>
            </a:r>
            <a:r>
              <a:rPr lang="cs-CZ" sz="1000" dirty="0"/>
              <a:t>u kterých dosahuje podíl neúspěšných vysokých hodnot (21,4 % v případě SOŠ, 47,4 % v případě nástaveb         a 54,2 % v případě SOU, na kterých je ale malý vzorek žáků).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Meziroční pokles čisté neúspěšnosti na SOŠ činí 17,5 p. b. Na SOU došlo oproti roku 2020 naopak ke zvýšení čisté neúspěšnosti o 12,4 p. b., v případě nástaveb vzrostl podíl neúspěšných jen nepatrně (0,7</a:t>
            </a:r>
            <a:r>
              <a:rPr lang="pt-BR" sz="1000" dirty="0"/>
              <a:t> p. b.</a:t>
            </a:r>
            <a:r>
              <a:rPr lang="cs-CZ" sz="1000" dirty="0"/>
              <a:t>).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38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5536" y="6078488"/>
            <a:ext cx="79928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  <p:graphicFrame>
        <p:nvGraphicFramePr>
          <p:cNvPr id="11" name="Tabulka 10"/>
          <p:cNvGraphicFramePr>
            <a:graphicFrameLocks noGrp="1"/>
          </p:cNvGraphicFramePr>
          <p:nvPr>
            <p:extLst/>
          </p:nvPr>
        </p:nvGraphicFramePr>
        <p:xfrm>
          <a:off x="512413" y="4710797"/>
          <a:ext cx="8204199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849039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92804930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7403399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02689089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57292833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635265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89207720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7073444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899730927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53101712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KONAJÍCÍCH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NEÚSPĚŠNÝCH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CELKEM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5 322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4 081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3 048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2 066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GYMNÁZIUM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LYCEUM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SOŠ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2 885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2 205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1 532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SOU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NÁSTAVBY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512413" y="1941961"/>
          <a:ext cx="396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Graf 15"/>
          <p:cNvGraphicFramePr>
            <a:graphicFrameLocks/>
          </p:cNvGraphicFramePr>
          <p:nvPr>
            <p:extLst/>
          </p:nvPr>
        </p:nvGraphicFramePr>
        <p:xfrm>
          <a:off x="4756612" y="1938506"/>
          <a:ext cx="396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8765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82344" y="188640"/>
            <a:ext cx="4104456" cy="792088"/>
          </a:xfrm>
        </p:spPr>
        <p:txBody>
          <a:bodyPr/>
          <a:lstStyle/>
          <a:p>
            <a:pPr algn="r"/>
            <a:r>
              <a:rPr lang="cs-CZ" sz="2400" b="1" dirty="0">
                <a:solidFill>
                  <a:schemeClr val="tx2"/>
                </a:solidFill>
              </a:rPr>
              <a:t>NĚMECKÝ JAZYK 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HISTOGRAM – JARNÍ ZO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39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3528" y="6236992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1475656" y="708395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Graf 15"/>
          <p:cNvGraphicFramePr>
            <a:graphicFrameLocks/>
          </p:cNvGraphicFramePr>
          <p:nvPr>
            <p:extLst/>
          </p:nvPr>
        </p:nvGraphicFramePr>
        <p:xfrm>
          <a:off x="1475656" y="3356992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Zaoblený obdélníkový bublinový popisek 7"/>
          <p:cNvSpPr/>
          <p:nvPr/>
        </p:nvSpPr>
        <p:spPr>
          <a:xfrm>
            <a:off x="6553200" y="2388772"/>
            <a:ext cx="1656184" cy="864096"/>
          </a:xfrm>
          <a:prstGeom prst="wedgeRoundRect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707560" y="2520738"/>
            <a:ext cx="15018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Hranice úspěšnosti       </a:t>
            </a:r>
            <a:r>
              <a:rPr lang="pl-PL" sz="1100" dirty="0"/>
              <a:t>u didaktického testu    z cizích jazyků </a:t>
            </a:r>
            <a:r>
              <a:rPr lang="cs-CZ" sz="1100" dirty="0"/>
              <a:t>je 44 %.</a:t>
            </a:r>
          </a:p>
        </p:txBody>
      </p:sp>
    </p:spTree>
    <p:extLst>
      <p:ext uri="{BB962C8B-B14F-4D97-AF65-F5344CB8AC3E}">
        <p14:creationId xmlns:p14="http://schemas.microsoft.com/office/powerpoint/2010/main" val="291752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40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19571" y="86150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Struktura maturantů </a:t>
            </a:r>
            <a:r>
              <a:rPr lang="cs-CZ" sz="2400" b="1" dirty="0">
                <a:solidFill>
                  <a:schemeClr val="accent1"/>
                </a:solidFill>
              </a:rPr>
              <a:t>konajících </a:t>
            </a:r>
            <a:r>
              <a:rPr lang="cs-CZ" sz="2400" b="1" dirty="0" smtClean="0">
                <a:solidFill>
                  <a:schemeClr val="accent1"/>
                </a:solidFill>
              </a:rPr>
              <a:t>DT z NJ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typu termínu, pořadí pokusu a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27" y="836712"/>
            <a:ext cx="4700239" cy="3210827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58738" y="836711"/>
            <a:ext cx="4411959" cy="32108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8969" y="4047538"/>
            <a:ext cx="4234809" cy="2827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66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55575" y="32048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>
                <a:solidFill>
                  <a:schemeClr val="accent1"/>
                </a:solidFill>
              </a:rPr>
              <a:t>Počet maturantů konajících </a:t>
            </a:r>
            <a:r>
              <a:rPr lang="cs-CZ" sz="2400" b="1" dirty="0" smtClean="0">
                <a:solidFill>
                  <a:schemeClr val="accent1"/>
                </a:solidFill>
              </a:rPr>
              <a:t>DT z NJ a jejich výsledky 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</a:t>
            </a:r>
            <a:r>
              <a:rPr lang="cs-CZ" sz="2400" b="1" dirty="0">
                <a:solidFill>
                  <a:schemeClr val="accent1"/>
                </a:solidFill>
              </a:rPr>
              <a:t>typu </a:t>
            </a:r>
            <a:r>
              <a:rPr lang="cs-CZ" sz="2400" b="1" dirty="0" smtClean="0">
                <a:solidFill>
                  <a:schemeClr val="accent1"/>
                </a:solidFill>
              </a:rPr>
              <a:t>termínu a podle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863045"/>
            <a:ext cx="3145809" cy="279221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7" y="858232"/>
            <a:ext cx="5394973" cy="393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5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51304" cy="778098"/>
          </a:xfrm>
        </p:spPr>
        <p:txBody>
          <a:bodyPr>
            <a:noAutofit/>
          </a:bodyPr>
          <a:lstStyle/>
          <a:p>
            <a:r>
              <a:rPr lang="cs-CZ" sz="2400" b="1" dirty="0">
                <a:solidFill>
                  <a:schemeClr val="tx2"/>
                </a:solidFill>
              </a:rPr>
              <a:t>RUSKÝ JAZYK 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STRUKTURA PŘIHLÁŠENÝCH PRVOMATURANTŮ</a:t>
            </a: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6078488"/>
            <a:ext cx="7992888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 – žáci, kteří v daném školním roce navštěvovali poslední ročník střední školy, a hlásí se tak k maturitě poprvé. </a:t>
            </a:r>
          </a:p>
        </p:txBody>
      </p:sp>
      <p:graphicFrame>
        <p:nvGraphicFramePr>
          <p:cNvPr id="10" name="Graf 9"/>
          <p:cNvGraphicFramePr>
            <a:graphicFrameLocks/>
          </p:cNvGraphicFramePr>
          <p:nvPr>
            <p:extLst/>
          </p:nvPr>
        </p:nvGraphicFramePr>
        <p:xfrm>
          <a:off x="1871979" y="1084534"/>
          <a:ext cx="504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>
            <p:extLst/>
          </p:nvPr>
        </p:nvGraphicFramePr>
        <p:xfrm>
          <a:off x="1583667" y="4553811"/>
          <a:ext cx="5616625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053490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507015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PŘIHLÁŠENÝCH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CELKEM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1 239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GYMNÁZIUM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LYCEUM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NÁSTAVBY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782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767332"/>
          </a:xfrm>
        </p:spPr>
        <p:txBody>
          <a:bodyPr/>
          <a:lstStyle/>
          <a:p>
            <a:r>
              <a:rPr lang="cs-CZ" sz="2400" b="1" dirty="0">
                <a:solidFill>
                  <a:schemeClr val="tx2"/>
                </a:solidFill>
              </a:rPr>
              <a:t>RUSKÝ JAZYK</a:t>
            </a:r>
            <a:r>
              <a:rPr lang="cs-CZ" sz="2000" b="1" dirty="0">
                <a:solidFill>
                  <a:schemeClr val="tx2"/>
                </a:solidFill>
              </a:rPr>
              <a:t/>
            </a:r>
            <a:br>
              <a:rPr lang="cs-CZ" sz="20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ČISTÁ NEÚSPĚŠNOST A % SKÓR – PODLE TYPU ŠKOLY – JARNÍ ZO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12412" y="897147"/>
            <a:ext cx="817438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cs-CZ" sz="1000" dirty="0"/>
              <a:t>Výkyvy v ukazateli čisté neúspěšnosti a průměrného % skóru DT z ruštiny u jednotlivých typů škol je třeba posuzovat s ohledem na poměrné nízké zastoupení některých z nich – zejména SOU a lyceí.</a:t>
            </a:r>
          </a:p>
          <a:p>
            <a:pPr algn="just">
              <a:spcAft>
                <a:spcPts val="600"/>
              </a:spcAft>
            </a:pPr>
            <a:r>
              <a:rPr lang="cs-CZ" sz="1000" dirty="0"/>
              <a:t>V populaci žáků, kteří si volí RJ, existují dvě výrazně odlišné a srovnatelně velké skupiny. Jednou z nich jsou gymnazisté s minimální hodnotou čisté neúspěšnosti (0,8 %), druhou skupinu tvoří nástavby, často jiných než denních forem vzdělávání, kde podíl neúspěšných dosáhl v letošním roce hodnoty 15,6 %.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67616" y="6071329"/>
            <a:ext cx="79928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Čistá neúspěšnost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podíl maturantů, kteří u zkoušky neuspěli ku počtu konajících zkoušku (%).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  <p:graphicFrame>
        <p:nvGraphicFramePr>
          <p:cNvPr id="15" name="Tabulka 14"/>
          <p:cNvGraphicFramePr>
            <a:graphicFrameLocks noGrp="1"/>
          </p:cNvGraphicFramePr>
          <p:nvPr>
            <p:extLst/>
          </p:nvPr>
        </p:nvGraphicFramePr>
        <p:xfrm>
          <a:off x="512413" y="4710797"/>
          <a:ext cx="8204199" cy="129540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849039">
                  <a:extLst>
                    <a:ext uri="{9D8B030D-6E8A-4147-A177-3AD203B41FA5}">
                      <a16:colId xmlns:a16="http://schemas.microsoft.com/office/drawing/2014/main" val="25449176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2307928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17619790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65133792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2033218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25551601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02357015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82885769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43799621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677541349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92804930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7403399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026890892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357292833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963526571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892077205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2707344483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1899730927"/>
                    </a:ext>
                  </a:extLst>
                </a:gridCol>
                <a:gridCol w="408620">
                  <a:extLst>
                    <a:ext uri="{9D8B030D-6E8A-4147-A177-3AD203B41FA5}">
                      <a16:colId xmlns:a16="http://schemas.microsoft.com/office/drawing/2014/main" val="53101712"/>
                    </a:ext>
                  </a:extLst>
                </a:gridCol>
              </a:tblGrid>
              <a:tr h="16192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MZ 2021 JARNÍ ZO</a:t>
                      </a:r>
                      <a:br>
                        <a:rPr lang="cs-CZ" sz="800" b="1" u="none" strike="noStrike" dirty="0">
                          <a:effectLst/>
                        </a:rPr>
                      </a:br>
                      <a:r>
                        <a:rPr lang="cs-CZ" sz="800" b="1" u="none" strike="noStrike" dirty="0">
                          <a:effectLst/>
                        </a:rPr>
                        <a:t>PRVOMATURANTI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KONAJÍCÍCH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POČET NEÚSPĚŠNÝCH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213414"/>
                  </a:ext>
                </a:extLst>
              </a:tr>
              <a:tr h="161925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2013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2014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2015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2016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2017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2018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2019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2020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800" b="1" u="none" strike="noStrike" dirty="0">
                          <a:effectLst/>
                        </a:rPr>
                        <a:t>2021</a:t>
                      </a:r>
                      <a:endParaRPr lang="cs-CZ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8705" marR="8705" marT="8705" marB="0" anchor="ctr"/>
                </a:tc>
                <a:extLst>
                  <a:ext uri="{0D108BD9-81ED-4DB2-BD59-A6C34878D82A}">
                    <a16:rowId xmlns:a16="http://schemas.microsoft.com/office/drawing/2014/main" val="2312572499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CELKEM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1 304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1 104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1 008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89090791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GYMNÁZIUM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53442075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LYCEUM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81880096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SOŠ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4211947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SOU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5967953"/>
                  </a:ext>
                </a:extLst>
              </a:tr>
              <a:tr h="161925">
                <a:tc>
                  <a:txBody>
                    <a:bodyPr/>
                    <a:lstStyle/>
                    <a:p>
                      <a:pPr algn="l" fontAlgn="ctr"/>
                      <a:r>
                        <a:rPr lang="cs-CZ" sz="800" u="none" strike="noStrike">
                          <a:effectLst/>
                        </a:rPr>
                        <a:t>NÁSTAVBY</a:t>
                      </a:r>
                      <a:endParaRPr lang="cs-CZ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03212749"/>
                  </a:ext>
                </a:extLst>
              </a:tr>
            </a:tbl>
          </a:graphicData>
        </a:graphic>
      </p:graphicFrame>
      <p:graphicFrame>
        <p:nvGraphicFramePr>
          <p:cNvPr id="16" name="Graf 15"/>
          <p:cNvGraphicFramePr>
            <a:graphicFrameLocks/>
          </p:cNvGraphicFramePr>
          <p:nvPr>
            <p:extLst/>
          </p:nvPr>
        </p:nvGraphicFramePr>
        <p:xfrm>
          <a:off x="518133" y="1873983"/>
          <a:ext cx="396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Graf 16"/>
          <p:cNvGraphicFramePr>
            <a:graphicFrameLocks/>
          </p:cNvGraphicFramePr>
          <p:nvPr>
            <p:extLst/>
          </p:nvPr>
        </p:nvGraphicFramePr>
        <p:xfrm>
          <a:off x="4726800" y="1868482"/>
          <a:ext cx="3960000" cy="270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7382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ový bublinový popisek 8"/>
          <p:cNvSpPr/>
          <p:nvPr/>
        </p:nvSpPr>
        <p:spPr>
          <a:xfrm>
            <a:off x="6660232" y="2286014"/>
            <a:ext cx="1656184" cy="864096"/>
          </a:xfrm>
          <a:prstGeom prst="wedgeRoundRect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5076056" y="243317"/>
            <a:ext cx="3744416" cy="576064"/>
          </a:xfrm>
        </p:spPr>
        <p:txBody>
          <a:bodyPr/>
          <a:lstStyle/>
          <a:p>
            <a:pPr algn="r"/>
            <a:r>
              <a:rPr lang="cs-CZ" sz="2400" b="1" dirty="0">
                <a:solidFill>
                  <a:schemeClr val="tx2"/>
                </a:solidFill>
              </a:rPr>
              <a:t>RUSKÝ JAZYK  </a:t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000" b="1" dirty="0">
                <a:solidFill>
                  <a:srgbClr val="2D6CB9"/>
                </a:solidFill>
              </a:rPr>
              <a:t>HISTOGRAM – JARNÍ ZO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44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6078488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t"/>
            <a:r>
              <a:rPr lang="cs-CZ" sz="900" b="1" i="1" dirty="0" err="1">
                <a:solidFill>
                  <a:prstClr val="white">
                    <a:lumMod val="50000"/>
                  </a:prstClr>
                </a:solidFill>
              </a:rPr>
              <a:t>Prvomaturanti</a:t>
            </a:r>
            <a:r>
              <a:rPr lang="cs-CZ" sz="900" b="1" i="1" dirty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cs-CZ" sz="900" i="1" dirty="0">
                <a:solidFill>
                  <a:prstClr val="white">
                    <a:lumMod val="50000"/>
                  </a:prstClr>
                </a:solidFill>
              </a:rPr>
              <a:t>– žáci, kteří v daném školním roce navštěvovali poslední ročník střední školy, a hlásí se tak k maturitě poprvé. </a:t>
            </a:r>
          </a:p>
          <a:p>
            <a:pPr fontAlgn="t"/>
            <a:r>
              <a:rPr lang="cs-CZ" sz="900" b="1" i="1" dirty="0">
                <a:solidFill>
                  <a:schemeClr val="bg1">
                    <a:lumMod val="50000"/>
                  </a:schemeClr>
                </a:solidFill>
              </a:rPr>
              <a:t>% skór </a:t>
            </a:r>
            <a:r>
              <a:rPr lang="cs-CZ" sz="900" i="1" dirty="0">
                <a:solidFill>
                  <a:schemeClr val="bg1">
                    <a:lumMod val="50000"/>
                  </a:schemeClr>
                </a:solidFill>
              </a:rPr>
              <a:t>– průměrný dosažený počet bodů vyjádřený v % z maximálního počtu bodů.</a:t>
            </a:r>
          </a:p>
        </p:txBody>
      </p:sp>
      <p:graphicFrame>
        <p:nvGraphicFramePr>
          <p:cNvPr id="14" name="Graf 13"/>
          <p:cNvGraphicFramePr>
            <a:graphicFrameLocks/>
          </p:cNvGraphicFramePr>
          <p:nvPr>
            <p:extLst/>
          </p:nvPr>
        </p:nvGraphicFramePr>
        <p:xfrm>
          <a:off x="1691680" y="620688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Graf 14"/>
          <p:cNvGraphicFramePr>
            <a:graphicFrameLocks/>
          </p:cNvGraphicFramePr>
          <p:nvPr>
            <p:extLst/>
          </p:nvPr>
        </p:nvGraphicFramePr>
        <p:xfrm>
          <a:off x="1691680" y="3349588"/>
          <a:ext cx="4320000" cy="25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737412" y="2417980"/>
            <a:ext cx="150182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Hranice úspěšnosti       </a:t>
            </a:r>
            <a:r>
              <a:rPr lang="pl-PL" sz="1100" dirty="0"/>
              <a:t>u didaktického testu    z cizích jazyků </a:t>
            </a:r>
            <a:r>
              <a:rPr lang="cs-CZ" sz="1100" dirty="0"/>
              <a:t>je 44 %.</a:t>
            </a:r>
          </a:p>
        </p:txBody>
      </p:sp>
    </p:spTree>
    <p:extLst>
      <p:ext uri="{BB962C8B-B14F-4D97-AF65-F5344CB8AC3E}">
        <p14:creationId xmlns:p14="http://schemas.microsoft.com/office/powerpoint/2010/main" val="382776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45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34273" y="188640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Struktura maturantů </a:t>
            </a:r>
            <a:r>
              <a:rPr lang="cs-CZ" sz="2400" b="1" dirty="0">
                <a:solidFill>
                  <a:schemeClr val="accent1"/>
                </a:solidFill>
              </a:rPr>
              <a:t>konajících </a:t>
            </a:r>
            <a:r>
              <a:rPr lang="cs-CZ" sz="2400" b="1" dirty="0" smtClean="0">
                <a:solidFill>
                  <a:schemeClr val="accent1"/>
                </a:solidFill>
              </a:rPr>
              <a:t>DT z RJ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typu termínu, pořadí pokusu a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5" y="908720"/>
            <a:ext cx="4464494" cy="307753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9" y="908720"/>
            <a:ext cx="4493897" cy="3077531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9131" y="3965539"/>
            <a:ext cx="4305735" cy="287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62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1ECB02-9BF1-492D-BE86-7C40357968C5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46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27584" y="6648"/>
            <a:ext cx="77048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>
                <a:solidFill>
                  <a:schemeClr val="accent1"/>
                </a:solidFill>
              </a:rPr>
              <a:t>Počet maturantů konajících </a:t>
            </a:r>
            <a:r>
              <a:rPr lang="cs-CZ" sz="2400" b="1" dirty="0" smtClean="0">
                <a:solidFill>
                  <a:schemeClr val="accent1"/>
                </a:solidFill>
              </a:rPr>
              <a:t>DT z RJ a jejich výsledky </a:t>
            </a:r>
          </a:p>
          <a:p>
            <a:pPr algn="ctr"/>
            <a:r>
              <a:rPr lang="cs-CZ" sz="2400" b="1" dirty="0" smtClean="0">
                <a:solidFill>
                  <a:schemeClr val="accent1"/>
                </a:solidFill>
              </a:rPr>
              <a:t>podle </a:t>
            </a:r>
            <a:r>
              <a:rPr lang="cs-CZ" sz="2400" b="1" dirty="0">
                <a:solidFill>
                  <a:schemeClr val="accent1"/>
                </a:solidFill>
              </a:rPr>
              <a:t>typu </a:t>
            </a:r>
            <a:r>
              <a:rPr lang="cs-CZ" sz="2400" b="1" dirty="0" smtClean="0">
                <a:solidFill>
                  <a:schemeClr val="accent1"/>
                </a:solidFill>
              </a:rPr>
              <a:t>termínu a podle typu školy</a:t>
            </a:r>
            <a:endParaRPr lang="cs-CZ" sz="2400" b="1" dirty="0">
              <a:solidFill>
                <a:schemeClr val="accent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868584"/>
            <a:ext cx="3151905" cy="27922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022" y="837645"/>
            <a:ext cx="5357771" cy="3887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09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2007-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9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0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9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0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9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0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celář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celář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5321</TotalTime>
  <Words>7383</Words>
  <Application>Microsoft Office PowerPoint</Application>
  <PresentationFormat>Předvádění na obrazovce (4:3)</PresentationFormat>
  <Paragraphs>2171</Paragraphs>
  <Slides>46</Slides>
  <Notes>6</Notes>
  <HiddenSlides>14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52" baseType="lpstr">
      <vt:lpstr>Arial</vt:lpstr>
      <vt:lpstr>Calibri</vt:lpstr>
      <vt:lpstr>Consolas</vt:lpstr>
      <vt:lpstr>Tahoma</vt:lpstr>
      <vt:lpstr>Times New Roman</vt:lpstr>
      <vt:lpstr>Motiv sady Office</vt:lpstr>
      <vt:lpstr>JEDNOTNÉ PŘIJÍMACÍ ZKOUŠKY A DIDAKTICKÉ TESTY SPOLEČNÉ ČÁSTI MATURITNÍ ZKOUŠKY   V ROCE 2021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DIDAKTICKÉ TESTY CELKEM – ČISTÁ NEÚSPĚŠNOST (%) – PRVOMATURANTI PODLE TYPU ŠKOLY – JARNÍ ZO</vt:lpstr>
      <vt:lpstr>DIDAKTICKÉ TESTY CELKEM – ČISTÁ NEÚSPĚŠNOST (%) – PRVOMATURANTI PODLE OBORU – JARNÍ ZO</vt:lpstr>
      <vt:lpstr>Prezentace aplikace PowerPoint</vt:lpstr>
      <vt:lpstr>ČESKÝ JAZYK A LITERATURA  ČISTÁ NEÚSPĚŠNOST A % SKÓR – PODLE TYPU ŠKOLY – JARNÍ ZO</vt:lpstr>
      <vt:lpstr>ČESKÝ JAZYK A LITERATURA HISTOGRAM – JARNÍ ZO</vt:lpstr>
      <vt:lpstr>ČESKÝ JAZYK A LITERATURA  ČISTÁ NEÚSPĚŠNOST – MZ 2020 A 2021 JARO – PODLE OBORU</vt:lpstr>
      <vt:lpstr>Prezentace aplikace PowerPoint</vt:lpstr>
      <vt:lpstr>Prezentace aplikace PowerPoint</vt:lpstr>
      <vt:lpstr>Volba předmětu 2. povinné zkoušky SČ MZ 2011-2021</vt:lpstr>
      <vt:lpstr>PODÍL VOLBY PŘEDMĚTU  2. POVINNÉ ZKOUŠKY PODLE TYPU ŠKOLY – JARNÍ ZO</vt:lpstr>
      <vt:lpstr>MATEMATIKA  STRUKTURA PŘIHLÁŠENÝCH PRVOMATURANTŮ PODLE TYPU ŠKOLY</vt:lpstr>
      <vt:lpstr>MATEMATIKA  ČISTÁ NEÚSPĚŠNOST – PODLE TYPU ŠKOLY – JARNÍ ZO</vt:lpstr>
      <vt:lpstr>MATEMATIKA  HISTOGRAM – JARNÍ ZO</vt:lpstr>
      <vt:lpstr>MATEMATIKA  ČISTÁ NEÚSPĚŠNOST – MZ 2020 A 2021 JARO – PODLE OBORU</vt:lpstr>
      <vt:lpstr>MATEMATIKA  ČISTÁ NEÚSPĚŠNOST VS. PODÍL VOLBY PŘEDMĚTU JARNÍ ZO 2021</vt:lpstr>
      <vt:lpstr>Prezentace aplikace PowerPoint</vt:lpstr>
      <vt:lpstr>Prezentace aplikace PowerPoint</vt:lpstr>
      <vt:lpstr>ANGLICKÝ JAZYK STRUKTURA PŘIHLÁŠENÝCH PRVOMATURANTŮ</vt:lpstr>
      <vt:lpstr>ANGLICKÝ JAZYK ČISTÁ NEÚSPĚŠNOST A % SKÓR – PODLE TYPU ŠKOLY – JARNÍ ZO</vt:lpstr>
      <vt:lpstr>ANGLICKÝ JAZYK  ČISTÁ NEÚSPĚŠNOST – MZ 2020 A 2021 JARO – PODLE OBORU</vt:lpstr>
      <vt:lpstr>ANGLICKÝ JAZYK  HISTOGRAM – JARNÍ ZO</vt:lpstr>
      <vt:lpstr>Prezentace aplikace PowerPoint</vt:lpstr>
      <vt:lpstr>Prezentace aplikace PowerPoint</vt:lpstr>
      <vt:lpstr>NĚMECKÝ JAZYK  STRUKTURA PŘIHLÁŠENÝCH PRVOMATURANTŮ</vt:lpstr>
      <vt:lpstr>NĚMECKÝ JAZYK  ČISTÁ NEÚSPĚŠNOST A % SKÓR – PODLE TYPU ŠKOLY – JARNÍ ZO</vt:lpstr>
      <vt:lpstr>NĚMECKÝ JAZYK  HISTOGRAM – JARNÍ ZO</vt:lpstr>
      <vt:lpstr>Prezentace aplikace PowerPoint</vt:lpstr>
      <vt:lpstr>Prezentace aplikace PowerPoint</vt:lpstr>
      <vt:lpstr>RUSKÝ JAZYK  STRUKTURA PŘIHLÁŠENÝCH PRVOMATURANTŮ</vt:lpstr>
      <vt:lpstr>RUSKÝ JAZYK ČISTÁ NEÚSPĚŠNOST A % SKÓR – PODLE TYPU ŠKOLY – JARNÍ ZO</vt:lpstr>
      <vt:lpstr>RUSKÝ JAZYK   HISTOGRAM – JARNÍ ZO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Zelená Lucie</dc:creator>
  <cp:lastModifiedBy>Kleňhová Michaela</cp:lastModifiedBy>
  <cp:revision>297</cp:revision>
  <cp:lastPrinted>2021-10-04T15:11:29Z</cp:lastPrinted>
  <dcterms:created xsi:type="dcterms:W3CDTF">2014-11-06T07:13:24Z</dcterms:created>
  <dcterms:modified xsi:type="dcterms:W3CDTF">2021-10-04T16:08:45Z</dcterms:modified>
</cp:coreProperties>
</file>