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5"/>
  </p:sldMasterIdLst>
  <p:notesMasterIdLst>
    <p:notesMasterId r:id="rId25"/>
  </p:notesMasterIdLst>
  <p:handoutMasterIdLst>
    <p:handoutMasterId r:id="rId26"/>
  </p:handoutMasterIdLst>
  <p:sldIdLst>
    <p:sldId id="261" r:id="rId6"/>
    <p:sldId id="1833" r:id="rId7"/>
    <p:sldId id="1937" r:id="rId8"/>
    <p:sldId id="1938" r:id="rId9"/>
    <p:sldId id="352" r:id="rId10"/>
    <p:sldId id="373" r:id="rId11"/>
    <p:sldId id="1941" r:id="rId12"/>
    <p:sldId id="380" r:id="rId13"/>
    <p:sldId id="1949" r:id="rId14"/>
    <p:sldId id="464" r:id="rId15"/>
    <p:sldId id="1940" r:id="rId16"/>
    <p:sldId id="1942" r:id="rId17"/>
    <p:sldId id="1944" r:id="rId18"/>
    <p:sldId id="1943" r:id="rId19"/>
    <p:sldId id="1946" r:id="rId20"/>
    <p:sldId id="1945" r:id="rId21"/>
    <p:sldId id="1936" r:id="rId22"/>
    <p:sldId id="1947" r:id="rId23"/>
    <p:sldId id="423" r:id="rId24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něvkovský Jakub" initials="HJ" lastIdx="8" clrIdx="0">
    <p:extLst>
      <p:ext uri="{19B8F6BF-5375-455C-9EA6-DF929625EA0E}">
        <p15:presenceInfo xmlns:p15="http://schemas.microsoft.com/office/powerpoint/2012/main" userId="S-1-5-21-1024343765-948047755-1557874966-21856" providerId="AD"/>
      </p:ext>
    </p:extLst>
  </p:cmAuthor>
  <p:cmAuthor id="2" name="Barbořáková Helena" initials="BH" lastIdx="7" clrIdx="1">
    <p:extLst>
      <p:ext uri="{19B8F6BF-5375-455C-9EA6-DF929625EA0E}">
        <p15:presenceInfo xmlns:p15="http://schemas.microsoft.com/office/powerpoint/2012/main" userId="S-1-5-21-1024343765-948047755-1557874966-13312" providerId="AD"/>
      </p:ext>
    </p:extLst>
  </p:cmAuthor>
  <p:cmAuthor id="3" name="Holečková Lucie" initials="HL" lastIdx="0" clrIdx="2">
    <p:extLst>
      <p:ext uri="{19B8F6BF-5375-455C-9EA6-DF929625EA0E}">
        <p15:presenceInfo xmlns:p15="http://schemas.microsoft.com/office/powerpoint/2012/main" userId="S-1-5-21-1024343765-948047755-1557874966-19941" providerId="AD"/>
      </p:ext>
    </p:extLst>
  </p:cmAuthor>
  <p:cmAuthor id="4" name="Kantůrková Kristýna" initials="KK" lastIdx="8" clrIdx="3">
    <p:extLst>
      <p:ext uri="{19B8F6BF-5375-455C-9EA6-DF929625EA0E}">
        <p15:presenceInfo xmlns:p15="http://schemas.microsoft.com/office/powerpoint/2012/main" userId="S-1-5-21-1024343765-948047755-1557874966-21249" providerId="AD"/>
      </p:ext>
    </p:extLst>
  </p:cmAuthor>
  <p:cmAuthor id="5" name="Pati Viktor" initials="PV" lastIdx="2" clrIdx="4">
    <p:extLst>
      <p:ext uri="{19B8F6BF-5375-455C-9EA6-DF929625EA0E}">
        <p15:presenceInfo xmlns:p15="http://schemas.microsoft.com/office/powerpoint/2012/main" userId="S-1-5-21-1024343765-948047755-1557874966-1664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D6EE"/>
    <a:srgbClr val="DEEBF7"/>
    <a:srgbClr val="95BEE3"/>
    <a:srgbClr val="B0CEEA"/>
    <a:srgbClr val="B6D2EC"/>
    <a:srgbClr val="B3D0EB"/>
    <a:srgbClr val="D7E7F5"/>
    <a:srgbClr val="FFFFFF"/>
    <a:srgbClr val="EAEFF7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78" autoAdjust="0"/>
    <p:restoredTop sz="92286" autoAdjust="0"/>
  </p:normalViewPr>
  <p:slideViewPr>
    <p:cSldViewPr snapToGrid="0">
      <p:cViewPr varScale="1">
        <p:scale>
          <a:sx n="80" d="100"/>
          <a:sy n="80" d="100"/>
        </p:scale>
        <p:origin x="907" y="5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669CB-E6EE-4C2B-B7E5-92FD360889E3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62DD5-A413-44AE-A8E6-E0E5717B2E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32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F23C2E-EDB9-4E49-B9FC-C102707F620A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C1C052-006C-4012-A0CB-7F15FFAF6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3671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959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/>
              <a:t>18. zasedání MV OP VVV - 9. prosince 2019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3F5743D-EB94-490F-8675-9B2B9B310EA2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1456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/>
              <a:t>18. zasedání MV OP VVV - 9. prosince 2019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3F5743D-EB94-490F-8675-9B2B9B310EA2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0215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nl-NL"/>
              <a:t>18. zasedání MV OP VVV - 9. prosince 2019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3F5743D-EB94-490F-8675-9B2B9B310EA2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3109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1334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7336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4476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8768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21575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5762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91320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2485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95783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878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1C052-006C-4012-A0CB-7F15FFAF630F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1739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B68B76-9612-4CDD-B2BC-CB26B7FD0B09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384A59-D9D6-4A65-A7DA-D66CFFD7CB00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199" y="5829454"/>
            <a:ext cx="4611600" cy="102348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"/>
            <a:ext cx="12193200" cy="453600"/>
          </a:xfrm>
          <a:prstGeom prst="rect">
            <a:avLst/>
          </a:prstGeom>
        </p:spPr>
      </p:pic>
      <p:sp>
        <p:nvSpPr>
          <p:cNvPr id="11" name="TextovéPole 10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283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199" y="5829454"/>
            <a:ext cx="4611600" cy="1023485"/>
          </a:xfrm>
          <a:prstGeom prst="rect">
            <a:avLst/>
          </a:prstGeom>
        </p:spPr>
      </p:pic>
      <p:sp>
        <p:nvSpPr>
          <p:cNvPr id="7" name="TextovéPole 6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181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B68B76-9612-4CDD-B2BC-CB26B7FD0B09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384A59-D9D6-4A65-A7DA-D66CFFD7CB00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199" y="5829454"/>
            <a:ext cx="4611600" cy="102348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"/>
            <a:ext cx="12193200" cy="453600"/>
          </a:xfrm>
          <a:prstGeom prst="rect">
            <a:avLst/>
          </a:prstGeom>
        </p:spPr>
      </p:pic>
      <p:sp>
        <p:nvSpPr>
          <p:cNvPr id="11" name="TextovéPole 10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560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2000">
                <a:latin typeface="+mj-lt"/>
              </a:defRPr>
            </a:lvl1pPr>
            <a:lvl2pPr>
              <a:defRPr sz="2000">
                <a:latin typeface="+mj-lt"/>
              </a:defRPr>
            </a:lvl2pPr>
            <a:lvl3pPr>
              <a:defRPr sz="2000">
                <a:latin typeface="+mj-lt"/>
              </a:defRPr>
            </a:lvl3pPr>
            <a:lvl4pPr>
              <a:defRPr sz="2000">
                <a:latin typeface="+mj-lt"/>
              </a:defRPr>
            </a:lvl4pPr>
            <a:lvl5pPr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cs-CZ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cs-CZ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cs-CZ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cs-CZ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cs-CZ" sz="2000" kern="1200" dirty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B68B76-9612-4CDD-B2BC-CB26B7FD0B09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384A59-D9D6-4A65-A7DA-D66CFFD7CB00}" type="slidenum">
              <a:rPr lang="cs-CZ" smtClean="0"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199" y="5829454"/>
            <a:ext cx="4611600" cy="102348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"/>
            <a:ext cx="12193200" cy="453600"/>
          </a:xfrm>
          <a:prstGeom prst="rect">
            <a:avLst/>
          </a:prstGeom>
        </p:spPr>
      </p:pic>
      <p:sp>
        <p:nvSpPr>
          <p:cNvPr id="12" name="TextovéPole 11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99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000">
                <a:latin typeface="+mj-lt"/>
              </a:defRPr>
            </a:lvl1pPr>
            <a:lvl2pPr>
              <a:defRPr sz="2000">
                <a:latin typeface="+mj-lt"/>
              </a:defRPr>
            </a:lvl2pPr>
            <a:lvl3pPr>
              <a:defRPr sz="2000">
                <a:latin typeface="+mj-lt"/>
              </a:defRPr>
            </a:lvl3pPr>
            <a:lvl4pPr>
              <a:defRPr sz="2000">
                <a:latin typeface="+mj-lt"/>
              </a:defRPr>
            </a:lvl4pPr>
            <a:lvl5pPr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cs-CZ" sz="2000" b="1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cs-CZ" dirty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cs-CZ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cs-CZ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cs-CZ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cs-CZ" sz="2000" kern="1200" dirty="0" smtClean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Char char="•"/>
              <a:defRPr lang="cs-CZ" sz="2000" kern="1200" dirty="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B68B76-9612-4CDD-B2BC-CB26B7FD0B09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384A59-D9D6-4A65-A7DA-D66CFFD7CB00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199" y="5829454"/>
            <a:ext cx="4611600" cy="102348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"/>
            <a:ext cx="12193200" cy="453600"/>
          </a:xfrm>
          <a:prstGeom prst="rect">
            <a:avLst/>
          </a:prstGeom>
        </p:spPr>
      </p:pic>
      <p:sp>
        <p:nvSpPr>
          <p:cNvPr id="14" name="TextovéPole 13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498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B68B76-9612-4CDD-B2BC-CB26B7FD0B09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384A59-D9D6-4A65-A7DA-D66CFFD7CB00}" type="slidenum">
              <a:rPr lang="cs-CZ" smtClean="0"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199" y="5829454"/>
            <a:ext cx="4611600" cy="102348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"/>
            <a:ext cx="12193200" cy="453600"/>
          </a:xfrm>
          <a:prstGeom prst="rect">
            <a:avLst/>
          </a:prstGeom>
        </p:spPr>
      </p:pic>
      <p:sp>
        <p:nvSpPr>
          <p:cNvPr id="10" name="TextovéPole 9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315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B68B76-9612-4CDD-B2BC-CB26B7FD0B09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384A59-D9D6-4A65-A7DA-D66CFFD7CB00}" type="slidenum">
              <a:rPr lang="cs-CZ" smtClean="0"/>
              <a:t>‹#›</a:t>
            </a:fld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"/>
            <a:ext cx="12193200" cy="453600"/>
          </a:xfrm>
          <a:prstGeom prst="rect">
            <a:avLst/>
          </a:prstGeom>
        </p:spPr>
      </p:pic>
      <p:sp>
        <p:nvSpPr>
          <p:cNvPr id="6" name="TextovéPole 5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074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000">
                <a:latin typeface="+mj-lt"/>
              </a:defRPr>
            </a:lvl1pPr>
            <a:lvl2pPr>
              <a:defRPr sz="2000">
                <a:latin typeface="+mj-lt"/>
              </a:defRPr>
            </a:lvl2pPr>
            <a:lvl3pPr>
              <a:defRPr sz="2000">
                <a:latin typeface="+mj-lt"/>
              </a:defRPr>
            </a:lvl3pPr>
            <a:lvl4pPr>
              <a:defRPr sz="2000">
                <a:latin typeface="+mj-lt"/>
              </a:defRPr>
            </a:lvl4pPr>
            <a:lvl5pPr>
              <a:defRPr sz="2000">
                <a:latin typeface="+mj-lt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B68B76-9612-4CDD-B2BC-CB26B7FD0B09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384A59-D9D6-4A65-A7DA-D66CFFD7CB00}" type="slidenum">
              <a:rPr lang="cs-CZ" smtClean="0"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"/>
            <a:ext cx="12193200" cy="45360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811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B68B76-9612-4CDD-B2BC-CB26B7FD0B09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384A59-D9D6-4A65-A7DA-D66CFFD7CB00}" type="slidenum">
              <a:rPr lang="cs-CZ" smtClean="0"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"/>
            <a:ext cx="12193200" cy="45360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265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 sz="2400">
                <a:latin typeface="+mj-lt"/>
              </a:defRPr>
            </a:lvl1pPr>
            <a:lvl2pPr>
              <a:defRPr sz="2000">
                <a:latin typeface="+mj-lt"/>
              </a:defRPr>
            </a:lvl2pPr>
            <a:lvl3pPr>
              <a:defRPr sz="2000">
                <a:latin typeface="+mj-lt"/>
              </a:defRPr>
            </a:lvl3pPr>
            <a:lvl4pPr>
              <a:defRPr sz="2000">
                <a:latin typeface="+mj-lt"/>
              </a:defRPr>
            </a:lvl4pPr>
            <a:lvl5pPr>
              <a:defRPr sz="2000" b="0">
                <a:latin typeface="+mn-lt"/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B68B76-9612-4CDD-B2BC-CB26B7FD0B09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384A59-D9D6-4A65-A7DA-D66CFFD7CB00}" type="slidenum">
              <a:rPr lang="cs-CZ" smtClean="0"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"/>
            <a:ext cx="12193200" cy="453600"/>
          </a:xfrm>
          <a:prstGeom prst="rect">
            <a:avLst/>
          </a:prstGeom>
        </p:spPr>
      </p:pic>
      <p:sp>
        <p:nvSpPr>
          <p:cNvPr id="8" name="TextovéPole 7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409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 sz="2400">
                <a:latin typeface="+mn-lt"/>
              </a:defRPr>
            </a:lvl1pPr>
            <a:lvl2pPr>
              <a:defRPr sz="2000">
                <a:latin typeface="+mj-lt"/>
              </a:defRPr>
            </a:lvl2pPr>
            <a:lvl3pPr>
              <a:defRPr sz="2400">
                <a:latin typeface="+mj-lt"/>
              </a:defRPr>
            </a:lvl3pPr>
            <a:lvl4pPr>
              <a:defRPr sz="2000">
                <a:latin typeface="+mj-lt"/>
              </a:defRPr>
            </a:lvl4pPr>
            <a:lvl5pPr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9B68B76-9612-4CDD-B2BC-CB26B7FD0B09}" type="datetimeFigureOut">
              <a:rPr lang="cs-CZ" smtClean="0"/>
              <a:t>07.10.2021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9384A59-D9D6-4A65-A7DA-D66CFFD7CB0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extovéPole 6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868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945100"/>
            <a:ext cx="10515600" cy="1002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2062975"/>
            <a:ext cx="10515600" cy="37664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199" y="5829454"/>
            <a:ext cx="4611600" cy="102348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" y="-1"/>
            <a:ext cx="12193200" cy="453600"/>
          </a:xfrm>
          <a:prstGeom prst="rect">
            <a:avLst/>
          </a:prstGeom>
        </p:spPr>
      </p:pic>
      <p:sp>
        <p:nvSpPr>
          <p:cNvPr id="8" name="TextovéPole 7"/>
          <p:cNvSpPr txBox="1"/>
          <p:nvPr userDrawn="1"/>
        </p:nvSpPr>
        <p:spPr>
          <a:xfrm>
            <a:off x="0" y="-60960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102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rgbClr val="428D96"/>
          </a:solidFill>
          <a:latin typeface="+mn-lt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lIns="432000" rtlCol="0">
            <a:noAutofit/>
          </a:bodyPr>
          <a:lstStyle/>
          <a:p>
            <a:endParaRPr lang="cs-CZ" sz="66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cs-CZ" sz="40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592"/>
          <a:stretch/>
        </p:blipFill>
        <p:spPr>
          <a:xfrm flipH="1">
            <a:off x="0" y="-599830"/>
            <a:ext cx="12192000" cy="6525846"/>
          </a:xfrm>
          <a:prstGeom prst="rect">
            <a:avLst/>
          </a:prstGeom>
        </p:spPr>
      </p:pic>
      <p:sp>
        <p:nvSpPr>
          <p:cNvPr id="13" name="Obdélník 12"/>
          <p:cNvSpPr/>
          <p:nvPr/>
        </p:nvSpPr>
        <p:spPr>
          <a:xfrm>
            <a:off x="0" y="2768937"/>
            <a:ext cx="12192000" cy="2991653"/>
          </a:xfrm>
          <a:prstGeom prst="rect">
            <a:avLst/>
          </a:prstGeom>
        </p:spPr>
        <p:txBody>
          <a:bodyPr wrap="square" lIns="432000" tIns="46800">
            <a:spAutoFit/>
          </a:bodyPr>
          <a:lstStyle/>
          <a:p>
            <a:pPr>
              <a:lnSpc>
                <a:spcPts val="7000"/>
              </a:lnSpc>
            </a:pPr>
            <a:r>
              <a:rPr lang="cs-CZ" sz="5400" b="1" u="sng" dirty="0">
                <a:solidFill>
                  <a:schemeClr val="bg1"/>
                </a:solidFill>
                <a:cs typeface="Arial" panose="020B0604020202020204" pitchFamily="34" charset="0"/>
              </a:rPr>
              <a:t>Operační program Jan Amos Komenský</a:t>
            </a:r>
            <a:endParaRPr lang="cs-CZ" sz="5400" b="1" u="sng" dirty="0">
              <a:solidFill>
                <a:srgbClr val="FFFF00"/>
              </a:solidFill>
              <a:cs typeface="Arial" panose="020B0604020202020204" pitchFamily="34" charset="0"/>
            </a:endParaRPr>
          </a:p>
          <a:p>
            <a:endParaRPr lang="cs-CZ" sz="10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r>
              <a:rPr lang="cs-CZ" sz="2400" b="1" dirty="0">
                <a:solidFill>
                  <a:schemeClr val="bg1"/>
                </a:solidFill>
                <a:cs typeface="Arial" panose="020B0604020202020204" pitchFamily="34" charset="0"/>
              </a:rPr>
              <a:t>Programové období 2021 – 2027</a:t>
            </a:r>
          </a:p>
          <a:p>
            <a:r>
              <a:rPr lang="cs-CZ" sz="2400" b="1" dirty="0">
                <a:solidFill>
                  <a:schemeClr val="bg1"/>
                </a:solidFill>
                <a:cs typeface="Arial" panose="020B0604020202020204" pitchFamily="34" charset="0"/>
              </a:rPr>
              <a:t>Celostátní seminář ředitelů středních průmyslových škol, Asociace průmyslových škol ČR, Špindlerův mlýn, 6. 10. 2021</a:t>
            </a:r>
          </a:p>
          <a:p>
            <a:endParaRPr lang="cs-CZ" sz="2400" b="1">
              <a:solidFill>
                <a:schemeClr val="bg1"/>
              </a:solidFill>
              <a:cs typeface="Arial" panose="020B0604020202020204" pitchFamily="34" charset="0"/>
            </a:endParaRPr>
          </a:p>
          <a:p>
            <a:r>
              <a:rPr lang="cs-CZ" sz="2400" b="1">
                <a:solidFill>
                  <a:schemeClr val="bg1"/>
                </a:solidFill>
                <a:cs typeface="Arial" panose="020B0604020202020204" pitchFamily="34" charset="0"/>
              </a:rPr>
              <a:t>Ministerstvo </a:t>
            </a:r>
            <a:r>
              <a:rPr lang="cs-CZ" sz="2400" b="1" dirty="0">
                <a:solidFill>
                  <a:schemeClr val="bg1"/>
                </a:solidFill>
                <a:cs typeface="Arial" panose="020B0604020202020204" pitchFamily="34" charset="0"/>
              </a:rPr>
              <a:t>školství, mládeže a tělovýchovy</a:t>
            </a:r>
          </a:p>
        </p:txBody>
      </p:sp>
    </p:spTree>
    <p:extLst>
      <p:ext uri="{BB962C8B-B14F-4D97-AF65-F5344CB8AC3E}">
        <p14:creationId xmlns:p14="http://schemas.microsoft.com/office/powerpoint/2010/main" val="183940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délník 63"/>
          <p:cNvSpPr/>
          <p:nvPr/>
        </p:nvSpPr>
        <p:spPr>
          <a:xfrm>
            <a:off x="7924800" y="1807651"/>
            <a:ext cx="3576320" cy="988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7945120" y="3161844"/>
            <a:ext cx="3576320" cy="988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E95C795E-0EA5-4986-B71E-1BE842692305}"/>
              </a:ext>
            </a:extLst>
          </p:cNvPr>
          <p:cNvSpPr/>
          <p:nvPr/>
        </p:nvSpPr>
        <p:spPr>
          <a:xfrm>
            <a:off x="-1" y="1385129"/>
            <a:ext cx="11133221" cy="4832092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bg1"/>
                </a:solidFill>
              </a:rPr>
              <a:t>ERDF/ESF+ (součást tzv. koheze)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800" b="1" dirty="0" err="1">
                <a:solidFill>
                  <a:schemeClr val="bg1"/>
                </a:solidFill>
              </a:rPr>
              <a:t>React</a:t>
            </a:r>
            <a:r>
              <a:rPr lang="cs-CZ" sz="2800" b="1" dirty="0">
                <a:solidFill>
                  <a:schemeClr val="bg1"/>
                </a:solidFill>
              </a:rPr>
              <a:t> EU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bg1"/>
                </a:solidFill>
              </a:rPr>
              <a:t>RRF – </a:t>
            </a:r>
            <a:r>
              <a:rPr lang="cs-CZ" sz="2800" b="1" dirty="0" err="1">
                <a:solidFill>
                  <a:schemeClr val="bg1"/>
                </a:solidFill>
              </a:rPr>
              <a:t>Recovery</a:t>
            </a:r>
            <a:r>
              <a:rPr lang="cs-CZ" sz="2800" b="1" dirty="0">
                <a:solidFill>
                  <a:schemeClr val="bg1"/>
                </a:solidFill>
              </a:rPr>
              <a:t> and </a:t>
            </a:r>
            <a:r>
              <a:rPr lang="cs-CZ" sz="2800" b="1" dirty="0" err="1">
                <a:solidFill>
                  <a:schemeClr val="bg1"/>
                </a:solidFill>
              </a:rPr>
              <a:t>Resilience</a:t>
            </a:r>
            <a:r>
              <a:rPr lang="cs-CZ" sz="2800" b="1" dirty="0">
                <a:solidFill>
                  <a:schemeClr val="bg1"/>
                </a:solidFill>
              </a:rPr>
              <a:t> </a:t>
            </a:r>
            <a:r>
              <a:rPr lang="cs-CZ" sz="2800" b="1" dirty="0" err="1">
                <a:solidFill>
                  <a:schemeClr val="bg1"/>
                </a:solidFill>
              </a:rPr>
              <a:t>Facility</a:t>
            </a:r>
            <a:endParaRPr lang="cs-CZ" sz="2800" b="1" dirty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MPO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Národní plán obnovy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bg1"/>
                </a:solidFill>
              </a:rPr>
              <a:t>JTF – Just </a:t>
            </a:r>
            <a:r>
              <a:rPr lang="cs-CZ" sz="2800" b="1" dirty="0" err="1">
                <a:solidFill>
                  <a:schemeClr val="bg1"/>
                </a:solidFill>
              </a:rPr>
              <a:t>Transition</a:t>
            </a:r>
            <a:r>
              <a:rPr lang="cs-CZ" sz="2800" b="1" dirty="0">
                <a:solidFill>
                  <a:schemeClr val="bg1"/>
                </a:solidFill>
              </a:rPr>
              <a:t> </a:t>
            </a:r>
            <a:r>
              <a:rPr lang="cs-CZ" sz="2800" b="1" dirty="0" err="1">
                <a:solidFill>
                  <a:schemeClr val="bg1"/>
                </a:solidFill>
              </a:rPr>
              <a:t>Fund</a:t>
            </a:r>
            <a:endParaRPr lang="cs-CZ" sz="2800" b="1" dirty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MŽP/SFŽP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Strukturálně postižené regiony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PSÚT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8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Nadpis 1">
            <a:extLst>
              <a:ext uri="{FF2B5EF4-FFF2-40B4-BE49-F238E27FC236}">
                <a16:creationId xmlns:a16="http://schemas.microsoft.com/office/drawing/2014/main" id="{2F5F2678-060D-42D2-B412-665A318FE995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EU ZDROJE</a:t>
            </a:r>
            <a:endParaRPr lang="cs-CZ" sz="3200" u="sng" dirty="0">
              <a:solidFill>
                <a:schemeClr val="bg1"/>
              </a:solidFill>
            </a:endParaRPr>
          </a:p>
        </p:txBody>
      </p:sp>
      <p:sp>
        <p:nvSpPr>
          <p:cNvPr id="9" name="Zástupný symbol pro číslo snímku 6">
            <a:extLst>
              <a:ext uri="{FF2B5EF4-FFF2-40B4-BE49-F238E27FC236}">
                <a16:creationId xmlns:a16="http://schemas.microsoft.com/office/drawing/2014/main" id="{462255BE-D87F-4CF1-96A5-3D4031BB7707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D8015312-2B41-4BF9-B1C1-B452880A8B81}" type="slidenum">
              <a:rPr lang="cs-CZ" smtClean="0">
                <a:solidFill>
                  <a:schemeClr val="accent1"/>
                </a:solidFill>
              </a:rPr>
              <a:t>2</a:t>
            </a:fld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07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délník 63"/>
          <p:cNvSpPr/>
          <p:nvPr/>
        </p:nvSpPr>
        <p:spPr>
          <a:xfrm>
            <a:off x="7924800" y="1807651"/>
            <a:ext cx="3576320" cy="988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7945120" y="3161844"/>
            <a:ext cx="3576320" cy="988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E95C795E-0EA5-4986-B71E-1BE842692305}"/>
              </a:ext>
            </a:extLst>
          </p:cNvPr>
          <p:cNvSpPr/>
          <p:nvPr/>
        </p:nvSpPr>
        <p:spPr>
          <a:xfrm>
            <a:off x="-1" y="1385129"/>
            <a:ext cx="11133221" cy="4131900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Zjednodušení indikátorové soustavy </a:t>
            </a:r>
            <a:r>
              <a:rPr lang="cs-CZ" sz="2000" dirty="0">
                <a:solidFill>
                  <a:schemeClr val="bg1"/>
                </a:solidFill>
              </a:rPr>
              <a:t>(méně než v programovém období 2014 – 2020)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Maximální využití forem zjednodušeného vykazování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Snížení počtu změnových řízení prostřednictvím úpravy podmínek pro změny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Pouze jedna evidence veřejné zakázky v MS2021+</a:t>
            </a:r>
            <a:r>
              <a:rPr lang="cs-CZ" sz="2000" dirty="0">
                <a:solidFill>
                  <a:schemeClr val="bg1"/>
                </a:solidFill>
              </a:rPr>
              <a:t> (záznam se bude následně navazovat na další projekty příjemce. V systému bude jeden záznam = jedna kontrola u ŘO)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000" dirty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Výše kofinancování:</a:t>
            </a:r>
          </a:p>
          <a:p>
            <a:pPr marL="914400" lvl="1" indent="-45720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školy a školská zařízení: 0 %</a:t>
            </a:r>
          </a:p>
          <a:p>
            <a:pPr marL="914400" lvl="1" indent="-457200">
              <a:spcAft>
                <a:spcPts val="500"/>
              </a:spcAft>
              <a:buFont typeface="Arial" panose="020B0604020202020204" pitchFamily="34" charset="0"/>
              <a:buChar char="•"/>
            </a:pPr>
            <a:endParaRPr lang="cs-CZ" sz="2000" b="1" dirty="0">
              <a:solidFill>
                <a:schemeClr val="bg1"/>
              </a:solidFill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Formy financování:</a:t>
            </a:r>
          </a:p>
          <a:p>
            <a:pPr marL="914400" lvl="1" indent="-45720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školy a školská zařízení: ex-ante</a:t>
            </a:r>
            <a:endParaRPr lang="cs-CZ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6" name="Nadpis 1">
            <a:extLst>
              <a:ext uri="{FF2B5EF4-FFF2-40B4-BE49-F238E27FC236}">
                <a16:creationId xmlns:a16="http://schemas.microsoft.com/office/drawing/2014/main" id="{2F5F2678-060D-42D2-B412-665A318FE995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HLAVNÍ ZMĚNY V 2021+ OPROTI 2014+</a:t>
            </a:r>
            <a:endParaRPr lang="cs-CZ" sz="3200" u="sng" dirty="0">
              <a:solidFill>
                <a:schemeClr val="bg1"/>
              </a:solidFill>
            </a:endParaRPr>
          </a:p>
        </p:txBody>
      </p:sp>
      <p:sp>
        <p:nvSpPr>
          <p:cNvPr id="9" name="Zástupný symbol pro číslo snímku 6">
            <a:extLst>
              <a:ext uri="{FF2B5EF4-FFF2-40B4-BE49-F238E27FC236}">
                <a16:creationId xmlns:a16="http://schemas.microsoft.com/office/drawing/2014/main" id="{462255BE-D87F-4CF1-96A5-3D4031BB7707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D8015312-2B41-4BF9-B1C1-B452880A8B81}" type="slidenum">
              <a:rPr lang="cs-CZ" smtClean="0">
                <a:solidFill>
                  <a:schemeClr val="accent1"/>
                </a:solidFill>
              </a:rPr>
              <a:t>3</a:t>
            </a:fld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83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délník 63"/>
          <p:cNvSpPr/>
          <p:nvPr/>
        </p:nvSpPr>
        <p:spPr>
          <a:xfrm>
            <a:off x="7924800" y="1807651"/>
            <a:ext cx="3576320" cy="988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7945120" y="3161844"/>
            <a:ext cx="3576320" cy="988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E95C795E-0EA5-4986-B71E-1BE842692305}"/>
              </a:ext>
            </a:extLst>
          </p:cNvPr>
          <p:cNvSpPr/>
          <p:nvPr/>
        </p:nvSpPr>
        <p:spPr>
          <a:xfrm>
            <a:off x="-1" y="1385129"/>
            <a:ext cx="11133221" cy="4462760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1. 3. 2021 	– </a:t>
            </a:r>
            <a:r>
              <a:rPr lang="cs-CZ" sz="2000" b="1" dirty="0">
                <a:solidFill>
                  <a:schemeClr val="bg1"/>
                </a:solidFill>
              </a:rPr>
              <a:t>schválení alokací operačních programů vládou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12. 3. 2021 	–</a:t>
            </a:r>
            <a:r>
              <a:rPr lang="cs-CZ" sz="2000" b="1" dirty="0">
                <a:solidFill>
                  <a:schemeClr val="bg1"/>
                </a:solidFill>
              </a:rPr>
              <a:t> odeslání OP JAK Evropské komisi (EK)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15. 4. 2021 	–</a:t>
            </a:r>
            <a:r>
              <a:rPr lang="cs-CZ" sz="2000" b="1" dirty="0">
                <a:solidFill>
                  <a:schemeClr val="bg1"/>
                </a:solidFill>
              </a:rPr>
              <a:t> zahájení mezirezortního připomínkového řízení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duben 2021 	–</a:t>
            </a:r>
            <a:r>
              <a:rPr lang="cs-CZ" sz="2000" b="1" dirty="0">
                <a:solidFill>
                  <a:schemeClr val="bg1"/>
                </a:solidFill>
              </a:rPr>
              <a:t> obdržení připomínek z EK a z mezirezortního připomínkového řízení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20. 5. 2021 	–</a:t>
            </a:r>
            <a:r>
              <a:rPr lang="cs-CZ" sz="2000" b="1" dirty="0">
                <a:solidFill>
                  <a:schemeClr val="bg1"/>
                </a:solidFill>
              </a:rPr>
              <a:t> jednání s EK k připomínkám k OP JAK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28. 7. 2021 	– </a:t>
            </a:r>
            <a:r>
              <a:rPr lang="cs-CZ" sz="2000" b="1" dirty="0">
                <a:solidFill>
                  <a:schemeClr val="bg1"/>
                </a:solidFill>
              </a:rPr>
              <a:t>SEA – předložení koncepce MŽP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září 2021</a:t>
            </a:r>
            <a:r>
              <a:rPr lang="cs-CZ" sz="2000" b="1" dirty="0">
                <a:solidFill>
                  <a:schemeClr val="bg1"/>
                </a:solidFill>
              </a:rPr>
              <a:t> 	</a:t>
            </a:r>
            <a:r>
              <a:rPr lang="cs-CZ" sz="2000" dirty="0">
                <a:solidFill>
                  <a:schemeClr val="bg1"/>
                </a:solidFill>
              </a:rPr>
              <a:t>–</a:t>
            </a:r>
            <a:r>
              <a:rPr lang="cs-CZ" sz="2000" b="1" dirty="0">
                <a:solidFill>
                  <a:schemeClr val="bg1"/>
                </a:solidFill>
              </a:rPr>
              <a:t> SEA – souhlasné stanovisko MŽP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4. 10. 2021 	–</a:t>
            </a:r>
            <a:r>
              <a:rPr lang="cs-CZ" sz="2000" b="1" dirty="0">
                <a:solidFill>
                  <a:schemeClr val="bg1"/>
                </a:solidFill>
              </a:rPr>
              <a:t> schválení OP JAK Vládou ČR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říjen 2021 	–</a:t>
            </a:r>
            <a:r>
              <a:rPr lang="cs-CZ" sz="2000" b="1" dirty="0">
                <a:solidFill>
                  <a:schemeClr val="bg1"/>
                </a:solidFill>
              </a:rPr>
              <a:t> zahájení formálního vyjednávání se zástupci 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2022 	– schválení OP JAK ze strany 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následně </a:t>
            </a:r>
            <a:r>
              <a:rPr lang="cs-CZ" sz="2200" dirty="0">
                <a:solidFill>
                  <a:schemeClr val="bg1"/>
                </a:solidFill>
              </a:rPr>
              <a:t>	–</a:t>
            </a:r>
            <a:r>
              <a:rPr lang="cs-CZ" sz="2200" b="1" dirty="0">
                <a:solidFill>
                  <a:schemeClr val="bg1"/>
                </a:solidFill>
              </a:rPr>
              <a:t> vyhlášení prvních výzev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000" b="1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průběžně  	</a:t>
            </a:r>
            <a:r>
              <a:rPr lang="cs-CZ" sz="2000" b="1" dirty="0">
                <a:solidFill>
                  <a:schemeClr val="bg1"/>
                </a:solidFill>
              </a:rPr>
              <a:t>– jednání se zástupci Evropské komise k návrhu OP JAK (vč. indikátorové soustavy)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6" name="Nadpis 1">
            <a:extLst>
              <a:ext uri="{FF2B5EF4-FFF2-40B4-BE49-F238E27FC236}">
                <a16:creationId xmlns:a16="http://schemas.microsoft.com/office/drawing/2014/main" id="{2F5F2678-060D-42D2-B412-665A318FE995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OP JAK – STAV PŘÍPRAVY PROGRAMU</a:t>
            </a:r>
            <a:endParaRPr lang="cs-CZ" sz="3200" u="sng" dirty="0">
              <a:solidFill>
                <a:schemeClr val="bg1"/>
              </a:solidFill>
            </a:endParaRPr>
          </a:p>
        </p:txBody>
      </p:sp>
      <p:sp>
        <p:nvSpPr>
          <p:cNvPr id="9" name="Zástupný symbol pro číslo snímku 6">
            <a:extLst>
              <a:ext uri="{FF2B5EF4-FFF2-40B4-BE49-F238E27FC236}">
                <a16:creationId xmlns:a16="http://schemas.microsoft.com/office/drawing/2014/main" id="{462255BE-D87F-4CF1-96A5-3D4031BB7707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D8015312-2B41-4BF9-B1C1-B452880A8B81}" type="slidenum">
              <a:rPr lang="cs-CZ" smtClean="0">
                <a:solidFill>
                  <a:schemeClr val="accent1"/>
                </a:solidFill>
              </a:rPr>
              <a:t>4</a:t>
            </a:fld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49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-175044"/>
            <a:ext cx="12192000" cy="5943140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1808479" y="1361022"/>
            <a:ext cx="9930229" cy="1415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sz="2700" b="1" dirty="0">
                <a:solidFill>
                  <a:schemeClr val="bg1"/>
                </a:solidFill>
              </a:rPr>
              <a:t>Výzkum a vývoj </a:t>
            </a:r>
          </a:p>
          <a:p>
            <a:r>
              <a:rPr lang="cs-CZ" sz="2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ERDF</a:t>
            </a:r>
          </a:p>
          <a:p>
            <a:r>
              <a:rPr lang="cs-CZ" sz="2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Cíl politiky 1: Inteligentnější Evropa díky podpoře inovativní </a:t>
            </a:r>
            <a:br>
              <a:rPr lang="cs-CZ" sz="2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cs-CZ" sz="2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a inteligentní ekonomické transformace</a:t>
            </a:r>
          </a:p>
          <a:p>
            <a:endParaRPr lang="cs-CZ" sz="2000" b="1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endParaRPr lang="cs-CZ" sz="2000" dirty="0">
              <a:solidFill>
                <a:schemeClr val="bg1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Oval 6"/>
          <p:cNvSpPr/>
          <p:nvPr/>
        </p:nvSpPr>
        <p:spPr>
          <a:xfrm>
            <a:off x="418480" y="1493649"/>
            <a:ext cx="1080000" cy="1283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48" name="TextBox 32"/>
          <p:cNvSpPr txBox="1"/>
          <p:nvPr/>
        </p:nvSpPr>
        <p:spPr>
          <a:xfrm>
            <a:off x="481572" y="1772040"/>
            <a:ext cx="953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altLang="ko-KR" sz="2800" b="1" dirty="0">
                <a:solidFill>
                  <a:schemeClr val="accent1"/>
                </a:solidFill>
                <a:cs typeface="Arial" pitchFamily="34" charset="0"/>
              </a:rPr>
              <a:t>P</a:t>
            </a:r>
            <a:r>
              <a:rPr lang="en-US" altLang="ko-KR" sz="2800" b="1" dirty="0">
                <a:solidFill>
                  <a:schemeClr val="accent1"/>
                </a:solidFill>
                <a:cs typeface="Arial" pitchFamily="34" charset="0"/>
              </a:rPr>
              <a:t>1</a:t>
            </a:r>
            <a:endParaRPr lang="ko-KR" altLang="en-US" sz="28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1808480" y="3070720"/>
            <a:ext cx="9469120" cy="12097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sz="2700" b="1" dirty="0">
                <a:solidFill>
                  <a:schemeClr val="bg1"/>
                </a:solidFill>
              </a:rPr>
              <a:t>Vzdělávání</a:t>
            </a:r>
          </a:p>
          <a:p>
            <a:r>
              <a:rPr lang="cs-CZ" sz="2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ERDF a ESF+</a:t>
            </a:r>
          </a:p>
          <a:p>
            <a:r>
              <a:rPr lang="cs-CZ" sz="2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Cíl politiky 4: Sociálnější Evropa díky provádění evropského </a:t>
            </a:r>
            <a:br>
              <a:rPr lang="cs-CZ" sz="2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</a:br>
            <a:r>
              <a:rPr lang="cs-CZ" sz="2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pilíře sociálních práv</a:t>
            </a:r>
            <a:endParaRPr lang="cs-CZ" sz="2700" b="1" dirty="0">
              <a:solidFill>
                <a:schemeClr val="bg1"/>
              </a:solidFill>
            </a:endParaRPr>
          </a:p>
          <a:p>
            <a:endParaRPr lang="cs-CZ" sz="2700" b="1" dirty="0">
              <a:solidFill>
                <a:schemeClr val="bg1"/>
              </a:solidFill>
            </a:endParaRPr>
          </a:p>
          <a:p>
            <a:endParaRPr lang="cs-CZ" sz="2000" dirty="0">
              <a:solidFill>
                <a:schemeClr val="bg1"/>
              </a:solidFill>
            </a:endParaRPr>
          </a:p>
          <a:p>
            <a:endParaRPr lang="cs-CZ" sz="2000" dirty="0">
              <a:solidFill>
                <a:schemeClr val="bg1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1808480" y="4775380"/>
            <a:ext cx="6116320" cy="7215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sz="2000" b="1" dirty="0">
                <a:solidFill>
                  <a:schemeClr val="bg1"/>
                </a:solidFill>
              </a:rPr>
              <a:t>Technická pomoc</a:t>
            </a:r>
          </a:p>
          <a:p>
            <a:r>
              <a:rPr lang="cs-CZ" sz="20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ERDF</a:t>
            </a:r>
          </a:p>
        </p:txBody>
      </p:sp>
      <p:sp>
        <p:nvSpPr>
          <p:cNvPr id="64" name="Obdélník 63"/>
          <p:cNvSpPr/>
          <p:nvPr/>
        </p:nvSpPr>
        <p:spPr>
          <a:xfrm>
            <a:off x="7924800" y="1807651"/>
            <a:ext cx="3576320" cy="988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7945120" y="3161844"/>
            <a:ext cx="3576320" cy="988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" name="Oval 6"/>
          <p:cNvSpPr/>
          <p:nvPr/>
        </p:nvSpPr>
        <p:spPr>
          <a:xfrm>
            <a:off x="418480" y="3216505"/>
            <a:ext cx="1080000" cy="1170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7" name="TextBox 32"/>
          <p:cNvSpPr txBox="1"/>
          <p:nvPr/>
        </p:nvSpPr>
        <p:spPr>
          <a:xfrm>
            <a:off x="481572" y="3483231"/>
            <a:ext cx="953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altLang="ko-KR" sz="2800" b="1" dirty="0">
                <a:solidFill>
                  <a:schemeClr val="accent1"/>
                </a:solidFill>
                <a:cs typeface="Arial" pitchFamily="34" charset="0"/>
              </a:rPr>
              <a:t>P2</a:t>
            </a:r>
            <a:endParaRPr lang="ko-KR" altLang="en-US" sz="28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8" name="Oval 6"/>
          <p:cNvSpPr/>
          <p:nvPr/>
        </p:nvSpPr>
        <p:spPr>
          <a:xfrm>
            <a:off x="418480" y="4896250"/>
            <a:ext cx="1079999" cy="5862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9" name="TextBox 32"/>
          <p:cNvSpPr txBox="1"/>
          <p:nvPr/>
        </p:nvSpPr>
        <p:spPr>
          <a:xfrm>
            <a:off x="481570" y="4928361"/>
            <a:ext cx="953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altLang="ko-KR" sz="2800" b="1" dirty="0">
                <a:solidFill>
                  <a:schemeClr val="accent1"/>
                </a:solidFill>
                <a:cs typeface="Arial" pitchFamily="34" charset="0"/>
              </a:rPr>
              <a:t>P3</a:t>
            </a:r>
            <a:endParaRPr lang="ko-KR" altLang="en-US" sz="2800" b="1" dirty="0">
              <a:solidFill>
                <a:schemeClr val="accent1"/>
              </a:solidFill>
              <a:cs typeface="Arial" pitchFamily="34" charset="0"/>
            </a:endParaRPr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33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54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413" y="-183662"/>
            <a:ext cx="6381262" cy="6381262"/>
          </a:xfrm>
          <a:prstGeom prst="rect">
            <a:avLst/>
          </a:prstGeom>
        </p:spPr>
      </p:pic>
      <p:sp>
        <p:nvSpPr>
          <p:cNvPr id="21" name="Nadpis 1">
            <a:extLst>
              <a:ext uri="{FF2B5EF4-FFF2-40B4-BE49-F238E27FC236}">
                <a16:creationId xmlns:a16="http://schemas.microsoft.com/office/drawing/2014/main" id="{1312663D-856B-40CE-92D6-E07B2C39D882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OP JAK – STRUKTURA DLE PRIORIT</a:t>
            </a:r>
            <a:endParaRPr lang="cs-CZ" sz="3200" u="sng" dirty="0">
              <a:solidFill>
                <a:schemeClr val="bg1"/>
              </a:solidFill>
            </a:endParaRPr>
          </a:p>
        </p:txBody>
      </p:sp>
      <p:sp>
        <p:nvSpPr>
          <p:cNvPr id="22" name="Zástupný symbol pro číslo snímku 6">
            <a:extLst>
              <a:ext uri="{FF2B5EF4-FFF2-40B4-BE49-F238E27FC236}">
                <a16:creationId xmlns:a16="http://schemas.microsoft.com/office/drawing/2014/main" id="{85B934DF-0A83-49F5-BABA-3A3C5963A6E6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5</a:t>
            </a:fld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76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Freeform 108">
            <a:extLst>
              <a:ext uri="{FF2B5EF4-FFF2-40B4-BE49-F238E27FC236}">
                <a16:creationId xmlns:a16="http://schemas.microsoft.com/office/drawing/2014/main" id="{ACCCB0C9-C82E-45AE-BD93-671AE9EBAA49}"/>
              </a:ext>
            </a:extLst>
          </p:cNvPr>
          <p:cNvSpPr>
            <a:spLocks noChangeAspect="1"/>
          </p:cNvSpPr>
          <p:nvPr/>
        </p:nvSpPr>
        <p:spPr>
          <a:xfrm>
            <a:off x="9196458" y="0"/>
            <a:ext cx="5354047" cy="5916246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Obdélník 5"/>
          <p:cNvSpPr/>
          <p:nvPr/>
        </p:nvSpPr>
        <p:spPr>
          <a:xfrm>
            <a:off x="1" y="1194013"/>
            <a:ext cx="9196458" cy="4924425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Propojení se strategickými dokumenty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Strategie vzdělávací politiky ČR do roku 2030+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Dlouhodobý záměr vzdělávání a rozvoje vzdělávací soustavy ČR na období 2019-2023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Národní výzkumná a inovační strategie pro inteligentní specializaci 2021+ (tzv. Národní RIS3 strategie)</a:t>
            </a:r>
            <a:endParaRPr lang="cs-CZ" b="1" dirty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Digitální Česko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Strategie regionálního rozvoje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Další analýzy a výstupy evaluací OP VVV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cs-CZ" sz="2200" dirty="0">
              <a:solidFill>
                <a:schemeClr val="bg1"/>
              </a:solidFill>
            </a:endParaRPr>
          </a:p>
          <a:p>
            <a:pPr algn="ctr"/>
            <a:endParaRPr lang="cs-CZ" sz="5000" b="1" dirty="0">
              <a:solidFill>
                <a:schemeClr val="accent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accent2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115CFEE2-79CD-497C-AF9F-8054F6487C66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OP JAK – PRIORITA 2 (REGIONÁLNÍ ŠKOLSTVÍ)</a:t>
            </a:r>
            <a:endParaRPr lang="cs-CZ" sz="3200" u="sng" dirty="0">
              <a:solidFill>
                <a:schemeClr val="bg1"/>
              </a:solidFill>
            </a:endParaRPr>
          </a:p>
        </p:txBody>
      </p:sp>
      <p:sp>
        <p:nvSpPr>
          <p:cNvPr id="9" name="Zástupný symbol pro číslo snímku 6">
            <a:extLst>
              <a:ext uri="{FF2B5EF4-FFF2-40B4-BE49-F238E27FC236}">
                <a16:creationId xmlns:a16="http://schemas.microsoft.com/office/drawing/2014/main" id="{9C39BE9B-5506-4D00-9DB8-DBCC9A92BF77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6</a:t>
            </a:fld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22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Freeform 108">
            <a:extLst>
              <a:ext uri="{FF2B5EF4-FFF2-40B4-BE49-F238E27FC236}">
                <a16:creationId xmlns:a16="http://schemas.microsoft.com/office/drawing/2014/main" id="{ACCCB0C9-C82E-45AE-BD93-671AE9EBAA49}"/>
              </a:ext>
            </a:extLst>
          </p:cNvPr>
          <p:cNvSpPr>
            <a:spLocks noChangeAspect="1"/>
          </p:cNvSpPr>
          <p:nvPr/>
        </p:nvSpPr>
        <p:spPr>
          <a:xfrm>
            <a:off x="9196458" y="0"/>
            <a:ext cx="5354047" cy="5916246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Obdélník 5"/>
          <p:cNvSpPr/>
          <p:nvPr/>
        </p:nvSpPr>
        <p:spPr>
          <a:xfrm>
            <a:off x="1" y="1194013"/>
            <a:ext cx="9196458" cy="5570756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Přetrvávající nerovnosti ve vzdělávání</a:t>
            </a:r>
            <a:endParaRPr lang="cs-CZ" sz="2200" dirty="0">
              <a:solidFill>
                <a:schemeClr val="bg1"/>
              </a:solidFill>
            </a:endParaRPr>
          </a:p>
          <a:p>
            <a:pPr marL="742950" lvl="1" indent="-285750" algn="just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V oblasti nerovností navazuje OP JAK na intervence z OP VVV. Rozdílem je odlišné prostředí, které vykazuje výrazný posun v oblasti odstranění formálních i neformálních bariér.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cs-CZ" sz="500" b="1" dirty="0">
              <a:solidFill>
                <a:schemeClr val="bg1"/>
              </a:solidFill>
            </a:endParaRPr>
          </a:p>
          <a:p>
            <a:pPr marL="285750" indent="-285750" algn="just">
              <a:spcBef>
                <a:spcPts val="6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Nutnost modernizace metod, forem a obsahu vzdělávání</a:t>
            </a:r>
          </a:p>
          <a:p>
            <a:pPr marL="742950" lvl="1" indent="-285750" algn="just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Zásadní inovaci přinesou intervence zaměřené na potřebu přizpůsobení prostředí, ve kterém vzdělávání probíhá, a na změnu vzdělávacích obsahů i způsobů jejich předávání.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cs-CZ" sz="500" b="1" dirty="0">
              <a:solidFill>
                <a:schemeClr val="bg1"/>
              </a:solidFill>
            </a:endParaRPr>
          </a:p>
          <a:p>
            <a:pPr marL="285750" indent="-285750" algn="just">
              <a:spcBef>
                <a:spcPts val="600"/>
              </a:spcBef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Nedostatečná podpora pedagogických pracovníků a škol</a:t>
            </a:r>
          </a:p>
          <a:p>
            <a:pPr marL="742950" lvl="1" indent="-285750" algn="just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Ve smyslu S2030+ jde spíše o linii, v rámci které vytvoříme podmínky umožňující dosažení předešlých dvou specifických cílů.</a:t>
            </a:r>
          </a:p>
          <a:p>
            <a:pPr algn="ctr"/>
            <a:endParaRPr lang="cs-CZ" sz="5000" b="1" dirty="0">
              <a:solidFill>
                <a:schemeClr val="accent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accent2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115CFEE2-79CD-497C-AF9F-8054F6487C66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OP JAK – PRIORITA 2 (REGIONÁLNÍ ŠKOLSTVÍ)</a:t>
            </a:r>
            <a:endParaRPr lang="cs-CZ" sz="3200" u="sng" dirty="0">
              <a:solidFill>
                <a:schemeClr val="bg1"/>
              </a:solidFill>
            </a:endParaRPr>
          </a:p>
        </p:txBody>
      </p:sp>
      <p:sp>
        <p:nvSpPr>
          <p:cNvPr id="9" name="Zástupný symbol pro číslo snímku 6">
            <a:extLst>
              <a:ext uri="{FF2B5EF4-FFF2-40B4-BE49-F238E27FC236}">
                <a16:creationId xmlns:a16="http://schemas.microsoft.com/office/drawing/2014/main" id="{9C39BE9B-5506-4D00-9DB8-DBCC9A92BF77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7</a:t>
            </a:fld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33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1170171"/>
            <a:ext cx="12192000" cy="5570756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>Hlavní cílové skupiny: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pedagogičtí pracovníci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nepedagogičtí pracovníci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vedení škol, školských zařízení a zřizovatelé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děti, žáci a studenti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rodiče dětí, žáků a studentů (případně zákonní zástupci)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veřejnost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pedagogické fakulty a fakulty připravující budoucí pedagogy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ostatní aktéři v oblasti vzdělávání (NNO, poskytovatelé DV apod.)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pracovníci České školní inspekce a školských poradenských zařízení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úředníci územních samosprávných celků a ministerstva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soukromý sektor</a:t>
            </a:r>
          </a:p>
          <a:p>
            <a:pPr algn="ctr"/>
            <a:endParaRPr lang="cs-CZ" sz="5000" b="1" dirty="0">
              <a:solidFill>
                <a:schemeClr val="accent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accent2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</p:txBody>
      </p:sp>
      <p:sp>
        <p:nvSpPr>
          <p:cNvPr id="8" name="Freeform 108">
            <a:extLst>
              <a:ext uri="{FF2B5EF4-FFF2-40B4-BE49-F238E27FC236}">
                <a16:creationId xmlns:a16="http://schemas.microsoft.com/office/drawing/2014/main" id="{ACCCB0C9-C82E-45AE-BD93-671AE9EBAA49}"/>
              </a:ext>
            </a:extLst>
          </p:cNvPr>
          <p:cNvSpPr>
            <a:spLocks noChangeAspect="1"/>
          </p:cNvSpPr>
          <p:nvPr/>
        </p:nvSpPr>
        <p:spPr>
          <a:xfrm>
            <a:off x="9196458" y="0"/>
            <a:ext cx="5354047" cy="5916246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91EE1FDA-106A-4CE8-A572-EDAFEDDC8F9E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OP JAK – PRIORITA 2 (REGIONÁLNÍ ŠKOLSTVÍ)</a:t>
            </a:r>
            <a:endParaRPr lang="cs-CZ" sz="3200" u="sng" dirty="0">
              <a:solidFill>
                <a:schemeClr val="bg1"/>
              </a:solidFill>
            </a:endParaRPr>
          </a:p>
        </p:txBody>
      </p:sp>
      <p:sp>
        <p:nvSpPr>
          <p:cNvPr id="9" name="Zástupný symbol pro číslo snímku 6">
            <a:extLst>
              <a:ext uri="{FF2B5EF4-FFF2-40B4-BE49-F238E27FC236}">
                <a16:creationId xmlns:a16="http://schemas.microsoft.com/office/drawing/2014/main" id="{E4339F72-ECE7-4E49-929F-166DCF79E043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8</a:t>
            </a:fld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69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54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413" y="-183662"/>
            <a:ext cx="6381262" cy="6381262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0" y="1690062"/>
            <a:ext cx="11663917" cy="400110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9</a:t>
            </a:fld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C4C2857-D54F-41D6-8AF4-BF9884C09A1F}"/>
              </a:ext>
            </a:extLst>
          </p:cNvPr>
          <p:cNvSpPr/>
          <p:nvPr/>
        </p:nvSpPr>
        <p:spPr>
          <a:xfrm>
            <a:off x="0" y="1249955"/>
            <a:ext cx="11663917" cy="3416320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Šablony pro SŠ a VOŠ I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Šablony pro MŠ a ZŠ I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Individuální projekty systémové</a:t>
            </a:r>
          </a:p>
          <a:p>
            <a:pPr marL="742950" lvl="1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Vytvoření uceleného systému komplexní podpory škol v území v souladu se strategickými dokumenty MŠMT – </a:t>
            </a:r>
            <a:r>
              <a:rPr lang="cs-CZ" sz="2200" b="1" dirty="0" err="1">
                <a:solidFill>
                  <a:schemeClr val="bg1"/>
                </a:solidFill>
              </a:rPr>
              <a:t>IPs</a:t>
            </a:r>
            <a:r>
              <a:rPr lang="cs-CZ" sz="2200" b="1" dirty="0">
                <a:solidFill>
                  <a:schemeClr val="bg1"/>
                </a:solidFill>
              </a:rPr>
              <a:t> Střední článek</a:t>
            </a:r>
          </a:p>
          <a:p>
            <a:pPr marL="742950" lvl="1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Vytvoření a poskytování systémové a centrálně koordinované podpory kvalitní výuky podle inovovaného státního kurikula – </a:t>
            </a:r>
            <a:r>
              <a:rPr lang="cs-CZ" sz="2200" b="1" dirty="0" err="1">
                <a:solidFill>
                  <a:schemeClr val="bg1"/>
                </a:solidFill>
              </a:rPr>
              <a:t>IPs</a:t>
            </a:r>
            <a:r>
              <a:rPr lang="cs-CZ" sz="2200" b="1" dirty="0">
                <a:solidFill>
                  <a:schemeClr val="bg1"/>
                </a:solidFill>
              </a:rPr>
              <a:t> Kurikulum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77BC4ACA-C545-42B0-AF48-A1A41C674486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sz="3200" u="sng" dirty="0">
                <a:solidFill>
                  <a:schemeClr val="lt1"/>
                </a:solidFill>
              </a:rPr>
              <a:t>OP JAK – P2 – Plánované výzvy pro rok 2022</a:t>
            </a:r>
            <a:endParaRPr lang="cs-CZ" sz="32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80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" y="1160232"/>
            <a:ext cx="9889434" cy="4708981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Podpora digitálního vzdělávání</a:t>
            </a:r>
            <a:r>
              <a:rPr lang="cs-CZ" sz="2000" dirty="0">
                <a:solidFill>
                  <a:schemeClr val="bg1"/>
                </a:solidFill>
              </a:rPr>
              <a:t> 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Podpora zájmového a neformálního vzdělávání </a:t>
            </a:r>
            <a:r>
              <a:rPr lang="cs-CZ" sz="2000" dirty="0">
                <a:solidFill>
                  <a:schemeClr val="bg1"/>
                </a:solidFill>
              </a:rPr>
              <a:t>(aktivity vedoucí k překonávání sociálních disparit a ke zvýšení kvality neformálního a zájmového vzdělávání) </a:t>
            </a:r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Podpora dětí, žáků a studentů VOŠ se speciálními vzdělávacími potřebami</a:t>
            </a:r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Podpora občanského vzdělávání a výchovy k demokracii </a:t>
            </a:r>
            <a:r>
              <a:rPr lang="cs-CZ" sz="2000" dirty="0">
                <a:solidFill>
                  <a:schemeClr val="bg1"/>
                </a:solidFill>
              </a:rPr>
              <a:t>(příprava a realizace </a:t>
            </a:r>
          </a:p>
          <a:p>
            <a:pPr marL="0" lvl="1" algn="just"/>
            <a:r>
              <a:rPr lang="cs-CZ" sz="2000" dirty="0">
                <a:solidFill>
                  <a:schemeClr val="bg1"/>
                </a:solidFill>
              </a:rPr>
              <a:t>     vzdělávacích formálních, neformálních i informálních aktivit rozvíjejících občanské</a:t>
            </a:r>
          </a:p>
          <a:p>
            <a:pPr marL="0" lvl="1" algn="just"/>
            <a:r>
              <a:rPr lang="cs-CZ" sz="2000" dirty="0">
                <a:solidFill>
                  <a:schemeClr val="bg1"/>
                </a:solidFill>
              </a:rPr>
              <a:t>     kompetence dětí, studentů, rodičů i veřejnosti)</a:t>
            </a:r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Pedagogický výzkum </a:t>
            </a:r>
            <a:r>
              <a:rPr lang="cs-CZ" sz="2000" dirty="0">
                <a:solidFill>
                  <a:schemeClr val="bg1"/>
                </a:solidFill>
              </a:rPr>
              <a:t>(v oblasti modernizace cílů, obsahů a metod vzdělávání,</a:t>
            </a:r>
          </a:p>
          <a:p>
            <a:pPr marL="0" lvl="1" algn="just"/>
            <a:r>
              <a:rPr lang="cs-CZ" sz="2000" dirty="0">
                <a:solidFill>
                  <a:schemeClr val="bg1"/>
                </a:solidFill>
              </a:rPr>
              <a:t>     podmínek práce pedagogických pracovníků, struktury a řízení vzdělávací soustavy</a:t>
            </a:r>
          </a:p>
          <a:p>
            <a:pPr marL="0" lvl="1" algn="just"/>
            <a:r>
              <a:rPr lang="cs-CZ" sz="2000" dirty="0">
                <a:solidFill>
                  <a:schemeClr val="bg1"/>
                </a:solidFill>
              </a:rPr>
              <a:t>     včetně ověření a využití nových poznatků)</a:t>
            </a:r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bg1"/>
                </a:solidFill>
              </a:rPr>
              <a:t>Podpora inovativních aktivit ve vzdělávání v návaznosti na </a:t>
            </a:r>
            <a:r>
              <a:rPr lang="cs-CZ" sz="2000" dirty="0" err="1">
                <a:solidFill>
                  <a:schemeClr val="bg1"/>
                </a:solidFill>
              </a:rPr>
              <a:t>kurikulární</a:t>
            </a:r>
            <a:r>
              <a:rPr lang="cs-CZ" sz="2000" dirty="0">
                <a:solidFill>
                  <a:schemeClr val="bg1"/>
                </a:solidFill>
              </a:rPr>
              <a:t> reformu, </a:t>
            </a:r>
            <a:br>
              <a:rPr lang="cs-CZ" sz="2000" dirty="0">
                <a:solidFill>
                  <a:schemeClr val="bg1"/>
                </a:solidFill>
              </a:rPr>
            </a:br>
            <a:r>
              <a:rPr lang="cs-CZ" sz="2000" dirty="0">
                <a:solidFill>
                  <a:schemeClr val="bg1"/>
                </a:solidFill>
              </a:rPr>
              <a:t>včetně podpory implementace inovovaného kurikula, </a:t>
            </a:r>
            <a:r>
              <a:rPr lang="cs-CZ" sz="2000" b="1" dirty="0">
                <a:solidFill>
                  <a:schemeClr val="bg1"/>
                </a:solidFill>
              </a:rPr>
              <a:t>implementace inovovaných </a:t>
            </a:r>
            <a:br>
              <a:rPr lang="cs-CZ" sz="2000" b="1" dirty="0">
                <a:solidFill>
                  <a:schemeClr val="bg1"/>
                </a:solidFill>
              </a:rPr>
            </a:br>
            <a:r>
              <a:rPr lang="cs-CZ" sz="2000" b="1" dirty="0">
                <a:solidFill>
                  <a:schemeClr val="bg1"/>
                </a:solidFill>
              </a:rPr>
              <a:t>RVP do praxe </a:t>
            </a:r>
          </a:p>
          <a:p>
            <a:pPr marL="285750" lvl="1" indent="-285750" algn="just">
              <a:buFont typeface="Arial" panose="020B0604020202020204" pitchFamily="34" charset="0"/>
              <a:buChar char="•"/>
            </a:pPr>
            <a:r>
              <a:rPr lang="cs-CZ" sz="2000" b="1" dirty="0">
                <a:solidFill>
                  <a:schemeClr val="bg1"/>
                </a:solidFill>
              </a:rPr>
              <a:t>Naplňování závazků vyplývajících z KPSV 2021+ </a:t>
            </a:r>
            <a:r>
              <a:rPr lang="cs-CZ" sz="2000" dirty="0">
                <a:solidFill>
                  <a:schemeClr val="bg1"/>
                </a:solidFill>
              </a:rPr>
              <a:t>(podpora soc. vyloučených lokalit)</a:t>
            </a:r>
          </a:p>
          <a:p>
            <a:pPr marL="0" lvl="1" algn="just"/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96C8546A-E08A-4E45-837D-101DF730880E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OP JAK – DALŠÍ OBLASTI INTERVENCE</a:t>
            </a:r>
            <a:endParaRPr lang="cs-CZ" sz="3200" u="sng" dirty="0">
              <a:solidFill>
                <a:schemeClr val="bg1"/>
              </a:solidFill>
            </a:endParaRPr>
          </a:p>
        </p:txBody>
      </p:sp>
      <p:sp>
        <p:nvSpPr>
          <p:cNvPr id="9" name="Zástupný symbol pro číslo snímku 6">
            <a:extLst>
              <a:ext uri="{FF2B5EF4-FFF2-40B4-BE49-F238E27FC236}">
                <a16:creationId xmlns:a16="http://schemas.microsoft.com/office/drawing/2014/main" id="{DC7F5C12-6728-4B43-8D36-50CF52D021EC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10</a:t>
            </a:fld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78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54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413" y="-183662"/>
            <a:ext cx="6381262" cy="6381262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0" y="1690062"/>
            <a:ext cx="11663917" cy="400110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11</a:t>
            </a:fld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C4C2857-D54F-41D6-8AF4-BF9884C09A1F}"/>
              </a:ext>
            </a:extLst>
          </p:cNvPr>
          <p:cNvSpPr/>
          <p:nvPr/>
        </p:nvSpPr>
        <p:spPr>
          <a:xfrm>
            <a:off x="0" y="1249955"/>
            <a:ext cx="11663917" cy="2739211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2 vlny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3leté projekty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1. vlna – vyhlášení 2. čtvrtletí roku 2022</a:t>
            </a:r>
          </a:p>
          <a:p>
            <a:pPr marL="742950" lvl="1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Plánovaná alokace: 2 mld. Kč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2. vlna – návazně na první vlnu – nejdříve konec roku 2024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77BC4ACA-C545-42B0-AF48-A1A41C674486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sz="3200" u="sng" dirty="0">
                <a:solidFill>
                  <a:schemeClr val="bg1"/>
                </a:solidFill>
              </a:rPr>
              <a:t>OP JAK – Šablony SŠ a VOŠ</a:t>
            </a:r>
          </a:p>
        </p:txBody>
      </p:sp>
    </p:spTree>
    <p:extLst>
      <p:ext uri="{BB962C8B-B14F-4D97-AF65-F5344CB8AC3E}">
        <p14:creationId xmlns:p14="http://schemas.microsoft.com/office/powerpoint/2010/main" val="274689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54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413" y="-183662"/>
            <a:ext cx="6381262" cy="6381262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0" y="1690062"/>
            <a:ext cx="11663917" cy="400110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12</a:t>
            </a:fld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C4C2857-D54F-41D6-8AF4-BF9884C09A1F}"/>
              </a:ext>
            </a:extLst>
          </p:cNvPr>
          <p:cNvSpPr/>
          <p:nvPr/>
        </p:nvSpPr>
        <p:spPr>
          <a:xfrm>
            <a:off x="0" y="1249955"/>
            <a:ext cx="11663917" cy="4401205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Školní asistent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Dvojjazyčný asistent pro děti a žáky s OMJ - nově (v jednání, zda samostatná pozice, nebo v rámci ŠA)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Školní psycholog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Školní speciální pedagog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Kariérový poradce (volba povolání, budoucího zaměření vzdělávání žáků, identifikace a rozvoj nadání)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Koordinátor školy a firem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Sociální pedagog – v jednání přesun do NPO na základě reálných potřeb škol a socioekonomických kritérií</a:t>
            </a:r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77BC4ACA-C545-42B0-AF48-A1A41C674486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sz="3200" u="sng" dirty="0">
                <a:solidFill>
                  <a:schemeClr val="bg1"/>
                </a:solidFill>
              </a:rPr>
              <a:t>OP JAK – Šablony SŠ a VOŠ – Personální podpora</a:t>
            </a:r>
          </a:p>
        </p:txBody>
      </p:sp>
    </p:spTree>
    <p:extLst>
      <p:ext uri="{BB962C8B-B14F-4D97-AF65-F5344CB8AC3E}">
        <p14:creationId xmlns:p14="http://schemas.microsoft.com/office/powerpoint/2010/main" val="1054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54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413" y="-183662"/>
            <a:ext cx="6381262" cy="6381262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0" y="1690062"/>
            <a:ext cx="11663917" cy="400110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13</a:t>
            </a:fld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C4C2857-D54F-41D6-8AF4-BF9884C09A1F}"/>
              </a:ext>
            </a:extLst>
          </p:cNvPr>
          <p:cNvSpPr/>
          <p:nvPr/>
        </p:nvSpPr>
        <p:spPr>
          <a:xfrm>
            <a:off x="0" y="1249955"/>
            <a:ext cx="11663917" cy="2462213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Vzdělávání pracovníků ve vzdělávání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Pedagogičtí pracovníci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Nepedagogičtí pracovníci – nově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Vzdělávací akce – akreditované i neakreditované – nově, včetně </a:t>
            </a:r>
            <a:r>
              <a:rPr lang="cs-CZ" sz="2200" b="1" dirty="0" err="1">
                <a:solidFill>
                  <a:schemeClr val="bg1"/>
                </a:solidFill>
              </a:rPr>
              <a:t>webinářů</a:t>
            </a:r>
            <a:endParaRPr lang="cs-CZ" sz="22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Spolupráce pedagogických pracovníků</a:t>
            </a:r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77BC4ACA-C545-42B0-AF48-A1A41C674486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sz="3200" u="sng" dirty="0">
                <a:solidFill>
                  <a:schemeClr val="bg1"/>
                </a:solidFill>
              </a:rPr>
              <a:t>OP JAK – Šablony SŠ a VOŠ – vzdělávání</a:t>
            </a:r>
          </a:p>
        </p:txBody>
      </p:sp>
    </p:spTree>
    <p:extLst>
      <p:ext uri="{BB962C8B-B14F-4D97-AF65-F5344CB8AC3E}">
        <p14:creationId xmlns:p14="http://schemas.microsoft.com/office/powerpoint/2010/main" val="183615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54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413" y="-183662"/>
            <a:ext cx="6381262" cy="6381262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0" y="1690062"/>
            <a:ext cx="11663917" cy="400110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14</a:t>
            </a:fld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C4C2857-D54F-41D6-8AF4-BF9884C09A1F}"/>
              </a:ext>
            </a:extLst>
          </p:cNvPr>
          <p:cNvSpPr/>
          <p:nvPr/>
        </p:nvSpPr>
        <p:spPr>
          <a:xfrm>
            <a:off x="0" y="1249955"/>
            <a:ext cx="11663917" cy="3385542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Aktivity rozvíjející ICT (pozor na duplicity s NPO v OP VVV i OP JAK!);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Extrakurikulární a rozvojové aktivity;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Spolupráce ZŠ a SŠ;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Projektové dny (možnost zahrnout žáky ZŠ);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Individualizace výuky pro podporu speciálních potřeb včetně nadání;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Spolupráce škol a zaměstnavatelů</a:t>
            </a:r>
          </a:p>
          <a:p>
            <a:pPr marL="742950" lvl="1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Nově zrcadlově i v OP TAK – investiční podpora zázemí firem pro výuku žáků</a:t>
            </a:r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77BC4ACA-C545-42B0-AF48-A1A41C674486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sz="3200" u="sng" dirty="0">
                <a:solidFill>
                  <a:schemeClr val="bg1"/>
                </a:solidFill>
              </a:rPr>
              <a:t>OP JAK – Šablony SŠ a VOŠ – ostatní aktivity</a:t>
            </a:r>
          </a:p>
        </p:txBody>
      </p:sp>
    </p:spTree>
    <p:extLst>
      <p:ext uri="{BB962C8B-B14F-4D97-AF65-F5344CB8AC3E}">
        <p14:creationId xmlns:p14="http://schemas.microsoft.com/office/powerpoint/2010/main" val="123574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54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413" y="-183662"/>
            <a:ext cx="6381262" cy="6381262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0" y="1690062"/>
            <a:ext cx="11663917" cy="400110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15</a:t>
            </a:fld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C4C2857-D54F-41D6-8AF4-BF9884C09A1F}"/>
              </a:ext>
            </a:extLst>
          </p:cNvPr>
          <p:cNvSpPr/>
          <p:nvPr/>
        </p:nvSpPr>
        <p:spPr>
          <a:xfrm>
            <a:off x="0" y="1249955"/>
            <a:ext cx="11663917" cy="3754874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Nebude probíhat jako doposud v projektu P-KAP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Upuštění od volby povinné šablony dle výsledku dotazníku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Návaznost na strategický plán školy (ŠAP/Koncepce rozvoje školy)</a:t>
            </a:r>
          </a:p>
          <a:p>
            <a:pPr marL="742950" lvl="1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Návrhová část – tabulka s konkrétními opatřeními školy, která mají naplňovat ŠAP/Koncepci rozvoje školy – termíny, odpovědnost, finanční zdroje – včetně uvedení konkrétních aktivit (vč. šablon)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Dotazníková šetření budou probíhat pouze za účelem evaluace intervencí OP JAK bez vykazování posunu pro účely doložení 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77BC4ACA-C545-42B0-AF48-A1A41C674486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 sz="3200" u="sng" dirty="0">
                <a:solidFill>
                  <a:schemeClr val="bg1"/>
                </a:solidFill>
              </a:rPr>
              <a:t>OP JAK – dotazníková šetření</a:t>
            </a:r>
          </a:p>
        </p:txBody>
      </p:sp>
    </p:spTree>
    <p:extLst>
      <p:ext uri="{BB962C8B-B14F-4D97-AF65-F5344CB8AC3E}">
        <p14:creationId xmlns:p14="http://schemas.microsoft.com/office/powerpoint/2010/main" val="334968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-7684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" y="1170171"/>
            <a:ext cx="9889434" cy="3477875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Optimalizace tvorby vícera koncepčních dokumentů, které musejí školy tvořit:</a:t>
            </a:r>
          </a:p>
          <a:p>
            <a:pPr lvl="2"/>
            <a:r>
              <a:rPr lang="cs-CZ" sz="2200" b="1" dirty="0">
                <a:solidFill>
                  <a:schemeClr val="bg1"/>
                </a:solidFill>
              </a:rPr>
              <a:t>	</a:t>
            </a:r>
          </a:p>
          <a:p>
            <a:pPr lvl="2"/>
            <a:r>
              <a:rPr lang="cs-CZ" sz="2200" b="1" dirty="0">
                <a:solidFill>
                  <a:schemeClr val="bg1"/>
                </a:solidFill>
              </a:rPr>
              <a:t>	Koncepce rozvoje školy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  <a:p>
            <a:pPr lvl="4"/>
            <a:r>
              <a:rPr lang="cs-CZ" sz="2200" b="1" dirty="0">
                <a:solidFill>
                  <a:schemeClr val="bg1"/>
                </a:solidFill>
              </a:rPr>
              <a:t>	</a:t>
            </a:r>
          </a:p>
          <a:p>
            <a:pPr lvl="4"/>
            <a:r>
              <a:rPr lang="cs-CZ" sz="2200" b="1" dirty="0">
                <a:solidFill>
                  <a:schemeClr val="bg1"/>
                </a:solidFill>
              </a:rPr>
              <a:t>	ŠAP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Úprava kritérií kvalitní školy ČŠI – v procesu</a:t>
            </a:r>
          </a:p>
        </p:txBody>
      </p:sp>
      <p:sp>
        <p:nvSpPr>
          <p:cNvPr id="8" name="Freeform 108">
            <a:extLst>
              <a:ext uri="{FF2B5EF4-FFF2-40B4-BE49-F238E27FC236}">
                <a16:creationId xmlns:a16="http://schemas.microsoft.com/office/drawing/2014/main" id="{ACCCB0C9-C82E-45AE-BD93-671AE9EBAA49}"/>
              </a:ext>
            </a:extLst>
          </p:cNvPr>
          <p:cNvSpPr>
            <a:spLocks noChangeAspect="1"/>
          </p:cNvSpPr>
          <p:nvPr/>
        </p:nvSpPr>
        <p:spPr>
          <a:xfrm>
            <a:off x="9196458" y="0"/>
            <a:ext cx="5354047" cy="5916246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0D5D53E4-924C-442F-8D6C-7D3883730461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Školní akční plány</a:t>
            </a:r>
          </a:p>
        </p:txBody>
      </p:sp>
      <p:sp>
        <p:nvSpPr>
          <p:cNvPr id="9" name="Zástupný symbol pro číslo snímku 6">
            <a:extLst>
              <a:ext uri="{FF2B5EF4-FFF2-40B4-BE49-F238E27FC236}">
                <a16:creationId xmlns:a16="http://schemas.microsoft.com/office/drawing/2014/main" id="{804AF3B4-6C10-4F19-AE1B-333996E3DD01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16</a:t>
            </a:fld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5" name="Šipka: obousměrná svislá 4">
            <a:extLst>
              <a:ext uri="{FF2B5EF4-FFF2-40B4-BE49-F238E27FC236}">
                <a16:creationId xmlns:a16="http://schemas.microsoft.com/office/drawing/2014/main" id="{1031FE30-A009-4112-8B35-16E90DEAAD2F}"/>
              </a:ext>
            </a:extLst>
          </p:cNvPr>
          <p:cNvSpPr/>
          <p:nvPr/>
        </p:nvSpPr>
        <p:spPr>
          <a:xfrm>
            <a:off x="3265715" y="2739831"/>
            <a:ext cx="291402" cy="612949"/>
          </a:xfrm>
          <a:prstGeom prst="up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86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>
            <a:extLst>
              <a:ext uri="{FF2B5EF4-FFF2-40B4-BE49-F238E27FC236}">
                <a16:creationId xmlns:a16="http://schemas.microsoft.com/office/drawing/2014/main" id="{96C8546A-E08A-4E45-837D-101DF730880E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2072900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OP JAK - NÁVAZNOST PROJEKTŮ VÝZEV I/KAP A ŠABLON NA OP VVV </a:t>
            </a:r>
            <a:endParaRPr lang="cs-CZ" sz="3200" u="sng" dirty="0">
              <a:solidFill>
                <a:schemeClr val="bg1"/>
              </a:solidFill>
            </a:endParaRPr>
          </a:p>
        </p:txBody>
      </p:sp>
      <p:sp>
        <p:nvSpPr>
          <p:cNvPr id="9" name="Zástupný symbol pro číslo snímku 6">
            <a:extLst>
              <a:ext uri="{FF2B5EF4-FFF2-40B4-BE49-F238E27FC236}">
                <a16:creationId xmlns:a16="http://schemas.microsoft.com/office/drawing/2014/main" id="{DC7F5C12-6728-4B43-8D36-50CF52D021EC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17</a:t>
            </a:fld>
            <a:endParaRPr lang="cs-CZ" dirty="0">
              <a:solidFill>
                <a:schemeClr val="accent1"/>
              </a:solidFill>
            </a:endParaRP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2DD5867D-8F71-485B-A846-883B39D485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89041"/>
              </p:ext>
            </p:extLst>
          </p:nvPr>
        </p:nvGraphicFramePr>
        <p:xfrm>
          <a:off x="1" y="1181101"/>
          <a:ext cx="12180020" cy="31195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1477">
                  <a:extLst>
                    <a:ext uri="{9D8B030D-6E8A-4147-A177-3AD203B41FA5}">
                      <a16:colId xmlns:a16="http://schemas.microsoft.com/office/drawing/2014/main" val="4011560881"/>
                    </a:ext>
                  </a:extLst>
                </a:gridCol>
                <a:gridCol w="166210">
                  <a:extLst>
                    <a:ext uri="{9D8B030D-6E8A-4147-A177-3AD203B41FA5}">
                      <a16:colId xmlns:a16="http://schemas.microsoft.com/office/drawing/2014/main" val="2969243059"/>
                    </a:ext>
                  </a:extLst>
                </a:gridCol>
                <a:gridCol w="147379">
                  <a:extLst>
                    <a:ext uri="{9D8B030D-6E8A-4147-A177-3AD203B41FA5}">
                      <a16:colId xmlns:a16="http://schemas.microsoft.com/office/drawing/2014/main" val="1119204387"/>
                    </a:ext>
                  </a:extLst>
                </a:gridCol>
                <a:gridCol w="194869">
                  <a:extLst>
                    <a:ext uri="{9D8B030D-6E8A-4147-A177-3AD203B41FA5}">
                      <a16:colId xmlns:a16="http://schemas.microsoft.com/office/drawing/2014/main" val="1891734943"/>
                    </a:ext>
                  </a:extLst>
                </a:gridCol>
                <a:gridCol w="189226">
                  <a:extLst>
                    <a:ext uri="{9D8B030D-6E8A-4147-A177-3AD203B41FA5}">
                      <a16:colId xmlns:a16="http://schemas.microsoft.com/office/drawing/2014/main" val="3332147583"/>
                    </a:ext>
                  </a:extLst>
                </a:gridCol>
                <a:gridCol w="147379">
                  <a:extLst>
                    <a:ext uri="{9D8B030D-6E8A-4147-A177-3AD203B41FA5}">
                      <a16:colId xmlns:a16="http://schemas.microsoft.com/office/drawing/2014/main" val="1202704876"/>
                    </a:ext>
                  </a:extLst>
                </a:gridCol>
                <a:gridCol w="182327">
                  <a:extLst>
                    <a:ext uri="{9D8B030D-6E8A-4147-A177-3AD203B41FA5}">
                      <a16:colId xmlns:a16="http://schemas.microsoft.com/office/drawing/2014/main" val="3414934638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1687425341"/>
                    </a:ext>
                  </a:extLst>
                </a:gridCol>
                <a:gridCol w="236183">
                  <a:extLst>
                    <a:ext uri="{9D8B030D-6E8A-4147-A177-3AD203B41FA5}">
                      <a16:colId xmlns:a16="http://schemas.microsoft.com/office/drawing/2014/main" val="2341649559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767687604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503561897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887694817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1862310570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1954680224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3966243872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1984836874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1683127377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2302833293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3021063411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3060542779"/>
                    </a:ext>
                  </a:extLst>
                </a:gridCol>
                <a:gridCol w="214794">
                  <a:extLst>
                    <a:ext uri="{9D8B030D-6E8A-4147-A177-3AD203B41FA5}">
                      <a16:colId xmlns:a16="http://schemas.microsoft.com/office/drawing/2014/main" val="1155017194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4209432983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3843627811"/>
                    </a:ext>
                  </a:extLst>
                </a:gridCol>
                <a:gridCol w="226736">
                  <a:extLst>
                    <a:ext uri="{9D8B030D-6E8A-4147-A177-3AD203B41FA5}">
                      <a16:colId xmlns:a16="http://schemas.microsoft.com/office/drawing/2014/main" val="613913935"/>
                    </a:ext>
                  </a:extLst>
                </a:gridCol>
                <a:gridCol w="215152">
                  <a:extLst>
                    <a:ext uri="{9D8B030D-6E8A-4147-A177-3AD203B41FA5}">
                      <a16:colId xmlns:a16="http://schemas.microsoft.com/office/drawing/2014/main" val="839126030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2845247295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2395171196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748965709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1581809021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746477466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714017342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2125758785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1453860243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1015718588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908640680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1020939993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213144141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390124827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524652727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297983506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4238560320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609257828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1403370877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457882948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654169465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1126383218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1432844515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604451362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532714951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1080242321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999777998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813386821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2257719582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2410711872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4241893584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113409618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1055462454"/>
                    </a:ext>
                  </a:extLst>
                </a:gridCol>
                <a:gridCol w="188944">
                  <a:extLst>
                    <a:ext uri="{9D8B030D-6E8A-4147-A177-3AD203B41FA5}">
                      <a16:colId xmlns:a16="http://schemas.microsoft.com/office/drawing/2014/main" val="3072944327"/>
                    </a:ext>
                  </a:extLst>
                </a:gridCol>
              </a:tblGrid>
              <a:tr h="430966">
                <a:tc>
                  <a:txBody>
                    <a:bodyPr/>
                    <a:lstStyle/>
                    <a:p>
                      <a:pPr algn="l" fontAlgn="b"/>
                      <a:endParaRPr lang="cs-CZ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57">
                  <a:txBody>
                    <a:bodyPr/>
                    <a:lstStyle/>
                    <a:p>
                      <a:pPr algn="ctr" fontAlgn="b"/>
                      <a:r>
                        <a:rPr lang="cs-CZ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Období realizace projektů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/>
                </a:tc>
                <a:extLst>
                  <a:ext uri="{0D108BD9-81ED-4DB2-BD59-A6C34878D82A}">
                    <a16:rowId xmlns:a16="http://schemas.microsoft.com/office/drawing/2014/main" val="1139060706"/>
                  </a:ext>
                </a:extLst>
              </a:tr>
              <a:tr h="386546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2021</a:t>
                      </a:r>
                      <a:endParaRPr lang="cs-CZ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2022</a:t>
                      </a:r>
                      <a:endParaRPr lang="cs-CZ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2023</a:t>
                      </a:r>
                      <a:endParaRPr lang="cs-CZ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2024</a:t>
                      </a:r>
                      <a:endParaRPr lang="cs-CZ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2025</a:t>
                      </a:r>
                      <a:endParaRPr lang="cs-CZ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9864526"/>
                  </a:ext>
                </a:extLst>
              </a:tr>
              <a:tr h="386546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III.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IV.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VIII.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IX.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X.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XI.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XII.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II.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III.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IV.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VI.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VII.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VIII.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IX.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X.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XI.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XII.</a:t>
                      </a: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III.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IV.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VIII.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IX.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X.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XI.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III.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IV.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VIII.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IX.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X.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XI.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III.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IV.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VIII.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IX.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X.</a:t>
                      </a:r>
                      <a:endParaRPr lang="cs-CZ" sz="9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9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XI.</a:t>
                      </a:r>
                      <a:endParaRPr lang="cs-CZ" sz="9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9457986"/>
                  </a:ext>
                </a:extLst>
              </a:tr>
              <a:tr h="415603">
                <a:tc rowSpan="2">
                  <a:txBody>
                    <a:bodyPr/>
                    <a:lstStyle/>
                    <a:p>
                      <a:pPr marL="72000" algn="l" fontAlgn="ctr"/>
                      <a:r>
                        <a:rPr lang="pl-PL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Šablony SŠ a VOŠ II</a:t>
                      </a:r>
                      <a:endParaRPr lang="pl-PL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1 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0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121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28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29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22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235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161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244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19 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53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19 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</a:t>
                      </a:r>
                    </a:p>
                  </a:txBody>
                  <a:tcPr marL="5080" marR="5080" marT="5080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1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005052"/>
                  </a:ext>
                </a:extLst>
              </a:tr>
              <a:tr h="38654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45,5%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54,5%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127285"/>
                  </a:ext>
                </a:extLst>
              </a:tr>
              <a:tr h="402653">
                <a:tc>
                  <a:txBody>
                    <a:bodyPr/>
                    <a:lstStyle/>
                    <a:p>
                      <a:pPr marL="72000" algn="l" fontAlgn="ctr"/>
                      <a:r>
                        <a:rPr lang="cs-CZ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IKAP II</a:t>
                      </a:r>
                      <a:endParaRPr lang="cs-CZ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1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2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2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7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6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CEE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E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600704"/>
                  </a:ext>
                </a:extLst>
              </a:tr>
              <a:tr h="710734">
                <a:tc>
                  <a:txBody>
                    <a:bodyPr/>
                    <a:lstStyle/>
                    <a:p>
                      <a:pPr marL="72000" algn="l" fontAlgn="b"/>
                      <a:r>
                        <a:rPr lang="pl-PL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Šablony </a:t>
                      </a:r>
                    </a:p>
                    <a:p>
                      <a:pPr marL="72000" algn="l" fontAlgn="b"/>
                      <a:r>
                        <a:rPr lang="pl-PL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SŠ a VOŠ I </a:t>
                      </a:r>
                    </a:p>
                    <a:p>
                      <a:pPr marL="72000" algn="l" fontAlgn="b"/>
                      <a:r>
                        <a:rPr lang="pl-PL" sz="1400" u="none" strike="noStrike" dirty="0">
                          <a:solidFill>
                            <a:schemeClr val="bg1"/>
                          </a:solidFill>
                          <a:effectLst/>
                        </a:rPr>
                        <a:t>- OP JAK</a:t>
                      </a:r>
                      <a:endParaRPr lang="pl-PL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 gridSpan="40">
                  <a:txBody>
                    <a:bodyPr/>
                    <a:lstStyle/>
                    <a:p>
                      <a:pPr algn="l" fontAlgn="b"/>
                      <a:r>
                        <a:rPr lang="cs-CZ" sz="1200" b="0" i="0" u="none" strike="noStrike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Předpokládaný nejčasnější začátek projektu, 3 leté projekty, ukončení individuálně dle zahájení projektu.</a:t>
                      </a:r>
                    </a:p>
                  </a:txBody>
                  <a:tcPr marL="5003" marR="5003" marT="5003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003" marR="5003" marT="5003" marB="0" anchor="b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7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314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217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-7684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" y="1170171"/>
            <a:ext cx="9889434" cy="2893100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Spíše méně obecně zaměřených šablon</a:t>
            </a:r>
          </a:p>
          <a:p>
            <a:pPr lvl="2"/>
            <a:r>
              <a:rPr lang="cs-CZ" sz="2200" b="1" dirty="0">
                <a:solidFill>
                  <a:schemeClr val="bg1"/>
                </a:solidFill>
              </a:rPr>
              <a:t>	</a:t>
            </a:r>
          </a:p>
          <a:p>
            <a:pPr lvl="2"/>
            <a:r>
              <a:rPr lang="cs-CZ" sz="2200" b="1" dirty="0">
                <a:solidFill>
                  <a:schemeClr val="bg1"/>
                </a:solidFill>
              </a:rPr>
              <a:t>	nebo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cs-CZ" sz="2200" b="1" dirty="0">
                <a:solidFill>
                  <a:schemeClr val="bg1"/>
                </a:solidFill>
              </a:rPr>
              <a:t>Více šablon, byť podobných tematicky různě rozčleněných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cs-CZ" sz="2200" b="1" dirty="0">
              <a:solidFill>
                <a:schemeClr val="bg1"/>
              </a:solidFill>
            </a:endParaRPr>
          </a:p>
          <a:p>
            <a:pPr lvl="1"/>
            <a:r>
              <a:rPr lang="cs-CZ" sz="2200" b="1" dirty="0">
                <a:solidFill>
                  <a:schemeClr val="bg1"/>
                </a:solidFill>
              </a:rPr>
              <a:t>				</a:t>
            </a:r>
            <a:r>
              <a:rPr lang="cs-CZ" sz="2800" b="1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8" name="Freeform 108">
            <a:extLst>
              <a:ext uri="{FF2B5EF4-FFF2-40B4-BE49-F238E27FC236}">
                <a16:creationId xmlns:a16="http://schemas.microsoft.com/office/drawing/2014/main" id="{ACCCB0C9-C82E-45AE-BD93-671AE9EBAA49}"/>
              </a:ext>
            </a:extLst>
          </p:cNvPr>
          <p:cNvSpPr>
            <a:spLocks noChangeAspect="1"/>
          </p:cNvSpPr>
          <p:nvPr/>
        </p:nvSpPr>
        <p:spPr>
          <a:xfrm>
            <a:off x="9196458" y="0"/>
            <a:ext cx="5354047" cy="5916246"/>
          </a:xfrm>
          <a:custGeom>
            <a:avLst/>
            <a:gdLst/>
            <a:ahLst/>
            <a:cxnLst/>
            <a:rect l="l" t="t" r="r" b="b"/>
            <a:pathLst>
              <a:path w="341005" h="376812">
                <a:moveTo>
                  <a:pt x="179590" y="105941"/>
                </a:moveTo>
                <a:cubicBezTo>
                  <a:pt x="189466" y="103284"/>
                  <a:pt x="200229" y="106383"/>
                  <a:pt x="207502" y="113978"/>
                </a:cubicBezTo>
                <a:lnTo>
                  <a:pt x="205155" y="116193"/>
                </a:lnTo>
                <a:cubicBezTo>
                  <a:pt x="198727" y="109493"/>
                  <a:pt x="189244" y="106732"/>
                  <a:pt x="180543" y="109027"/>
                </a:cubicBezTo>
                <a:cubicBezTo>
                  <a:pt x="171284" y="111470"/>
                  <a:pt x="164597" y="119184"/>
                  <a:pt x="163491" y="128699"/>
                </a:cubicBezTo>
                <a:lnTo>
                  <a:pt x="160301" y="128192"/>
                </a:lnTo>
                <a:cubicBezTo>
                  <a:pt x="160626" y="125509"/>
                  <a:pt x="161343" y="122953"/>
                  <a:pt x="162397" y="120583"/>
                </a:cubicBezTo>
                <a:cubicBezTo>
                  <a:pt x="163188" y="118806"/>
                  <a:pt x="164168" y="117134"/>
                  <a:pt x="165317" y="115593"/>
                </a:cubicBezTo>
                <a:close/>
                <a:moveTo>
                  <a:pt x="184774" y="76800"/>
                </a:moveTo>
                <a:cubicBezTo>
                  <a:pt x="189722" y="75892"/>
                  <a:pt x="194950" y="76276"/>
                  <a:pt x="199898" y="78055"/>
                </a:cubicBezTo>
                <a:lnTo>
                  <a:pt x="198784" y="81085"/>
                </a:lnTo>
                <a:cubicBezTo>
                  <a:pt x="190044" y="77951"/>
                  <a:pt x="180324" y="79705"/>
                  <a:pt x="173557" y="85636"/>
                </a:cubicBezTo>
                <a:cubicBezTo>
                  <a:pt x="166357" y="91948"/>
                  <a:pt x="163808" y="101834"/>
                  <a:pt x="167057" y="110845"/>
                </a:cubicBezTo>
                <a:lnTo>
                  <a:pt x="163976" y="111813"/>
                </a:lnTo>
                <a:cubicBezTo>
                  <a:pt x="161264" y="104174"/>
                  <a:pt x="162206" y="95982"/>
                  <a:pt x="166259" y="89343"/>
                </a:cubicBezTo>
                <a:lnTo>
                  <a:pt x="171329" y="83298"/>
                </a:lnTo>
                <a:cubicBezTo>
                  <a:pt x="175158" y="79908"/>
                  <a:pt x="179826" y="77708"/>
                  <a:pt x="184774" y="76800"/>
                </a:cubicBezTo>
                <a:close/>
                <a:moveTo>
                  <a:pt x="179076" y="24908"/>
                </a:moveTo>
                <a:cubicBezTo>
                  <a:pt x="173882" y="25821"/>
                  <a:pt x="169065" y="28595"/>
                  <a:pt x="165693" y="33023"/>
                </a:cubicBezTo>
                <a:lnTo>
                  <a:pt x="165081" y="32645"/>
                </a:lnTo>
                <a:lnTo>
                  <a:pt x="164343" y="33841"/>
                </a:lnTo>
                <a:lnTo>
                  <a:pt x="159156" y="28989"/>
                </a:lnTo>
                <a:cubicBezTo>
                  <a:pt x="147650" y="21890"/>
                  <a:pt x="132568" y="25462"/>
                  <a:pt x="125468" y="36968"/>
                </a:cubicBezTo>
                <a:cubicBezTo>
                  <a:pt x="125028" y="37682"/>
                  <a:pt x="124628" y="38410"/>
                  <a:pt x="124607" y="39302"/>
                </a:cubicBezTo>
                <a:cubicBezTo>
                  <a:pt x="121192" y="53871"/>
                  <a:pt x="126621" y="67918"/>
                  <a:pt x="137512" y="72288"/>
                </a:cubicBezTo>
                <a:lnTo>
                  <a:pt x="136408" y="75373"/>
                </a:lnTo>
                <a:cubicBezTo>
                  <a:pt x="125065" y="70889"/>
                  <a:pt x="118824" y="57470"/>
                  <a:pt x="120792" y="42874"/>
                </a:cubicBezTo>
                <a:cubicBezTo>
                  <a:pt x="110219" y="38045"/>
                  <a:pt x="97555" y="41998"/>
                  <a:pt x="91229" y="52250"/>
                </a:cubicBezTo>
                <a:cubicBezTo>
                  <a:pt x="86215" y="60377"/>
                  <a:pt x="87164" y="68019"/>
                  <a:pt x="90995" y="75559"/>
                </a:cubicBezTo>
                <a:cubicBezTo>
                  <a:pt x="88405" y="77546"/>
                  <a:pt x="86197" y="80074"/>
                  <a:pt x="84391" y="83001"/>
                </a:cubicBezTo>
                <a:cubicBezTo>
                  <a:pt x="75261" y="97799"/>
                  <a:pt x="79855" y="117197"/>
                  <a:pt x="94653" y="126328"/>
                </a:cubicBezTo>
                <a:cubicBezTo>
                  <a:pt x="99603" y="129383"/>
                  <a:pt x="105068" y="130901"/>
                  <a:pt x="110449" y="130283"/>
                </a:cubicBezTo>
                <a:cubicBezTo>
                  <a:pt x="111461" y="121556"/>
                  <a:pt x="114239" y="112980"/>
                  <a:pt x="118788" y="105103"/>
                </a:cubicBezTo>
                <a:lnTo>
                  <a:pt x="122060" y="106993"/>
                </a:lnTo>
                <a:cubicBezTo>
                  <a:pt x="117549" y="114804"/>
                  <a:pt x="114885" y="123345"/>
                  <a:pt x="114602" y="132066"/>
                </a:cubicBezTo>
                <a:cubicBezTo>
                  <a:pt x="118189" y="142541"/>
                  <a:pt x="127538" y="149533"/>
                  <a:pt x="138054" y="150704"/>
                </a:cubicBezTo>
                <a:lnTo>
                  <a:pt x="138622" y="157584"/>
                </a:lnTo>
                <a:cubicBezTo>
                  <a:pt x="141809" y="168599"/>
                  <a:pt x="152592" y="175355"/>
                  <a:pt x="163536" y="173320"/>
                </a:cubicBezTo>
                <a:lnTo>
                  <a:pt x="163736" y="174011"/>
                </a:lnTo>
                <a:lnTo>
                  <a:pt x="165086" y="173621"/>
                </a:lnTo>
                <a:lnTo>
                  <a:pt x="165671" y="180699"/>
                </a:lnTo>
                <a:cubicBezTo>
                  <a:pt x="169429" y="193686"/>
                  <a:pt x="183003" y="201168"/>
                  <a:pt x="195990" y="197411"/>
                </a:cubicBezTo>
                <a:cubicBezTo>
                  <a:pt x="196796" y="197178"/>
                  <a:pt x="197581" y="196907"/>
                  <a:pt x="198196" y="196260"/>
                </a:cubicBezTo>
                <a:cubicBezTo>
                  <a:pt x="209934" y="188156"/>
                  <a:pt x="215400" y="175007"/>
                  <a:pt x="211155" y="164763"/>
                </a:cubicBezTo>
                <a:cubicBezTo>
                  <a:pt x="205121" y="170199"/>
                  <a:pt x="196738" y="172687"/>
                  <a:pt x="188343" y="171472"/>
                </a:cubicBezTo>
                <a:lnTo>
                  <a:pt x="188829" y="168281"/>
                </a:lnTo>
                <a:cubicBezTo>
                  <a:pt x="198020" y="169602"/>
                  <a:pt x="207192" y="165939"/>
                  <a:pt x="212635" y="158774"/>
                </a:cubicBezTo>
                <a:cubicBezTo>
                  <a:pt x="218427" y="151149"/>
                  <a:pt x="218946" y="140953"/>
                  <a:pt x="213960" y="132774"/>
                </a:cubicBezTo>
                <a:lnTo>
                  <a:pt x="216785" y="131210"/>
                </a:lnTo>
                <a:cubicBezTo>
                  <a:pt x="222366" y="140465"/>
                  <a:pt x="221779" y="151983"/>
                  <a:pt x="215286" y="160619"/>
                </a:cubicBezTo>
                <a:lnTo>
                  <a:pt x="213805" y="162105"/>
                </a:lnTo>
                <a:cubicBezTo>
                  <a:pt x="218946" y="172938"/>
                  <a:pt x="214526" y="186813"/>
                  <a:pt x="203421" y="196175"/>
                </a:cubicBezTo>
                <a:cubicBezTo>
                  <a:pt x="208012" y="206854"/>
                  <a:pt x="220050" y="212429"/>
                  <a:pt x="231622" y="209082"/>
                </a:cubicBezTo>
                <a:cubicBezTo>
                  <a:pt x="239377" y="206838"/>
                  <a:pt x="243741" y="201989"/>
                  <a:pt x="246092" y="195539"/>
                </a:cubicBezTo>
                <a:cubicBezTo>
                  <a:pt x="255042" y="199507"/>
                  <a:pt x="265290" y="198199"/>
                  <a:pt x="272958" y="192601"/>
                </a:cubicBezTo>
                <a:lnTo>
                  <a:pt x="276795" y="193971"/>
                </a:lnTo>
                <a:cubicBezTo>
                  <a:pt x="289009" y="194016"/>
                  <a:pt x="298363" y="193248"/>
                  <a:pt x="304258" y="183694"/>
                </a:cubicBezTo>
                <a:cubicBezTo>
                  <a:pt x="309343" y="175453"/>
                  <a:pt x="308953" y="165378"/>
                  <a:pt x="303795" y="157923"/>
                </a:cubicBezTo>
                <a:cubicBezTo>
                  <a:pt x="298315" y="164420"/>
                  <a:pt x="291041" y="168177"/>
                  <a:pt x="283702" y="168174"/>
                </a:cubicBezTo>
                <a:lnTo>
                  <a:pt x="283555" y="164527"/>
                </a:lnTo>
                <a:cubicBezTo>
                  <a:pt x="293404" y="164978"/>
                  <a:pt x="303289" y="157339"/>
                  <a:pt x="308110" y="145450"/>
                </a:cubicBezTo>
                <a:cubicBezTo>
                  <a:pt x="311022" y="136198"/>
                  <a:pt x="308752" y="126109"/>
                  <a:pt x="302169" y="119023"/>
                </a:cubicBezTo>
                <a:cubicBezTo>
                  <a:pt x="296249" y="127191"/>
                  <a:pt x="286098" y="131525"/>
                  <a:pt x="275782" y="130309"/>
                </a:cubicBezTo>
                <a:lnTo>
                  <a:pt x="276183" y="127106"/>
                </a:lnTo>
                <a:cubicBezTo>
                  <a:pt x="285405" y="128184"/>
                  <a:pt x="294478" y="124281"/>
                  <a:pt x="299730" y="116974"/>
                </a:cubicBezTo>
                <a:lnTo>
                  <a:pt x="300207" y="116045"/>
                </a:lnTo>
                <a:cubicBezTo>
                  <a:pt x="300079" y="107222"/>
                  <a:pt x="295342" y="98867"/>
                  <a:pt x="287259" y="93880"/>
                </a:cubicBezTo>
                <a:cubicBezTo>
                  <a:pt x="284295" y="92051"/>
                  <a:pt x="281129" y="90828"/>
                  <a:pt x="277855" y="90561"/>
                </a:cubicBezTo>
                <a:cubicBezTo>
                  <a:pt x="271916" y="104194"/>
                  <a:pt x="259881" y="112708"/>
                  <a:pt x="248172" y="111695"/>
                </a:cubicBezTo>
                <a:cubicBezTo>
                  <a:pt x="248002" y="114741"/>
                  <a:pt x="246936" y="117719"/>
                  <a:pt x="245089" y="120348"/>
                </a:cubicBezTo>
                <a:cubicBezTo>
                  <a:pt x="241307" y="125729"/>
                  <a:pt x="234825" y="128827"/>
                  <a:pt x="228007" y="128511"/>
                </a:cubicBezTo>
                <a:lnTo>
                  <a:pt x="228158" y="125380"/>
                </a:lnTo>
                <a:cubicBezTo>
                  <a:pt x="233848" y="125642"/>
                  <a:pt x="239262" y="123097"/>
                  <a:pt x="242439" y="118667"/>
                </a:cubicBezTo>
                <a:cubicBezTo>
                  <a:pt x="244071" y="116391"/>
                  <a:pt x="244987" y="113796"/>
                  <a:pt x="245116" y="111152"/>
                </a:cubicBezTo>
                <a:lnTo>
                  <a:pt x="243716" y="110904"/>
                </a:lnTo>
                <a:lnTo>
                  <a:pt x="244539" y="108155"/>
                </a:lnTo>
                <a:cubicBezTo>
                  <a:pt x="244792" y="106166"/>
                  <a:pt x="244131" y="104285"/>
                  <a:pt x="243078" y="102544"/>
                </a:cubicBezTo>
                <a:cubicBezTo>
                  <a:pt x="240257" y="97875"/>
                  <a:pt x="235048" y="94922"/>
                  <a:pt x="229344" y="94755"/>
                </a:cubicBezTo>
                <a:lnTo>
                  <a:pt x="229436" y="91621"/>
                </a:lnTo>
                <a:cubicBezTo>
                  <a:pt x="236268" y="91821"/>
                  <a:pt x="242499" y="95409"/>
                  <a:pt x="245850" y="101072"/>
                </a:cubicBezTo>
                <a:cubicBezTo>
                  <a:pt x="247129" y="103235"/>
                  <a:pt x="247915" y="105575"/>
                  <a:pt x="248037" y="107973"/>
                </a:cubicBezTo>
                <a:cubicBezTo>
                  <a:pt x="258268" y="109553"/>
                  <a:pt x="268981" y="102051"/>
                  <a:pt x="274232" y="89778"/>
                </a:cubicBezTo>
                <a:cubicBezTo>
                  <a:pt x="278708" y="77339"/>
                  <a:pt x="274020" y="63056"/>
                  <a:pt x="262316" y="55834"/>
                </a:cubicBezTo>
                <a:cubicBezTo>
                  <a:pt x="257734" y="53007"/>
                  <a:pt x="252666" y="51626"/>
                  <a:pt x="247691" y="52231"/>
                </a:cubicBezTo>
                <a:cubicBezTo>
                  <a:pt x="248705" y="60913"/>
                  <a:pt x="245967" y="69020"/>
                  <a:pt x="239739" y="74185"/>
                </a:cubicBezTo>
                <a:lnTo>
                  <a:pt x="237649" y="71664"/>
                </a:lnTo>
                <a:cubicBezTo>
                  <a:pt x="244579" y="65918"/>
                  <a:pt x="246481" y="55888"/>
                  <a:pt x="243151" y="45920"/>
                </a:cubicBezTo>
                <a:cubicBezTo>
                  <a:pt x="241194" y="40124"/>
                  <a:pt x="237183" y="35004"/>
                  <a:pt x="231542" y="31523"/>
                </a:cubicBezTo>
                <a:cubicBezTo>
                  <a:pt x="221392" y="25261"/>
                  <a:pt x="208864" y="26095"/>
                  <a:pt x="199763" y="32668"/>
                </a:cubicBezTo>
                <a:lnTo>
                  <a:pt x="194721" y="27952"/>
                </a:lnTo>
                <a:cubicBezTo>
                  <a:pt x="189842" y="24941"/>
                  <a:pt x="184271" y="23995"/>
                  <a:pt x="179076" y="24908"/>
                </a:cubicBezTo>
                <a:close/>
                <a:moveTo>
                  <a:pt x="190632" y="62"/>
                </a:moveTo>
                <a:cubicBezTo>
                  <a:pt x="300121" y="2329"/>
                  <a:pt x="391248" y="125645"/>
                  <a:pt x="309641" y="225160"/>
                </a:cubicBezTo>
                <a:cubicBezTo>
                  <a:pt x="282892" y="251229"/>
                  <a:pt x="279266" y="288859"/>
                  <a:pt x="302841" y="374772"/>
                </a:cubicBezTo>
                <a:lnTo>
                  <a:pt x="121266" y="376812"/>
                </a:lnTo>
                <a:lnTo>
                  <a:pt x="109025" y="322355"/>
                </a:lnTo>
                <a:cubicBezTo>
                  <a:pt x="76580" y="333165"/>
                  <a:pt x="40716" y="329924"/>
                  <a:pt x="28778" y="318327"/>
                </a:cubicBezTo>
                <a:cubicBezTo>
                  <a:pt x="22923" y="311868"/>
                  <a:pt x="25422" y="291738"/>
                  <a:pt x="32859" y="276164"/>
                </a:cubicBezTo>
                <a:cubicBezTo>
                  <a:pt x="35235" y="270344"/>
                  <a:pt x="23179" y="268321"/>
                  <a:pt x="20618" y="259843"/>
                </a:cubicBezTo>
                <a:cubicBezTo>
                  <a:pt x="19440" y="251965"/>
                  <a:pt x="27377" y="251682"/>
                  <a:pt x="30757" y="247602"/>
                </a:cubicBezTo>
                <a:lnTo>
                  <a:pt x="18516" y="238938"/>
                </a:lnTo>
                <a:cubicBezTo>
                  <a:pt x="12669" y="232923"/>
                  <a:pt x="25811" y="221592"/>
                  <a:pt x="29458" y="212919"/>
                </a:cubicBezTo>
                <a:cubicBezTo>
                  <a:pt x="16679" y="208924"/>
                  <a:pt x="7006" y="203466"/>
                  <a:pt x="307" y="196983"/>
                </a:cubicBezTo>
                <a:cubicBezTo>
                  <a:pt x="-2572" y="186228"/>
                  <a:pt x="15339" y="171234"/>
                  <a:pt x="31089" y="151672"/>
                </a:cubicBezTo>
                <a:cubicBezTo>
                  <a:pt x="47602" y="132201"/>
                  <a:pt x="33821" y="117353"/>
                  <a:pt x="46470" y="75544"/>
                </a:cubicBezTo>
                <a:cubicBezTo>
                  <a:pt x="66559" y="23813"/>
                  <a:pt x="114124" y="-1423"/>
                  <a:pt x="190632" y="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Nadpis 1">
            <a:extLst>
              <a:ext uri="{FF2B5EF4-FFF2-40B4-BE49-F238E27FC236}">
                <a16:creationId xmlns:a16="http://schemas.microsoft.com/office/drawing/2014/main" id="{0D5D53E4-924C-442F-8D6C-7D3883730461}"/>
              </a:ext>
            </a:extLst>
          </p:cNvPr>
          <p:cNvSpPr txBox="1">
            <a:spLocks/>
          </p:cNvSpPr>
          <p:nvPr/>
        </p:nvSpPr>
        <p:spPr>
          <a:xfrm>
            <a:off x="0" y="103774"/>
            <a:ext cx="11362678" cy="844550"/>
          </a:xfrm>
          <a:prstGeom prst="rect">
            <a:avLst/>
          </a:prstGeom>
        </p:spPr>
        <p:txBody>
          <a:bodyPr vert="horz" lIns="43200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428D96"/>
                </a:solidFill>
                <a:latin typeface="+mn-lt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pl-PL" sz="3200" u="sng" dirty="0">
                <a:solidFill>
                  <a:schemeClr val="bg1"/>
                </a:solidFill>
              </a:rPr>
              <a:t>K diskuzi</a:t>
            </a:r>
          </a:p>
        </p:txBody>
      </p:sp>
      <p:sp>
        <p:nvSpPr>
          <p:cNvPr id="9" name="Zástupný symbol pro číslo snímku 6">
            <a:extLst>
              <a:ext uri="{FF2B5EF4-FFF2-40B4-BE49-F238E27FC236}">
                <a16:creationId xmlns:a16="http://schemas.microsoft.com/office/drawing/2014/main" id="{804AF3B4-6C10-4F19-AE1B-333996E3DD01}"/>
              </a:ext>
            </a:extLst>
          </p:cNvPr>
          <p:cNvSpPr txBox="1">
            <a:spLocks/>
          </p:cNvSpPr>
          <p:nvPr/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F7B30C74-F07A-421C-AE68-69AA47F8DB3C}" type="slidenum">
              <a:rPr lang="cs-CZ" smtClean="0">
                <a:solidFill>
                  <a:schemeClr val="accent1"/>
                </a:solidFill>
              </a:rPr>
              <a:pPr algn="r">
                <a:defRPr/>
              </a:pPr>
              <a:t>18</a:t>
            </a:fld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74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V="1">
            <a:off x="0" y="2340074"/>
            <a:ext cx="12192000" cy="3205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12192000" cy="5916246"/>
          </a:xfrm>
          <a:prstGeom prst="rect">
            <a:avLst/>
          </a:prstGeom>
          <a:solidFill>
            <a:srgbClr val="2E75B6"/>
          </a:solidFill>
        </p:spPr>
        <p:txBody>
          <a:bodyPr wrap="square" rtlCol="0">
            <a:noAutofit/>
          </a:bodyPr>
          <a:lstStyle/>
          <a:p>
            <a:endParaRPr lang="cs-CZ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0" y="1305342"/>
            <a:ext cx="11725836" cy="1015663"/>
          </a:xfrm>
          <a:prstGeom prst="rect">
            <a:avLst/>
          </a:prstGeom>
        </p:spPr>
        <p:txBody>
          <a:bodyPr wrap="square" lIns="432000">
            <a:spAutoFit/>
          </a:bodyPr>
          <a:lstStyle/>
          <a:p>
            <a:endParaRPr lang="cs-CZ" sz="2000" dirty="0"/>
          </a:p>
          <a:p>
            <a:r>
              <a:rPr lang="cs-CZ" sz="2000" b="1" dirty="0">
                <a:solidFill>
                  <a:schemeClr val="accent1">
                    <a:lumMod val="75000"/>
                  </a:schemeClr>
                </a:solidFill>
              </a:rPr>
              <a:t>DĚKUJEME VÁM ZA POZORNOST</a:t>
            </a:r>
          </a:p>
          <a:p>
            <a:endParaRPr lang="cs-CZ" sz="2000" dirty="0"/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660130" y="1150295"/>
            <a:ext cx="11442970" cy="45574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ts val="600"/>
              </a:spcBef>
              <a:buNone/>
            </a:pPr>
            <a:endParaRPr lang="pl-PL" sz="4400" b="1" dirty="0">
              <a:solidFill>
                <a:prstClr val="white"/>
              </a:solidFill>
              <a:latin typeface="Calibri" panose="020F0502020204030204"/>
              <a:cs typeface="+mn-cs"/>
            </a:endParaRPr>
          </a:p>
          <a:p>
            <a:pPr marL="0" lv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pl-PL" sz="4800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Děkuji za pozornost.</a:t>
            </a:r>
          </a:p>
          <a:p>
            <a:pPr marL="0" lvl="0" indent="0">
              <a:lnSpc>
                <a:spcPct val="100000"/>
              </a:lnSpc>
              <a:spcBef>
                <a:spcPts val="600"/>
              </a:spcBef>
              <a:buNone/>
            </a:pPr>
            <a:endParaRPr lang="cs-CZ" sz="4000" b="1" dirty="0">
              <a:solidFill>
                <a:prstClr val="white"/>
              </a:solidFill>
              <a:latin typeface="Calibri" panose="020F0502020204030204"/>
              <a:cs typeface="+mn-cs"/>
            </a:endParaRPr>
          </a:p>
          <a:p>
            <a:pPr marL="0" lv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cs-CZ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Viktor Pati</a:t>
            </a:r>
          </a:p>
          <a:p>
            <a:pPr marL="0" lv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cs-CZ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Další informace o OP Jan Amos Komenský </a:t>
            </a:r>
          </a:p>
          <a:p>
            <a:pPr marL="0" lv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cs-CZ" b="1" dirty="0">
                <a:solidFill>
                  <a:prstClr val="white"/>
                </a:solidFill>
                <a:latin typeface="Calibri" panose="020F0502020204030204"/>
                <a:cs typeface="+mn-cs"/>
              </a:rPr>
              <a:t>jsou dostupné na webových stránkách</a:t>
            </a:r>
          </a:p>
          <a:p>
            <a:pPr marL="0" lv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cs-CZ" b="1" u="sng" dirty="0">
                <a:solidFill>
                  <a:prstClr val="white"/>
                </a:solidFill>
                <a:latin typeface="Calibri" panose="020F0502020204030204"/>
                <a:cs typeface="+mn-cs"/>
              </a:rPr>
              <a:t>https://opvvv.msmt.cz/2021-plus</a:t>
            </a:r>
            <a:endParaRPr lang="cs-CZ" sz="2600" dirty="0">
              <a:solidFill>
                <a:prstClr val="white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54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234" y="288714"/>
            <a:ext cx="5627532" cy="562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22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0104a4cd-1400-468e-be1b-c7aad71d7d5a">15OPMSMT0001-78-4559</_dlc_DocId>
    <_dlc_DocIdUrl xmlns="0104a4cd-1400-468e-be1b-c7aad71d7d5a">
      <Url>https://op.msmt.cz/_layouts/15/DocIdRedir.aspx?ID=15OPMSMT0001-78-4559</Url>
      <Description>15OPMSMT0001-78-4559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EA6B83B94A9AD4086EF024A4B2ABCA0" ma:contentTypeVersion="2" ma:contentTypeDescription="Vytvoří nový dokument" ma:contentTypeScope="" ma:versionID="ecd8cb4f1c86fe5fffb55aba212263ca">
  <xsd:schema xmlns:xsd="http://www.w3.org/2001/XMLSchema" xmlns:xs="http://www.w3.org/2001/XMLSchema" xmlns:p="http://schemas.microsoft.com/office/2006/metadata/properties" xmlns:ns2="0104a4cd-1400-468e-be1b-c7aad71d7d5a" targetNamespace="http://schemas.microsoft.com/office/2006/metadata/properties" ma:root="true" ma:fieldsID="e78262c49ac82559fb01b2039c05d41d" ns2:_="">
    <xsd:import namespace="0104a4cd-1400-468e-be1b-c7aad71d7d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04a4cd-1400-468e-be1b-c7aad71d7d5a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Hodnota ID dokumentu" ma:description="Hodnota ID dokumentu přiřazená této položce" ma:internalName="_dlc_DocId" ma:readOnly="true">
      <xsd:simpleType>
        <xsd:restriction base="dms:Text"/>
      </xsd:simpleType>
    </xsd:element>
    <xsd:element name="_dlc_DocIdUrl" ma:index="9" nillable="true" ma:displayName="ID dokumentu" ma:description="Trvalý odkaz na tento dokument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Zachovat ID" ma:description="Ponechat ID po přidání" ma:hidden="true" ma:internalName="_dlc_DocIdPersistId" ma:readOnly="true">
      <xsd:simpleType>
        <xsd:restriction base="dms:Boolean"/>
      </xsd:simpleType>
    </xsd:element>
    <xsd:element name="SharedWithUsers" ma:index="11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C2578C9-97DF-4E30-B0F4-07B0CE903DD6}">
  <ds:schemaRefs>
    <ds:schemaRef ds:uri="0104a4cd-1400-468e-be1b-c7aad71d7d5a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9B00E145-DA5B-4030-8B75-4331A832C7A6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1B2982B2-2667-43FA-A1D8-D320DC7170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04a4cd-1400-468e-be1b-c7aad71d7d5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7AB93ED4-E1A0-4580-BC8B-CA1BD3E3FB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22148</TotalTime>
  <Words>1501</Words>
  <Application>Microsoft Office PowerPoint</Application>
  <PresentationFormat>Širokoúhlá obrazovka</PresentationFormat>
  <Paragraphs>344</Paragraphs>
  <Slides>19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4" baseType="lpstr">
      <vt:lpstr>맑은 고딕</vt:lpstr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MSMT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Čejková Michaela</dc:creator>
  <dc:description/>
  <cp:lastModifiedBy>Jaroslava Buzková</cp:lastModifiedBy>
  <cp:revision>1049</cp:revision>
  <cp:lastPrinted>2019-05-28T15:25:44Z</cp:lastPrinted>
  <dcterms:created xsi:type="dcterms:W3CDTF">2016-01-08T09:04:23Z</dcterms:created>
  <dcterms:modified xsi:type="dcterms:W3CDTF">2021-10-07T19:31:27Z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0x0101006EA6B83B94A9AD4086EF024A4B2ABCA0</vt:lpwstr>
  </property>
  <property fmtid="{D5CDD505-2E9C-101B-9397-08002B2CF9AE}" pid="3" name="_dlc_DocIdItemGuid">
    <vt:lpwstr>79e1e0d8-e9aa-479b-9ccf-33081214e0fc</vt:lpwstr>
  </property>
  <property fmtid="{D5CDD505-2E9C-101B-9397-08002B2CF9AE}" pid="4" name="Komentář">
    <vt:lpwstr>předepsané písmo Cabliri, daná velikost a barva písma</vt:lpwstr>
  </property>
</Properties>
</file>