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673" r:id="rId1"/>
  </p:sldMasterIdLst>
  <p:notesMasterIdLst>
    <p:notesMasterId r:id="rId25"/>
  </p:notesMasterIdLst>
  <p:handoutMasterIdLst>
    <p:handoutMasterId r:id="rId26"/>
  </p:handoutMasterIdLst>
  <p:sldIdLst>
    <p:sldId id="530" r:id="rId2"/>
    <p:sldId id="725" r:id="rId3"/>
    <p:sldId id="726" r:id="rId4"/>
    <p:sldId id="734" r:id="rId5"/>
    <p:sldId id="727" r:id="rId6"/>
    <p:sldId id="714" r:id="rId7"/>
    <p:sldId id="594" r:id="rId8"/>
    <p:sldId id="604" r:id="rId9"/>
    <p:sldId id="584" r:id="rId10"/>
    <p:sldId id="715" r:id="rId11"/>
    <p:sldId id="719" r:id="rId12"/>
    <p:sldId id="539" r:id="rId13"/>
    <p:sldId id="578" r:id="rId14"/>
    <p:sldId id="717" r:id="rId15"/>
    <p:sldId id="730" r:id="rId16"/>
    <p:sldId id="732" r:id="rId17"/>
    <p:sldId id="733" r:id="rId18"/>
    <p:sldId id="720" r:id="rId19"/>
    <p:sldId id="721" r:id="rId20"/>
    <p:sldId id="731" r:id="rId21"/>
    <p:sldId id="673" r:id="rId22"/>
    <p:sldId id="718" r:id="rId23"/>
    <p:sldId id="557" r:id="rId24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řeček Pavel, Ing." initials="KPI" lastIdx="1" clrIdx="0">
    <p:extLst>
      <p:ext uri="{19B8F6BF-5375-455C-9EA6-DF929625EA0E}">
        <p15:presenceInfo xmlns:p15="http://schemas.microsoft.com/office/powerpoint/2012/main" userId="S-1-5-21-1024343765-948047755-1557874966-2102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08" autoAdjust="0"/>
    <p:restoredTop sz="94660"/>
  </p:normalViewPr>
  <p:slideViewPr>
    <p:cSldViewPr snapToGrid="0">
      <p:cViewPr varScale="1">
        <p:scale>
          <a:sx n="63" d="100"/>
          <a:sy n="63" d="100"/>
        </p:scale>
        <p:origin x="924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FFFE37-5B72-41CD-A3D0-D4A2922361B1}" type="datetimeFigureOut">
              <a:rPr lang="cs-CZ" smtClean="0"/>
              <a:t>05.10.2021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622799" y="6456612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951891-3EBD-45A6-8A7F-A43C96ABE3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10896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2C9A5B-1EE5-41B1-A14D-0086EB452C30}" type="datetimeFigureOut">
              <a:rPr lang="cs-CZ" smtClean="0"/>
              <a:t>05.10.2021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50900"/>
            <a:ext cx="4075112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92201" y="3271103"/>
            <a:ext cx="7942238" cy="267645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621696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375547-E490-4E46-896A-3B9E014CC7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3962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375547-E490-4E46-896A-3B9E014CC759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0519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768000" y="1224000"/>
            <a:ext cx="7824000" cy="1522800"/>
          </a:xfrm>
        </p:spPr>
        <p:txBody>
          <a:bodyPr lIns="0" tIns="0" rIns="0" bIns="0" anchor="b">
            <a:noAutofit/>
          </a:bodyPr>
          <a:lstStyle>
            <a:lvl1pPr algn="l">
              <a:defRPr sz="3400" cap="small" baseline="0">
                <a:solidFill>
                  <a:srgbClr val="87888A"/>
                </a:solidFill>
                <a:latin typeface="Calibri" panose="020F0502020204030204" pitchFamily="34" charset="0"/>
              </a:defRPr>
            </a:lvl1pPr>
          </a:lstStyle>
          <a:p>
            <a:r>
              <a:rPr lang="cs-CZ"/>
              <a:t>Změny financování </a:t>
            </a:r>
            <a:br>
              <a:rPr lang="cs-CZ"/>
            </a:br>
            <a:r>
              <a:rPr lang="cs-CZ"/>
              <a:t>regionálního školství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68000" y="6022800"/>
            <a:ext cx="5181696" cy="415200"/>
          </a:xfr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cap="small" baseline="0">
                <a:solidFill>
                  <a:srgbClr val="87888A"/>
                </a:solidFill>
                <a:latin typeface="Calibri" panose="020F05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1592383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cs-CZ"/>
              <a:t>Aktuální stav přípravy změny financování </a:t>
            </a:r>
            <a:r>
              <a:rPr lang="cs-CZ" err="1"/>
              <a:t>RgŠ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 hasCustomPrompt="1"/>
          </p:nvPr>
        </p:nvSpPr>
        <p:spPr>
          <a:xfrm>
            <a:off x="729599" y="1825625"/>
            <a:ext cx="10515600" cy="4351338"/>
          </a:xfrm>
        </p:spPr>
        <p:txBody>
          <a:bodyPr>
            <a:noAutofit/>
          </a:bodyPr>
          <a:lstStyle>
            <a:lvl1pPr>
              <a:defRPr/>
            </a:lvl1pPr>
            <a:lvl2pPr marL="108000" indent="0">
              <a:buNone/>
              <a:defRPr/>
            </a:lvl2pPr>
            <a:lvl3pPr marL="612000" indent="-180000">
              <a:defRPr/>
            </a:lvl3pPr>
            <a:lvl4pPr>
              <a:defRPr lang="cs-CZ" sz="1900" kern="1200" baseline="0" dirty="0" smtClean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432000" indent="0">
              <a:buFont typeface="Arial" panose="020B0604020202020204" pitchFamily="34" charset="0"/>
              <a:buNone/>
              <a:defRPr baseline="0"/>
            </a:lvl5pPr>
            <a:lvl6pPr marL="1260000">
              <a:defRPr lang="cs-CZ" sz="1900" b="0" kern="120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6pPr>
          </a:lstStyle>
          <a:p>
            <a:pPr lvl="0"/>
            <a:r>
              <a:rPr lang="cs-CZ"/>
              <a:t>zákon č. 167/2018 Sb. posunul účinnost změny financování o 1 rok, </a:t>
            </a:r>
            <a:br>
              <a:rPr lang="cs-CZ"/>
            </a:br>
            <a:r>
              <a:rPr lang="cs-CZ"/>
              <a:t>tj. na 1. ledna 2020</a:t>
            </a:r>
          </a:p>
          <a:p>
            <a:pPr lvl="0"/>
            <a:r>
              <a:rPr lang="cs-CZ"/>
              <a:t>rok 2019 – přechodový rok </a:t>
            </a:r>
          </a:p>
          <a:p>
            <a:pPr marL="612000" lvl="3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/>
              <a:t>financování jako doposud (republikové a krajské normativy)</a:t>
            </a:r>
          </a:p>
          <a:p>
            <a:pPr lvl="3"/>
            <a:r>
              <a:rPr lang="cs-CZ"/>
              <a:t>doplněny 3 nové jednoroční rozvojové programy:</a:t>
            </a:r>
          </a:p>
          <a:p>
            <a:pPr lvl="4"/>
            <a:r>
              <a:rPr lang="cs-CZ"/>
              <a:t>	od 1. 1. 2019</a:t>
            </a:r>
          </a:p>
          <a:p>
            <a:pPr lvl="5"/>
            <a:r>
              <a:rPr lang="cs-CZ"/>
              <a:t>RP na vyrovnávání mezikrajových rozdílů v odměňování pedagogů </a:t>
            </a:r>
            <a:br>
              <a:rPr lang="cs-CZ"/>
            </a:br>
            <a:r>
              <a:rPr lang="cs-CZ"/>
              <a:t>v MŠ, ZŠ, ŠD a SŠ – peníze jsou již na školách </a:t>
            </a:r>
          </a:p>
          <a:p>
            <a:pPr lvl="5"/>
            <a:r>
              <a:rPr lang="cs-CZ"/>
              <a:t>RP pro MŠ (překryv a rozšíření provozu MŠ)</a:t>
            </a:r>
          </a:p>
          <a:p>
            <a:pPr lvl="4"/>
            <a:r>
              <a:rPr lang="cs-CZ"/>
              <a:t>	od 1. 9. 2019</a:t>
            </a:r>
          </a:p>
          <a:p>
            <a:pPr marL="1260000" lvl="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cs-CZ"/>
              <a:t>RP pro ZŠ a SŠ na zohlednění náběhu </a:t>
            </a:r>
            <a:r>
              <a:rPr lang="cs-CZ" err="1"/>
              <a:t>PHmax</a:t>
            </a:r>
            <a:endParaRPr lang="cs-CZ"/>
          </a:p>
          <a:p>
            <a:pPr lvl="2"/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252370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9667" y="944564"/>
            <a:ext cx="10515600" cy="609917"/>
          </a:xfrm>
        </p:spPr>
        <p:txBody>
          <a:bodyPr anchor="t" anchorCtr="0">
            <a:noAutofit/>
          </a:bodyPr>
          <a:lstStyle>
            <a:lvl1pPr>
              <a:lnSpc>
                <a:spcPct val="100000"/>
              </a:lnSpc>
              <a:defRPr sz="2100" baseline="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  <p:graphicFrame>
        <p:nvGraphicFramePr>
          <p:cNvPr id="7" name="Tabulka 6"/>
          <p:cNvGraphicFramePr>
            <a:graphicFrameLocks noGrp="1"/>
          </p:cNvGraphicFramePr>
          <p:nvPr userDrawn="1"/>
        </p:nvGraphicFramePr>
        <p:xfrm>
          <a:off x="729599" y="3546686"/>
          <a:ext cx="10515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3532208531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44615953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82864684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7133029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500415985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18001944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3982664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2215755881"/>
                  </a:ext>
                </a:extLst>
              </a:tr>
            </a:tbl>
          </a:graphicData>
        </a:graphic>
      </p:graphicFrame>
      <p:sp>
        <p:nvSpPr>
          <p:cNvPr id="8" name="Zástupný symbol pro obsah 2"/>
          <p:cNvSpPr>
            <a:spLocks noGrp="1"/>
          </p:cNvSpPr>
          <p:nvPr>
            <p:ph idx="13"/>
          </p:nvPr>
        </p:nvSpPr>
        <p:spPr>
          <a:xfrm>
            <a:off x="729599" y="1825625"/>
            <a:ext cx="10935352" cy="1472776"/>
          </a:xfrm>
        </p:spPr>
        <p:txBody>
          <a:bodyPr>
            <a:no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9" name="Zástupný symbol pro obsah 2"/>
          <p:cNvSpPr>
            <a:spLocks noGrp="1"/>
          </p:cNvSpPr>
          <p:nvPr>
            <p:ph idx="14"/>
          </p:nvPr>
        </p:nvSpPr>
        <p:spPr>
          <a:xfrm>
            <a:off x="719667" y="4636559"/>
            <a:ext cx="10935352" cy="1472776"/>
          </a:xfrm>
        </p:spPr>
        <p:txBody>
          <a:bodyPr>
            <a:no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97619204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29599" y="1849437"/>
            <a:ext cx="51562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80964" y="1849437"/>
            <a:ext cx="51562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8197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8721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863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slední stránk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89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729600" y="936001"/>
            <a:ext cx="10838169" cy="622138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cs-CZ"/>
              <a:t>Aktuální stav přípravy změny financování </a:t>
            </a:r>
            <a:r>
              <a:rPr lang="cs-CZ" err="1"/>
              <a:t>RgŠ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9600" y="1825625"/>
            <a:ext cx="10515600" cy="435133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/>
              <a:t>zákon č. 167/2018 Sb. posunul účinnost změny financování o 1 rok, </a:t>
            </a:r>
            <a:br>
              <a:rPr lang="cs-CZ"/>
            </a:br>
            <a:r>
              <a:rPr lang="cs-CZ"/>
              <a:t>tj. na 1. ledna 2020</a:t>
            </a:r>
          </a:p>
          <a:p>
            <a:pPr lvl="0"/>
            <a:r>
              <a:rPr lang="cs-CZ"/>
              <a:t>rok 2019 – přechodový rok </a:t>
            </a:r>
          </a:p>
          <a:p>
            <a:pPr marL="612000" lvl="3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/>
              <a:t>financování jako doposud (republikové a krajské normativy)</a:t>
            </a:r>
          </a:p>
          <a:p>
            <a:pPr lvl="3"/>
            <a:r>
              <a:rPr lang="cs-CZ"/>
              <a:t>doplněny 3 nové jednoroční rozvojové programy:</a:t>
            </a:r>
          </a:p>
          <a:p>
            <a:pPr lvl="4"/>
            <a:r>
              <a:rPr lang="cs-CZ"/>
              <a:t>	od 1. 1. 2019</a:t>
            </a:r>
          </a:p>
          <a:p>
            <a:pPr lvl="5"/>
            <a:r>
              <a:rPr lang="cs-CZ"/>
              <a:t>RP na vyrovnávání mezikrajových rozdílů v odměňování pedagogů </a:t>
            </a:r>
            <a:br>
              <a:rPr lang="cs-CZ"/>
            </a:br>
            <a:r>
              <a:rPr lang="cs-CZ"/>
              <a:t>v MŠ, ZŠ, ŠD a SŠ – peníze jsou již na školách </a:t>
            </a:r>
          </a:p>
          <a:p>
            <a:pPr lvl="5"/>
            <a:r>
              <a:rPr lang="cs-CZ"/>
              <a:t>RP pro MŠ (překryv a rozšíření provozu MŠ)</a:t>
            </a:r>
          </a:p>
          <a:p>
            <a:pPr lvl="4"/>
            <a:r>
              <a:rPr lang="cs-CZ"/>
              <a:t>	od 1. 9. 2019</a:t>
            </a:r>
          </a:p>
          <a:p>
            <a:pPr marL="1260000" lvl="5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pPr>
            <a:r>
              <a:rPr lang="cs-CZ"/>
              <a:t>RP pro ZŠ a SŠ na zohlednění náběhu </a:t>
            </a:r>
            <a:r>
              <a:rPr lang="cs-CZ" err="1"/>
              <a:t>PHmax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1694566" y="101218"/>
            <a:ext cx="4974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323BD8D3-A9DD-40CB-A396-ADCE34852C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3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100" kern="1200" cap="all" baseline="0">
          <a:solidFill>
            <a:srgbClr val="428D96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324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800"/>
        </a:spcAft>
        <a:buClr>
          <a:srgbClr val="428D96"/>
        </a:buClr>
        <a:buFont typeface="Calibri Light" panose="020F0302020204030204" pitchFamily="34" charset="0"/>
        <a:buChar char="●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324000" indent="-216000" algn="l" defTabSz="91440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>
          <a:srgbClr val="428D96"/>
        </a:buClr>
        <a:buFont typeface="Calibri Light" panose="020F0302020204030204" pitchFamily="34" charset="0"/>
        <a:buChar char="●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612000" indent="-18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3pPr>
      <a:lvl4pPr marL="612000" indent="-18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4pPr>
      <a:lvl5pPr marL="612000" indent="-180000" algn="l" defTabSz="914400" rtl="0" eaLnBrk="1" latinLnBrk="0" hangingPunct="1">
        <a:lnSpc>
          <a:spcPct val="100000"/>
        </a:lnSpc>
        <a:spcBef>
          <a:spcPts val="0"/>
        </a:spcBef>
        <a:buFont typeface="Arial" panose="020B0604020202020204" pitchFamily="34" charset="0"/>
        <a:buChar char="•"/>
        <a:defRPr sz="19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5pPr>
      <a:lvl6pPr marL="1260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40">
          <p15:clr>
            <a:srgbClr val="F26B43"/>
          </p15:clr>
        </p15:guide>
        <p15:guide id="2" pos="5534">
          <p15:clr>
            <a:srgbClr val="F26B43"/>
          </p15:clr>
        </p15:guide>
        <p15:guide id="3" orient="horz" pos="595">
          <p15:clr>
            <a:srgbClr val="F26B43"/>
          </p15:clr>
        </p15:guide>
        <p15:guide id="4" orient="horz" pos="390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mt.cz/vzdelavani/stredni-vzdelavani/prijimani-na-stredni-skoly-a-konzervator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hyperlink" Target="https://www.fulbright.cz/hledame-stredni-skoly-pro-30-asistentu-do-vyuky-anglictiny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68000" y="284309"/>
            <a:ext cx="7824000" cy="2976703"/>
          </a:xfrm>
        </p:spPr>
        <p:txBody>
          <a:bodyPr/>
          <a:lstStyle/>
          <a:p>
            <a:br>
              <a:rPr lang="cs-CZ" dirty="0"/>
            </a:br>
            <a:br>
              <a:rPr lang="cs-CZ" dirty="0"/>
            </a:br>
            <a:br>
              <a:rPr lang="cs-CZ" dirty="0"/>
            </a:br>
            <a:r>
              <a:rPr lang="cs-CZ" sz="4400" dirty="0"/>
              <a:t>Celostátní seminář ředitelů Středních průmyslových škol</a:t>
            </a:r>
            <a:br>
              <a:rPr lang="cs-CZ" sz="4400" dirty="0"/>
            </a:br>
            <a:endParaRPr lang="cs-CZ" sz="28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vert="horz" lIns="0" tIns="0" rIns="0" bIns="0" rtlCol="0" anchor="t">
            <a:normAutofit/>
          </a:bodyPr>
          <a:lstStyle/>
          <a:p>
            <a:r>
              <a:rPr lang="cs-CZ" dirty="0">
                <a:latin typeface="Calibri"/>
                <a:cs typeface="Calibri"/>
              </a:rPr>
              <a:t>říjen 2021, Špindlerův mlýn</a:t>
            </a:r>
          </a:p>
          <a:p>
            <a:endParaRPr lang="cs-CZ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9376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C532B03-2C78-46D5-B352-8A6498EC8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019" y="1241638"/>
            <a:ext cx="10515600" cy="1470825"/>
          </a:xfrm>
        </p:spPr>
        <p:txBody>
          <a:bodyPr/>
          <a:lstStyle/>
          <a:p>
            <a:pPr marL="108000" indent="0" algn="ctr">
              <a:buNone/>
            </a:pPr>
            <a:r>
              <a:rPr lang="cs-CZ" sz="9600" b="1" dirty="0">
                <a:solidFill>
                  <a:schemeClr val="accent1"/>
                </a:solidFill>
              </a:rPr>
              <a:t>Rekapitulace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2263762-C3EA-4054-BFA1-F3777FF18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025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D18C7C-384A-4005-80AE-57D39DC9E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Aktualizace RVP (srpen 2020)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B4359B-9DCA-4C01-9781-AB0FD95EAA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825625"/>
            <a:ext cx="10515600" cy="4351338"/>
          </a:xfrm>
        </p:spPr>
        <p:txBody>
          <a:bodyPr/>
          <a:lstStyle/>
          <a:p>
            <a:pPr algn="just"/>
            <a:r>
              <a:rPr lang="cs-CZ" sz="2000" dirty="0">
                <a:latin typeface="+mn-lt"/>
              </a:rPr>
              <a:t>K 1. září 2020 vydalo ministerstvo Opatřením ministra školství, mládeže a tělovýchovy aktualizované rámcové vzdělávací programy oborů středního vzdělávání kategorie dosaženého vzdělání J, E, H, L0, L5, M a P stanovené v nařízení vlády č. 211/2010 Sb., o soustavě oborů vzdělání v základním, středním a vyšším odborném vzdělávání, ve znění pozdějších předpisů, č. j. MSMT-31622/2020-1. Pro střední školy to znamená, že mají povinnost </a:t>
            </a:r>
            <a:r>
              <a:rPr lang="cs-CZ" sz="2000" b="1" dirty="0">
                <a:latin typeface="+mn-lt"/>
              </a:rPr>
              <a:t>zahájit výuku podle aktualizovaných RVP nejpozději od 1. září 2022, počínaje prvním ročníkem.</a:t>
            </a:r>
          </a:p>
          <a:p>
            <a:pPr marL="108000" indent="0" algn="just">
              <a:buNone/>
            </a:pPr>
            <a:endParaRPr lang="cs-CZ" sz="2000" dirty="0">
              <a:latin typeface="+mn-lt"/>
            </a:endParaRPr>
          </a:p>
          <a:p>
            <a:pPr algn="just"/>
            <a:r>
              <a:rPr lang="cs-CZ" sz="2000" dirty="0">
                <a:latin typeface="+mn-lt"/>
              </a:rPr>
              <a:t>V RVP došlo především:</a:t>
            </a:r>
          </a:p>
          <a:p>
            <a:pPr lvl="3" algn="just">
              <a:buFontTx/>
              <a:buChar char="-"/>
            </a:pPr>
            <a:r>
              <a:rPr lang="cs-CZ" sz="2000" b="1" dirty="0">
                <a:latin typeface="+mn-lt"/>
              </a:rPr>
              <a:t>k aktualizaci odborné složky</a:t>
            </a:r>
            <a:r>
              <a:rPr lang="cs-CZ" sz="2000" dirty="0">
                <a:latin typeface="+mn-lt"/>
              </a:rPr>
              <a:t> vzdělávání rámcových vzdělávacích programů tak, aby odpovídala potřebám trhu práce, </a:t>
            </a:r>
          </a:p>
          <a:p>
            <a:pPr lvl="2" algn="just">
              <a:buFontTx/>
              <a:buChar char="-"/>
            </a:pPr>
            <a:r>
              <a:rPr lang="cs-CZ" sz="2000" dirty="0">
                <a:latin typeface="+mn-lt"/>
              </a:rPr>
              <a:t>ve všeobecné složce vzdělávání došlo </a:t>
            </a:r>
            <a:r>
              <a:rPr lang="cs-CZ" sz="2000" b="1" dirty="0">
                <a:latin typeface="+mn-lt"/>
              </a:rPr>
              <a:t>k aktualizaci oblasti ekonomického vzdělání </a:t>
            </a:r>
            <a:r>
              <a:rPr lang="cs-CZ" sz="2000" dirty="0">
                <a:latin typeface="+mn-lt"/>
              </a:rPr>
              <a:t>dle požadavků vydaného Standardu finanční gramotnosti,</a:t>
            </a:r>
          </a:p>
          <a:p>
            <a:pPr lvl="2" algn="just">
              <a:buFontTx/>
              <a:buChar char="-"/>
            </a:pPr>
            <a:r>
              <a:rPr lang="cs-CZ" sz="2000" dirty="0">
                <a:latin typeface="+mn-lt"/>
              </a:rPr>
              <a:t>byla </a:t>
            </a:r>
            <a:r>
              <a:rPr lang="cs-CZ" sz="2000" b="1" dirty="0">
                <a:latin typeface="+mn-lt"/>
              </a:rPr>
              <a:t>doplněna vazba na Národní soustavu kvalifikaci (NSK)</a:t>
            </a:r>
            <a:r>
              <a:rPr lang="cs-CZ" sz="2000" dirty="0">
                <a:latin typeface="+mn-lt"/>
              </a:rPr>
              <a:t>. 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035B89F-F6A4-4A38-A123-1025F038B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40191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066C46-3641-4CA0-95BE-9B5170A95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Pokusné ověřování – vzdělávací okruh informační technologie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AF22FC5A-0952-4E49-A0D7-030FE67CB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sz="2000" dirty="0">
                <a:latin typeface="+mn-lt"/>
              </a:rPr>
              <a:t>V návaznosti na vydání aktualizovaných rámcových vzdělávacích programů vyhlásilo ministerstvo pokusné ověřování </a:t>
            </a:r>
            <a:r>
              <a:rPr lang="cs-CZ" sz="2000" b="1" dirty="0">
                <a:latin typeface="+mn-lt"/>
              </a:rPr>
              <a:t>nového pojetí výuky vzdělávání vzdělávacího okruhu Informační technologie a průřezového tématu Člověk a digitální svět ve středním odborném vzdělávání</a:t>
            </a:r>
            <a:r>
              <a:rPr lang="cs-CZ" sz="2000" dirty="0">
                <a:latin typeface="+mn-lt"/>
              </a:rPr>
              <a:t> (č. j. MSMT-32444/2020-2). </a:t>
            </a:r>
          </a:p>
          <a:p>
            <a:pPr algn="just"/>
            <a:r>
              <a:rPr lang="cs-CZ" sz="2000" dirty="0">
                <a:latin typeface="+mn-lt"/>
              </a:rPr>
              <a:t>Pokusné ověřování bylo zahájeno 1. září 2020 a jeho ukončení je plánováno na 31. srpna 2024. Do pokusného ověřování se můžete přihlásit podáním písemné žádosti o zařazení do pokusného ověřování, kterou zašlete ministerstvu nejpozději do 1. srpna daného kalendářního roku.</a:t>
            </a:r>
          </a:p>
          <a:p>
            <a:pPr algn="just"/>
            <a:r>
              <a:rPr lang="cs-CZ" sz="2000" dirty="0">
                <a:latin typeface="+mn-lt"/>
              </a:rPr>
              <a:t>Pokusné ověřování se vtahuje na aktualizaci vzdělávací oblasti Vzdělávání v informačních a komunikačních technologiích rámcových vzdělávacích programů středního odborného vzdělávání. Cílem je ověřit obsah, metody a formy vzdělávání vzdělávacího okruhu Informační technologie </a:t>
            </a:r>
            <a:br>
              <a:rPr lang="cs-CZ" sz="2000" dirty="0">
                <a:latin typeface="+mn-lt"/>
              </a:rPr>
            </a:br>
            <a:r>
              <a:rPr lang="cs-CZ" sz="2000" dirty="0">
                <a:latin typeface="+mn-lt"/>
              </a:rPr>
              <a:t>a průřezového tématu Člověk a digitální svět před implementací do rámcových vzdělávacích programů pro střední odborné vzdělávání v rámci jejich revizí.</a:t>
            </a:r>
          </a:p>
          <a:p>
            <a:pPr algn="just"/>
            <a:r>
              <a:rPr lang="cs-CZ" sz="2000" dirty="0"/>
              <a:t>Pokusné ověřování se </a:t>
            </a:r>
            <a:r>
              <a:rPr lang="cs-CZ" sz="2000" b="1" dirty="0"/>
              <a:t>nevztahuje na obor vzdělání 18-20-M/01 </a:t>
            </a:r>
            <a:r>
              <a:rPr lang="cs-CZ" sz="2000" dirty="0"/>
              <a:t>Informační technologie a skupinu oborů vzdělání 79 Obecná příprava.</a:t>
            </a:r>
          </a:p>
          <a:p>
            <a:pPr algn="just"/>
            <a:endParaRPr lang="cs-CZ" sz="2000" dirty="0">
              <a:latin typeface="+mn-lt"/>
            </a:endParaRPr>
          </a:p>
          <a:p>
            <a:pPr marL="108000" indent="0">
              <a:buNone/>
            </a:pP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D661DBC-C2FA-4439-9CB9-E1BA93778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354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D18C7C-384A-4005-80AE-57D39DC9E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„</a:t>
            </a:r>
            <a:r>
              <a:rPr lang="cs-CZ" dirty="0" err="1"/>
              <a:t>covidový</a:t>
            </a:r>
            <a:r>
              <a:rPr lang="cs-CZ" dirty="0"/>
              <a:t>“ Dodatek RVP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B4359B-9DCA-4C01-9781-AB0FD95EAA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825625"/>
            <a:ext cx="10515600" cy="4351338"/>
          </a:xfrm>
        </p:spPr>
        <p:txBody>
          <a:bodyPr/>
          <a:lstStyle/>
          <a:p>
            <a:pPr algn="just"/>
            <a:r>
              <a:rPr lang="cs-CZ" sz="2400" dirty="0">
                <a:latin typeface="+mn-lt"/>
              </a:rPr>
              <a:t>V souladu s ustanovením § 4 odst. 4 školského zákona byl vydán DODATEK k RVP ve formě</a:t>
            </a:r>
            <a:r>
              <a:rPr lang="cs-CZ" sz="2400" b="1" dirty="0">
                <a:latin typeface="+mn-lt"/>
              </a:rPr>
              <a:t> opatření ministra =&gt; za účelem zmírnění negativních dopadů na vzdělávání v době pandemie nemoci COVID-19, platné rámcové vzdělávací programy oborů středního vzdělávání kategorie dosaženého vzdělání J, E, H, L, M a K.</a:t>
            </a:r>
          </a:p>
          <a:p>
            <a:pPr algn="just"/>
            <a:r>
              <a:rPr lang="cs-CZ" sz="2400" dirty="0">
                <a:latin typeface="+mn-lt"/>
              </a:rPr>
              <a:t>Obsahem změny je možnost upravit ve školním roce 2021/2022 pro 2. až 4. ročníky, ve školním roce 2022/2023 pro 3. a 4. ročníky a ve školním roce 2023/2024 pro 4. ročníky rámcový vzdělávací program tak, aby bylo odučeno učivo nezbytné pro profil absolventa, a dále pak možnost upravit počet týdenních vyučovacích hodin stanovených v učebním </a:t>
            </a:r>
            <a:r>
              <a:rPr lang="cs-CZ" sz="2400">
                <a:latin typeface="+mn-lt"/>
              </a:rPr>
              <a:t>plánu.</a:t>
            </a:r>
          </a:p>
          <a:p>
            <a:pPr algn="just"/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035B89F-F6A4-4A38-A123-1025F038B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4559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D3CB08-DA7F-43EA-B9C6-E14E4776A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600" y="796447"/>
            <a:ext cx="10838169" cy="622138"/>
          </a:xfrm>
        </p:spPr>
        <p:txBody>
          <a:bodyPr/>
          <a:lstStyle/>
          <a:p>
            <a:r>
              <a:rPr lang="cs-CZ" dirty="0"/>
              <a:t>Přijímání do středního vzdělávání ve školním roce 2021/2022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C04C173-12A7-4D64-B983-03954DEA8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600" y="1710215"/>
            <a:ext cx="10515600" cy="4351338"/>
          </a:xfrm>
        </p:spPr>
        <p:txBody>
          <a:bodyPr/>
          <a:lstStyle/>
          <a:p>
            <a:pPr marL="108000" indent="0" algn="ctr">
              <a:buNone/>
            </a:pPr>
            <a:r>
              <a:rPr lang="cs-CZ" sz="2000" b="1" dirty="0">
                <a:solidFill>
                  <a:schemeClr val="accent1"/>
                </a:solidFill>
                <a:latin typeface="+mn-lt"/>
              </a:rPr>
              <a:t>Pro přijímací řízení ve školním roce 2021/2022 předpokládáme systém přijímání dle stávající platné legislativy, tedy v souladu se školským zákonem a vyhláškou č. 353/2016 Sb., o přijímacím řízení ke střednímu vzdělávání, ve znění pozdějších předpisů.</a:t>
            </a:r>
          </a:p>
          <a:p>
            <a:r>
              <a:rPr lang="cs-CZ" sz="1600" dirty="0">
                <a:latin typeface="+mn-lt"/>
              </a:rPr>
              <a:t>Termíny konání jednotné zkoušky:</a:t>
            </a:r>
          </a:p>
          <a:p>
            <a:pPr marL="645750" indent="-285750">
              <a:spcAft>
                <a:spcPts val="0"/>
              </a:spcAft>
              <a:buFontTx/>
              <a:buChar char="-"/>
            </a:pPr>
            <a:r>
              <a:rPr lang="cs-CZ" sz="1600" dirty="0">
                <a:latin typeface="+mn-lt"/>
              </a:rPr>
              <a:t>Čtyřleté obory vzdělání, včetně nástavbového studia: 1. termín: úterý</a:t>
            </a:r>
            <a:r>
              <a:rPr lang="cs-CZ" sz="1600" b="1" dirty="0">
                <a:latin typeface="+mn-lt"/>
              </a:rPr>
              <a:t> 12. dubna 2022, </a:t>
            </a:r>
            <a:r>
              <a:rPr lang="cs-CZ" sz="1600" dirty="0">
                <a:latin typeface="+mn-lt"/>
              </a:rPr>
              <a:t>2. termín: středa </a:t>
            </a:r>
            <a:r>
              <a:rPr lang="cs-CZ" sz="1600" b="1" dirty="0">
                <a:latin typeface="+mn-lt"/>
              </a:rPr>
              <a:t>13. dubna 2022</a:t>
            </a:r>
          </a:p>
          <a:p>
            <a:pPr marL="645750" indent="-285750">
              <a:spcAft>
                <a:spcPts val="0"/>
              </a:spcAft>
              <a:buFontTx/>
              <a:buChar char="-"/>
            </a:pPr>
            <a:r>
              <a:rPr lang="cs-CZ" sz="1600" dirty="0">
                <a:latin typeface="+mn-lt"/>
              </a:rPr>
              <a:t>Obory šestiletých a osmiletých gymnázií: 1. termín: úterý </a:t>
            </a:r>
            <a:r>
              <a:rPr lang="cs-CZ" sz="1600" b="1" dirty="0">
                <a:latin typeface="+mn-lt"/>
              </a:rPr>
              <a:t>19. dubna 2022, </a:t>
            </a:r>
            <a:r>
              <a:rPr lang="cs-CZ" sz="1600" dirty="0">
                <a:latin typeface="+mn-lt"/>
              </a:rPr>
              <a:t>2. termín: středa </a:t>
            </a:r>
            <a:r>
              <a:rPr lang="cs-CZ" sz="1600" b="1" dirty="0">
                <a:latin typeface="+mn-lt"/>
              </a:rPr>
              <a:t>20. dubna 2022</a:t>
            </a:r>
          </a:p>
          <a:p>
            <a:pPr marL="645750" indent="-285750">
              <a:spcAft>
                <a:spcPts val="0"/>
              </a:spcAft>
              <a:buFontTx/>
              <a:buChar char="-"/>
            </a:pPr>
            <a:r>
              <a:rPr lang="cs-CZ" sz="1600" b="1" dirty="0">
                <a:latin typeface="+mn-lt"/>
              </a:rPr>
              <a:t>Náhradní termín </a:t>
            </a:r>
            <a:r>
              <a:rPr lang="cs-CZ" sz="1600" dirty="0">
                <a:latin typeface="+mn-lt"/>
              </a:rPr>
              <a:t>pro všechny uvedené obory vzdělání: 1. termín: úterý </a:t>
            </a:r>
            <a:r>
              <a:rPr lang="cs-CZ" sz="1600" b="1" dirty="0">
                <a:latin typeface="+mn-lt"/>
              </a:rPr>
              <a:t>10. května 2022, </a:t>
            </a:r>
            <a:r>
              <a:rPr lang="cs-CZ" sz="1600" dirty="0">
                <a:latin typeface="+mn-lt"/>
              </a:rPr>
              <a:t>2. termín: středa </a:t>
            </a:r>
            <a:r>
              <a:rPr lang="cs-CZ" sz="1600" b="1" dirty="0">
                <a:latin typeface="+mn-lt"/>
              </a:rPr>
              <a:t>11. května 2022</a:t>
            </a:r>
          </a:p>
          <a:p>
            <a:pPr marL="360000" indent="0">
              <a:spcAft>
                <a:spcPts val="0"/>
              </a:spcAft>
              <a:buNone/>
            </a:pPr>
            <a:endParaRPr lang="cs-CZ" sz="1600" dirty="0">
              <a:latin typeface="+mn-lt"/>
            </a:endParaRPr>
          </a:p>
          <a:p>
            <a:pPr lvl="0"/>
            <a:r>
              <a:rPr lang="cs-CZ" sz="1600" dirty="0">
                <a:latin typeface="+mn-lt"/>
              </a:rPr>
              <a:t>Období pro konání talentových zkoušek je stanoveno v pracovních dnech v období od 2. ledna do 15. ledna; v případě oboru vzdělání Gymnázium se sportovní přípravou v pracovních dnech od 2. ledna do 15. února. </a:t>
            </a:r>
          </a:p>
          <a:p>
            <a:pPr lvl="0"/>
            <a:r>
              <a:rPr lang="cs-CZ" sz="1600" dirty="0">
                <a:latin typeface="+mn-lt"/>
              </a:rPr>
              <a:t>Období pro konání přijímacích zkoušek v prvním kole přijímacího řízení se pro obory vzdělání s maturitní zkouškou konají v</a:t>
            </a:r>
            <a:r>
              <a:rPr lang="cs-CZ" sz="1600" dirty="0">
                <a:latin typeface="+mn-lt"/>
                <a:cs typeface="Calibri" panose="020F0502020204030204" pitchFamily="34" charset="0"/>
              </a:rPr>
              <a:t> </a:t>
            </a:r>
            <a:r>
              <a:rPr lang="cs-CZ" sz="1600" dirty="0">
                <a:latin typeface="+mn-lt"/>
              </a:rPr>
              <a:t>pracovních dnech v období od 12. dubna do 28. dubna; pro ostatní obory vzdělání se konají v pracovních dnech v období od 22. dubna do 30. dubna. </a:t>
            </a:r>
          </a:p>
          <a:p>
            <a:pPr lvl="0">
              <a:spcAft>
                <a:spcPts val="0"/>
              </a:spcAft>
            </a:pPr>
            <a:r>
              <a:rPr lang="cs-CZ" sz="1600" dirty="0">
                <a:latin typeface="+mn-lt"/>
              </a:rPr>
              <a:t>Podrobnější informace k termínům konání i k realizaci přijímacího řízení ve školním roce 2021/2022 jsou zveřejněny na webu MŠMT na odkazu </a:t>
            </a:r>
            <a:r>
              <a:rPr lang="cs-CZ" sz="1600" dirty="0">
                <a:latin typeface="+mn-lt"/>
                <a:hlinkClick r:id="rId2"/>
              </a:rPr>
              <a:t>https://www.msmt.cz/</a:t>
            </a:r>
            <a:r>
              <a:rPr lang="cs-CZ" sz="1600" dirty="0" err="1">
                <a:latin typeface="+mn-lt"/>
                <a:hlinkClick r:id="rId2"/>
              </a:rPr>
              <a:t>vzdelavani</a:t>
            </a:r>
            <a:r>
              <a:rPr lang="cs-CZ" sz="1600" dirty="0">
                <a:latin typeface="+mn-lt"/>
                <a:hlinkClick r:id="rId2"/>
              </a:rPr>
              <a:t>/</a:t>
            </a:r>
            <a:r>
              <a:rPr lang="cs-CZ" sz="1600" dirty="0" err="1">
                <a:latin typeface="+mn-lt"/>
                <a:hlinkClick r:id="rId2"/>
              </a:rPr>
              <a:t>stredni-vzdelavani</a:t>
            </a:r>
            <a:r>
              <a:rPr lang="cs-CZ" sz="1600" dirty="0">
                <a:latin typeface="+mn-lt"/>
                <a:hlinkClick r:id="rId2"/>
              </a:rPr>
              <a:t>/</a:t>
            </a:r>
            <a:r>
              <a:rPr lang="cs-CZ" sz="1600" dirty="0" err="1">
                <a:latin typeface="+mn-lt"/>
                <a:hlinkClick r:id="rId2"/>
              </a:rPr>
              <a:t>prijimani</a:t>
            </a:r>
            <a:r>
              <a:rPr lang="cs-CZ" sz="1600" dirty="0">
                <a:latin typeface="+mn-lt"/>
                <a:hlinkClick r:id="rId2"/>
              </a:rPr>
              <a:t>-na-</a:t>
            </a:r>
            <a:r>
              <a:rPr lang="cs-CZ" sz="1600" dirty="0" err="1">
                <a:latin typeface="+mn-lt"/>
                <a:hlinkClick r:id="rId2"/>
              </a:rPr>
              <a:t>stredni</a:t>
            </a:r>
            <a:r>
              <a:rPr lang="cs-CZ" sz="1600" dirty="0">
                <a:latin typeface="+mn-lt"/>
                <a:hlinkClick r:id="rId2"/>
              </a:rPr>
              <a:t>-</a:t>
            </a:r>
            <a:r>
              <a:rPr lang="cs-CZ" sz="1600" dirty="0" err="1">
                <a:latin typeface="+mn-lt"/>
                <a:hlinkClick r:id="rId2"/>
              </a:rPr>
              <a:t>skoly</a:t>
            </a:r>
            <a:r>
              <a:rPr lang="cs-CZ" sz="1600" dirty="0">
                <a:latin typeface="+mn-lt"/>
                <a:hlinkClick r:id="rId2"/>
              </a:rPr>
              <a:t>-a-</a:t>
            </a:r>
            <a:r>
              <a:rPr lang="cs-CZ" sz="1600" dirty="0" err="1">
                <a:latin typeface="+mn-lt"/>
                <a:hlinkClick r:id="rId2"/>
              </a:rPr>
              <a:t>konzervatore</a:t>
            </a:r>
            <a:r>
              <a:rPr lang="cs-CZ" sz="1600" dirty="0">
                <a:latin typeface="+mn-lt"/>
              </a:rPr>
              <a:t>. </a:t>
            </a:r>
          </a:p>
          <a:p>
            <a:pPr marL="360000" lvl="0" indent="0">
              <a:spcAft>
                <a:spcPts val="0"/>
              </a:spcAft>
              <a:buNone/>
            </a:pPr>
            <a:endParaRPr lang="cs-CZ" sz="1200" dirty="0"/>
          </a:p>
          <a:p>
            <a:pPr marL="108000" indent="0">
              <a:buNone/>
            </a:pP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9E3F5A8-9E37-4A1F-8E01-E6CA889A0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61937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6915" y="770480"/>
            <a:ext cx="10838169" cy="622138"/>
          </a:xfrm>
        </p:spPr>
        <p:txBody>
          <a:bodyPr>
            <a:normAutofit/>
          </a:bodyPr>
          <a:lstStyle/>
          <a:p>
            <a:r>
              <a:rPr lang="cs-CZ" dirty="0"/>
              <a:t>Vývoj žáků vstupujících do 1. ročníků středního vzdělávání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7</a:t>
            </a:fld>
            <a:endParaRPr lang="cs-CZ" dirty="0"/>
          </a:p>
        </p:txBody>
      </p:sp>
      <p:pic>
        <p:nvPicPr>
          <p:cNvPr id="8" name="Zástupný symbol pro obsah 7">
            <a:extLst>
              <a:ext uri="{FF2B5EF4-FFF2-40B4-BE49-F238E27FC236}">
                <a16:creationId xmlns:a16="http://schemas.microsoft.com/office/drawing/2014/main" id="{2A48BEFD-AE27-404E-9C91-3506D3731A28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/>
          <a:srcRect l="24208" t="32500" r="27663" b="16339"/>
          <a:stretch/>
        </p:blipFill>
        <p:spPr bwMode="auto">
          <a:xfrm>
            <a:off x="676915" y="1272619"/>
            <a:ext cx="8949767" cy="49043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287515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6915" y="770480"/>
            <a:ext cx="10838169" cy="622138"/>
          </a:xfrm>
        </p:spPr>
        <p:txBody>
          <a:bodyPr>
            <a:normAutofit fontScale="90000"/>
          </a:bodyPr>
          <a:lstStyle/>
          <a:p>
            <a:r>
              <a:rPr lang="cs-CZ" dirty="0"/>
              <a:t>Vývoj podílů žáků vstupujících do 1. ročníků středního vzdělávání (u víceletých gymnázií do vyššího stupně), vč. žáků neveřejných škol a žáků se zdravotním postižením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8</a:t>
            </a:fld>
            <a:endParaRPr lang="cs-CZ" dirty="0"/>
          </a:p>
        </p:txBody>
      </p:sp>
      <p:pic>
        <p:nvPicPr>
          <p:cNvPr id="7" name="Zástupný symbol pro obsah 6">
            <a:extLst>
              <a:ext uri="{FF2B5EF4-FFF2-40B4-BE49-F238E27FC236}">
                <a16:creationId xmlns:a16="http://schemas.microsoft.com/office/drawing/2014/main" id="{FD099424-C78E-40ED-88B6-08CC5E43892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915" y="1543072"/>
            <a:ext cx="9646661" cy="4544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08375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6915" y="1001989"/>
            <a:ext cx="10838169" cy="622138"/>
          </a:xfrm>
        </p:spPr>
        <p:txBody>
          <a:bodyPr/>
          <a:lstStyle/>
          <a:p>
            <a:r>
              <a:rPr lang="cs-CZ" dirty="0"/>
              <a:t>Podíly žáků SOŠ přijatých do 1. r. (E+H+M+L0 denní) – </a:t>
            </a:r>
            <a:r>
              <a:rPr lang="cs-CZ" i="1" dirty="0"/>
              <a:t>zdroj statistika NPI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9</a:t>
            </a:fld>
            <a:endParaRPr lang="cs-CZ" dirty="0"/>
          </a:p>
        </p:txBody>
      </p:sp>
      <p:pic>
        <p:nvPicPr>
          <p:cNvPr id="5" name="Zástupný symbol pro obsah 4">
            <a:extLst>
              <a:ext uri="{FF2B5EF4-FFF2-40B4-BE49-F238E27FC236}">
                <a16:creationId xmlns:a16="http://schemas.microsoft.com/office/drawing/2014/main" id="{75CB170C-A2C7-48D5-BEBD-F6C771B63CB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1133" y="1313058"/>
            <a:ext cx="8811819" cy="492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4942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62C2EDBF-B155-4C3C-932D-A23201B64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962895"/>
            <a:ext cx="10838169" cy="362985"/>
          </a:xfrm>
        </p:spPr>
        <p:txBody>
          <a:bodyPr>
            <a:normAutofit fontScale="90000"/>
          </a:bodyPr>
          <a:lstStyle/>
          <a:p>
            <a:r>
              <a:rPr lang="cs-CZ" sz="2300" dirty="0"/>
              <a:t>Maturitní zkouška 2019/2020 a 2020/2021 </a:t>
            </a:r>
            <a:br>
              <a:rPr lang="cs-CZ" sz="1600" dirty="0"/>
            </a:br>
            <a:endParaRPr lang="cs-CZ" sz="1600" dirty="0"/>
          </a:p>
        </p:txBody>
      </p:sp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DA7F31B7-4E92-4B70-AA06-52A2C09FC0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29600" y="1486452"/>
            <a:ext cx="10838168" cy="4351338"/>
          </a:xfrm>
        </p:spPr>
        <p:txBody>
          <a:bodyPr>
            <a:normAutofit lnSpcReduction="10000"/>
          </a:bodyPr>
          <a:lstStyle/>
          <a:p>
            <a:pPr marL="108000" indent="0" algn="ctr">
              <a:buNone/>
            </a:pPr>
            <a:r>
              <a:rPr lang="cs-CZ" sz="2000" dirty="0">
                <a:solidFill>
                  <a:schemeClr val="accent1"/>
                </a:solidFill>
                <a:latin typeface="+mn-lt"/>
              </a:rPr>
              <a:t>Ve školním roce 2021/2022 předpokládáme model maturitní zkoušky zachovat v souladu se stávající platnou legislativou – školským zákonem a maturitní vyhláškou</a:t>
            </a:r>
          </a:p>
          <a:p>
            <a:pPr marL="108000" indent="0" algn="ctr">
              <a:buNone/>
            </a:pPr>
            <a:endParaRPr lang="cs-CZ" sz="1600" dirty="0">
              <a:latin typeface="+mn-lt"/>
            </a:endParaRPr>
          </a:p>
          <a:p>
            <a:pPr marL="108000" indent="0" algn="just">
              <a:buNone/>
            </a:pPr>
            <a:r>
              <a:rPr lang="cs-CZ" sz="1600" dirty="0">
                <a:latin typeface="+mn-lt"/>
              </a:rPr>
              <a:t>Maturitní zkouška ve školním roce 2019/2020 proběhla v upravené podobě na základě zákona č.</a:t>
            </a:r>
            <a:r>
              <a:rPr lang="cs-CZ" sz="1600" dirty="0">
                <a:latin typeface="+mn-lt"/>
                <a:cs typeface="Calibri" panose="020F0502020204030204" pitchFamily="34" charset="0"/>
              </a:rPr>
              <a:t> </a:t>
            </a:r>
            <a:r>
              <a:rPr lang="cs-CZ" sz="1600" dirty="0">
                <a:latin typeface="+mn-lt"/>
              </a:rPr>
              <a:t>135/2020 Sb., o zvláštních pravidlech pro přijímání k některým druhům vzdělávání a k jejich ukončování ve školním roce 2019/2020. </a:t>
            </a:r>
          </a:p>
          <a:p>
            <a:pPr marL="108000" indent="0" algn="just">
              <a:buNone/>
            </a:pPr>
            <a:r>
              <a:rPr lang="cs-CZ" sz="1600" dirty="0">
                <a:latin typeface="+mn-lt"/>
              </a:rPr>
              <a:t>Maturitní zkouška ve školním roce 2020/2021 proběhla také v upravené podobě na základě opatření obecné povahy, která byla vydána v souladu s § 184a školského zákona. </a:t>
            </a:r>
          </a:p>
          <a:p>
            <a:pPr marL="108000" indent="0" algn="just">
              <a:buNone/>
            </a:pPr>
            <a:r>
              <a:rPr lang="cs-CZ" sz="1600" dirty="0">
                <a:latin typeface="+mn-lt"/>
              </a:rPr>
              <a:t>Upravený model 2020/2021 pomohl žákům nejen posledních ročníků vzdělávání, ale také všem osobám přihlášeným ke konání zkoušek k</a:t>
            </a:r>
            <a:r>
              <a:rPr lang="cs-CZ" sz="1600" dirty="0">
                <a:latin typeface="+mn-lt"/>
                <a:cs typeface="Calibri" panose="020F0502020204030204" pitchFamily="34" charset="0"/>
              </a:rPr>
              <a:t> </a:t>
            </a:r>
            <a:r>
              <a:rPr lang="cs-CZ" sz="1600" dirty="0">
                <a:latin typeface="+mn-lt"/>
              </a:rPr>
              <a:t>jejich zvládnutí i v takto náročných podmínkách. Upravený model spočíval v prodloužení času na konání DT, odpuštění konání DT žákům vybraných zdravotnických a sociálních oborů vzdělání po odpracování alespoň 160 hodin ve vybraných zařízeních, stanovení jednoho opravného termínu navíc pro DT a praktickou zkoušku a možnost jejich vykonání ještě v mimořádném prázdninovém termínu, nekonání písemných prací z ČJL a cizích jazyků a dobrovolnost ústní zkoušky z ČJL a cizích jazyků.</a:t>
            </a:r>
          </a:p>
          <a:p>
            <a:pPr marL="108000" indent="0" algn="just">
              <a:buNone/>
            </a:pPr>
            <a:r>
              <a:rPr lang="cs-CZ" sz="1600" dirty="0">
                <a:latin typeface="+mn-lt"/>
              </a:rPr>
              <a:t>Výsledky DT v roce 2020/2021 za všechna 3 zkušební období ukázaly, že vliv distanční výuky ve spojení s upraveným modelem MZ neměly negativní dopad na celkovou úspěšnost, tato byla průměrně ve všech předmětech lepší než v letech předchozích. </a:t>
            </a:r>
          </a:p>
          <a:p>
            <a:pPr marL="108000" indent="0" algn="just">
              <a:buNone/>
            </a:pPr>
            <a:r>
              <a:rPr lang="cs-CZ" sz="1600" dirty="0">
                <a:latin typeface="+mn-lt"/>
              </a:rPr>
              <a:t>Navržená opatření se tedy jeví jako správná a pomohla udržet rámec a úroveň maturitní zkoušky i v loňském školním roce.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0B4E2EA1-7A16-4802-BF47-ECC16318A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4766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>
            <a:extLst>
              <a:ext uri="{FF2B5EF4-FFF2-40B4-BE49-F238E27FC236}">
                <a16:creationId xmlns:a16="http://schemas.microsoft.com/office/drawing/2014/main" id="{62C2EDBF-B155-4C3C-932D-A23201B64A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962895"/>
            <a:ext cx="10838169" cy="622138"/>
          </a:xfrm>
        </p:spPr>
        <p:txBody>
          <a:bodyPr>
            <a:normAutofit/>
          </a:bodyPr>
          <a:lstStyle/>
          <a:p>
            <a:r>
              <a:rPr lang="cs-CZ" dirty="0"/>
              <a:t>Maturitní zkouška 2022 </a:t>
            </a:r>
            <a:br>
              <a:rPr lang="cs-CZ" sz="1600" dirty="0"/>
            </a:br>
            <a:r>
              <a:rPr lang="cs-CZ" sz="1600" dirty="0"/>
              <a:t> ve světle novely školského zákona č. 284/2020 Sb. a maturitní vyhlášky č. 405/2020 Sb. 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DA7F31B7-4E92-4B70-AA06-52A2C09FC0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7447" y="1754906"/>
            <a:ext cx="3760105" cy="4518279"/>
          </a:xfrm>
        </p:spPr>
        <p:txBody>
          <a:bodyPr>
            <a:normAutofit lnSpcReduction="10000"/>
          </a:bodyPr>
          <a:lstStyle/>
          <a:p>
            <a:pPr marL="108000" indent="0">
              <a:buNone/>
            </a:pPr>
            <a:r>
              <a:rPr lang="cs-CZ" sz="1600" b="1" dirty="0">
                <a:solidFill>
                  <a:schemeClr val="accent5"/>
                </a:solidFill>
                <a:latin typeface="+mn-lt"/>
              </a:rPr>
              <a:t>SPOLEČNÁ ČÁST</a:t>
            </a: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Koná se formou </a:t>
            </a:r>
            <a:r>
              <a:rPr lang="cs-CZ" sz="1600" b="1" dirty="0">
                <a:latin typeface="+mn-lt"/>
              </a:rPr>
              <a:t>didaktických testů</a:t>
            </a: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2 povinné zkoušky</a:t>
            </a:r>
          </a:p>
          <a:p>
            <a:r>
              <a:rPr lang="cs-CZ" sz="1600" b="1" dirty="0">
                <a:latin typeface="+mn-lt"/>
              </a:rPr>
              <a:t>Český jazyk a literatura</a:t>
            </a:r>
          </a:p>
          <a:p>
            <a:r>
              <a:rPr lang="cs-CZ" sz="1600" b="1" dirty="0">
                <a:latin typeface="+mn-lt"/>
              </a:rPr>
              <a:t>Volba mezi cizím jazykem nebo matematikou</a:t>
            </a:r>
          </a:p>
          <a:p>
            <a:pPr marL="108000" indent="0">
              <a:buNone/>
            </a:pPr>
            <a:endParaRPr lang="cs-CZ" sz="1600" dirty="0">
              <a:latin typeface="+mn-lt"/>
            </a:endParaRP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Až 2 nepovinné zkoušky</a:t>
            </a:r>
          </a:p>
          <a:p>
            <a:r>
              <a:rPr lang="cs-CZ" sz="1600" dirty="0">
                <a:latin typeface="+mn-lt"/>
              </a:rPr>
              <a:t>Matematika rozšiřující</a:t>
            </a:r>
          </a:p>
          <a:p>
            <a:r>
              <a:rPr lang="cs-CZ" sz="1600" dirty="0">
                <a:latin typeface="+mn-lt"/>
              </a:rPr>
              <a:t>Matematika</a:t>
            </a:r>
          </a:p>
          <a:p>
            <a:r>
              <a:rPr lang="cs-CZ" sz="1600" dirty="0">
                <a:latin typeface="+mn-lt"/>
              </a:rPr>
              <a:t>Cizí jazyk</a:t>
            </a:r>
          </a:p>
          <a:p>
            <a:pPr marL="108000" indent="0">
              <a:buNone/>
            </a:pPr>
            <a:endParaRPr lang="cs-CZ" sz="1600" dirty="0">
              <a:latin typeface="+mn-lt"/>
            </a:endParaRP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Hodnocení uspěl/neuspěl a procentuální vyjádření úspěšnosti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729293AA-3739-45B4-82A5-723BDF999B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6593" y="1727845"/>
            <a:ext cx="6537960" cy="4694546"/>
          </a:xfrm>
        </p:spPr>
        <p:txBody>
          <a:bodyPr>
            <a:noAutofit/>
          </a:bodyPr>
          <a:lstStyle/>
          <a:p>
            <a:pPr marL="108000" indent="0">
              <a:buNone/>
            </a:pPr>
            <a:r>
              <a:rPr lang="cs-CZ" sz="1600" b="1" dirty="0">
                <a:solidFill>
                  <a:schemeClr val="accent5"/>
                </a:solidFill>
                <a:latin typeface="+mn-lt"/>
              </a:rPr>
              <a:t>PROFILOVÁ ČÁST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1600" b="1" dirty="0">
                <a:latin typeface="+mn-lt"/>
              </a:rPr>
              <a:t>Český jazyk a literatura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1600" b="1" dirty="0">
                <a:latin typeface="+mn-lt"/>
              </a:rPr>
              <a:t>Cizí jazyk </a:t>
            </a:r>
            <a:r>
              <a:rPr lang="cs-CZ" sz="1600" dirty="0">
                <a:latin typeface="+mn-lt"/>
              </a:rPr>
              <a:t>(pokud jej žák zvolil ve společné části)</a:t>
            </a: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Zkouška z českého jazyka a literatury a z cizího jazyka se koná vždy </a:t>
            </a:r>
            <a:r>
              <a:rPr lang="cs-CZ" sz="1600" b="1" dirty="0">
                <a:latin typeface="+mn-lt"/>
              </a:rPr>
              <a:t>formou písemné práce a ústní zkoušky</a:t>
            </a:r>
          </a:p>
          <a:p>
            <a:pPr marL="108000" indent="0">
              <a:buNone/>
            </a:pPr>
            <a:r>
              <a:rPr lang="cs-CZ" sz="1600" b="1" dirty="0">
                <a:latin typeface="+mn-lt"/>
              </a:rPr>
              <a:t>Další 2–3 povinné zkoušky </a:t>
            </a:r>
            <a:r>
              <a:rPr lang="cs-CZ" sz="1600" dirty="0">
                <a:latin typeface="+mn-lt"/>
              </a:rPr>
              <a:t>dle RVP a ŠVP, které stanoví ředitel školy</a:t>
            </a: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A až 2 nepovinné zkoušky, které stanoví ředitel školy</a:t>
            </a: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Hodnocení podle klasifikační stupnice (1-5)</a:t>
            </a: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Zkoušku z cizího jazyka je možné nahradit mezinárodně uznávaným certifikátem pro střední odborné školy v jazykové úrovni dle SERR B1 a pro gymnázia B2.</a:t>
            </a: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V rámci pokusného ověřování je možné nahradit také část jedné zkoušky mezinárodním certifikátem ICT nebo nahradit celou profilovou část (vyjma ústní zkoušky z ČJL) alternativní zkouškou konanou formou komplexní absolventské práce s obhajobou (podrobněji dále)</a:t>
            </a:r>
          </a:p>
        </p:txBody>
      </p:sp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0B4E2EA1-7A16-4802-BF47-ECC16318A9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39434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FE3A9A-CFD1-4EF9-ABBE-5166B343A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Pokusné ověřování  uznávání mezinárodních certifikačních standardů </a:t>
            </a:r>
            <a:r>
              <a:rPr lang="cs-CZ" dirty="0" err="1"/>
              <a:t>ict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83273D5-8171-44EA-949C-3FC8E55FF2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825625"/>
            <a:ext cx="10718800" cy="4656138"/>
          </a:xfrm>
        </p:spPr>
        <p:txBody>
          <a:bodyPr vert="horz" lIns="0" tIns="0" rIns="0" bIns="0" rtlCol="0" anchor="t">
            <a:noAutofit/>
          </a:bodyPr>
          <a:lstStyle/>
          <a:p>
            <a:r>
              <a:rPr lang="cs-CZ" sz="2000" dirty="0">
                <a:latin typeface="+mn-lt"/>
              </a:rPr>
              <a:t>Pokusné ověřování bylo vyhlášeno MŠMT 11. září 2020 a zahájeno </a:t>
            </a:r>
            <a:r>
              <a:rPr lang="cs-CZ" sz="2000" b="1" dirty="0">
                <a:latin typeface="+mn-lt"/>
              </a:rPr>
              <a:t>od 1. října 2020 </a:t>
            </a:r>
            <a:r>
              <a:rPr lang="cs-CZ" sz="2000" dirty="0">
                <a:latin typeface="+mn-lt"/>
              </a:rPr>
              <a:t>ve středních školách, které se do ověřování přihlásily.</a:t>
            </a:r>
          </a:p>
          <a:p>
            <a:r>
              <a:rPr lang="cs-CZ" sz="2000" dirty="0">
                <a:latin typeface="+mn-lt"/>
              </a:rPr>
              <a:t>Cílem je prověřit účelnost uznávání ICT certifikátů a zjistit podmínky, za jakých lze účelně novelizací školského zákona a</a:t>
            </a:r>
            <a:r>
              <a:rPr lang="cs-CZ" sz="2000" dirty="0">
                <a:latin typeface="+mn-lt"/>
                <a:cs typeface="Calibri" panose="020F0502020204030204" pitchFamily="34" charset="0"/>
              </a:rPr>
              <a:t> </a:t>
            </a:r>
            <a:r>
              <a:rPr lang="cs-CZ" sz="2000" dirty="0">
                <a:latin typeface="+mn-lt"/>
              </a:rPr>
              <a:t>prováděcí vyhlášky č. 177/2009 Sb. část jedné zkoušky z oblasti vzdělávání Informatika a informační a komunikační technologie (RVP G) a</a:t>
            </a:r>
            <a:r>
              <a:rPr lang="cs-CZ" sz="2000" dirty="0">
                <a:latin typeface="+mn-lt"/>
                <a:cs typeface="Calibri" panose="020F0502020204030204" pitchFamily="34" charset="0"/>
              </a:rPr>
              <a:t> </a:t>
            </a:r>
            <a:r>
              <a:rPr lang="cs-CZ" sz="2000" dirty="0">
                <a:latin typeface="+mn-lt"/>
              </a:rPr>
              <a:t>oblasti Vzdělávání v informačních a komunikačních technologií (RVP pro SOŠ) nahradit výsledkem úspěšně vykonané zkoušky (zkoušek) z této oblasti vzdělání doložené mezinárodně uznávaným certifikátem (certifikáty).</a:t>
            </a:r>
          </a:p>
          <a:p>
            <a:r>
              <a:rPr lang="cs-CZ" sz="2000" b="1" dirty="0">
                <a:latin typeface="+mn-lt"/>
              </a:rPr>
              <a:t>Ve školním roce 2021/2022 je přihlášeno 31 škol</a:t>
            </a:r>
            <a:r>
              <a:rPr lang="cs-CZ" sz="2000" dirty="0">
                <a:latin typeface="+mn-lt"/>
              </a:rPr>
              <a:t>. K rozšíření seznamu škol v dalších letech může dojít na základě žádosti školy podané nejpozději k 30. červnu 2022.</a:t>
            </a:r>
          </a:p>
          <a:p>
            <a:r>
              <a:rPr lang="cs-CZ" sz="2000" dirty="0">
                <a:latin typeface="+mn-lt"/>
              </a:rPr>
              <a:t>Mezi poskytovatele certifikátů patří společnost Cisco, ECDL, Autodesk, Microsoft nebo </a:t>
            </a:r>
            <a:r>
              <a:rPr lang="cs-CZ" sz="2000" dirty="0" err="1">
                <a:latin typeface="+mn-lt"/>
              </a:rPr>
              <a:t>Oracle</a:t>
            </a:r>
            <a:r>
              <a:rPr lang="cs-CZ" sz="2000" dirty="0">
                <a:latin typeface="+mn-lt"/>
              </a:rPr>
              <a:t>.</a:t>
            </a:r>
          </a:p>
          <a:p>
            <a:r>
              <a:rPr lang="cs-CZ" sz="2000" dirty="0">
                <a:latin typeface="+mn-lt"/>
              </a:rPr>
              <a:t>Pokusné ověřování musí být v souladu s platným rámcovým a školním vzdělávacím programem a bude ukončeno </a:t>
            </a:r>
            <a:r>
              <a:rPr lang="cs-CZ" sz="2000" b="1" dirty="0">
                <a:latin typeface="+mn-lt"/>
              </a:rPr>
              <a:t>30. září 2023</a:t>
            </a:r>
            <a:r>
              <a:rPr lang="cs-CZ" sz="1600" dirty="0"/>
              <a:t>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58250F8-3579-44CE-8B66-50A13D2D3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4892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ZÁVĚREČNÁ </a:t>
            </a:r>
            <a:r>
              <a:rPr lang="cs-CZ" dirty="0" err="1"/>
              <a:t>ZKOUŠKa</a:t>
            </a:r>
            <a:r>
              <a:rPr lang="cs-CZ" dirty="0"/>
              <a:t> </a:t>
            </a:r>
            <a:r>
              <a:rPr lang="cs-CZ" sz="2000" dirty="0"/>
              <a:t>2019/2020 a 2020/2021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29600" y="1558139"/>
            <a:ext cx="10515600" cy="4382084"/>
          </a:xfrm>
        </p:spPr>
        <p:txBody>
          <a:bodyPr/>
          <a:lstStyle/>
          <a:p>
            <a:pPr marL="108000" indent="0" algn="ctr">
              <a:buNone/>
            </a:pPr>
            <a:r>
              <a:rPr lang="cs-CZ" sz="2000" b="1" dirty="0">
                <a:solidFill>
                  <a:schemeClr val="accent1"/>
                </a:solidFill>
                <a:latin typeface="+mn-lt"/>
              </a:rPr>
              <a:t>Ve školním roce 2021/2022 předpokládáme model závěrečné zkoušky zachovat v souladu se stávající platnou legislativou – školským zákonem a vyhláškou o ukončování vzdělávání ve středních školách závěrečnou zkouškou a o ukončování vzdělávání v</a:t>
            </a:r>
            <a:r>
              <a:rPr lang="cs-CZ" sz="2000" b="1" dirty="0">
                <a:solidFill>
                  <a:schemeClr val="accent1"/>
                </a:solidFill>
                <a:latin typeface="+mn-lt"/>
                <a:cs typeface="Calibri" panose="020F0502020204030204" pitchFamily="34" charset="0"/>
              </a:rPr>
              <a:t> </a:t>
            </a:r>
            <a:r>
              <a:rPr lang="cs-CZ" sz="2000" b="1" dirty="0">
                <a:solidFill>
                  <a:schemeClr val="accent1"/>
                </a:solidFill>
                <a:latin typeface="+mn-lt"/>
              </a:rPr>
              <a:t>konzervatoři absolutoriem</a:t>
            </a:r>
            <a:endParaRPr lang="cs-CZ" sz="1600" dirty="0">
              <a:latin typeface="+mn-lt"/>
            </a:endParaRP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Závěrečná zkouška ve školním roce 2019/2020 proběhla v upravené podobě na základě zákona č.</a:t>
            </a:r>
            <a:r>
              <a:rPr lang="cs-CZ" sz="1600" dirty="0">
                <a:latin typeface="+mn-lt"/>
                <a:cs typeface="Calibri" panose="020F0502020204030204" pitchFamily="34" charset="0"/>
              </a:rPr>
              <a:t> </a:t>
            </a:r>
            <a:r>
              <a:rPr lang="cs-CZ" sz="1600" dirty="0">
                <a:latin typeface="+mn-lt"/>
              </a:rPr>
              <a:t>135/2020 Sb., o zvláštních pravidlech pro přijímání k některým druhům vzdělávání a k jejich ukončování ve školním roce 2019/2020. </a:t>
            </a: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Závěrečná zkouška ve školním roce 2020/2021 proběhla také v upravené podobě na základě opatření obecné povahy, která byla vydána v souladu s § 184a školského zákona. </a:t>
            </a: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Upravený model 2020/2021 pomohl žákům zvládnout dílčí zkoušky. Všichni žáci </a:t>
            </a:r>
            <a:r>
              <a:rPr lang="cs-CZ" sz="1600" b="1" dirty="0">
                <a:latin typeface="+mn-lt"/>
              </a:rPr>
              <a:t>povinně skládali praktickou zkoušku </a:t>
            </a:r>
            <a:r>
              <a:rPr lang="cs-CZ" sz="1600" dirty="0">
                <a:latin typeface="+mn-lt"/>
              </a:rPr>
              <a:t>a ředitel školy rozhodl, zda druhá zkouška bude písemná nebo ústní. U písemné zkoušky se také prodloužil čas jejího konání </a:t>
            </a:r>
            <a:r>
              <a:rPr lang="cs-CZ" sz="1600" b="1" dirty="0">
                <a:latin typeface="+mn-lt"/>
              </a:rPr>
              <a:t>o 30 minut na celkových 270 minut</a:t>
            </a:r>
            <a:r>
              <a:rPr lang="cs-CZ" sz="1600" dirty="0">
                <a:latin typeface="+mn-lt"/>
              </a:rPr>
              <a:t>.</a:t>
            </a:r>
          </a:p>
          <a:p>
            <a:pPr marL="108000" indent="0">
              <a:buNone/>
            </a:pPr>
            <a:r>
              <a:rPr lang="cs-CZ" sz="1600" dirty="0">
                <a:latin typeface="+mn-lt"/>
              </a:rPr>
              <a:t>Výsledky ukázaly, že upravený model závěrečných zkoušek umožnil žákům tyto zkoušku zvládnout i v tak náročných podmínkách. S ohledem na objektivní výpadek prezenčního vzdělávání, se ředitelům škol doporučilo, aby se v rámci výuky ve 2. pololetí zaměřili pouze na předměty související se závěrečnou zkouškou a po obnovení prezenčního praktického vyučování posílili praktickou výuku.</a:t>
            </a:r>
          </a:p>
          <a:p>
            <a:pPr marL="108000" indent="0" algn="just">
              <a:buNone/>
            </a:pP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64318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401D53B7-5F35-4EE1-9299-8E8766123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14</a:t>
            </a:fld>
            <a:endParaRPr lang="cs-CZ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E4E2A7A1-D7E6-4DAC-B2D7-88B78D4F1F1C}"/>
              </a:ext>
            </a:extLst>
          </p:cNvPr>
          <p:cNvSpPr txBox="1"/>
          <p:nvPr/>
        </p:nvSpPr>
        <p:spPr>
          <a:xfrm>
            <a:off x="508713" y="758336"/>
            <a:ext cx="10821880" cy="53040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100" cap="all" dirty="0">
                <a:solidFill>
                  <a:srgbClr val="428D96"/>
                </a:solidFill>
                <a:latin typeface="Calibri" panose="020F0502020204030204" pitchFamily="34" charset="0"/>
                <a:ea typeface="+mj-ea"/>
                <a:cs typeface="+mj-cs"/>
              </a:rPr>
              <a:t>Pokusné ověřování „l0+h“</a:t>
            </a:r>
          </a:p>
          <a:p>
            <a:pPr lvl="0"/>
            <a:endParaRPr lang="cs-CZ" sz="2100" cap="all" dirty="0">
              <a:solidFill>
                <a:srgbClr val="428D96"/>
              </a:solidFill>
              <a:latin typeface="Calibri" panose="020F0502020204030204" pitchFamily="34" charset="0"/>
              <a:ea typeface="+mj-ea"/>
              <a:cs typeface="+mj-cs"/>
            </a:endParaRPr>
          </a:p>
          <a:p>
            <a:pPr marL="324000" indent="-216000" algn="just" defTabSz="914400">
              <a:spcAft>
                <a:spcPts val="800"/>
              </a:spcAft>
              <a:buClr>
                <a:srgbClr val="428D96"/>
              </a:buClr>
              <a:buFont typeface="Calibri Light" panose="020F0302020204030204" pitchFamily="34" charset="0"/>
              <a:buChar char="●"/>
            </a:pPr>
            <a:r>
              <a:rPr lang="cs-CZ" dirty="0">
                <a:solidFill>
                  <a:prstClr val="black"/>
                </a:solidFill>
              </a:rPr>
              <a:t>Nařízením vlády č. 354/2020 Sb., došlo na základě pokusného ověřování ke změně znění nařízení vlády č. 211/2010 Sb., o</a:t>
            </a:r>
            <a:r>
              <a:rPr lang="cs-CZ" dirty="0">
                <a:solidFill>
                  <a:prstClr val="black"/>
                </a:solidFill>
                <a:cs typeface="Calibri" panose="020F0502020204030204" pitchFamily="34" charset="0"/>
              </a:rPr>
              <a:t> </a:t>
            </a:r>
            <a:r>
              <a:rPr lang="cs-CZ" dirty="0">
                <a:solidFill>
                  <a:prstClr val="black"/>
                </a:solidFill>
              </a:rPr>
              <a:t>soustavě oborů vzdělání v základním, středním a vyšším odborném vzdělávání, kdy se stanovily v příloze D6 komplementární obory vzdělání poskytující střední vzdělání s výučním listem a střední vzdělání s maturitní zkouškou s účinností od 1. září 2021. Do nařízení vlády bylo implementováno 28 komplementárních oborů vzdělání.</a:t>
            </a:r>
          </a:p>
          <a:p>
            <a:pPr marL="324000" indent="-216000" algn="just" defTabSz="914400">
              <a:spcAft>
                <a:spcPts val="800"/>
              </a:spcAft>
              <a:buClr>
                <a:srgbClr val="428D96"/>
              </a:buClr>
              <a:buFont typeface="Calibri Light" panose="020F0302020204030204" pitchFamily="34" charset="0"/>
              <a:buChar char="●"/>
            </a:pPr>
            <a:r>
              <a:rPr lang="cs-CZ" b="1" dirty="0">
                <a:solidFill>
                  <a:prstClr val="black"/>
                </a:solidFill>
              </a:rPr>
              <a:t>Od 1. září 2021 </a:t>
            </a:r>
            <a:r>
              <a:rPr lang="cs-CZ" dirty="0">
                <a:solidFill>
                  <a:prstClr val="black"/>
                </a:solidFill>
              </a:rPr>
              <a:t>bylo zahájeno nové pokusné ověřování organizace a průběhu modelu vzdělávání umožňujícího dosažení středního vzdělání s výučním listem a středního vzdělání s maturitní zkouškou podle vybraných rámcových vzdělávacích programů oborů vzdělání 26-41-L/01 Mechanik elektrotechnik 26-51-H/02 Elektrikář – silnoproud 39-41-L/02 Mechanik instalatérských a elektrotechnických zařízení 26-51-H/02 Elektrikář – silnoproud.</a:t>
            </a:r>
          </a:p>
          <a:p>
            <a:pPr marL="324000" indent="-216000" algn="just" defTabSz="914400">
              <a:spcAft>
                <a:spcPts val="800"/>
              </a:spcAft>
              <a:buClr>
                <a:srgbClr val="428D96"/>
              </a:buClr>
              <a:buFont typeface="Calibri Light" panose="020F0302020204030204" pitchFamily="34" charset="0"/>
              <a:buChar char="●"/>
            </a:pPr>
            <a:r>
              <a:rPr lang="cs-CZ" dirty="0">
                <a:solidFill>
                  <a:prstClr val="black"/>
                </a:solidFill>
              </a:rPr>
              <a:t>Cílem je ověření komplementárních oborů středního vzdělání s výučním listem a středního vzdělání s maturitní zkouškou u</a:t>
            </a:r>
            <a:r>
              <a:rPr lang="cs-CZ" dirty="0">
                <a:solidFill>
                  <a:prstClr val="black"/>
                </a:solidFill>
                <a:cs typeface="Calibri" panose="020F0502020204030204" pitchFamily="34" charset="0"/>
              </a:rPr>
              <a:t> </a:t>
            </a:r>
            <a:r>
              <a:rPr lang="cs-CZ" dirty="0">
                <a:solidFill>
                  <a:prstClr val="black"/>
                </a:solidFill>
              </a:rPr>
              <a:t>vybraných oborů vzdělání kategorie stupně dosaženého vzdělání L0, které ještě nebyly ověřeny a je o ně zájem ze strany zaměstnavatelů. </a:t>
            </a:r>
          </a:p>
          <a:p>
            <a:pPr marL="324000" indent="-216000" algn="just" defTabSz="914400">
              <a:spcAft>
                <a:spcPts val="800"/>
              </a:spcAft>
              <a:buClr>
                <a:srgbClr val="428D96"/>
              </a:buClr>
              <a:buFont typeface="Calibri Light" panose="020F0302020204030204" pitchFamily="34" charset="0"/>
              <a:buChar char="●"/>
            </a:pPr>
            <a:r>
              <a:rPr lang="cs-CZ" b="1" dirty="0">
                <a:solidFill>
                  <a:prstClr val="black"/>
                </a:solidFill>
              </a:rPr>
              <a:t>Ve školním roce 2021/2022 je přihlášeno 9 škol</a:t>
            </a:r>
            <a:r>
              <a:rPr lang="cs-CZ" dirty="0">
                <a:solidFill>
                  <a:prstClr val="black"/>
                </a:solidFill>
              </a:rPr>
              <a:t>. </a:t>
            </a:r>
          </a:p>
          <a:p>
            <a:pPr marL="324000" indent="-216000" algn="just" defTabSz="914400">
              <a:spcAft>
                <a:spcPts val="800"/>
              </a:spcAft>
              <a:buClr>
                <a:srgbClr val="428D96"/>
              </a:buClr>
              <a:buFont typeface="Calibri Light" panose="020F0302020204030204" pitchFamily="34" charset="0"/>
              <a:buChar char="●"/>
            </a:pPr>
            <a:r>
              <a:rPr lang="cs-CZ" dirty="0">
                <a:solidFill>
                  <a:prstClr val="black"/>
                </a:solidFill>
              </a:rPr>
              <a:t>Pokusné ověřování bude ukončeno </a:t>
            </a:r>
            <a:r>
              <a:rPr lang="cs-CZ" b="1" dirty="0">
                <a:solidFill>
                  <a:prstClr val="black"/>
                </a:solidFill>
              </a:rPr>
              <a:t>31. srpna 2026.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4531088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C532B03-2C78-46D5-B352-8A6498EC8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019" y="1241638"/>
            <a:ext cx="10515600" cy="1470825"/>
          </a:xfrm>
        </p:spPr>
        <p:txBody>
          <a:bodyPr/>
          <a:lstStyle/>
          <a:p>
            <a:pPr marL="108000" indent="0" algn="ctr">
              <a:buNone/>
            </a:pPr>
            <a:r>
              <a:rPr lang="cs-CZ" sz="9600" b="1" dirty="0">
                <a:solidFill>
                  <a:schemeClr val="accent1"/>
                </a:solidFill>
              </a:rPr>
              <a:t>Aktuálně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2263762-C3EA-4054-BFA1-F3777FF18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0229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E9ACDD-3ACA-4356-8EB3-720A049FF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600" y="936000"/>
            <a:ext cx="10838169" cy="946587"/>
          </a:xfrm>
        </p:spPr>
        <p:txBody>
          <a:bodyPr>
            <a:normAutofit/>
          </a:bodyPr>
          <a:lstStyle/>
          <a:p>
            <a:r>
              <a:rPr lang="cs-CZ" dirty="0"/>
              <a:t>Nařízení vlády č. 75/2005 Sb., o stanovení rozsahu přímé vyučovací, přímé výchovné, přímé speciálně pedagogické a přímé pedagogicko-psychologické činnosti pedagogických pracovníků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7A6B508-3A9D-4252-90F2-A22B97E5D0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936375"/>
            <a:ext cx="10515600" cy="4410637"/>
          </a:xfrm>
        </p:spPr>
        <p:txBody>
          <a:bodyPr/>
          <a:lstStyle/>
          <a:p>
            <a:pPr marL="108000" indent="0" algn="ctr">
              <a:buNone/>
            </a:pPr>
            <a:r>
              <a:rPr lang="cs-CZ" sz="2400" b="1" dirty="0">
                <a:solidFill>
                  <a:schemeClr val="accent1"/>
                </a:solidFill>
                <a:latin typeface="+mn-lt"/>
              </a:rPr>
              <a:t>Aktuálně v </a:t>
            </a:r>
            <a:r>
              <a:rPr lang="cs-CZ" sz="2400" b="1" dirty="0" err="1">
                <a:solidFill>
                  <a:schemeClr val="accent1"/>
                </a:solidFill>
                <a:latin typeface="+mn-lt"/>
              </a:rPr>
              <a:t>EKLEPu</a:t>
            </a:r>
            <a:r>
              <a:rPr lang="cs-CZ" sz="2400" b="1" dirty="0">
                <a:solidFill>
                  <a:schemeClr val="accent1"/>
                </a:solidFill>
                <a:latin typeface="+mn-lt"/>
              </a:rPr>
              <a:t> = v meziresortním připomínkovém řízení</a:t>
            </a:r>
          </a:p>
          <a:p>
            <a:pPr algn="just"/>
            <a:r>
              <a:rPr lang="cs-CZ" sz="2000" dirty="0">
                <a:latin typeface="+mn-lt"/>
              </a:rPr>
              <a:t>Důvodem pro předložení návrhu je změna pravidel snížení týdenního rozsahu přímé pedagogické činnosti zástupců ředitele, která má za cíl především posílení kompetencí ředitele školy a sjednocení pravidel pro ustanovování zástupců ředitele. Současně má navrhovaná úprava za cíl omezit rizika neefektivního čerpání finančních prostředků státního rozpočtu, a to v souvislosti se změnou financování škol zřizovaných kraji, obcemi a svazky obcí.</a:t>
            </a:r>
          </a:p>
          <a:p>
            <a:pPr algn="just"/>
            <a:r>
              <a:rPr lang="cs-CZ" sz="2000" dirty="0">
                <a:latin typeface="+mn-lt"/>
              </a:rPr>
              <a:t>Podstatou předkládané změny snížení týdenního rozsahu přímé pedagogické činnosti zástupců ředitele je využití principu tzv. „konta“ či „banky“ odpočtů z týdenního rozsahu přímé pedagogické činnosti zástupců ředitele škol v regionálním školství. Celkový rozsah odpočtů bude určen podle počtu rozhodných jednotek, kterými jsou třídy, oddělení, studijní skupiny apod. Navržená rozpětí počtu jednotek a rozsah odpočtů jsou konstruována tak, aby odpovídala standardní praxi organizace škol.</a:t>
            </a:r>
          </a:p>
          <a:p>
            <a:pPr algn="just"/>
            <a:r>
              <a:rPr lang="cs-CZ" sz="2000" b="1" dirty="0">
                <a:latin typeface="+mn-lt"/>
              </a:rPr>
              <a:t>Účinnost od 1. září 2022.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DA86B0B-C853-444D-870E-9FDBB45F8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46879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5FE3A9A-CFD1-4EF9-ABBE-5166B343A1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Pokusné ověřování  kombinovaného vzdělávání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383273D5-8171-44EA-949C-3FC8E55FF2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825625"/>
            <a:ext cx="10718800" cy="4656138"/>
          </a:xfrm>
        </p:spPr>
        <p:txBody>
          <a:bodyPr vert="horz" lIns="0" tIns="0" rIns="0" bIns="0" rtlCol="0" anchor="t">
            <a:noAutofit/>
          </a:bodyPr>
          <a:lstStyle/>
          <a:p>
            <a:pPr algn="just"/>
            <a:r>
              <a:rPr lang="cs-CZ" b="1" dirty="0">
                <a:latin typeface="+mn-lt"/>
              </a:rPr>
              <a:t>MŠMT umožňuje dalším školám zapojit se do PO =&gt; navyšuje počet škol, které se budou moci zapojit do PO, a to na maximální počet 90 škol. </a:t>
            </a:r>
            <a:r>
              <a:rPr lang="cs-CZ" dirty="0">
                <a:latin typeface="+mn-lt"/>
              </a:rPr>
              <a:t>Těmto školám bude poskytována přímá metodická a další podpora.</a:t>
            </a:r>
            <a:endParaRPr lang="cs-CZ" sz="1600" dirty="0">
              <a:latin typeface="+mn-lt"/>
            </a:endParaRPr>
          </a:p>
          <a:p>
            <a:pPr algn="just"/>
            <a:r>
              <a:rPr lang="cs-CZ" dirty="0">
                <a:latin typeface="+mn-lt"/>
              </a:rPr>
              <a:t>Školy, které budou mít zájem se zapojit do dalších fází realizace PO od 15. 11. 2021, zašlou na MŠMT přihlášku do PO a stručný projekt kombinovaného vzdělávání ve škole, </a:t>
            </a:r>
            <a:r>
              <a:rPr lang="cs-CZ" b="1" dirty="0">
                <a:latin typeface="+mn-lt"/>
              </a:rPr>
              <a:t>s datem doručení nejpozději do 10. 11. 2021 datovou schránkou: </a:t>
            </a:r>
            <a:r>
              <a:rPr lang="cs-CZ" dirty="0" err="1">
                <a:latin typeface="+mn-lt"/>
              </a:rPr>
              <a:t>vidaawt</a:t>
            </a:r>
            <a:r>
              <a:rPr lang="cs-CZ" dirty="0">
                <a:latin typeface="+mn-lt"/>
              </a:rPr>
              <a:t>.</a:t>
            </a:r>
            <a:r>
              <a:rPr lang="cs-CZ" b="1" dirty="0">
                <a:latin typeface="+mn-lt"/>
              </a:rPr>
              <a:t> </a:t>
            </a:r>
            <a:r>
              <a:rPr lang="cs-CZ" dirty="0">
                <a:latin typeface="+mn-lt"/>
              </a:rPr>
              <a:t>Seznam nově vybraných škol bude zveřejněn do 15. 11. 2021. </a:t>
            </a:r>
            <a:endParaRPr lang="cs-CZ" b="1" dirty="0">
              <a:latin typeface="+mn-lt"/>
            </a:endParaRPr>
          </a:p>
          <a:p>
            <a:pPr marL="108000" indent="0" algn="just">
              <a:buNone/>
            </a:pPr>
            <a:r>
              <a:rPr lang="cs-CZ" sz="1600" b="1" dirty="0">
                <a:latin typeface="+mn-lt"/>
              </a:rPr>
              <a:t>Kritéria pro výběr škol do PO (platná i pro nově přijaté školy):</a:t>
            </a:r>
            <a:endParaRPr lang="cs-CZ" sz="1600" dirty="0">
              <a:latin typeface="+mn-lt"/>
            </a:endParaRPr>
          </a:p>
          <a:p>
            <a:pPr lvl="2">
              <a:buFontTx/>
              <a:buChar char="-"/>
            </a:pPr>
            <a:r>
              <a:rPr lang="cs-CZ" sz="1600" b="1" dirty="0">
                <a:latin typeface="+mn-lt"/>
              </a:rPr>
              <a:t>druh a organizace školy - </a:t>
            </a:r>
            <a:r>
              <a:rPr lang="cs-CZ" sz="1600" dirty="0">
                <a:latin typeface="+mn-lt"/>
              </a:rPr>
              <a:t>plně organizovaná ZŠ, ZŠ jen s 1. stupněm, ZŠ málotřídní, škola poskytující střední vzdělání – gymnázium (včetně nižšího stupně), </a:t>
            </a:r>
            <a:r>
              <a:rPr lang="cs-CZ" sz="1600" b="1" dirty="0">
                <a:latin typeface="+mn-lt"/>
              </a:rPr>
              <a:t>střední odborné školy (zvlášť v členění na obory vzdělání s maturitní zkouškou a obory vzdělání s výučním listem),</a:t>
            </a:r>
          </a:p>
          <a:p>
            <a:pPr lvl="2">
              <a:buFontTx/>
              <a:buChar char="-"/>
            </a:pPr>
            <a:r>
              <a:rPr lang="cs-CZ" sz="1600" b="1" dirty="0">
                <a:latin typeface="+mn-lt"/>
              </a:rPr>
              <a:t>region</a:t>
            </a:r>
            <a:r>
              <a:rPr lang="cs-CZ" sz="1600" dirty="0">
                <a:latin typeface="+mn-lt"/>
              </a:rPr>
              <a:t>,</a:t>
            </a:r>
          </a:p>
          <a:p>
            <a:pPr lvl="2">
              <a:buFontTx/>
              <a:buChar char="-"/>
            </a:pPr>
            <a:r>
              <a:rPr lang="cs-CZ" sz="1600" b="1" dirty="0">
                <a:latin typeface="+mn-lt"/>
              </a:rPr>
              <a:t>velikost školy podle počtu žáků</a:t>
            </a:r>
            <a:r>
              <a:rPr lang="cs-CZ" sz="1600" dirty="0">
                <a:latin typeface="+mn-lt"/>
              </a:rPr>
              <a:t> – do 500, nad 500,</a:t>
            </a:r>
          </a:p>
          <a:p>
            <a:pPr lvl="2">
              <a:buFontTx/>
              <a:buChar char="-"/>
            </a:pPr>
            <a:r>
              <a:rPr lang="cs-CZ" sz="1600" b="1" dirty="0">
                <a:latin typeface="+mn-lt"/>
              </a:rPr>
              <a:t>podíl zapojených žáků</a:t>
            </a:r>
            <a:r>
              <a:rPr lang="cs-CZ" sz="1600" dirty="0">
                <a:latin typeface="+mn-lt"/>
              </a:rPr>
              <a:t> – do 20 %, do 70 %, nad 70 % žáků školy,</a:t>
            </a:r>
          </a:p>
          <a:p>
            <a:pPr lvl="2">
              <a:buFontTx/>
              <a:buChar char="-"/>
            </a:pPr>
            <a:r>
              <a:rPr lang="cs-CZ" sz="1600" b="1" dirty="0">
                <a:latin typeface="+mn-lt"/>
              </a:rPr>
              <a:t>organizační model KV školy,</a:t>
            </a:r>
            <a:endParaRPr lang="cs-CZ" sz="1600" dirty="0">
              <a:latin typeface="+mn-lt"/>
            </a:endParaRPr>
          </a:p>
          <a:p>
            <a:pPr lvl="2">
              <a:buFontTx/>
              <a:buChar char="-"/>
            </a:pPr>
            <a:r>
              <a:rPr lang="cs-CZ" sz="1600" b="1" dirty="0">
                <a:latin typeface="+mn-lt"/>
              </a:rPr>
              <a:t>stručný projekt KV školy,</a:t>
            </a:r>
            <a:endParaRPr lang="cs-CZ" sz="1600" dirty="0">
              <a:latin typeface="+mn-lt"/>
            </a:endParaRPr>
          </a:p>
          <a:p>
            <a:pPr lvl="2">
              <a:buFontTx/>
              <a:buChar char="-"/>
            </a:pPr>
            <a:r>
              <a:rPr lang="cs-CZ" sz="1600" b="1" dirty="0">
                <a:latin typeface="+mn-lt"/>
              </a:rPr>
              <a:t>předběžný zájem zákonných zástupců o zařazení do PO.</a:t>
            </a:r>
            <a:endParaRPr lang="cs-CZ" sz="1600" dirty="0">
              <a:latin typeface="+mn-lt"/>
            </a:endParaRP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58250F8-3579-44CE-8B66-50A13D2D3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41156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D3CB08-DA7F-43EA-B9C6-E14E4776A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597673"/>
            <a:ext cx="10838169" cy="622138"/>
          </a:xfrm>
        </p:spPr>
        <p:txBody>
          <a:bodyPr/>
          <a:lstStyle/>
          <a:p>
            <a:r>
              <a:rPr lang="cs-CZ" dirty="0"/>
              <a:t>Komise J. W. </a:t>
            </a:r>
            <a:r>
              <a:rPr lang="cs-CZ" dirty="0" err="1"/>
              <a:t>Fulbrighta</a:t>
            </a:r>
            <a:r>
              <a:rPr lang="cs-CZ" dirty="0"/>
              <a:t> vyhlašuje výzvu na podávání přihlášek pro asistenty do výuky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C04C173-12A7-4D64-B983-03954DEA8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89304"/>
            <a:ext cx="10515600" cy="4887659"/>
          </a:xfrm>
        </p:spPr>
        <p:txBody>
          <a:bodyPr/>
          <a:lstStyle/>
          <a:p>
            <a:pPr marL="108000" indent="0">
              <a:spcAft>
                <a:spcPts val="1200"/>
              </a:spcAft>
              <a:buNone/>
            </a:pPr>
            <a:r>
              <a:rPr lang="cs-CZ" b="1" dirty="0"/>
              <a:t>Komise J. W. </a:t>
            </a:r>
            <a:r>
              <a:rPr lang="cs-CZ" b="1" dirty="0" err="1"/>
              <a:t>Fulbrighta</a:t>
            </a:r>
            <a:r>
              <a:rPr lang="cs-CZ" b="1" dirty="0"/>
              <a:t> (KJWF) </a:t>
            </a:r>
            <a:r>
              <a:rPr lang="cs-CZ" dirty="0"/>
              <a:t>hledá střední školy z regionů České republiky, na které od září 2022 umístí 30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cs-CZ" dirty="0"/>
              <a:t>asistentů do výuky anglického jazyka. Školy mohou podat přihlášku</a:t>
            </a:r>
            <a:r>
              <a:rPr lang="cs-CZ" b="1" dirty="0"/>
              <a:t> do 31. prosince 2021.</a:t>
            </a:r>
            <a:endParaRPr lang="cs-CZ" dirty="0"/>
          </a:p>
          <a:p>
            <a:pPr marL="108000" indent="0">
              <a:spcAft>
                <a:spcPts val="0"/>
              </a:spcAft>
              <a:buNone/>
            </a:pPr>
            <a:r>
              <a:rPr lang="cs-CZ" dirty="0"/>
              <a:t>Odkaz na vyhlášení výzvy:</a:t>
            </a:r>
          </a:p>
          <a:p>
            <a:pPr marL="108000" indent="0">
              <a:buNone/>
            </a:pPr>
            <a:r>
              <a:rPr lang="cs-CZ" u="sng" dirty="0">
                <a:hlinkClick r:id="rId2"/>
              </a:rPr>
              <a:t>https://www.fulbright.cz/hledame-stredni-skoly-pro-30-asistentu-do-vyuky-anglictiny/</a:t>
            </a:r>
            <a:endParaRPr lang="cs-CZ" u="sng" dirty="0"/>
          </a:p>
          <a:p>
            <a:pPr marL="108000" indent="0">
              <a:buNone/>
            </a:pPr>
            <a:endParaRPr lang="cs-CZ" u="sng" dirty="0"/>
          </a:p>
          <a:p>
            <a:pPr marL="108000" indent="0">
              <a:buNone/>
            </a:pPr>
            <a:r>
              <a:rPr lang="cs-CZ" dirty="0"/>
              <a:t>Během pěti školních let (období od podzimu 2016 do jara 2021) do České republiky přicestovalo nebo přicestuje celkem 144 asistentů do výuky angličtiny na středních školách.</a:t>
            </a:r>
          </a:p>
          <a:p>
            <a:pPr marL="108000" indent="0">
              <a:buNone/>
            </a:pPr>
            <a:endParaRPr lang="cs-CZ" dirty="0"/>
          </a:p>
          <a:p>
            <a:pPr marL="108000" indent="0">
              <a:buNone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  <a:p>
            <a:pPr>
              <a:buFontTx/>
              <a:buChar char="-"/>
            </a:pPr>
            <a:endParaRPr lang="cs-CZ" dirty="0"/>
          </a:p>
          <a:p>
            <a:pPr marL="108000" indent="0">
              <a:buNone/>
            </a:pPr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9E3F5A8-9E37-4A1F-8E01-E6CA889A0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18</a:t>
            </a:fld>
            <a:endParaRPr lang="cs-CZ" dirty="0"/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A923C9A5-6CD8-4D31-87E5-D1D91B98191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3081"/>
          <a:stretch/>
        </p:blipFill>
        <p:spPr>
          <a:xfrm>
            <a:off x="846216" y="3970019"/>
            <a:ext cx="9973567" cy="241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9082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D3CB08-DA7F-43EA-B9C6-E14E4776A0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9599" y="597673"/>
            <a:ext cx="10838169" cy="622138"/>
          </a:xfrm>
        </p:spPr>
        <p:txBody>
          <a:bodyPr/>
          <a:lstStyle/>
          <a:p>
            <a:r>
              <a:rPr lang="cs-CZ" dirty="0"/>
              <a:t>Komise J. W. </a:t>
            </a:r>
            <a:r>
              <a:rPr lang="cs-CZ" dirty="0" err="1"/>
              <a:t>Fulbrighta</a:t>
            </a:r>
            <a:r>
              <a:rPr lang="cs-CZ" dirty="0"/>
              <a:t> vyhlašuje výzvu na podávání přihlášek pro asistenty do výuky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C04C173-12A7-4D64-B983-03954DEA8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289304"/>
            <a:ext cx="10515600" cy="4887659"/>
          </a:xfrm>
        </p:spPr>
        <p:txBody>
          <a:bodyPr/>
          <a:lstStyle/>
          <a:p>
            <a:pPr marL="108000" indent="0">
              <a:spcAft>
                <a:spcPts val="1200"/>
              </a:spcAft>
              <a:buNone/>
            </a:pPr>
            <a:r>
              <a:rPr lang="cs-CZ" b="1" dirty="0"/>
              <a:t>Kromě výuky angličtiny v rozsahu 15–20 hodin </a:t>
            </a:r>
            <a:r>
              <a:rPr lang="cs-CZ" dirty="0"/>
              <a:t>týdně asistenti také působí ve svých hostitelských komunitách jako dobrovolníci, nabízejí konverzační kurzy angličtiny, pořádají debatní a filmové kluby, zapojují se do lokálních neziskových organizací, vedou sportovní kroužky apod. Podle našich statistik se asistenti průměrně věnují těmto dalším volnočasovým aktivitám v rozsahu cca 7 hodin týdně.</a:t>
            </a:r>
          </a:p>
          <a:p>
            <a:pPr marL="108000" indent="0">
              <a:spcAft>
                <a:spcPts val="1200"/>
              </a:spcAft>
              <a:buNone/>
            </a:pPr>
            <a:r>
              <a:rPr lang="cs-CZ" dirty="0"/>
              <a:t>Škola s KJWF neuzavírá žádný smluvní vztah, pouze rámcovou dohodu o spolupráci. Americký asistent má na svém grantovém dokumentu jako místo svého působení napsanou příslušnou střední školu a jako náplň asistenci ve výuce anglického jazyka. </a:t>
            </a:r>
          </a:p>
          <a:p>
            <a:pPr marL="108000" indent="0">
              <a:spcAft>
                <a:spcPts val="1200"/>
              </a:spcAft>
              <a:buNone/>
            </a:pPr>
            <a:r>
              <a:rPr lang="cs-CZ" dirty="0"/>
              <a:t>Asistenti, kteří působí na školách při výuce cizího jazyka (spolu s pedagogickým pracovníkem), nemohou mít, byť by někteří z nich jistě splňovali předpoklady k výkonu činnosti jako rodilí mluvčí, statut pedagogických pracovníků, neboť nejsou zaměstnanci školy (pedagogický pracovník je vždy zaměstnancem školy). Pro uzavření pracovního poměru by museli mít jiný druh víza.</a:t>
            </a:r>
          </a:p>
          <a:p>
            <a:pPr marL="108000" indent="0">
              <a:buNone/>
            </a:pPr>
            <a:r>
              <a:rPr lang="cs-CZ" dirty="0"/>
              <a:t>Součástí finančního stipendia je také úvodní čtyřdenní školení pro asistenty při kterém se asistenti seznámí se specifiky českého školství, tradiční pedagogickou metodikou, a dalšími tématy. Cílem setkání je připravit asistenty na jejich působení v českých školách a usnadnit jim integraci do nového prostředí. 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9E3F5A8-9E37-4A1F-8E01-E6CA889A0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19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98115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C532B03-2C78-46D5-B352-8A6498EC83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8019" y="1241639"/>
            <a:ext cx="10515600" cy="1417038"/>
          </a:xfrm>
        </p:spPr>
        <p:txBody>
          <a:bodyPr/>
          <a:lstStyle/>
          <a:p>
            <a:pPr marL="108000" indent="0" algn="ctr">
              <a:buNone/>
            </a:pPr>
            <a:r>
              <a:rPr lang="cs-CZ" sz="9600" b="1" dirty="0">
                <a:solidFill>
                  <a:schemeClr val="accent1"/>
                </a:solidFill>
              </a:rPr>
              <a:t>Strategie 2030+</a:t>
            </a:r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E2263762-C3EA-4054-BFA1-F3777FF18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19296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92181FC-27DB-4D89-AC10-5CDBD8D05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Alternativní forma maturitní zkoušky (její školní části)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BD8CE8A-7625-4973-906B-2469B35374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599" y="1558139"/>
            <a:ext cx="10515600" cy="4618824"/>
          </a:xfrm>
        </p:spPr>
        <p:txBody>
          <a:bodyPr/>
          <a:lstStyle/>
          <a:p>
            <a:pPr lvl="0"/>
            <a:r>
              <a:rPr lang="cs-CZ" sz="1800" dirty="0">
                <a:latin typeface="+mn-lt"/>
              </a:rPr>
              <a:t>ověřit možnost </a:t>
            </a:r>
            <a:r>
              <a:rPr lang="cs-CZ" sz="1800" b="1" dirty="0">
                <a:latin typeface="+mn-lt"/>
              </a:rPr>
              <a:t>rozšíření zpracování maturitní práce na komplexnější úroveň </a:t>
            </a:r>
            <a:r>
              <a:rPr lang="cs-CZ" sz="1800" dirty="0">
                <a:latin typeface="+mn-lt"/>
              </a:rPr>
              <a:t>zahrnující důležité oblasti znalostí a dovedností z profilu absolventa daného oboru vzdělání s maturitní zkouškou,</a:t>
            </a:r>
          </a:p>
          <a:p>
            <a:r>
              <a:rPr lang="cs-CZ" sz="1800" b="1" dirty="0">
                <a:latin typeface="+mn-lt"/>
              </a:rPr>
              <a:t>provázat </a:t>
            </a:r>
            <a:r>
              <a:rPr lang="cs-CZ" sz="1800" dirty="0">
                <a:latin typeface="+mn-lt"/>
              </a:rPr>
              <a:t>zpracování komplexní absolventské práce </a:t>
            </a:r>
            <a:r>
              <a:rPr lang="cs-CZ" sz="1800" b="1" dirty="0">
                <a:solidFill>
                  <a:srgbClr val="760000"/>
                </a:solidFill>
                <a:latin typeface="+mn-lt"/>
              </a:rPr>
              <a:t>s reálným pracovním prostředím </a:t>
            </a:r>
            <a:r>
              <a:rPr lang="cs-CZ" sz="1800" dirty="0">
                <a:latin typeface="+mn-lt"/>
              </a:rPr>
              <a:t>(u potenciálních zaměstnavatelů)</a:t>
            </a:r>
          </a:p>
          <a:p>
            <a:r>
              <a:rPr lang="cs-CZ" sz="1800" dirty="0">
                <a:latin typeface="+mn-lt"/>
              </a:rPr>
              <a:t>ověřit možnost</a:t>
            </a:r>
            <a:r>
              <a:rPr lang="cs-CZ" sz="1800" b="1" dirty="0">
                <a:latin typeface="+mn-lt"/>
              </a:rPr>
              <a:t> </a:t>
            </a:r>
            <a:r>
              <a:rPr lang="cs-CZ" sz="1800" b="1" dirty="0">
                <a:solidFill>
                  <a:srgbClr val="760000"/>
                </a:solidFill>
                <a:latin typeface="+mn-lt"/>
              </a:rPr>
              <a:t>nahrazení profilových zkoušek</a:t>
            </a:r>
            <a:r>
              <a:rPr lang="cs-CZ" sz="1800" dirty="0">
                <a:solidFill>
                  <a:srgbClr val="760000"/>
                </a:solidFill>
                <a:latin typeface="+mn-lt"/>
              </a:rPr>
              <a:t> </a:t>
            </a:r>
            <a:r>
              <a:rPr lang="cs-CZ" sz="1800" dirty="0">
                <a:latin typeface="+mn-lt"/>
              </a:rPr>
              <a:t>MZ </a:t>
            </a:r>
            <a:r>
              <a:rPr lang="cs-CZ" sz="1800" b="1" dirty="0">
                <a:latin typeface="+mn-lt"/>
              </a:rPr>
              <a:t>komplexní maturitní prací </a:t>
            </a:r>
            <a:r>
              <a:rPr lang="cs-CZ" sz="1800" dirty="0">
                <a:latin typeface="+mn-lt"/>
              </a:rPr>
              <a:t>spojenou s její obhajobou,</a:t>
            </a:r>
          </a:p>
          <a:p>
            <a:pPr lvl="0"/>
            <a:r>
              <a:rPr lang="cs-CZ" sz="1800" dirty="0">
                <a:latin typeface="+mn-lt"/>
              </a:rPr>
              <a:t>odlišit </a:t>
            </a:r>
            <a:r>
              <a:rPr lang="cs-CZ" sz="1800" b="1" dirty="0">
                <a:latin typeface="+mn-lt"/>
              </a:rPr>
              <a:t>parametry podmínek zadání</a:t>
            </a:r>
            <a:r>
              <a:rPr lang="cs-CZ" sz="1800" dirty="0">
                <a:latin typeface="+mn-lt"/>
              </a:rPr>
              <a:t> komplexní absolventské práce od běžné maturitní práce</a:t>
            </a:r>
          </a:p>
          <a:p>
            <a:pPr lvl="0"/>
            <a:r>
              <a:rPr lang="cs-CZ" sz="1800" dirty="0">
                <a:latin typeface="+mn-lt"/>
              </a:rPr>
              <a:t>ověřit </a:t>
            </a:r>
            <a:r>
              <a:rPr lang="cs-CZ" sz="1800" b="1" dirty="0">
                <a:latin typeface="+mn-lt"/>
              </a:rPr>
              <a:t>propojení více forem profilové MZ</a:t>
            </a:r>
            <a:r>
              <a:rPr lang="cs-CZ" sz="1800" dirty="0">
                <a:latin typeface="+mn-lt"/>
              </a:rPr>
              <a:t> (např. praktické zkoušky, písemné zkoušky, resp. ústní zkoušky s maturitní prací s obhajobou) do jednoho komplexního celku absolventská práce,</a:t>
            </a:r>
          </a:p>
          <a:p>
            <a:pPr lvl="0"/>
            <a:r>
              <a:rPr lang="cs-CZ" sz="1800" dirty="0">
                <a:latin typeface="+mn-lt"/>
              </a:rPr>
              <a:t>ověřit </a:t>
            </a:r>
            <a:r>
              <a:rPr lang="cs-CZ" sz="1800" b="1" dirty="0">
                <a:solidFill>
                  <a:srgbClr val="760000"/>
                </a:solidFill>
                <a:latin typeface="+mn-lt"/>
              </a:rPr>
              <a:t>způsob hodnocení komplexní absolventské práce</a:t>
            </a:r>
            <a:r>
              <a:rPr lang="cs-CZ" sz="1800" dirty="0">
                <a:solidFill>
                  <a:srgbClr val="760000"/>
                </a:solidFill>
                <a:latin typeface="+mn-lt"/>
              </a:rPr>
              <a:t> </a:t>
            </a:r>
            <a:r>
              <a:rPr lang="cs-CZ" sz="1800" dirty="0">
                <a:latin typeface="+mn-lt"/>
              </a:rPr>
              <a:t>při její obhajobě v rámci souvisejících předmětů profilové části maturity,</a:t>
            </a:r>
          </a:p>
          <a:p>
            <a:pPr lvl="0">
              <a:spcAft>
                <a:spcPts val="0"/>
              </a:spcAft>
            </a:pPr>
            <a:r>
              <a:rPr lang="cs-CZ" sz="1800" dirty="0">
                <a:latin typeface="+mn-lt"/>
              </a:rPr>
              <a:t>navrhnout </a:t>
            </a:r>
            <a:r>
              <a:rPr lang="cs-CZ" sz="1800" b="1" dirty="0">
                <a:latin typeface="+mn-lt"/>
              </a:rPr>
              <a:t>funkční model </a:t>
            </a:r>
            <a:r>
              <a:rPr lang="cs-CZ" sz="1800" dirty="0">
                <a:latin typeface="+mn-lt"/>
              </a:rPr>
              <a:t>zadání, zpracování a hodnocení </a:t>
            </a:r>
            <a:r>
              <a:rPr lang="cs-CZ" sz="1800" b="1" dirty="0">
                <a:latin typeface="+mn-lt"/>
              </a:rPr>
              <a:t>komplexní absolventské práce</a:t>
            </a:r>
            <a:r>
              <a:rPr lang="cs-CZ" sz="1800" dirty="0">
                <a:latin typeface="+mn-lt"/>
              </a:rPr>
              <a:t> a po jeho zhodnocení také </a:t>
            </a:r>
            <a:r>
              <a:rPr lang="cs-CZ" sz="1800" b="1" dirty="0">
                <a:latin typeface="+mn-lt"/>
              </a:rPr>
              <a:t>způsob legislativního ukotvení </a:t>
            </a:r>
            <a:r>
              <a:rPr lang="cs-CZ" sz="1800" dirty="0">
                <a:latin typeface="+mn-lt"/>
              </a:rPr>
              <a:t>této formy profilové MZ</a:t>
            </a:r>
          </a:p>
          <a:p>
            <a:pPr marL="108000" lv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cs-CZ" sz="1800" dirty="0">
                <a:latin typeface="+mn-lt"/>
              </a:rPr>
              <a:t>Možnou  výhodou komplexní absolventské práce pro žáky je </a:t>
            </a:r>
            <a:r>
              <a:rPr lang="cs-CZ" sz="1800" b="1" dirty="0">
                <a:latin typeface="+mn-lt"/>
              </a:rPr>
              <a:t>využití tematického zaměření práce při obhajobě </a:t>
            </a:r>
            <a:r>
              <a:rPr lang="cs-CZ" sz="1800" dirty="0">
                <a:latin typeface="+mn-lt"/>
              </a:rPr>
              <a:t>propojením s vybranými profilujícími předměty (a předměty obecného a obecně odborného základu).</a:t>
            </a:r>
          </a:p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8FAF9A9-B7A9-4040-AD99-5D8E16A61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37250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>
            <a:extLst>
              <a:ext uri="{FF2B5EF4-FFF2-40B4-BE49-F238E27FC236}">
                <a16:creationId xmlns:a16="http://schemas.microsoft.com/office/drawing/2014/main" id="{721F4852-410E-477D-A37E-887A39EFD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3BD8D3-A9DD-40CB-A396-ADCE34852C74}" type="slidenum">
              <a:rPr lang="cs-CZ" smtClean="0"/>
              <a:t>22</a:t>
            </a:fld>
            <a:endParaRPr lang="cs-CZ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F031019-C9BD-47CD-AFBB-8C509271CED3}"/>
              </a:ext>
            </a:extLst>
          </p:cNvPr>
          <p:cNvSpPr txBox="1"/>
          <p:nvPr/>
        </p:nvSpPr>
        <p:spPr>
          <a:xfrm>
            <a:off x="914400" y="870012"/>
            <a:ext cx="103424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endParaRPr lang="cs-CZ" b="1" cap="all" dirty="0">
              <a:solidFill>
                <a:srgbClr val="428D96"/>
              </a:solidFill>
              <a:latin typeface="Calibri" panose="020F0502020204030204" pitchFamily="34" charset="0"/>
            </a:endParaRPr>
          </a:p>
          <a:p>
            <a:endParaRPr lang="cs-CZ" dirty="0"/>
          </a:p>
        </p:txBody>
      </p:sp>
      <p:sp>
        <p:nvSpPr>
          <p:cNvPr id="5" name="Nadpis 1">
            <a:extLst>
              <a:ext uri="{FF2B5EF4-FFF2-40B4-BE49-F238E27FC236}">
                <a16:creationId xmlns:a16="http://schemas.microsoft.com/office/drawing/2014/main" id="{5D6594CB-D503-4F11-B240-013EE6A78D6C}"/>
              </a:ext>
            </a:extLst>
          </p:cNvPr>
          <p:cNvSpPr txBox="1">
            <a:spLocks/>
          </p:cNvSpPr>
          <p:nvPr/>
        </p:nvSpPr>
        <p:spPr>
          <a:xfrm>
            <a:off x="914400" y="558943"/>
            <a:ext cx="10838169" cy="6221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100" kern="1200" cap="all" baseline="0">
                <a:solidFill>
                  <a:srgbClr val="428D96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r>
              <a:rPr lang="cs-CZ" dirty="0"/>
              <a:t>Inovace soustavy oborů vzdělání pro střední odborné vzdělávání</a:t>
            </a:r>
            <a:r>
              <a:rPr lang="cs-CZ" b="1" dirty="0"/>
              <a:t> </a:t>
            </a:r>
          </a:p>
        </p:txBody>
      </p:sp>
      <p:sp>
        <p:nvSpPr>
          <p:cNvPr id="6" name="Zástupný symbol pro obsah 2">
            <a:extLst>
              <a:ext uri="{FF2B5EF4-FFF2-40B4-BE49-F238E27FC236}">
                <a16:creationId xmlns:a16="http://schemas.microsoft.com/office/drawing/2014/main" id="{636D325C-B81C-4F9F-8FEA-1213D28700CC}"/>
              </a:ext>
            </a:extLst>
          </p:cNvPr>
          <p:cNvSpPr txBox="1">
            <a:spLocks/>
          </p:cNvSpPr>
          <p:nvPr/>
        </p:nvSpPr>
        <p:spPr>
          <a:xfrm>
            <a:off x="775166" y="1187345"/>
            <a:ext cx="10481719" cy="5111711"/>
          </a:xfrm>
          <a:prstGeom prst="rect">
            <a:avLst/>
          </a:prstGeom>
        </p:spPr>
        <p:txBody>
          <a:bodyPr/>
          <a:lstStyle>
            <a:lvl1pPr marL="324000" indent="-216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  <a:buClr>
                <a:srgbClr val="428D96"/>
              </a:buClr>
              <a:buFont typeface="Calibri Light" panose="020F0302020204030204" pitchFamily="34" charset="0"/>
              <a:buChar char="●"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324000" indent="-2160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28D96"/>
              </a:buClr>
              <a:buFont typeface="Calibri Light" panose="020F0302020204030204" pitchFamily="34" charset="0"/>
              <a:buChar char="●"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612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612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612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900" kern="1200" baseline="0">
                <a:solidFill>
                  <a:schemeClr val="tx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1260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0">
              <a:buNone/>
            </a:pPr>
            <a:r>
              <a:rPr lang="cs-CZ" sz="1600" dirty="0"/>
              <a:t>Cílem je funkční, prostupná a atraktivní oborová soustava, která prostřednictvím revize obsahů vzdělávání zajistí, aby byli jeho absolventi vybaveni kompetencemi pro další profesní i neprofesní vzdělávání, osobní život a dlouhodobou uplatnitelnost na trhu práce.</a:t>
            </a:r>
          </a:p>
          <a:p>
            <a:pPr marL="108000" indent="0">
              <a:buNone/>
            </a:pPr>
            <a:r>
              <a:rPr lang="cs-CZ" sz="1600" dirty="0"/>
              <a:t>Tři opatření pro proměnu odborného vzdělávání:</a:t>
            </a:r>
          </a:p>
          <a:p>
            <a:r>
              <a:rPr lang="cs-CZ" sz="1600" b="1" dirty="0"/>
              <a:t>Moderní a otevřené odborné vzdělávání s vysokou přidanou hodnotu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sz="1600" dirty="0"/>
              <a:t>Probíhá oborová revize a inovace soustavy oborů vzdělání, která umožní žákům postupnou profesní volbu. Realizace koncepce umožní flexibilitu uspořádání školních vzdělávacích programů a výuky, včetně revize RVP v oblasti společného odborného základu.</a:t>
            </a:r>
          </a:p>
          <a:p>
            <a:r>
              <a:rPr lang="cs-CZ" sz="1600" dirty="0"/>
              <a:t> </a:t>
            </a:r>
            <a:r>
              <a:rPr lang="cs-CZ" sz="1600" b="1" dirty="0"/>
              <a:t>Získávání odborné kvalifikace v průběhu studia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sz="1600" dirty="0"/>
              <a:t>Realizace věcného záměru žákům zvyšuje šance na jejich uplatnění na trhu práce v případě nedokončení celého cyklu vzdělávání a taktéž jim usnadňuje pokračování nebo návrat do vzdělávacího systému.</a:t>
            </a:r>
          </a:p>
          <a:p>
            <a:r>
              <a:rPr lang="cs-CZ" sz="1600" b="1" dirty="0"/>
              <a:t>Usnadnění přechodu absolventů na trh práce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cs-CZ" sz="1600" dirty="0"/>
              <a:t>Na základě realizované analýzy se tvoří standard kvality a podmínek praktického vyučování na firemních a školních pracovištích, na kterých probíhá praktické vyučování. Součástí RVP bude systematická práce na kariérovém rozvoji každého žáka a posilování jeho profesní identity a vazby s oborem vzdělání.</a:t>
            </a:r>
            <a:endParaRPr lang="cs-CZ" sz="1600" b="1" dirty="0"/>
          </a:p>
          <a:p>
            <a:pPr marL="108000" indent="0">
              <a:buNone/>
            </a:pPr>
            <a:r>
              <a:rPr lang="cs-CZ" sz="2000" b="1" dirty="0"/>
              <a:t>Inovace oborové soustavy je vnímána jako  trvalý proces synchronizace vzdělávání ve středních školách s požadavky trhu práce/společnosti na kompetence absolventů škol.</a:t>
            </a:r>
          </a:p>
          <a:p>
            <a:endParaRPr lang="cs-CZ" sz="1600" dirty="0"/>
          </a:p>
          <a:p>
            <a:pPr marL="108000" indent="0">
              <a:buNone/>
            </a:pPr>
            <a:endParaRPr lang="cs-CZ" sz="1600" b="1" dirty="0"/>
          </a:p>
          <a:p>
            <a:endParaRPr lang="cs-CZ" sz="1600" b="1" dirty="0"/>
          </a:p>
          <a:p>
            <a:pPr>
              <a:buFont typeface="Arial" panose="020B0604020202020204" pitchFamily="34" charset="0"/>
              <a:buChar char="•"/>
            </a:pPr>
            <a:endParaRPr lang="cs-CZ" sz="1600" dirty="0"/>
          </a:p>
          <a:p>
            <a:pPr>
              <a:buFont typeface="Courier New" panose="02070309020205020404" pitchFamily="49" charset="0"/>
              <a:buChar char="o"/>
            </a:pPr>
            <a:endParaRPr lang="cs-CZ" sz="1600" dirty="0"/>
          </a:p>
          <a:p>
            <a:pPr marL="108000" indent="0">
              <a:buNone/>
            </a:pPr>
            <a:endParaRPr lang="cs-CZ" sz="1800" dirty="0"/>
          </a:p>
          <a:p>
            <a:endParaRPr lang="cs-CZ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0553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9322208"/>
      </p:ext>
    </p:extLst>
  </p:cSld>
  <p:clrMapOvr>
    <a:masterClrMapping/>
  </p:clrMapOvr>
</p:sld>
</file>

<file path=ppt/theme/theme1.xml><?xml version="1.0" encoding="utf-8"?>
<a:theme xmlns:a="http://schemas.openxmlformats.org/drawingml/2006/main" name="Vlastní návrh">
  <a:themeElements>
    <a:clrScheme name="Vlastní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28D96"/>
      </a:accent1>
      <a:accent2>
        <a:srgbClr val="CFDBDD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4812</TotalTime>
  <Words>2962</Words>
  <Application>Microsoft Office PowerPoint</Application>
  <PresentationFormat>Širokoúhlá obrazovka</PresentationFormat>
  <Paragraphs>160</Paragraphs>
  <Slides>23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Courier New</vt:lpstr>
      <vt:lpstr>Wingdings</vt:lpstr>
      <vt:lpstr>Vlastní návrh</vt:lpstr>
      <vt:lpstr>   Celostátní seminář ředitelů Středních průmyslových škol </vt:lpstr>
      <vt:lpstr>Prezentace aplikace PowerPoint</vt:lpstr>
      <vt:lpstr>Aktualizace RVP (srpen 2020)</vt:lpstr>
      <vt:lpstr>Pokusné ověřování – vzdělávací okruh informační technologie</vt:lpstr>
      <vt:lpstr>„covidový“ Dodatek RVP </vt:lpstr>
      <vt:lpstr>Přijímání do středního vzdělávání ve školním roce 2021/2022</vt:lpstr>
      <vt:lpstr>Vývoj žáků vstupujících do 1. ročníků středního vzdělávání</vt:lpstr>
      <vt:lpstr>Vývoj podílů žáků vstupujících do 1. ročníků středního vzdělávání (u víceletých gymnázií do vyššího stupně), vč. žáků neveřejných škol a žáků se zdravotním postižením</vt:lpstr>
      <vt:lpstr>Podíly žáků SOŠ přijatých do 1. r. (E+H+M+L0 denní) – zdroj statistika NPI</vt:lpstr>
      <vt:lpstr>Maturitní zkouška 2019/2020 a 2020/2021  </vt:lpstr>
      <vt:lpstr>Maturitní zkouška 2022   ve světle novely školského zákona č. 284/2020 Sb. a maturitní vyhlášky č. 405/2020 Sb. </vt:lpstr>
      <vt:lpstr>Pokusné ověřování  uznávání mezinárodních certifikačních standardů ict</vt:lpstr>
      <vt:lpstr>ZÁVĚREČNÁ ZKOUŠKa 2019/2020 a 2020/2021 </vt:lpstr>
      <vt:lpstr>Prezentace aplikace PowerPoint</vt:lpstr>
      <vt:lpstr>Prezentace aplikace PowerPoint</vt:lpstr>
      <vt:lpstr>Nařízení vlády č. 75/2005 Sb., o stanovení rozsahu přímé vyučovací, přímé výchovné, přímé speciálně pedagogické a přímé pedagogicko-psychologické činnosti pedagogických pracovníků</vt:lpstr>
      <vt:lpstr>Pokusné ověřování  kombinovaného vzdělávání</vt:lpstr>
      <vt:lpstr>Komise J. W. Fulbrighta vyhlašuje výzvu na podávání přihlášek pro asistenty do výuky</vt:lpstr>
      <vt:lpstr>Komise J. W. Fulbrighta vyhlašuje výzvu na podávání přihlášek pro asistenty do výuky</vt:lpstr>
      <vt:lpstr>Prezentace aplikace PowerPoint</vt:lpstr>
      <vt:lpstr>Alternativní forma maturitní zkoušky (její školní části) </vt:lpstr>
      <vt:lpstr>Prezentace aplikace PowerPoint</vt:lpstr>
      <vt:lpstr>Prezentace aplikace PowerPoint</vt:lpstr>
    </vt:vector>
  </TitlesOfParts>
  <Company>Ministerstvo školství, mládeže a tělovýchovy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Změny financování regionálního školství</dc:title>
  <dc:creator>Matušková Zuzana</dc:creator>
  <cp:lastModifiedBy>Bannert Petr</cp:lastModifiedBy>
  <cp:revision>415</cp:revision>
  <cp:lastPrinted>2021-09-22T06:22:08Z</cp:lastPrinted>
  <dcterms:created xsi:type="dcterms:W3CDTF">2019-01-09T13:02:45Z</dcterms:created>
  <dcterms:modified xsi:type="dcterms:W3CDTF">2021-10-05T06:39:34Z</dcterms:modified>
</cp:coreProperties>
</file>