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23"/>
  </p:notesMasterIdLst>
  <p:sldIdLst>
    <p:sldId id="256" r:id="rId2"/>
    <p:sldId id="257" r:id="rId3"/>
    <p:sldId id="275" r:id="rId4"/>
    <p:sldId id="258" r:id="rId5"/>
    <p:sldId id="259" r:id="rId6"/>
    <p:sldId id="260" r:id="rId7"/>
    <p:sldId id="315" r:id="rId8"/>
    <p:sldId id="316" r:id="rId9"/>
    <p:sldId id="294" r:id="rId10"/>
    <p:sldId id="309" r:id="rId11"/>
    <p:sldId id="314" r:id="rId12"/>
    <p:sldId id="317" r:id="rId13"/>
    <p:sldId id="267" r:id="rId14"/>
    <p:sldId id="313" r:id="rId15"/>
    <p:sldId id="305" r:id="rId16"/>
    <p:sldId id="282" r:id="rId17"/>
    <p:sldId id="308" r:id="rId18"/>
    <p:sldId id="303" r:id="rId19"/>
    <p:sldId id="301" r:id="rId20"/>
    <p:sldId id="288" r:id="rId21"/>
    <p:sldId id="302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Střední sty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087" autoAdjust="0"/>
  </p:normalViewPr>
  <p:slideViewPr>
    <p:cSldViewPr>
      <p:cViewPr varScale="1">
        <p:scale>
          <a:sx n="86" d="100"/>
          <a:sy n="86" d="100"/>
        </p:scale>
        <p:origin x="138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232EEB-D839-6349-A07F-A12B544E8564}" type="datetimeFigureOut">
              <a:rPr lang="cs-CZ" smtClean="0"/>
              <a:t>07.10.2021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GB"/>
              <a:t>Edit Master text styles
Second level
Third level
Fourth level
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99E7B-FA37-924F-A09B-A6AEEE5694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70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Systémová změna, příprava na ZŠ</a:t>
            </a:r>
          </a:p>
          <a:p>
            <a:r>
              <a:rPr lang="cs-CZ" dirty="0"/>
              <a:t>Studijní předpoklady x MAT a CJL</a:t>
            </a:r>
          </a:p>
          <a:p>
            <a:r>
              <a:rPr lang="cs-CZ" dirty="0"/>
              <a:t>Další kola a  přijetí do  vyššího ročníku a přestupy.</a:t>
            </a:r>
          </a:p>
          <a:p>
            <a:r>
              <a:rPr lang="cs-CZ" dirty="0"/>
              <a:t>Kapacity škol </a:t>
            </a:r>
          </a:p>
          <a:p>
            <a:endParaRPr lang="cs-CZ" dirty="0"/>
          </a:p>
          <a:p>
            <a:r>
              <a:rPr lang="cs-CZ" dirty="0"/>
              <a:t>Sociální inženýrství.</a:t>
            </a:r>
          </a:p>
          <a:p>
            <a:r>
              <a:rPr lang="cs-CZ" dirty="0"/>
              <a:t>Dvě přihlášky.</a:t>
            </a:r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99E7B-FA37-924F-A09B-A6AEEE569467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9941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3807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10/7/2021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00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88833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71480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379504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21084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550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35003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15161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10/7/2021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386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10/7/2021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0381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10/7/2021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86682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10/7/2021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0612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10/7/2021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485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10/7/2021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9836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191648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18708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10/7/2021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291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  <p:sldLayoutId id="2147483924" r:id="rId12"/>
    <p:sldLayoutId id="2147483925" r:id="rId13"/>
    <p:sldLayoutId id="2147483926" r:id="rId14"/>
    <p:sldLayoutId id="2147483927" r:id="rId15"/>
    <p:sldLayoutId id="2147483928" r:id="rId16"/>
    <p:sldLayoutId id="214748392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asps.cz/formular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780928"/>
            <a:ext cx="8784976" cy="1728192"/>
          </a:xfrm>
        </p:spPr>
        <p:txBody>
          <a:bodyPr>
            <a:normAutofit fontScale="90000"/>
          </a:bodyPr>
          <a:lstStyle/>
          <a:p>
            <a:r>
              <a:rPr lang="cs-CZ" dirty="0"/>
              <a:t>Metodický seminář </a:t>
            </a:r>
            <a:br>
              <a:rPr lang="cs-CZ" dirty="0"/>
            </a:br>
            <a:r>
              <a:rPr lang="cs-CZ" sz="3600" dirty="0"/>
              <a:t>a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/>
              <a:t>32. valná hromada</a:t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13259" y="4581128"/>
            <a:ext cx="6517482" cy="676672"/>
          </a:xfrm>
        </p:spPr>
        <p:txBody>
          <a:bodyPr/>
          <a:lstStyle/>
          <a:p>
            <a:r>
              <a:rPr lang="cs-CZ" dirty="0"/>
              <a:t>Špindlerův Mlýn 5. – 6. Října 2021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88640"/>
            <a:ext cx="474345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287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1" y="463965"/>
            <a:ext cx="7773338" cy="506226"/>
          </a:xfrm>
        </p:spPr>
        <p:txBody>
          <a:bodyPr>
            <a:normAutofit fontScale="90000"/>
          </a:bodyPr>
          <a:lstStyle/>
          <a:p>
            <a:r>
              <a:rPr lang="cs-CZ" dirty="0"/>
              <a:t>Program jednání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7B2CE9E4-2011-419D-BAFD-67F146BFAC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9167264"/>
              </p:ext>
            </p:extLst>
          </p:nvPr>
        </p:nvGraphicFramePr>
        <p:xfrm>
          <a:off x="238335" y="1763512"/>
          <a:ext cx="8778011" cy="4157586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418918">
                  <a:extLst>
                    <a:ext uri="{9D8B030D-6E8A-4147-A177-3AD203B41FA5}">
                      <a16:colId xmlns:a16="http://schemas.microsoft.com/office/drawing/2014/main" val="3918729231"/>
                    </a:ext>
                  </a:extLst>
                </a:gridCol>
                <a:gridCol w="6359093">
                  <a:extLst>
                    <a:ext uri="{9D8B030D-6E8A-4147-A177-3AD203B41FA5}">
                      <a16:colId xmlns:a16="http://schemas.microsoft.com/office/drawing/2014/main" val="1252734496"/>
                    </a:ext>
                  </a:extLst>
                </a:gridCol>
              </a:tblGrid>
              <a:tr h="659261">
                <a:tc>
                  <a:txBody>
                    <a:bodyPr/>
                    <a:lstStyle/>
                    <a:p>
                      <a:r>
                        <a:rPr lang="cs-CZ" sz="1800" dirty="0"/>
                        <a:t>9:15 – 9:45 h	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/>
                        <a:t>Informace o činnosti za uplynulé období </a:t>
                      </a:r>
                      <a:br>
                        <a:rPr lang="cs-CZ" sz="1600" dirty="0"/>
                      </a:br>
                      <a:r>
                        <a:rPr lang="cs-CZ" sz="18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Ing. Jiří Zajíček, předseda A SPŠ ČR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1254990"/>
                  </a:ext>
                </a:extLst>
              </a:tr>
              <a:tr h="941801">
                <a:tc>
                  <a:txBody>
                    <a:bodyPr/>
                    <a:lstStyle/>
                    <a:p>
                      <a:r>
                        <a:rPr lang="cs-CZ" sz="1800" dirty="0"/>
                        <a:t>9:45 – 11:00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/>
                        <a:t>Aktuální informace z MŠMT</a:t>
                      </a:r>
                      <a:endParaRPr lang="cs-CZ" sz="1800" i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Ing. Bc. Petr Bannert, Ph.D., ředitel odboru středního, vyššího odborného a dalšího vzdělávání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5458849"/>
                  </a:ext>
                </a:extLst>
              </a:tr>
              <a:tr h="381953">
                <a:tc>
                  <a:txBody>
                    <a:bodyPr/>
                    <a:lstStyle/>
                    <a:p>
                      <a:r>
                        <a:rPr lang="cs-CZ" sz="1800" dirty="0"/>
                        <a:t>11:00 – 11:15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i="1" dirty="0"/>
                        <a:t>Přestávka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2064749"/>
                  </a:ext>
                </a:extLst>
              </a:tr>
              <a:tr h="941801">
                <a:tc>
                  <a:txBody>
                    <a:bodyPr/>
                    <a:lstStyle/>
                    <a:p>
                      <a:r>
                        <a:rPr lang="cs-CZ" sz="1800" dirty="0">
                          <a:solidFill>
                            <a:prstClr val="black"/>
                          </a:solidFill>
                        </a:rPr>
                        <a:t>11:15 – 12:00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Zkušenosti s distančním vzděláváním na středních školách </a:t>
                      </a:r>
                    </a:p>
                    <a:p>
                      <a:r>
                        <a:rPr lang="cs-CZ" sz="18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PhDr. Ondřej Andrys, MAE, MBA, MPA, náměstek ústředního školního inspektora, ČŠI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3625622"/>
                  </a:ext>
                </a:extLst>
              </a:tr>
              <a:tr h="468864">
                <a:tc>
                  <a:txBody>
                    <a:bodyPr/>
                    <a:lstStyle/>
                    <a:p>
                      <a:r>
                        <a:rPr lang="cs-CZ" sz="1800" dirty="0"/>
                        <a:t>12:00 – 12:30 h</a:t>
                      </a:r>
                      <a:r>
                        <a:rPr lang="cs-CZ" sz="1400" i="1" dirty="0"/>
                        <a:t>	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/>
                        <a:t>Diskuse k dopolednímu bloku jednání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222110"/>
                  </a:ext>
                </a:extLst>
              </a:tr>
              <a:tr h="38195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3486948"/>
                  </a:ext>
                </a:extLst>
              </a:tr>
              <a:tr h="381953">
                <a:tc>
                  <a:txBody>
                    <a:bodyPr/>
                    <a:lstStyle/>
                    <a:p>
                      <a:r>
                        <a:rPr lang="cs-CZ" sz="1800" dirty="0"/>
                        <a:t>12:30 – 13:30 h	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i="1" dirty="0"/>
                        <a:t>Oběd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3477068"/>
                  </a:ext>
                </a:extLst>
              </a:tr>
            </a:tbl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985D24D8-1875-4566-8162-16079AB71DF3}"/>
              </a:ext>
            </a:extLst>
          </p:cNvPr>
          <p:cNvSpPr txBox="1"/>
          <p:nvPr/>
        </p:nvSpPr>
        <p:spPr>
          <a:xfrm>
            <a:off x="238335" y="1119475"/>
            <a:ext cx="23877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Úterý 5.10. 2021</a:t>
            </a:r>
          </a:p>
        </p:txBody>
      </p:sp>
    </p:spTree>
    <p:extLst>
      <p:ext uri="{BB962C8B-B14F-4D97-AF65-F5344CB8AC3E}">
        <p14:creationId xmlns:p14="http://schemas.microsoft.com/office/powerpoint/2010/main" val="2195688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9"/>
            <a:ext cx="7773338" cy="866266"/>
          </a:xfrm>
        </p:spPr>
        <p:txBody>
          <a:bodyPr/>
          <a:lstStyle/>
          <a:p>
            <a:r>
              <a:rPr lang="cs-CZ" dirty="0"/>
              <a:t>Odpolední blok jednání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95C0C821-B284-4C63-BE48-985ED948CD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5356435"/>
              </p:ext>
            </p:extLst>
          </p:nvPr>
        </p:nvGraphicFramePr>
        <p:xfrm>
          <a:off x="431540" y="338185"/>
          <a:ext cx="8280920" cy="3554101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477571">
                  <a:extLst>
                    <a:ext uri="{9D8B030D-6E8A-4147-A177-3AD203B41FA5}">
                      <a16:colId xmlns:a16="http://schemas.microsoft.com/office/drawing/2014/main" val="911418781"/>
                    </a:ext>
                  </a:extLst>
                </a:gridCol>
                <a:gridCol w="5803349">
                  <a:extLst>
                    <a:ext uri="{9D8B030D-6E8A-4147-A177-3AD203B41FA5}">
                      <a16:colId xmlns:a16="http://schemas.microsoft.com/office/drawing/2014/main" val="4013707507"/>
                    </a:ext>
                  </a:extLst>
                </a:gridCol>
              </a:tblGrid>
              <a:tr h="493250">
                <a:tc>
                  <a:txBody>
                    <a:bodyPr/>
                    <a:lstStyle/>
                    <a:p>
                      <a:r>
                        <a:rPr lang="cs-CZ" sz="1800" dirty="0"/>
                        <a:t>13:30 – 16:45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Jednání v odborných sekcích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3807930"/>
                  </a:ext>
                </a:extLst>
              </a:tr>
              <a:tr h="493250">
                <a:tc>
                  <a:txBody>
                    <a:bodyPr/>
                    <a:lstStyle/>
                    <a:p>
                      <a:r>
                        <a:rPr lang="cs-CZ" sz="1800" dirty="0"/>
                        <a:t>16:45 – 17:00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Přestávka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4685679"/>
                  </a:ext>
                </a:extLst>
              </a:tr>
              <a:tr h="1581101">
                <a:tc>
                  <a:txBody>
                    <a:bodyPr/>
                    <a:lstStyle/>
                    <a:p>
                      <a:r>
                        <a:rPr lang="cs-CZ" sz="1800" dirty="0"/>
                        <a:t>17:00 – 18:00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Výsledky MZ 2020 a příprava MZ 2021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Přijímací zkoušky v maturitních OV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 b="1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i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RNDr. Michaela Kleňhová, Ing. Jiří Zíka, </a:t>
                      </a:r>
                      <a:br>
                        <a:rPr lang="cs-CZ" sz="1800" i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cs-CZ" sz="1800" i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Centrum pro zjišťování výsledků vzdělávání</a:t>
                      </a:r>
                      <a:endParaRPr lang="cs-CZ" sz="1800" i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58256"/>
                  </a:ext>
                </a:extLst>
              </a:tr>
              <a:tr h="493250">
                <a:tc>
                  <a:txBody>
                    <a:bodyPr/>
                    <a:lstStyle/>
                    <a:p>
                      <a:r>
                        <a:rPr lang="cs-CZ" sz="1800" dirty="0"/>
                        <a:t>18.00 – 19.00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Večeře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8145244"/>
                  </a:ext>
                </a:extLst>
              </a:tr>
              <a:tr h="493250">
                <a:tc>
                  <a:txBody>
                    <a:bodyPr/>
                    <a:lstStyle/>
                    <a:p>
                      <a:r>
                        <a:rPr lang="cs-CZ" sz="1800" dirty="0"/>
                        <a:t>Od 20:00 h 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SPOLEČENSKÝ VEČER</a:t>
                      </a:r>
                      <a:r>
                        <a:rPr lang="cs-CZ" sz="1800" dirty="0"/>
                        <a:t>, neformální diskuse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75426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8290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D06557F8-890A-44E3-B91C-7795BA147C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1553209"/>
              </p:ext>
            </p:extLst>
          </p:nvPr>
        </p:nvGraphicFramePr>
        <p:xfrm>
          <a:off x="611560" y="906128"/>
          <a:ext cx="8082644" cy="5619216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889956">
                  <a:extLst>
                    <a:ext uri="{9D8B030D-6E8A-4147-A177-3AD203B41FA5}">
                      <a16:colId xmlns:a16="http://schemas.microsoft.com/office/drawing/2014/main" val="224605915"/>
                    </a:ext>
                  </a:extLst>
                </a:gridCol>
                <a:gridCol w="6192688">
                  <a:extLst>
                    <a:ext uri="{9D8B030D-6E8A-4147-A177-3AD203B41FA5}">
                      <a16:colId xmlns:a16="http://schemas.microsoft.com/office/drawing/2014/main" val="3216273099"/>
                    </a:ext>
                  </a:extLst>
                </a:gridCol>
              </a:tblGrid>
              <a:tr h="398964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08:00 – 09:00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Snídaně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3476484"/>
                  </a:ext>
                </a:extLst>
              </a:tr>
              <a:tr h="398964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09:00 – 10:00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Operační program Jan Amos Komenský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PhDr. Mgr. Václav Velčovský, Ph.D. 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náměstek pro řízení sekce mezinárodních vztahů, EU a ESIF</a:t>
                      </a: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93955"/>
                  </a:ext>
                </a:extLst>
              </a:tr>
              <a:tr h="398964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10:00 – 10:30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383664"/>
                  </a:ext>
                </a:extLst>
              </a:tr>
              <a:tr h="398964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10:30 – 12:00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Valná hromada Asociace SPŠ ČR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zpráva Dozorčí rady o hospodaření za rok 2020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projednání a schválení výsledků hospodaření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projednání a schválení rozpočtu pro rok 2022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doplňující volby člena Rady za Moravskoslezský kraj a členů dozorčí rady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úprava stanov (doplnění distanční formy jednání)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výstupy z jednání odborných sekcí (vedoucí odborných sekcí)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formulace a schválení usnesení</a:t>
                      </a:r>
                    </a:p>
                    <a:p>
                      <a:pPr marL="342900" lvl="0" indent="-342900" algn="just">
                        <a:buFont typeface="Palatino Linotype" panose="02040502050505030304" pitchFamily="18" charset="0"/>
                        <a:buChar char="-"/>
                      </a:pPr>
                      <a:r>
                        <a:rPr lang="cs-CZ" sz="1800" dirty="0">
                          <a:effectLst/>
                          <a:latin typeface="Times New Roman" panose="02020603050405020304" pitchFamily="18" charset="0"/>
                          <a:ea typeface="Arial Unicode MS"/>
                          <a:cs typeface="Tahoma" panose="020B0604030504040204" pitchFamily="34" charset="0"/>
                        </a:rPr>
                        <a:t>různé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4439660"/>
                  </a:ext>
                </a:extLst>
              </a:tr>
              <a:tr h="398964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12:00 – 13:00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/>
                        <a:t>Oběd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8632117"/>
                  </a:ext>
                </a:extLst>
              </a:tr>
              <a:tr h="398964"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13:00	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Ukončení semináře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273386"/>
                  </a:ext>
                </a:extLst>
              </a:tr>
            </a:tbl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23981671-0114-46C1-BC49-53A7DEF27775}"/>
              </a:ext>
            </a:extLst>
          </p:cNvPr>
          <p:cNvSpPr txBox="1"/>
          <p:nvPr/>
        </p:nvSpPr>
        <p:spPr>
          <a:xfrm>
            <a:off x="2771800" y="404664"/>
            <a:ext cx="2471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Středa 6.10. 2021</a:t>
            </a:r>
          </a:p>
        </p:txBody>
      </p:sp>
    </p:spTree>
    <p:extLst>
      <p:ext uri="{BB962C8B-B14F-4D97-AF65-F5344CB8AC3E}">
        <p14:creationId xmlns:p14="http://schemas.microsoft.com/office/powerpoint/2010/main" val="1390053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572511"/>
            <a:ext cx="7775100" cy="912274"/>
          </a:xfrm>
        </p:spPr>
        <p:txBody>
          <a:bodyPr/>
          <a:lstStyle/>
          <a:p>
            <a:r>
              <a:rPr lang="cs-CZ" dirty="0"/>
              <a:t>Klíčová témata 2019/21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23917" y="1928335"/>
            <a:ext cx="7775100" cy="308484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/>
              <a:t>Reforma financování v regionálním školství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Platové poměry ve školství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Novela školského zákona (maturitní zkoušky)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Novela Zákona o pedagogických pracovnících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Novela NV 75/2005 Sb.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Distanční výuka ve školách a řešení koronakrize 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02768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6457" y="548680"/>
            <a:ext cx="7773338" cy="675273"/>
          </a:xfrm>
        </p:spPr>
        <p:txBody>
          <a:bodyPr>
            <a:normAutofit/>
          </a:bodyPr>
          <a:lstStyle/>
          <a:p>
            <a:r>
              <a:rPr lang="cs-CZ" dirty="0"/>
              <a:t>Reforma financování </a:t>
            </a:r>
            <a:r>
              <a:rPr lang="cs-CZ" dirty="0" err="1"/>
              <a:t>R</a:t>
            </a:r>
            <a:r>
              <a:rPr lang="cs-CZ" sz="2800" dirty="0" err="1"/>
              <a:t>g</a:t>
            </a:r>
            <a:r>
              <a:rPr lang="cs-CZ" dirty="0" err="1"/>
              <a:t>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71600" y="1484784"/>
            <a:ext cx="7343052" cy="1515995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dirty="0"/>
              <a:t>Financování Pedagogů – nastavení pH max</a:t>
            </a:r>
          </a:p>
          <a:p>
            <a:pPr marL="514350" indent="-514350">
              <a:buAutoNum type="arabicPeriod"/>
            </a:pPr>
            <a:r>
              <a:rPr lang="cs-CZ" dirty="0"/>
              <a:t>Financování nepedagogů  - nastavení počtu pracovníků modelem Ředitelství, Pracoviště, Třída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1D2FF44-36A3-4BAA-B536-A5B690C48081}"/>
              </a:ext>
            </a:extLst>
          </p:cNvPr>
          <p:cNvSpPr txBox="1"/>
          <p:nvPr/>
        </p:nvSpPr>
        <p:spPr>
          <a:xfrm>
            <a:off x="467544" y="3000778"/>
            <a:ext cx="78471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cap="all" dirty="0"/>
              <a:t>Platnost: od 1.1. 2020</a:t>
            </a:r>
            <a:br>
              <a:rPr lang="cs-CZ" sz="2000" cap="all" dirty="0"/>
            </a:br>
            <a:endParaRPr lang="cs-CZ" sz="2000" cap="all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cap="all" dirty="0"/>
              <a:t>V roce 2019 náběhové období, Rozvojové programy</a:t>
            </a:r>
            <a:br>
              <a:rPr lang="cs-CZ" sz="2000" cap="all" dirty="0"/>
            </a:br>
            <a:r>
              <a:rPr lang="cs-CZ" sz="2000" cap="all" dirty="0"/>
              <a:t>(vyrovnání krajových rozdílů, nárůst počtu hodin od</a:t>
            </a:r>
            <a:br>
              <a:rPr lang="cs-CZ" sz="2000" cap="all" dirty="0"/>
            </a:br>
            <a:r>
              <a:rPr lang="cs-CZ" sz="2000" cap="all" dirty="0"/>
              <a:t>1.9. 2019 podle </a:t>
            </a:r>
            <a:r>
              <a:rPr lang="cs-CZ" sz="2000" cap="all" dirty="0" err="1"/>
              <a:t>Phmax</a:t>
            </a:r>
            <a:r>
              <a:rPr lang="cs-CZ" sz="2000" cap="all" dirty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000" cap="all" dirty="0"/>
          </a:p>
        </p:txBody>
      </p:sp>
    </p:spTree>
    <p:extLst>
      <p:ext uri="{BB962C8B-B14F-4D97-AF65-F5344CB8AC3E}">
        <p14:creationId xmlns:p14="http://schemas.microsoft.com/office/powerpoint/2010/main" val="1202060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24822C-B11E-49CB-8D37-F23C78A8B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849" y="116632"/>
            <a:ext cx="7773338" cy="794258"/>
          </a:xfrm>
        </p:spPr>
        <p:txBody>
          <a:bodyPr/>
          <a:lstStyle/>
          <a:p>
            <a:r>
              <a:rPr lang="cs-CZ" dirty="0"/>
              <a:t>Platové poměry ve školství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16221219-AA11-48A8-8724-35BB54DAB6A9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51520" y="892841"/>
            <a:ext cx="8536238" cy="4834256"/>
          </a:xfr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9942082F-114F-42E3-B4A8-F108B4B1E244}"/>
              </a:ext>
            </a:extLst>
          </p:cNvPr>
          <p:cNvSpPr txBox="1"/>
          <p:nvPr/>
        </p:nvSpPr>
        <p:spPr>
          <a:xfrm>
            <a:off x="251520" y="5877272"/>
            <a:ext cx="65320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Zdroj: Prezentace MŠMT pro PT RHSD pro vzdělávání a lidské zdroje</a:t>
            </a:r>
          </a:p>
        </p:txBody>
      </p:sp>
    </p:spTree>
    <p:extLst>
      <p:ext uri="{BB962C8B-B14F-4D97-AF65-F5344CB8AC3E}">
        <p14:creationId xmlns:p14="http://schemas.microsoft.com/office/powerpoint/2010/main" val="2354088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DC5744CC-E1D0-4693-A65D-21BA73946BA9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23528" y="229246"/>
            <a:ext cx="8276898" cy="6399507"/>
          </a:xfrm>
        </p:spPr>
      </p:pic>
    </p:spTree>
    <p:extLst>
      <p:ext uri="{BB962C8B-B14F-4D97-AF65-F5344CB8AC3E}">
        <p14:creationId xmlns:p14="http://schemas.microsoft.com/office/powerpoint/2010/main" val="40028750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9"/>
            <a:ext cx="7773338" cy="938273"/>
          </a:xfrm>
        </p:spPr>
        <p:txBody>
          <a:bodyPr>
            <a:normAutofit fontScale="90000"/>
          </a:bodyPr>
          <a:lstStyle/>
          <a:p>
            <a:r>
              <a:rPr lang="cs-CZ" dirty="0"/>
              <a:t>Novela ŠKZ </a:t>
            </a:r>
            <a:br>
              <a:rPr lang="cs-CZ" dirty="0"/>
            </a:br>
            <a:r>
              <a:rPr lang="cs-CZ" dirty="0"/>
              <a:t>Změna Koncepce maturitních zkoušek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1556792"/>
            <a:ext cx="8856984" cy="4682689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/>
              <a:t>Provedená Změna:</a:t>
            </a:r>
          </a:p>
          <a:p>
            <a:pPr marL="0" indent="0">
              <a:buNone/>
            </a:pPr>
            <a:r>
              <a:rPr lang="cs-CZ" dirty="0"/>
              <a:t>Pouze didaktické testy ve společné části</a:t>
            </a:r>
          </a:p>
          <a:p>
            <a:pPr marL="0" indent="0">
              <a:buNone/>
            </a:pPr>
            <a:r>
              <a:rPr lang="cs-CZ" dirty="0"/>
              <a:t>Písemné práce opravované školou</a:t>
            </a:r>
          </a:p>
          <a:p>
            <a:pPr marL="0" indent="0">
              <a:buNone/>
            </a:pPr>
            <a:r>
              <a:rPr lang="cs-CZ" dirty="0"/>
              <a:t>Zachování volitelnosti CIJ/MAT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/>
              <a:t>Diskuse o podobě MZ v minulém školním roce</a:t>
            </a:r>
          </a:p>
          <a:p>
            <a:pPr lvl="1"/>
            <a:r>
              <a:rPr lang="cs-CZ" dirty="0"/>
              <a:t>Úpravy v souvislosti s distančním výukou </a:t>
            </a:r>
          </a:p>
          <a:p>
            <a:pPr lvl="1"/>
            <a:r>
              <a:rPr lang="cs-CZ" dirty="0"/>
              <a:t>Úřední maturita</a:t>
            </a:r>
          </a:p>
          <a:p>
            <a:pPr lvl="1"/>
            <a:endParaRPr lang="cs-CZ" dirty="0"/>
          </a:p>
          <a:p>
            <a:r>
              <a:rPr lang="cs-CZ" b="1" dirty="0"/>
              <a:t>Pilotáž Maturitní zkoušky formou komplexní absolventské práce s obhajobou </a:t>
            </a:r>
          </a:p>
          <a:p>
            <a:pPr marL="0" indent="0">
              <a:buNone/>
            </a:pPr>
            <a:r>
              <a:rPr lang="cs-CZ" dirty="0"/>
              <a:t>https://www.msmt.cz/vzdelavani/stredni-vzdelavani/pokusne-overovani-alternativni-zkousky-profilove-casti</a:t>
            </a:r>
          </a:p>
        </p:txBody>
      </p:sp>
    </p:spTree>
    <p:extLst>
      <p:ext uri="{BB962C8B-B14F-4D97-AF65-F5344CB8AC3E}">
        <p14:creationId xmlns:p14="http://schemas.microsoft.com/office/powerpoint/2010/main" val="24128879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3D8398-0557-4E0E-B6D0-96CC76043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Aktualizace RVP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E4973E6-C31C-40F6-9F49-490209941CC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4862" y="1772816"/>
            <a:ext cx="7991594" cy="4608511"/>
          </a:xfrm>
        </p:spPr>
        <p:txBody>
          <a:bodyPr>
            <a:normAutofit/>
          </a:bodyPr>
          <a:lstStyle/>
          <a:p>
            <a:r>
              <a:rPr lang="cs-CZ" dirty="0"/>
              <a:t>Změny výuky informatiky a ICT ve všeobecně vzdělávací části vychází zejména ze Strategie digitálního vzdělávání</a:t>
            </a:r>
          </a:p>
          <a:p>
            <a:r>
              <a:rPr lang="cs-CZ" dirty="0"/>
              <a:t>Vyhlášeno Pokusné ověření od 1.9. 2020</a:t>
            </a:r>
          </a:p>
          <a:p>
            <a:r>
              <a:rPr lang="cs-CZ" dirty="0"/>
              <a:t>https://www.msmt.cz/vzdelavani/stredni-vzdelavani/pokusne-overovani-noveho-pojeti-vyuky-vzdelavani</a:t>
            </a:r>
          </a:p>
        </p:txBody>
      </p:sp>
    </p:spTree>
    <p:extLst>
      <p:ext uri="{BB962C8B-B14F-4D97-AF65-F5344CB8AC3E}">
        <p14:creationId xmlns:p14="http://schemas.microsoft.com/office/powerpoint/2010/main" val="39499832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822AEE4-8276-4AFC-AC81-1734727B5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Distanční výuka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3889EE9-216E-41F6-A59F-D1937360DC1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/>
              <a:t>Distanční výuka ve školách a řešení korona krize </a:t>
            </a:r>
            <a:endParaRPr lang="cs-CZ" b="0" i="0" cap="all" dirty="0">
              <a:effectLst/>
              <a:latin typeface="roboto_condensedbold"/>
            </a:endParaRPr>
          </a:p>
          <a:p>
            <a:pPr algn="l"/>
            <a:r>
              <a:rPr lang="cs-CZ" b="0" i="0" cap="all" dirty="0">
                <a:effectLst/>
                <a:latin typeface="roboto_condensedbold"/>
              </a:rPr>
              <a:t>POKUSNÉ OVĚŘOVÁNÍ KOMBINOVANÉHO VZDĚLÁVÁNÍ NA ZŠ A SŠ</a:t>
            </a:r>
          </a:p>
          <a:p>
            <a:r>
              <a:rPr lang="cs-CZ" dirty="0"/>
              <a:t>https://www.msmt.cz/vzdelavani/zakladni-vzdelavani/vyhlaseni-pokusneho-overovani-kombinovaneho-vzdelavani</a:t>
            </a:r>
          </a:p>
        </p:txBody>
      </p:sp>
    </p:spTree>
    <p:extLst>
      <p:ext uri="{BB962C8B-B14F-4D97-AF65-F5344CB8AC3E}">
        <p14:creationId xmlns:p14="http://schemas.microsoft.com/office/powerpoint/2010/main" val="14577224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A01E15-5E6A-4448-8515-37CCA044A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763" y="332656"/>
            <a:ext cx="7773338" cy="938274"/>
          </a:xfrm>
        </p:spPr>
        <p:txBody>
          <a:bodyPr/>
          <a:lstStyle/>
          <a:p>
            <a:r>
              <a:rPr lang="cs-CZ" dirty="0"/>
              <a:t>Inovace oborové soustavy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2D4FFF0-ABEC-49E5-A970-0C64595C37A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51520" y="1340768"/>
            <a:ext cx="8712968" cy="36724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Moderní a otevřené odborné vzdělávání s vysokou přidanou hodnotou </a:t>
            </a:r>
          </a:p>
          <a:p>
            <a:pPr lvl="1"/>
            <a:r>
              <a:rPr lang="cs-CZ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oborová revize a inovace soustavy oborů vzdělání; </a:t>
            </a:r>
          </a:p>
          <a:p>
            <a:pPr lvl="1"/>
            <a:r>
              <a:rPr lang="cs-CZ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flexibilní uspořádání školních vzdělávacích programů a výuky; </a:t>
            </a:r>
          </a:p>
          <a:p>
            <a:pPr lvl="1"/>
            <a:r>
              <a:rPr lang="cs-CZ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revize RVP v oblasti základních gramotností; </a:t>
            </a:r>
          </a:p>
          <a:p>
            <a:pPr lvl="1"/>
            <a:r>
              <a:rPr lang="cs-CZ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revize RVP v oblasti společného odborného základu.</a:t>
            </a:r>
          </a:p>
          <a:p>
            <a:pPr marL="0" indent="0"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Propojování počátečního a dalšího vzdělávání.</a:t>
            </a:r>
          </a:p>
          <a:p>
            <a:pPr marL="0" indent="0"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Usnadnění přechodu absolventů na trh práce </a:t>
            </a:r>
          </a:p>
          <a:p>
            <a:pPr lvl="1"/>
            <a:r>
              <a:rPr lang="cs-CZ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zvýšení kvality praktického vyučování; </a:t>
            </a:r>
          </a:p>
          <a:p>
            <a:pPr lvl="1"/>
            <a:r>
              <a:rPr lang="cs-CZ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podpora kariérového poradenství.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24059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9"/>
            <a:ext cx="7773338" cy="1082290"/>
          </a:xfrm>
        </p:spPr>
        <p:txBody>
          <a:bodyPr/>
          <a:lstStyle/>
          <a:p>
            <a:r>
              <a:rPr lang="cs-CZ" dirty="0"/>
              <a:t>Stanovisko valné hromady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24143" y="1491153"/>
            <a:ext cx="8352928" cy="4536503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Projednání v odborných sekcích</a:t>
            </a:r>
          </a:p>
          <a:p>
            <a:r>
              <a:rPr lang="cs-CZ" dirty="0"/>
              <a:t>Vyjádření ve výstupu z jednání sekcí</a:t>
            </a:r>
          </a:p>
          <a:p>
            <a:r>
              <a:rPr lang="cs-CZ" dirty="0"/>
              <a:t>Zapracování do stanoviska VH</a:t>
            </a:r>
          </a:p>
          <a:p>
            <a:endParaRPr lang="cs-CZ" dirty="0"/>
          </a:p>
          <a:p>
            <a:r>
              <a:rPr lang="cs-CZ" dirty="0"/>
              <a:t>Návrhy na usnesení poslat e-mailem do 20 h</a:t>
            </a:r>
          </a:p>
          <a:p>
            <a:r>
              <a:rPr lang="cs-CZ" dirty="0"/>
              <a:t>Kontrola údajů členů v databázi Asociace</a:t>
            </a:r>
          </a:p>
          <a:p>
            <a:r>
              <a:rPr lang="cs-CZ" dirty="0"/>
              <a:t>Na stránce </a:t>
            </a:r>
            <a:r>
              <a:rPr lang="cs-CZ" u="sng" dirty="0">
                <a:hlinkClick r:id="rId2"/>
              </a:rPr>
              <a:t>http://asps.cz/formular</a:t>
            </a:r>
            <a:r>
              <a:rPr lang="cs-CZ" dirty="0"/>
              <a:t> je formulář s možností vkládání a editace škol, včetně zástupců.</a:t>
            </a:r>
          </a:p>
          <a:p>
            <a:r>
              <a:rPr lang="cs-CZ" dirty="0"/>
              <a:t>Lze vyhledávat podle IČO. Hvězdičkou označená pole jsou povinná a je nutno vložit min. jednoho zástupce školy (max. 4) Pro uložení formuláře je potřeba zadat kód (dole vedle tlačítka Uložit údaje). V tuto chvíli je pro všechny jednotný - 123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77262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162DF-E58B-8A48-BAA2-BB2312F9E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902" y="-281735"/>
            <a:ext cx="7773338" cy="1596177"/>
          </a:xfrm>
        </p:spPr>
        <p:txBody>
          <a:bodyPr/>
          <a:lstStyle/>
          <a:p>
            <a:r>
              <a:rPr lang="cs-CZ" dirty="0"/>
              <a:t>Návrh rady do usnesení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199712-5FBB-274B-AB5E-6A6655DC316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80611" y="1633631"/>
            <a:ext cx="7693250" cy="5710918"/>
          </a:xfrm>
        </p:spPr>
        <p:txBody>
          <a:bodyPr>
            <a:normAutofit/>
          </a:bodyPr>
          <a:lstStyle/>
          <a:p>
            <a:r>
              <a:rPr lang="cs-CZ" dirty="0"/>
              <a:t>Vh a spš opakovaně odmítá opakování přijímací zkoušky v rámci jednoho kola přijímacího řízení v maturitních oborech vzdělání.</a:t>
            </a:r>
          </a:p>
          <a:p>
            <a:r>
              <a:rPr lang="cs-CZ" dirty="0"/>
              <a:t>VH A SPŠ apeluje na novelizaci zákona o pedagogických pracovnících.  </a:t>
            </a:r>
          </a:p>
        </p:txBody>
      </p:sp>
    </p:spTree>
    <p:extLst>
      <p:ext uri="{BB962C8B-B14F-4D97-AF65-F5344CB8AC3E}">
        <p14:creationId xmlns:p14="http://schemas.microsoft.com/office/powerpoint/2010/main" val="20834403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Jednání odborných sekcí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837880146"/>
              </p:ext>
            </p:extLst>
          </p:nvPr>
        </p:nvGraphicFramePr>
        <p:xfrm>
          <a:off x="899592" y="2276872"/>
          <a:ext cx="7772400" cy="24942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59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SEKCE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MÍSTO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ČAS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STROJÍRENSKÁ 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/>
                        <a:t>TECHNICKÝCH</a:t>
                      </a:r>
                      <a:r>
                        <a:rPr lang="cs-CZ" baseline="0" dirty="0"/>
                        <a:t> LYCEÍ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KONFERENČNÍ SÁL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16:00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ELEKTROTECHNICKÁ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KONFERENČNÍ SÁL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/>
                        <a:t>16:00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CHEMICKÁ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/>
                        <a:t>Meeting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room</a:t>
                      </a:r>
                      <a:r>
                        <a:rPr lang="cs-CZ" dirty="0"/>
                        <a:t>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19:00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STAVEBNÍ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Multi sál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16:00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DOPRAVNÍ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KONFERENČNÍ SÁL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13:00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4393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32. Valná hromada </a:t>
            </a:r>
            <a:br>
              <a:rPr lang="cs-CZ" dirty="0"/>
            </a:br>
            <a:r>
              <a:rPr lang="cs-CZ" dirty="0"/>
              <a:t>asociace </a:t>
            </a:r>
            <a:r>
              <a:rPr lang="cs-CZ" dirty="0" err="1"/>
              <a:t>spš</a:t>
            </a:r>
            <a:r>
              <a:rPr lang="cs-CZ" dirty="0"/>
              <a:t> </a:t>
            </a:r>
            <a:r>
              <a:rPr lang="cs-CZ" dirty="0" err="1"/>
              <a:t>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2060848"/>
            <a:ext cx="8352928" cy="4000171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Změny členské základny A SPŠ ČR</a:t>
            </a:r>
            <a:br>
              <a:rPr lang="cs-CZ" dirty="0"/>
            </a:br>
            <a:r>
              <a:rPr lang="cs-CZ" dirty="0"/>
              <a:t>+ </a:t>
            </a:r>
            <a:r>
              <a:rPr lang="cs-CZ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VOŠ, SŠ,COP Sezimovo Ústí, Budějovická 421</a:t>
            </a:r>
            <a:br>
              <a:rPr lang="cs-CZ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cs-CZ" dirty="0"/>
              <a:t>+</a:t>
            </a:r>
            <a:r>
              <a:rPr lang="cs-CZ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Střední škola technická a zemědělská Mohelnice</a:t>
            </a:r>
            <a:r>
              <a:rPr lang="cs-CZ" sz="16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</a:t>
            </a:r>
            <a:r>
              <a:rPr lang="cs-CZ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1. máje 667</a:t>
            </a:r>
            <a:r>
              <a:rPr lang="cs-CZ" sz="1600" dirty="0"/>
              <a:t> </a:t>
            </a:r>
            <a:br>
              <a:rPr lang="cs-CZ" dirty="0"/>
            </a:br>
            <a:r>
              <a:rPr lang="cs-CZ" dirty="0"/>
              <a:t>- </a:t>
            </a:r>
            <a:r>
              <a:rPr lang="cs-CZ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SPŠ Karviná – Hranice, 1. máje 667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/>
              <a:t>- </a:t>
            </a:r>
            <a:r>
              <a:rPr lang="cs-CZ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SŠ technická a dopravní, Moravská 2, Ostrava Vítkovice</a:t>
            </a:r>
            <a:r>
              <a:rPr lang="cs-CZ" dirty="0"/>
              <a:t> </a:t>
            </a:r>
          </a:p>
          <a:p>
            <a:pPr lvl="0"/>
            <a:r>
              <a:rPr lang="cs-CZ" dirty="0"/>
              <a:t>Doplňující Volby Člena rady a Členů dozorčí rady</a:t>
            </a:r>
          </a:p>
          <a:p>
            <a:pPr lvl="0"/>
            <a:r>
              <a:rPr lang="cs-CZ" dirty="0"/>
              <a:t>projednání a schválení výsledků hospodaření v Roce 2020</a:t>
            </a:r>
          </a:p>
          <a:p>
            <a:r>
              <a:rPr lang="cs-CZ" dirty="0"/>
              <a:t>zpráva Dozorčí rady o hospodaření</a:t>
            </a:r>
          </a:p>
          <a:p>
            <a:pPr lvl="0"/>
            <a:r>
              <a:rPr lang="cs-CZ" dirty="0"/>
              <a:t>projednání a schválení rozpočtu pro rok 2022</a:t>
            </a:r>
          </a:p>
          <a:p>
            <a:pPr lvl="0"/>
            <a:endParaRPr lang="cs-CZ" dirty="0"/>
          </a:p>
          <a:p>
            <a:pPr marL="0" lv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35256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3388C3-677E-45F7-B0C0-D4362C433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2" y="618519"/>
            <a:ext cx="7773338" cy="866265"/>
          </a:xfrm>
        </p:spPr>
        <p:txBody>
          <a:bodyPr>
            <a:normAutofit fontScale="90000"/>
          </a:bodyPr>
          <a:lstStyle/>
          <a:p>
            <a:r>
              <a:rPr lang="cs-CZ" sz="2700" i="1" dirty="0">
                <a:solidFill>
                  <a:schemeClr val="dk1"/>
                </a:solidFill>
              </a:rPr>
              <a:t>Doplňující volby členů Rady asociace a Dozorčí rady </a:t>
            </a:r>
            <a:br>
              <a:rPr lang="cs-CZ" i="1" dirty="0">
                <a:solidFill>
                  <a:schemeClr val="dk1"/>
                </a:solidFill>
              </a:rPr>
            </a:br>
            <a:r>
              <a:rPr lang="cs-CZ" sz="1600" i="1" dirty="0">
                <a:solidFill>
                  <a:schemeClr val="dk1"/>
                </a:solidFill>
              </a:rPr>
              <a:t>pro období 2019 – 2024</a:t>
            </a:r>
            <a:br>
              <a:rPr lang="cs-CZ" i="1" dirty="0">
                <a:solidFill>
                  <a:schemeClr val="dk1"/>
                </a:solidFill>
              </a:rPr>
            </a:br>
            <a:endParaRPr lang="cs-CZ" dirty="0"/>
          </a:p>
        </p:txBody>
      </p:sp>
      <p:graphicFrame>
        <p:nvGraphicFramePr>
          <p:cNvPr id="4" name="Zástupný obsah 3">
            <a:extLst>
              <a:ext uri="{FF2B5EF4-FFF2-40B4-BE49-F238E27FC236}">
                <a16:creationId xmlns:a16="http://schemas.microsoft.com/office/drawing/2014/main" id="{278B8E8C-F597-4180-807A-5E76F7685C61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70300998"/>
              </p:ext>
            </p:extLst>
          </p:nvPr>
        </p:nvGraphicFramePr>
        <p:xfrm>
          <a:off x="971600" y="1719356"/>
          <a:ext cx="7773338" cy="1709644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2208687">
                  <a:extLst>
                    <a:ext uri="{9D8B030D-6E8A-4147-A177-3AD203B41FA5}">
                      <a16:colId xmlns:a16="http://schemas.microsoft.com/office/drawing/2014/main" val="1014595071"/>
                    </a:ext>
                  </a:extLst>
                </a:gridCol>
                <a:gridCol w="2921859">
                  <a:extLst>
                    <a:ext uri="{9D8B030D-6E8A-4147-A177-3AD203B41FA5}">
                      <a16:colId xmlns:a16="http://schemas.microsoft.com/office/drawing/2014/main" val="1082087929"/>
                    </a:ext>
                  </a:extLst>
                </a:gridCol>
                <a:gridCol w="2642792">
                  <a:extLst>
                    <a:ext uri="{9D8B030D-6E8A-4147-A177-3AD203B41FA5}">
                      <a16:colId xmlns:a16="http://schemas.microsoft.com/office/drawing/2014/main" val="492559388"/>
                    </a:ext>
                  </a:extLst>
                </a:gridCol>
              </a:tblGrid>
              <a:tr h="2894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</a:rPr>
                        <a:t>Rada A SPŠ</a:t>
                      </a:r>
                      <a:endParaRPr lang="cs-CZ" sz="1800" b="1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</a:rPr>
                        <a:t>Návrh Rady A SPŠ:</a:t>
                      </a:r>
                      <a:endParaRPr lang="cs-CZ" sz="1800" b="1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</a:rPr>
                        <a:t> Návrh z pléna:</a:t>
                      </a:r>
                      <a:endParaRPr lang="cs-CZ" sz="1800" b="1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97918778"/>
                  </a:ext>
                </a:extLst>
              </a:tr>
              <a:tr h="2798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Moravskoslezský</a:t>
                      </a:r>
                      <a:endParaRPr lang="cs-CZ" sz="180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Times New Roman" panose="02020603050405020304" pitchFamily="18" charset="0"/>
                          <a:ea typeface="Arial Unicode MS"/>
                        </a:rPr>
                        <a:t>Mgr. </a:t>
                      </a:r>
                      <a:r>
                        <a:rPr lang="cs-CZ" sz="18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Tomáš Řežáb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99735033"/>
                  </a:ext>
                </a:extLst>
              </a:tr>
              <a:tr h="2798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0453714"/>
                  </a:ext>
                </a:extLst>
              </a:tr>
              <a:tr h="2894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</a:rPr>
                        <a:t>Dozorčí rada:</a:t>
                      </a:r>
                      <a:endParaRPr lang="cs-CZ" sz="1800" b="1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 </a:t>
                      </a:r>
                      <a:endParaRPr lang="cs-CZ" sz="180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47531401"/>
                  </a:ext>
                </a:extLst>
              </a:tr>
              <a:tr h="2798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člen</a:t>
                      </a:r>
                      <a:endParaRPr lang="cs-CZ" sz="180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PaedDr. Zdeňka </a:t>
                      </a:r>
                      <a:r>
                        <a:rPr lang="cs-CZ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Klečková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74682405"/>
                  </a:ext>
                </a:extLst>
              </a:tr>
              <a:tr h="2798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člen</a:t>
                      </a:r>
                      <a:endParaRPr lang="cs-CZ" sz="180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Ing. Radim Vajda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38937" marR="38937" marT="8344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667156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12305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1" y="116632"/>
            <a:ext cx="7773338" cy="864096"/>
          </a:xfrm>
        </p:spPr>
        <p:txBody>
          <a:bodyPr/>
          <a:lstStyle/>
          <a:p>
            <a:r>
              <a:rPr lang="cs-CZ" dirty="0"/>
              <a:t>Zpráva o hospodaření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980729"/>
            <a:ext cx="8496944" cy="1440160"/>
          </a:xfrm>
        </p:spPr>
        <p:txBody>
          <a:bodyPr>
            <a:normAutofit/>
          </a:bodyPr>
          <a:lstStyle/>
          <a:p>
            <a:r>
              <a:rPr lang="cs-CZ" dirty="0"/>
              <a:t>Dozorčí rada provedla kontrolu hospodaření Asociace SPŠ ČR za období od 1.1. 2020 do 31.12. 2020</a:t>
            </a:r>
          </a:p>
          <a:p>
            <a:r>
              <a:rPr lang="cs-CZ" dirty="0"/>
              <a:t>Stav finančních prostředků ve sledovaném období:</a:t>
            </a:r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351A2014-BE28-459B-B455-F0F715188F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0982704"/>
              </p:ext>
            </p:extLst>
          </p:nvPr>
        </p:nvGraphicFramePr>
        <p:xfrm>
          <a:off x="684114" y="2348880"/>
          <a:ext cx="7631085" cy="2808310"/>
        </p:xfrm>
        <a:graphic>
          <a:graphicData uri="http://schemas.openxmlformats.org/drawingml/2006/table">
            <a:tbl>
              <a:tblPr firstRow="1" firstCol="1" bandRow="1"/>
              <a:tblGrid>
                <a:gridCol w="5245098">
                  <a:extLst>
                    <a:ext uri="{9D8B030D-6E8A-4147-A177-3AD203B41FA5}">
                      <a16:colId xmlns:a16="http://schemas.microsoft.com/office/drawing/2014/main" val="2321284112"/>
                    </a:ext>
                  </a:extLst>
                </a:gridCol>
                <a:gridCol w="2385987">
                  <a:extLst>
                    <a:ext uri="{9D8B030D-6E8A-4147-A177-3AD203B41FA5}">
                      <a16:colId xmlns:a16="http://schemas.microsoft.com/office/drawing/2014/main" val="2531658259"/>
                    </a:ext>
                  </a:extLst>
                </a:gridCol>
              </a:tblGrid>
              <a:tr h="561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Kč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9053578"/>
                  </a:ext>
                </a:extLst>
              </a:tr>
              <a:tr h="561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Zůstatek prostředků ke dni 31. 12. 2019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786 724,27 Kč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1618216"/>
                  </a:ext>
                </a:extLst>
              </a:tr>
              <a:tr h="561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Příjmy asociace od 1. 1. 2020 do 31. 12. 2020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774 000,00 Kč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090985"/>
                  </a:ext>
                </a:extLst>
              </a:tr>
              <a:tr h="561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Výdaje asociace od 1. 1. 2020 do 31. 12. 2020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343 530,83 Kč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581763"/>
                  </a:ext>
                </a:extLst>
              </a:tr>
              <a:tr h="561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Zůstatek prostředků ke dni 31. 12. 2020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1 217 193,44 Kč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330213"/>
                  </a:ext>
                </a:extLst>
              </a:tr>
            </a:tbl>
          </a:graphicData>
        </a:graphic>
      </p:graphicFrame>
      <p:sp>
        <p:nvSpPr>
          <p:cNvPr id="8" name="TextovéPole 7">
            <a:extLst>
              <a:ext uri="{FF2B5EF4-FFF2-40B4-BE49-F238E27FC236}">
                <a16:creationId xmlns:a16="http://schemas.microsoft.com/office/drawing/2014/main" id="{08C96F9E-AEB9-4BFB-8C2E-97CC3A1250FA}"/>
              </a:ext>
            </a:extLst>
          </p:cNvPr>
          <p:cNvSpPr txBox="1"/>
          <p:nvPr/>
        </p:nvSpPr>
        <p:spPr>
          <a:xfrm>
            <a:off x="684114" y="5373216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 asociaci bylo ke dni 31. 12. 2020 zapojeno 110 škol.</a:t>
            </a:r>
          </a:p>
        </p:txBody>
      </p:sp>
    </p:spTree>
    <p:extLst>
      <p:ext uri="{BB962C8B-B14F-4D97-AF65-F5344CB8AC3E}">
        <p14:creationId xmlns:p14="http://schemas.microsoft.com/office/powerpoint/2010/main" val="9629675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7338" y="71572"/>
            <a:ext cx="7773338" cy="1017943"/>
          </a:xfrm>
        </p:spPr>
        <p:txBody>
          <a:bodyPr/>
          <a:lstStyle/>
          <a:p>
            <a:r>
              <a:rPr lang="cs-CZ" dirty="0"/>
              <a:t>Návrh rozpočtu a </a:t>
            </a:r>
            <a:r>
              <a:rPr lang="cs-CZ" dirty="0" err="1"/>
              <a:t>spš</a:t>
            </a:r>
            <a:r>
              <a:rPr lang="cs-CZ" dirty="0"/>
              <a:t> </a:t>
            </a:r>
            <a:r>
              <a:rPr lang="cs-CZ" dirty="0" err="1"/>
              <a:t>čr</a:t>
            </a:r>
            <a:r>
              <a:rPr lang="cs-CZ" dirty="0"/>
              <a:t> 2022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4CAE431-566A-45DF-BF9A-000A821FBE1E}"/>
              </a:ext>
            </a:extLst>
          </p:cNvPr>
          <p:cNvSpPr txBox="1"/>
          <p:nvPr/>
        </p:nvSpPr>
        <p:spPr>
          <a:xfrm>
            <a:off x="395536" y="6381328"/>
            <a:ext cx="41449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Vyhotovila: Jaroslava Buzková, 26.9. 2021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1827E88B-4EE5-4973-9FB9-91CCF403F5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0010507"/>
              </p:ext>
            </p:extLst>
          </p:nvPr>
        </p:nvGraphicFramePr>
        <p:xfrm>
          <a:off x="138989" y="962965"/>
          <a:ext cx="8928991" cy="54211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3684264156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1486423469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3462784129"/>
                    </a:ext>
                  </a:extLst>
                </a:gridCol>
                <a:gridCol w="2304255">
                  <a:extLst>
                    <a:ext uri="{9D8B030D-6E8A-4147-A177-3AD203B41FA5}">
                      <a16:colId xmlns:a16="http://schemas.microsoft.com/office/drawing/2014/main" val="314173077"/>
                    </a:ext>
                  </a:extLst>
                </a:gridCol>
              </a:tblGrid>
              <a:tr h="37356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1" u="none" strike="noStrike" dirty="0">
                          <a:effectLst/>
                        </a:rPr>
                        <a:t>rok 2021 schválený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1" u="none" strike="noStrike" dirty="0">
                          <a:effectLst/>
                        </a:rPr>
                        <a:t>2022 návrh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ctr"/>
                </a:tc>
                <a:extLst>
                  <a:ext uri="{0D108BD9-81ED-4DB2-BD59-A6C34878D82A}">
                    <a16:rowId xmlns:a16="http://schemas.microsoft.com/office/drawing/2014/main" val="3780702938"/>
                  </a:ext>
                </a:extLst>
              </a:tr>
              <a:tr h="32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počáteční stav </a:t>
                      </a:r>
                      <a:endParaRPr lang="cs-CZ" sz="18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1 232 626,80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659 526,80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4288840641"/>
                  </a:ext>
                </a:extLst>
              </a:tr>
              <a:tr h="317171"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 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 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 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3995425026"/>
                  </a:ext>
                </a:extLst>
              </a:tr>
              <a:tr h="31717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příjmy </a:t>
                      </a:r>
                    </a:p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(členský příspěvek 3500 Kč)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příspěvek  a ostatní příjmy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416 500,00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833 000,00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2873624924"/>
                  </a:ext>
                </a:extLst>
              </a:tr>
              <a:tr h="32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u="none" strike="noStrike" dirty="0">
                          <a:effectLst/>
                        </a:rPr>
                        <a:t>celkem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u="none" strike="noStrike">
                          <a:effectLst/>
                        </a:rPr>
                        <a:t> </a:t>
                      </a:r>
                      <a:endParaRPr lang="cs-CZ" sz="18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u="none" strike="noStrike" dirty="0">
                          <a:effectLst/>
                        </a:rPr>
                        <a:t>1 649 126,80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u="none" strike="noStrike" dirty="0">
                          <a:effectLst/>
                        </a:rPr>
                        <a:t>1 492 526,80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1133729619"/>
                  </a:ext>
                </a:extLst>
              </a:tr>
              <a:tr h="31717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 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737328473"/>
                  </a:ext>
                </a:extLst>
              </a:tr>
              <a:tr h="31717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dohody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dohody, krajské rady, předseda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180 000,00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180 000,00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2917087376"/>
                  </a:ext>
                </a:extLst>
              </a:tr>
              <a:tr h="31717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valná hromada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 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610 000,00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610 000,00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3956655339"/>
                  </a:ext>
                </a:extLst>
              </a:tr>
              <a:tr h="31717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poplatky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 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2 000,00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2 000,00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324606297"/>
                  </a:ext>
                </a:extLst>
              </a:tr>
              <a:tr h="31717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kancelář, krajské rady pohoštění, režie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 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150 000,00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150 000,00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193614757"/>
                  </a:ext>
                </a:extLst>
              </a:tr>
              <a:tr h="317171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poplatek CZESHA 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400 Kč/člena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47 600,00</a:t>
                      </a:r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47 600,00</a:t>
                      </a:r>
                      <a:endParaRPr lang="cs-CZ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3836277411"/>
                  </a:ext>
                </a:extLst>
              </a:tr>
              <a:tr h="32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u="none" strike="noStrike" dirty="0">
                          <a:effectLst/>
                        </a:rPr>
                        <a:t>celkem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u="none" strike="noStrike" dirty="0">
                          <a:effectLst/>
                        </a:rPr>
                        <a:t> 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u="none" strike="noStrike" dirty="0">
                          <a:effectLst/>
                        </a:rPr>
                        <a:t>989 600,00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u="none" strike="noStrike" dirty="0">
                          <a:effectLst/>
                        </a:rPr>
                        <a:t>989 600,00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923441258"/>
                  </a:ext>
                </a:extLst>
              </a:tr>
              <a:tr h="32364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 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 </a:t>
                      </a:r>
                      <a:endParaRPr lang="cs-CZ" sz="18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309323663"/>
                  </a:ext>
                </a:extLst>
              </a:tr>
              <a:tr h="33102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u="none" strike="noStrike" dirty="0">
                          <a:effectLst/>
                        </a:rPr>
                        <a:t>zůstatek 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u="none" strike="noStrike" dirty="0">
                          <a:effectLst/>
                        </a:rPr>
                        <a:t> 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u="none" strike="noStrike" dirty="0">
                          <a:effectLst/>
                        </a:rPr>
                        <a:t>659 526,80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b="1" u="none" strike="noStrike" dirty="0">
                          <a:effectLst/>
                        </a:rPr>
                        <a:t>502 926,80</a:t>
                      </a:r>
                      <a:endParaRPr lang="cs-CZ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99" marR="3799" marT="3799" marB="0" anchor="b"/>
                </a:tc>
                <a:extLst>
                  <a:ext uri="{0D108BD9-81ED-4DB2-BD59-A6C34878D82A}">
                    <a16:rowId xmlns:a16="http://schemas.microsoft.com/office/drawing/2014/main" val="8336894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79272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8279156" cy="4610682"/>
          </a:xfrm>
        </p:spPr>
        <p:txBody>
          <a:bodyPr/>
          <a:lstStyle/>
          <a:p>
            <a:r>
              <a:rPr lang="cs-CZ" dirty="0"/>
              <a:t>Zásadní stanoviska </a:t>
            </a:r>
            <a:br>
              <a:rPr lang="cs-CZ" dirty="0"/>
            </a:br>
            <a:br>
              <a:rPr lang="cs-CZ" dirty="0"/>
            </a:br>
            <a:r>
              <a:rPr lang="cs-CZ" dirty="0"/>
              <a:t>K odborným tématům </a:t>
            </a:r>
            <a:br>
              <a:rPr lang="cs-CZ" dirty="0"/>
            </a:br>
            <a:br>
              <a:rPr lang="cs-CZ" dirty="0"/>
            </a:br>
            <a:r>
              <a:rPr lang="cs-CZ" dirty="0"/>
              <a:t>přijatá 32. valnou hromadou A SPŠ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5330" y="5229200"/>
            <a:ext cx="7772870" cy="562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/>
              <a:t>Jsou součástí usnesení </a:t>
            </a:r>
            <a:r>
              <a:rPr lang="cs-CZ"/>
              <a:t>Valné Hromady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45758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332656"/>
            <a:ext cx="8568952" cy="62646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200" dirty="0"/>
              <a:t>Příští 33. jednání VH Asociace SPŠ </a:t>
            </a:r>
          </a:p>
          <a:p>
            <a:pPr marL="0" indent="0" algn="ctr">
              <a:buNone/>
            </a:pPr>
            <a:endParaRPr lang="cs-CZ" sz="2800" dirty="0"/>
          </a:p>
          <a:p>
            <a:endParaRPr lang="cs-CZ" dirty="0"/>
          </a:p>
          <a:p>
            <a:r>
              <a:rPr lang="cs-CZ" dirty="0"/>
              <a:t>Termín: 	10. - 12.10. </a:t>
            </a:r>
            <a:r>
              <a:rPr lang="cs-CZ"/>
              <a:t>2022</a:t>
            </a:r>
            <a:endParaRPr lang="cs-CZ" dirty="0"/>
          </a:p>
          <a:p>
            <a:endParaRPr lang="cs-CZ" dirty="0"/>
          </a:p>
          <a:p>
            <a:r>
              <a:rPr lang="cs-CZ" dirty="0"/>
              <a:t>Místo: Hotel Horal</a:t>
            </a:r>
            <a:r>
              <a:rPr lang="en-US" dirty="0"/>
              <a:t>, </a:t>
            </a:r>
            <a:r>
              <a:rPr lang="cs-CZ" dirty="0" err="1"/>
              <a:t>špindlerův</a:t>
            </a:r>
            <a:r>
              <a:rPr lang="cs-CZ" dirty="0"/>
              <a:t> mlýn.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3132271"/>
      </p:ext>
    </p:extLst>
  </p:cSld>
  <p:clrMapOvr>
    <a:masterClrMapping/>
  </p:clrMapOvr>
</p:sld>
</file>

<file path=ppt/theme/theme1.xml><?xml version="1.0" encoding="utf-8"?>
<a:theme xmlns:a="http://schemas.openxmlformats.org/drawingml/2006/main" name="Kapka">
  <a:themeElements>
    <a:clrScheme name="Kapka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Kapk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pk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5047</TotalTime>
  <Words>1223</Words>
  <Application>Microsoft Office PowerPoint</Application>
  <PresentationFormat>Předvádění na obrazovce (4:3)</PresentationFormat>
  <Paragraphs>250</Paragraphs>
  <Slides>21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30" baseType="lpstr">
      <vt:lpstr>Arial</vt:lpstr>
      <vt:lpstr>Arial Unicode MS</vt:lpstr>
      <vt:lpstr>Calibri</vt:lpstr>
      <vt:lpstr>Palatino Linotype</vt:lpstr>
      <vt:lpstr>roboto_condensedbold</vt:lpstr>
      <vt:lpstr>Tahoma</vt:lpstr>
      <vt:lpstr>Times New Roman</vt:lpstr>
      <vt:lpstr>Tw Cen MT</vt:lpstr>
      <vt:lpstr>Kapka</vt:lpstr>
      <vt:lpstr>Metodický seminář  a  32. valná hromada </vt:lpstr>
      <vt:lpstr>Program jednání</vt:lpstr>
      <vt:lpstr>Odpolední blok jednání</vt:lpstr>
      <vt:lpstr>Prezentace aplikace PowerPoint</vt:lpstr>
      <vt:lpstr>Klíčová témata 2019/21</vt:lpstr>
      <vt:lpstr>Reforma financování RgŠ</vt:lpstr>
      <vt:lpstr>Platové poměry ve školství</vt:lpstr>
      <vt:lpstr>Prezentace aplikace PowerPoint</vt:lpstr>
      <vt:lpstr>Novela ŠKZ  Změna Koncepce maturitních zkoušek </vt:lpstr>
      <vt:lpstr>Aktualizace RVP</vt:lpstr>
      <vt:lpstr>Distanční výuka</vt:lpstr>
      <vt:lpstr>Inovace oborové soustavy</vt:lpstr>
      <vt:lpstr>Stanovisko valné hromady</vt:lpstr>
      <vt:lpstr>Návrh rady do usnesení</vt:lpstr>
      <vt:lpstr>Jednání odborných sekcí</vt:lpstr>
      <vt:lpstr>32. Valná hromada  asociace spš Čr</vt:lpstr>
      <vt:lpstr>Doplňující volby členů Rady asociace a Dozorčí rady  pro období 2019 – 2024 </vt:lpstr>
      <vt:lpstr>Zpráva o hospodaření</vt:lpstr>
      <vt:lpstr>Návrh rozpočtu a spš čr 2022</vt:lpstr>
      <vt:lpstr>Zásadní stanoviska   K odborným tématům   přijatá 32. valnou hromadou A SPŠ</vt:lpstr>
      <vt:lpstr>Prezentace aplikace PowerPoint</vt:lpstr>
    </vt:vector>
  </TitlesOfParts>
  <Company>MSSCH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Zajicek Jiri</dc:creator>
  <cp:lastModifiedBy>Jaroslava Buzková</cp:lastModifiedBy>
  <cp:revision>190</cp:revision>
  <dcterms:created xsi:type="dcterms:W3CDTF">2012-09-25T09:33:19Z</dcterms:created>
  <dcterms:modified xsi:type="dcterms:W3CDTF">2021-10-07T19:01:28Z</dcterms:modified>
</cp:coreProperties>
</file>