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bookmarkIdSeed="2">
  <p:sldMasterIdLst>
    <p:sldMasterId id="2147483673" r:id="rId1"/>
  </p:sldMasterIdLst>
  <p:notesMasterIdLst>
    <p:notesMasterId r:id="rId19"/>
  </p:notesMasterIdLst>
  <p:handoutMasterIdLst>
    <p:handoutMasterId r:id="rId20"/>
  </p:handoutMasterIdLst>
  <p:sldIdLst>
    <p:sldId id="269" r:id="rId2"/>
    <p:sldId id="739" r:id="rId3"/>
    <p:sldId id="475" r:id="rId4"/>
    <p:sldId id="476" r:id="rId5"/>
    <p:sldId id="458" r:id="rId6"/>
    <p:sldId id="459" r:id="rId7"/>
    <p:sldId id="741" r:id="rId8"/>
    <p:sldId id="744" r:id="rId9"/>
    <p:sldId id="745" r:id="rId10"/>
    <p:sldId id="746" r:id="rId11"/>
    <p:sldId id="747" r:id="rId12"/>
    <p:sldId id="748" r:id="rId13"/>
    <p:sldId id="743" r:id="rId14"/>
    <p:sldId id="723" r:id="rId15"/>
    <p:sldId id="735" r:id="rId16"/>
    <p:sldId id="750" r:id="rId17"/>
    <p:sldId id="742" r:id="rId1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řeček Pavel, Ing." initials="KPI" lastIdx="1" clrIdx="0">
    <p:extLst>
      <p:ext uri="{19B8F6BF-5375-455C-9EA6-DF929625EA0E}">
        <p15:presenceInfo xmlns:p15="http://schemas.microsoft.com/office/powerpoint/2012/main" userId="S-1-5-21-1024343765-948047755-1557874966-2102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971" autoAdjust="0"/>
    <p:restoredTop sz="94660"/>
  </p:normalViewPr>
  <p:slideViewPr>
    <p:cSldViewPr snapToGrid="0">
      <p:cViewPr varScale="1">
        <p:scale>
          <a:sx n="26" d="100"/>
          <a:sy n="26" d="100"/>
        </p:scale>
        <p:origin x="173"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79FFFE37-5B72-41CD-A3D0-D4A2922361B1}" type="datetimeFigureOut">
              <a:rPr lang="cs-CZ" smtClean="0"/>
              <a:t>13.10.2022</a:t>
            </a:fld>
            <a:endParaRPr lang="cs-CZ"/>
          </a:p>
        </p:txBody>
      </p:sp>
      <p:sp>
        <p:nvSpPr>
          <p:cNvPr id="4" name="Zástupný symbol pro zápatí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BB951891-3EBD-45A6-8A7F-A43C96ABE344}" type="slidenum">
              <a:rPr lang="cs-CZ" smtClean="0"/>
              <a:t>‹#›</a:t>
            </a:fld>
            <a:endParaRPr lang="cs-CZ"/>
          </a:p>
        </p:txBody>
      </p:sp>
    </p:spTree>
    <p:extLst>
      <p:ext uri="{BB962C8B-B14F-4D97-AF65-F5344CB8AC3E}">
        <p14:creationId xmlns:p14="http://schemas.microsoft.com/office/powerpoint/2010/main" val="19210896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8F2C9A5B-1EE5-41B1-A14D-0086EB452C30}" type="datetimeFigureOut">
              <a:rPr lang="cs-CZ" smtClean="0"/>
              <a:t>13.10.2022</a:t>
            </a:fld>
            <a:endParaRPr lang="cs-CZ"/>
          </a:p>
        </p:txBody>
      </p:sp>
      <p:sp>
        <p:nvSpPr>
          <p:cNvPr id="4" name="Zástupný symbol pro obrázek snímk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F5375547-E490-4E46-896A-3B9E014CC759}" type="slidenum">
              <a:rPr lang="cs-CZ" smtClean="0"/>
              <a:t>‹#›</a:t>
            </a:fld>
            <a:endParaRPr lang="cs-CZ"/>
          </a:p>
        </p:txBody>
      </p:sp>
    </p:spTree>
    <p:extLst>
      <p:ext uri="{BB962C8B-B14F-4D97-AF65-F5344CB8AC3E}">
        <p14:creationId xmlns:p14="http://schemas.microsoft.com/office/powerpoint/2010/main" val="18839627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Nadpis 1"/>
          <p:cNvSpPr>
            <a:spLocks noGrp="1"/>
          </p:cNvSpPr>
          <p:nvPr>
            <p:ph type="ctrTitle" hasCustomPrompt="1"/>
          </p:nvPr>
        </p:nvSpPr>
        <p:spPr>
          <a:xfrm>
            <a:off x="768000" y="1224000"/>
            <a:ext cx="7824000" cy="1522800"/>
          </a:xfrm>
        </p:spPr>
        <p:txBody>
          <a:bodyPr lIns="0" tIns="0" rIns="0" bIns="0" anchor="b">
            <a:noAutofit/>
          </a:bodyPr>
          <a:lstStyle>
            <a:lvl1pPr algn="l">
              <a:defRPr sz="3400" cap="small" baseline="0">
                <a:solidFill>
                  <a:srgbClr val="87888A"/>
                </a:solidFill>
                <a:latin typeface="Calibri" panose="020F0502020204030204" pitchFamily="34" charset="0"/>
              </a:defRPr>
            </a:lvl1pPr>
          </a:lstStyle>
          <a:p>
            <a:r>
              <a:rPr lang="cs-CZ" dirty="0"/>
              <a:t>Změny financování </a:t>
            </a:r>
            <a:br>
              <a:rPr lang="cs-CZ" dirty="0"/>
            </a:br>
            <a:r>
              <a:rPr lang="cs-CZ" dirty="0"/>
              <a:t>regionálního školství</a:t>
            </a:r>
          </a:p>
        </p:txBody>
      </p:sp>
      <p:sp>
        <p:nvSpPr>
          <p:cNvPr id="3" name="Podnadpis 2"/>
          <p:cNvSpPr>
            <a:spLocks noGrp="1"/>
          </p:cNvSpPr>
          <p:nvPr>
            <p:ph type="subTitle" idx="1"/>
          </p:nvPr>
        </p:nvSpPr>
        <p:spPr>
          <a:xfrm>
            <a:off x="768000" y="6022800"/>
            <a:ext cx="5181696" cy="415200"/>
          </a:xfrm>
        </p:spPr>
        <p:txBody>
          <a:bodyPr lIns="0" tIns="0" rIns="0" bIns="0"/>
          <a:lstStyle>
            <a:lvl1pPr marL="0" indent="0" algn="l">
              <a:lnSpc>
                <a:spcPct val="100000"/>
              </a:lnSpc>
              <a:spcBef>
                <a:spcPts val="0"/>
              </a:spcBef>
              <a:buNone/>
              <a:defRPr sz="1600" cap="small" baseline="0">
                <a:solidFill>
                  <a:srgbClr val="87888A"/>
                </a:solidFill>
                <a:latin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a:t>Kliknutím můžete upravit styl předlohy.</a:t>
            </a:r>
          </a:p>
        </p:txBody>
      </p:sp>
    </p:spTree>
    <p:extLst>
      <p:ext uri="{BB962C8B-B14F-4D97-AF65-F5344CB8AC3E}">
        <p14:creationId xmlns:p14="http://schemas.microsoft.com/office/powerpoint/2010/main" val="1592383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hasCustomPrompt="1"/>
          </p:nvPr>
        </p:nvSpPr>
        <p:spPr/>
        <p:txBody>
          <a:bodyPr/>
          <a:lstStyle/>
          <a:p>
            <a:r>
              <a:rPr lang="cs-CZ" dirty="0"/>
              <a:t>Aktuální stav přípravy změny financování </a:t>
            </a:r>
            <a:r>
              <a:rPr lang="cs-CZ" dirty="0" err="1"/>
              <a:t>RgŠ</a:t>
            </a:r>
            <a:endParaRPr lang="cs-CZ" dirty="0"/>
          </a:p>
        </p:txBody>
      </p:sp>
      <p:sp>
        <p:nvSpPr>
          <p:cNvPr id="3" name="Zástupný symbol pro obsah 2"/>
          <p:cNvSpPr>
            <a:spLocks noGrp="1"/>
          </p:cNvSpPr>
          <p:nvPr>
            <p:ph idx="1" hasCustomPrompt="1"/>
          </p:nvPr>
        </p:nvSpPr>
        <p:spPr>
          <a:xfrm>
            <a:off x="729599" y="1825625"/>
            <a:ext cx="10515600" cy="4351338"/>
          </a:xfrm>
        </p:spPr>
        <p:txBody>
          <a:bodyPr>
            <a:noAutofit/>
          </a:bodyPr>
          <a:lstStyle>
            <a:lvl1pPr>
              <a:defRPr/>
            </a:lvl1pPr>
            <a:lvl2pPr marL="108000" indent="0">
              <a:buNone/>
              <a:defRPr/>
            </a:lvl2pPr>
            <a:lvl3pPr marL="612000" indent="-180000">
              <a:defRPr/>
            </a:lvl3pPr>
            <a:lvl4pPr>
              <a:defRPr lang="cs-CZ" sz="1900" kern="1200" baseline="0" dirty="0" smtClean="0">
                <a:solidFill>
                  <a:schemeClr val="tx1"/>
                </a:solidFill>
                <a:latin typeface="Calibri Light" panose="020F0302020204030204" pitchFamily="34" charset="0"/>
                <a:ea typeface="+mn-ea"/>
                <a:cs typeface="+mn-cs"/>
              </a:defRPr>
            </a:lvl4pPr>
            <a:lvl5pPr marL="432000" indent="0">
              <a:buFont typeface="Arial" panose="020B0604020202020204" pitchFamily="34" charset="0"/>
              <a:buNone/>
              <a:defRPr baseline="0"/>
            </a:lvl5pPr>
            <a:lvl6pPr marL="1260000">
              <a:defRPr lang="cs-CZ" sz="1900" b="0" kern="1200" dirty="0" smtClean="0">
                <a:solidFill>
                  <a:schemeClr val="tx1"/>
                </a:solidFill>
                <a:latin typeface="+mj-lt"/>
                <a:ea typeface="+mn-ea"/>
                <a:cs typeface="+mn-cs"/>
              </a:defRPr>
            </a:lvl6pPr>
          </a:lstStyle>
          <a:p>
            <a:pPr lvl="0"/>
            <a:r>
              <a:rPr lang="cs-CZ" dirty="0"/>
              <a:t>zákon č. 167/2018 Sb. posunul účinnost změny financování o 1 rok, </a:t>
            </a:r>
            <a:br>
              <a:rPr lang="cs-CZ" dirty="0"/>
            </a:br>
            <a:r>
              <a:rPr lang="cs-CZ" dirty="0"/>
              <a:t>tj. na 1. ledna 2020</a:t>
            </a:r>
          </a:p>
          <a:p>
            <a:pPr lvl="0"/>
            <a:r>
              <a:rPr lang="cs-CZ" dirty="0"/>
              <a:t>rok 2019 – přechodový rok </a:t>
            </a:r>
          </a:p>
          <a:p>
            <a:pPr marL="612000" lvl="3" indent="-180000" algn="l" defTabSz="914400" rtl="0" eaLnBrk="1" latinLnBrk="0" hangingPunct="1">
              <a:lnSpc>
                <a:spcPct val="100000"/>
              </a:lnSpc>
              <a:spcBef>
                <a:spcPts val="0"/>
              </a:spcBef>
              <a:buFont typeface="Arial" panose="020B0604020202020204" pitchFamily="34" charset="0"/>
              <a:buChar char="•"/>
            </a:pPr>
            <a:r>
              <a:rPr lang="cs-CZ" dirty="0"/>
              <a:t>financování jako doposud (republikové a krajské normativy)</a:t>
            </a:r>
          </a:p>
          <a:p>
            <a:pPr lvl="3"/>
            <a:r>
              <a:rPr lang="cs-CZ" dirty="0"/>
              <a:t>doplněny 3 nové jednoroční rozvojové programy:</a:t>
            </a:r>
          </a:p>
          <a:p>
            <a:pPr lvl="4"/>
            <a:r>
              <a:rPr lang="cs-CZ" dirty="0"/>
              <a:t>	od 1. 1. 2019</a:t>
            </a:r>
          </a:p>
          <a:p>
            <a:pPr lvl="5"/>
            <a:r>
              <a:rPr lang="cs-CZ" dirty="0"/>
              <a:t>RP na vyrovnávání mezikrajových rozdílů v odměňování pedagogů </a:t>
            </a:r>
            <a:br>
              <a:rPr lang="cs-CZ" dirty="0"/>
            </a:br>
            <a:r>
              <a:rPr lang="cs-CZ" dirty="0"/>
              <a:t>v MŠ, ZŠ, ŠD a SŠ – peníze jsou již na školách </a:t>
            </a:r>
          </a:p>
          <a:p>
            <a:pPr lvl="5"/>
            <a:r>
              <a:rPr lang="cs-CZ" dirty="0"/>
              <a:t>RP pro MŠ (překryv a rozšíření provozu MŠ)</a:t>
            </a:r>
          </a:p>
          <a:p>
            <a:pPr lvl="4"/>
            <a:r>
              <a:rPr lang="cs-CZ" dirty="0"/>
              <a:t>	od 1. 9. 2019</a:t>
            </a:r>
          </a:p>
          <a:p>
            <a:pPr marL="1260000" lvl="5" indent="-228600" algn="l" defTabSz="914400" rtl="0" eaLnBrk="1" latinLnBrk="0" hangingPunct="1">
              <a:lnSpc>
                <a:spcPct val="90000"/>
              </a:lnSpc>
              <a:spcBef>
                <a:spcPts val="500"/>
              </a:spcBef>
              <a:buFont typeface="Arial" panose="020B0604020202020204" pitchFamily="34" charset="0"/>
              <a:buChar char="•"/>
            </a:pPr>
            <a:r>
              <a:rPr lang="cs-CZ" dirty="0"/>
              <a:t>RP pro ZŠ a SŠ na zohlednění náběhu </a:t>
            </a:r>
            <a:r>
              <a:rPr lang="cs-CZ" dirty="0" err="1"/>
              <a:t>PHmax</a:t>
            </a:r>
            <a:endParaRPr lang="cs-CZ" dirty="0"/>
          </a:p>
          <a:p>
            <a:pPr lvl="2"/>
            <a:endParaRPr lang="cs-CZ" dirty="0"/>
          </a:p>
        </p:txBody>
      </p:sp>
      <p:sp>
        <p:nvSpPr>
          <p:cNvPr id="6" name="Zástupný symbol pro číslo snímku 5"/>
          <p:cNvSpPr>
            <a:spLocks noGrp="1"/>
          </p:cNvSpPr>
          <p:nvPr>
            <p:ph type="sldNum" sz="quarter" idx="12"/>
          </p:nvPr>
        </p:nvSpPr>
        <p:spPr/>
        <p:txBody>
          <a:bodyPr/>
          <a:lstStyle/>
          <a:p>
            <a:fld id="{323BD8D3-A9DD-40CB-A396-ADCE34852C74}" type="slidenum">
              <a:rPr lang="cs-CZ" smtClean="0"/>
              <a:t>‹#›</a:t>
            </a:fld>
            <a:endParaRPr lang="cs-CZ" dirty="0"/>
          </a:p>
        </p:txBody>
      </p:sp>
    </p:spTree>
    <p:extLst>
      <p:ext uri="{BB962C8B-B14F-4D97-AF65-F5344CB8AC3E}">
        <p14:creationId xmlns:p14="http://schemas.microsoft.com/office/powerpoint/2010/main" val="2942523704"/>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abulka">
    <p:spTree>
      <p:nvGrpSpPr>
        <p:cNvPr id="1" name=""/>
        <p:cNvGrpSpPr/>
        <p:nvPr/>
      </p:nvGrpSpPr>
      <p:grpSpPr>
        <a:xfrm>
          <a:off x="0" y="0"/>
          <a:ext cx="0" cy="0"/>
          <a:chOff x="0" y="0"/>
          <a:chExt cx="0" cy="0"/>
        </a:xfrm>
      </p:grpSpPr>
      <p:sp>
        <p:nvSpPr>
          <p:cNvPr id="2" name="Nadpis 1"/>
          <p:cNvSpPr>
            <a:spLocks noGrp="1"/>
          </p:cNvSpPr>
          <p:nvPr>
            <p:ph type="title"/>
          </p:nvPr>
        </p:nvSpPr>
        <p:spPr>
          <a:xfrm>
            <a:off x="719667" y="944564"/>
            <a:ext cx="10515600" cy="609917"/>
          </a:xfrm>
        </p:spPr>
        <p:txBody>
          <a:bodyPr anchor="t" anchorCtr="0">
            <a:noAutofit/>
          </a:bodyPr>
          <a:lstStyle>
            <a:lvl1pPr>
              <a:lnSpc>
                <a:spcPct val="100000"/>
              </a:lnSpc>
              <a:defRPr sz="2100" baseline="0"/>
            </a:lvl1pPr>
          </a:lstStyle>
          <a:p>
            <a:r>
              <a:rPr lang="cs-CZ" dirty="0"/>
              <a:t>Kliknutím lze upravit styl.</a:t>
            </a:r>
          </a:p>
        </p:txBody>
      </p:sp>
      <p:sp>
        <p:nvSpPr>
          <p:cNvPr id="6" name="Zástupný symbol pro číslo snímku 5"/>
          <p:cNvSpPr>
            <a:spLocks noGrp="1"/>
          </p:cNvSpPr>
          <p:nvPr>
            <p:ph type="sldNum" sz="quarter" idx="12"/>
          </p:nvPr>
        </p:nvSpPr>
        <p:spPr/>
        <p:txBody>
          <a:bodyPr/>
          <a:lstStyle/>
          <a:p>
            <a:fld id="{323BD8D3-A9DD-40CB-A396-ADCE34852C74}" type="slidenum">
              <a:rPr lang="cs-CZ" smtClean="0"/>
              <a:t>‹#›</a:t>
            </a:fld>
            <a:endParaRPr lang="cs-CZ"/>
          </a:p>
        </p:txBody>
      </p:sp>
      <p:graphicFrame>
        <p:nvGraphicFramePr>
          <p:cNvPr id="7" name="Tabulka 6"/>
          <p:cNvGraphicFramePr>
            <a:graphicFrameLocks noGrp="1"/>
          </p:cNvGraphicFramePr>
          <p:nvPr userDrawn="1"/>
        </p:nvGraphicFramePr>
        <p:xfrm>
          <a:off x="729599" y="3546686"/>
          <a:ext cx="10515600" cy="741680"/>
        </p:xfrm>
        <a:graphic>
          <a:graphicData uri="http://schemas.openxmlformats.org/drawingml/2006/table">
            <a:tbl>
              <a:tblPr firstRow="1" bandRow="1">
                <a:tableStyleId>{5C22544A-7EE6-4342-B048-85BDC9FD1C3A}</a:tableStyleId>
              </a:tblPr>
              <a:tblGrid>
                <a:gridCol w="1752600">
                  <a:extLst>
                    <a:ext uri="{9D8B030D-6E8A-4147-A177-3AD203B41FA5}">
                      <a16:colId xmlns:a16="http://schemas.microsoft.com/office/drawing/2014/main" val="3532208531"/>
                    </a:ext>
                  </a:extLst>
                </a:gridCol>
                <a:gridCol w="1752600">
                  <a:extLst>
                    <a:ext uri="{9D8B030D-6E8A-4147-A177-3AD203B41FA5}">
                      <a16:colId xmlns:a16="http://schemas.microsoft.com/office/drawing/2014/main" val="2446159533"/>
                    </a:ext>
                  </a:extLst>
                </a:gridCol>
                <a:gridCol w="1752600">
                  <a:extLst>
                    <a:ext uri="{9D8B030D-6E8A-4147-A177-3AD203B41FA5}">
                      <a16:colId xmlns:a16="http://schemas.microsoft.com/office/drawing/2014/main" val="3828646843"/>
                    </a:ext>
                  </a:extLst>
                </a:gridCol>
                <a:gridCol w="1752600">
                  <a:extLst>
                    <a:ext uri="{9D8B030D-6E8A-4147-A177-3AD203B41FA5}">
                      <a16:colId xmlns:a16="http://schemas.microsoft.com/office/drawing/2014/main" val="2071330293"/>
                    </a:ext>
                  </a:extLst>
                </a:gridCol>
                <a:gridCol w="1752600">
                  <a:extLst>
                    <a:ext uri="{9D8B030D-6E8A-4147-A177-3AD203B41FA5}">
                      <a16:colId xmlns:a16="http://schemas.microsoft.com/office/drawing/2014/main" val="3500415985"/>
                    </a:ext>
                  </a:extLst>
                </a:gridCol>
                <a:gridCol w="1752600">
                  <a:extLst>
                    <a:ext uri="{9D8B030D-6E8A-4147-A177-3AD203B41FA5}">
                      <a16:colId xmlns:a16="http://schemas.microsoft.com/office/drawing/2014/main" val="1800194414"/>
                    </a:ext>
                  </a:extLst>
                </a:gridCol>
              </a:tblGrid>
              <a:tr h="370840">
                <a:tc>
                  <a:txBody>
                    <a:bodyPr/>
                    <a:lstStyle/>
                    <a:p>
                      <a:endParaRPr lang="cs-CZ" dirty="0"/>
                    </a:p>
                  </a:txBody>
                  <a:tcPr marL="121920" marR="121920"/>
                </a:tc>
                <a:tc>
                  <a:txBody>
                    <a:bodyPr/>
                    <a:lstStyle/>
                    <a:p>
                      <a:endParaRPr lang="cs-CZ"/>
                    </a:p>
                  </a:txBody>
                  <a:tcPr marL="121920" marR="121920"/>
                </a:tc>
                <a:tc>
                  <a:txBody>
                    <a:bodyPr/>
                    <a:lstStyle/>
                    <a:p>
                      <a:endParaRPr lang="cs-CZ"/>
                    </a:p>
                  </a:txBody>
                  <a:tcPr marL="121920" marR="121920"/>
                </a:tc>
                <a:tc>
                  <a:txBody>
                    <a:bodyPr/>
                    <a:lstStyle/>
                    <a:p>
                      <a:endParaRPr lang="cs-CZ"/>
                    </a:p>
                  </a:txBody>
                  <a:tcPr marL="121920" marR="121920"/>
                </a:tc>
                <a:tc>
                  <a:txBody>
                    <a:bodyPr/>
                    <a:lstStyle/>
                    <a:p>
                      <a:endParaRPr lang="cs-CZ"/>
                    </a:p>
                  </a:txBody>
                  <a:tcPr marL="121920" marR="121920"/>
                </a:tc>
                <a:tc>
                  <a:txBody>
                    <a:bodyPr/>
                    <a:lstStyle/>
                    <a:p>
                      <a:endParaRPr lang="cs-CZ" dirty="0"/>
                    </a:p>
                  </a:txBody>
                  <a:tcPr marL="121920" marR="121920"/>
                </a:tc>
                <a:extLst>
                  <a:ext uri="{0D108BD9-81ED-4DB2-BD59-A6C34878D82A}">
                    <a16:rowId xmlns:a16="http://schemas.microsoft.com/office/drawing/2014/main" val="1398266416"/>
                  </a:ext>
                </a:extLst>
              </a:tr>
              <a:tr h="370840">
                <a:tc>
                  <a:txBody>
                    <a:bodyPr/>
                    <a:lstStyle/>
                    <a:p>
                      <a:endParaRPr lang="cs-CZ"/>
                    </a:p>
                  </a:txBody>
                  <a:tcPr marL="121920" marR="121920"/>
                </a:tc>
                <a:tc>
                  <a:txBody>
                    <a:bodyPr/>
                    <a:lstStyle/>
                    <a:p>
                      <a:endParaRPr lang="cs-CZ" dirty="0"/>
                    </a:p>
                  </a:txBody>
                  <a:tcPr marL="121920" marR="121920"/>
                </a:tc>
                <a:tc>
                  <a:txBody>
                    <a:bodyPr/>
                    <a:lstStyle/>
                    <a:p>
                      <a:endParaRPr lang="cs-CZ"/>
                    </a:p>
                  </a:txBody>
                  <a:tcPr marL="121920" marR="121920"/>
                </a:tc>
                <a:tc>
                  <a:txBody>
                    <a:bodyPr/>
                    <a:lstStyle/>
                    <a:p>
                      <a:endParaRPr lang="cs-CZ"/>
                    </a:p>
                  </a:txBody>
                  <a:tcPr marL="121920" marR="121920"/>
                </a:tc>
                <a:tc>
                  <a:txBody>
                    <a:bodyPr/>
                    <a:lstStyle/>
                    <a:p>
                      <a:endParaRPr lang="cs-CZ"/>
                    </a:p>
                  </a:txBody>
                  <a:tcPr marL="121920" marR="121920"/>
                </a:tc>
                <a:tc>
                  <a:txBody>
                    <a:bodyPr/>
                    <a:lstStyle/>
                    <a:p>
                      <a:endParaRPr lang="cs-CZ" dirty="0"/>
                    </a:p>
                  </a:txBody>
                  <a:tcPr marL="121920" marR="121920"/>
                </a:tc>
                <a:extLst>
                  <a:ext uri="{0D108BD9-81ED-4DB2-BD59-A6C34878D82A}">
                    <a16:rowId xmlns:a16="http://schemas.microsoft.com/office/drawing/2014/main" val="2215755881"/>
                  </a:ext>
                </a:extLst>
              </a:tr>
            </a:tbl>
          </a:graphicData>
        </a:graphic>
      </p:graphicFrame>
      <p:sp>
        <p:nvSpPr>
          <p:cNvPr id="8" name="Zástupný symbol pro obsah 2"/>
          <p:cNvSpPr>
            <a:spLocks noGrp="1"/>
          </p:cNvSpPr>
          <p:nvPr>
            <p:ph idx="13"/>
          </p:nvPr>
        </p:nvSpPr>
        <p:spPr>
          <a:xfrm>
            <a:off x="729599" y="1825625"/>
            <a:ext cx="10935352" cy="1472776"/>
          </a:xfrm>
        </p:spPr>
        <p:txBody>
          <a:bodyPr>
            <a:noAutofit/>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9" name="Zástupný symbol pro obsah 2"/>
          <p:cNvSpPr>
            <a:spLocks noGrp="1"/>
          </p:cNvSpPr>
          <p:nvPr>
            <p:ph idx="14"/>
          </p:nvPr>
        </p:nvSpPr>
        <p:spPr>
          <a:xfrm>
            <a:off x="719667" y="4636559"/>
            <a:ext cx="10935352" cy="1472776"/>
          </a:xfrm>
        </p:spPr>
        <p:txBody>
          <a:bodyPr>
            <a:noAutofit/>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Tree>
    <p:extLst>
      <p:ext uri="{BB962C8B-B14F-4D97-AF65-F5344CB8AC3E}">
        <p14:creationId xmlns:p14="http://schemas.microsoft.com/office/powerpoint/2010/main" val="2976192046"/>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Kliknutím lze upravit styl.</a:t>
            </a:r>
          </a:p>
        </p:txBody>
      </p:sp>
      <p:sp>
        <p:nvSpPr>
          <p:cNvPr id="3" name="Zástupný symbol pro obsah 2"/>
          <p:cNvSpPr>
            <a:spLocks noGrp="1"/>
          </p:cNvSpPr>
          <p:nvPr>
            <p:ph sz="half" idx="1"/>
          </p:nvPr>
        </p:nvSpPr>
        <p:spPr>
          <a:xfrm>
            <a:off x="729599" y="1849437"/>
            <a:ext cx="5156200" cy="4351338"/>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obsah 3"/>
          <p:cNvSpPr>
            <a:spLocks noGrp="1"/>
          </p:cNvSpPr>
          <p:nvPr>
            <p:ph sz="half" idx="2"/>
          </p:nvPr>
        </p:nvSpPr>
        <p:spPr>
          <a:xfrm>
            <a:off x="6280964" y="1849437"/>
            <a:ext cx="5156200" cy="4351338"/>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7" name="Zástupný symbol pro číslo snímku 6"/>
          <p:cNvSpPr>
            <a:spLocks noGrp="1"/>
          </p:cNvSpPr>
          <p:nvPr>
            <p:ph type="sldNum" sz="quarter" idx="12"/>
          </p:nvPr>
        </p:nvSpPr>
        <p:spPr/>
        <p:txBody>
          <a:bodyPr/>
          <a:lstStyle/>
          <a:p>
            <a:fld id="{323BD8D3-A9DD-40CB-A396-ADCE34852C74}" type="slidenum">
              <a:rPr lang="cs-CZ" smtClean="0"/>
              <a:t>‹#›</a:t>
            </a:fld>
            <a:endParaRPr lang="cs-CZ"/>
          </a:p>
        </p:txBody>
      </p:sp>
    </p:spTree>
    <p:extLst>
      <p:ext uri="{BB962C8B-B14F-4D97-AF65-F5344CB8AC3E}">
        <p14:creationId xmlns:p14="http://schemas.microsoft.com/office/powerpoint/2010/main" val="1428197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5" name="Zástupný symbol pro číslo snímku 4"/>
          <p:cNvSpPr>
            <a:spLocks noGrp="1"/>
          </p:cNvSpPr>
          <p:nvPr>
            <p:ph type="sldNum" sz="quarter" idx="12"/>
          </p:nvPr>
        </p:nvSpPr>
        <p:spPr/>
        <p:txBody>
          <a:bodyPr/>
          <a:lstStyle/>
          <a:p>
            <a:fld id="{323BD8D3-A9DD-40CB-A396-ADCE34852C74}" type="slidenum">
              <a:rPr lang="cs-CZ" smtClean="0"/>
              <a:t>‹#›</a:t>
            </a:fld>
            <a:endParaRPr lang="cs-CZ"/>
          </a:p>
        </p:txBody>
      </p:sp>
    </p:spTree>
    <p:extLst>
      <p:ext uri="{BB962C8B-B14F-4D97-AF65-F5344CB8AC3E}">
        <p14:creationId xmlns:p14="http://schemas.microsoft.com/office/powerpoint/2010/main" val="2988721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fld id="{323BD8D3-A9DD-40CB-A396-ADCE34852C74}" type="slidenum">
              <a:rPr lang="cs-CZ" smtClean="0"/>
              <a:t>‹#›</a:t>
            </a:fld>
            <a:endParaRPr lang="cs-CZ"/>
          </a:p>
        </p:txBody>
      </p:sp>
    </p:spTree>
    <p:extLst>
      <p:ext uri="{BB962C8B-B14F-4D97-AF65-F5344CB8AC3E}">
        <p14:creationId xmlns:p14="http://schemas.microsoft.com/office/powerpoint/2010/main" val="4186863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oslední stránk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61989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13E41758-EAA7-4811-BF3C-BC78BD32049C}" type="datetimeFigureOut">
              <a:rPr lang="cs-CZ" smtClean="0"/>
              <a:t>13.10.2022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84895CB-E157-44FA-886A-B81FF4D84949}" type="slidenum">
              <a:rPr lang="cs-CZ" smtClean="0"/>
              <a:t>‹#›</a:t>
            </a:fld>
            <a:endParaRPr lang="cs-CZ"/>
          </a:p>
        </p:txBody>
      </p:sp>
    </p:spTree>
    <p:extLst>
      <p:ext uri="{BB962C8B-B14F-4D97-AF65-F5344CB8AC3E}">
        <p14:creationId xmlns:p14="http://schemas.microsoft.com/office/powerpoint/2010/main" val="763435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729600" y="936001"/>
            <a:ext cx="10838169" cy="622138"/>
          </a:xfrm>
          <a:prstGeom prst="rect">
            <a:avLst/>
          </a:prstGeom>
        </p:spPr>
        <p:txBody>
          <a:bodyPr vert="horz" lIns="0" tIns="0" rIns="0" bIns="0" rtlCol="0" anchor="t" anchorCtr="0">
            <a:normAutofit/>
          </a:bodyPr>
          <a:lstStyle/>
          <a:p>
            <a:r>
              <a:rPr lang="cs-CZ" dirty="0"/>
              <a:t>Aktuální stav přípravy změny financování </a:t>
            </a:r>
            <a:r>
              <a:rPr lang="cs-CZ" dirty="0" err="1"/>
              <a:t>RgŠ</a:t>
            </a:r>
            <a:endParaRPr lang="cs-CZ" dirty="0"/>
          </a:p>
        </p:txBody>
      </p:sp>
      <p:sp>
        <p:nvSpPr>
          <p:cNvPr id="3" name="Zástupný symbol pro text 2"/>
          <p:cNvSpPr>
            <a:spLocks noGrp="1"/>
          </p:cNvSpPr>
          <p:nvPr>
            <p:ph type="body" idx="1"/>
          </p:nvPr>
        </p:nvSpPr>
        <p:spPr>
          <a:xfrm>
            <a:off x="729600" y="1825625"/>
            <a:ext cx="10515600" cy="4351338"/>
          </a:xfrm>
          <a:prstGeom prst="rect">
            <a:avLst/>
          </a:prstGeom>
        </p:spPr>
        <p:txBody>
          <a:bodyPr vert="horz" lIns="0" tIns="0" rIns="0" bIns="0" rtlCol="0">
            <a:normAutofit/>
          </a:bodyPr>
          <a:lstStyle/>
          <a:p>
            <a:pPr lvl="0"/>
            <a:r>
              <a:rPr lang="cs-CZ" dirty="0"/>
              <a:t>zákon č. 167/2018 Sb. posunul účinnost změny financování o 1 rok, </a:t>
            </a:r>
            <a:br>
              <a:rPr lang="cs-CZ" dirty="0"/>
            </a:br>
            <a:r>
              <a:rPr lang="cs-CZ" dirty="0"/>
              <a:t>tj. na 1. ledna 2020</a:t>
            </a:r>
          </a:p>
          <a:p>
            <a:pPr lvl="0"/>
            <a:r>
              <a:rPr lang="cs-CZ" dirty="0"/>
              <a:t>rok 2019 – přechodový rok </a:t>
            </a:r>
          </a:p>
          <a:p>
            <a:pPr marL="612000" lvl="3" indent="-180000" algn="l" defTabSz="914400" rtl="0" eaLnBrk="1" latinLnBrk="0" hangingPunct="1">
              <a:lnSpc>
                <a:spcPct val="100000"/>
              </a:lnSpc>
              <a:spcBef>
                <a:spcPts val="0"/>
              </a:spcBef>
              <a:buFont typeface="Arial" panose="020B0604020202020204" pitchFamily="34" charset="0"/>
              <a:buChar char="•"/>
            </a:pPr>
            <a:r>
              <a:rPr lang="cs-CZ" dirty="0"/>
              <a:t>financování jako doposud (republikové a krajské normativy)</a:t>
            </a:r>
          </a:p>
          <a:p>
            <a:pPr lvl="3"/>
            <a:r>
              <a:rPr lang="cs-CZ" dirty="0"/>
              <a:t>doplněny 3 nové jednoroční rozvojové programy:</a:t>
            </a:r>
          </a:p>
          <a:p>
            <a:pPr lvl="4"/>
            <a:r>
              <a:rPr lang="cs-CZ" dirty="0"/>
              <a:t>	od 1. 1. 2019</a:t>
            </a:r>
          </a:p>
          <a:p>
            <a:pPr lvl="5"/>
            <a:r>
              <a:rPr lang="cs-CZ" dirty="0"/>
              <a:t>RP na vyrovnávání mezikrajových rozdílů v odměňování pedagogů </a:t>
            </a:r>
            <a:br>
              <a:rPr lang="cs-CZ" dirty="0"/>
            </a:br>
            <a:r>
              <a:rPr lang="cs-CZ" dirty="0"/>
              <a:t>v MŠ, ZŠ, ŠD a SŠ – peníze jsou již na školách </a:t>
            </a:r>
          </a:p>
          <a:p>
            <a:pPr lvl="5"/>
            <a:r>
              <a:rPr lang="cs-CZ" dirty="0"/>
              <a:t>RP pro MŠ (překryv a rozšíření provozu MŠ)</a:t>
            </a:r>
          </a:p>
          <a:p>
            <a:pPr lvl="4"/>
            <a:r>
              <a:rPr lang="cs-CZ" dirty="0"/>
              <a:t>	od 1. 9. 2019</a:t>
            </a:r>
          </a:p>
          <a:p>
            <a:pPr marL="1260000" lvl="5" indent="-228600" algn="l" defTabSz="914400" rtl="0" eaLnBrk="1" latinLnBrk="0" hangingPunct="1">
              <a:lnSpc>
                <a:spcPct val="90000"/>
              </a:lnSpc>
              <a:spcBef>
                <a:spcPts val="500"/>
              </a:spcBef>
              <a:buFont typeface="Arial" panose="020B0604020202020204" pitchFamily="34" charset="0"/>
              <a:buChar char="•"/>
            </a:pPr>
            <a:r>
              <a:rPr lang="cs-CZ" dirty="0"/>
              <a:t>RP pro ZŠ a SŠ na zohlednění náběhu </a:t>
            </a:r>
            <a:r>
              <a:rPr lang="cs-CZ" dirty="0" err="1"/>
              <a:t>PHmax</a:t>
            </a:r>
            <a:endParaRPr lang="cs-CZ" dirty="0"/>
          </a:p>
        </p:txBody>
      </p:sp>
      <p:sp>
        <p:nvSpPr>
          <p:cNvPr id="6" name="Zástupný symbol pro číslo snímku 5"/>
          <p:cNvSpPr>
            <a:spLocks noGrp="1"/>
          </p:cNvSpPr>
          <p:nvPr>
            <p:ph type="sldNum" sz="quarter" idx="4"/>
          </p:nvPr>
        </p:nvSpPr>
        <p:spPr>
          <a:xfrm>
            <a:off x="11694566" y="101218"/>
            <a:ext cx="497433" cy="365125"/>
          </a:xfrm>
          <a:prstGeom prst="rect">
            <a:avLst/>
          </a:prstGeom>
        </p:spPr>
        <p:txBody>
          <a:bodyPr vert="horz" lIns="91440" tIns="45720" rIns="91440" bIns="45720" rtlCol="0" anchor="ctr"/>
          <a:lstStyle>
            <a:lvl1pPr algn="ctr">
              <a:defRPr sz="1200" baseline="0">
                <a:solidFill>
                  <a:schemeClr val="bg1">
                    <a:lumMod val="75000"/>
                  </a:schemeClr>
                </a:solidFill>
              </a:defRPr>
            </a:lvl1pPr>
          </a:lstStyle>
          <a:p>
            <a:fld id="{323BD8D3-A9DD-40CB-A396-ADCE34852C74}" type="slidenum">
              <a:rPr lang="cs-CZ" smtClean="0"/>
              <a:pPr/>
              <a:t>‹#›</a:t>
            </a:fld>
            <a:endParaRPr lang="cs-CZ" dirty="0"/>
          </a:p>
        </p:txBody>
      </p:sp>
    </p:spTree>
    <p:extLst>
      <p:ext uri="{BB962C8B-B14F-4D97-AF65-F5344CB8AC3E}">
        <p14:creationId xmlns:p14="http://schemas.microsoft.com/office/powerpoint/2010/main" val="116832105"/>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Lst>
  <p:hf hdr="0" ftr="0" dt="0"/>
  <p:txStyles>
    <p:titleStyle>
      <a:lvl1pPr algn="l" defTabSz="914400" rtl="0" eaLnBrk="1" latinLnBrk="0" hangingPunct="1">
        <a:lnSpc>
          <a:spcPct val="90000"/>
        </a:lnSpc>
        <a:spcBef>
          <a:spcPct val="0"/>
        </a:spcBef>
        <a:buNone/>
        <a:defRPr sz="2100" kern="1200" cap="all" baseline="0">
          <a:solidFill>
            <a:srgbClr val="428D96"/>
          </a:solidFill>
          <a:latin typeface="Calibri" panose="020F0502020204030204" pitchFamily="34" charset="0"/>
          <a:ea typeface="+mj-ea"/>
          <a:cs typeface="+mj-cs"/>
        </a:defRPr>
      </a:lvl1pPr>
    </p:titleStyle>
    <p:bodyStyle>
      <a:lvl1pPr marL="324000" indent="-216000" algn="l" defTabSz="914400" rtl="0" eaLnBrk="1" latinLnBrk="0" hangingPunct="1">
        <a:lnSpc>
          <a:spcPct val="100000"/>
        </a:lnSpc>
        <a:spcBef>
          <a:spcPts val="0"/>
        </a:spcBef>
        <a:spcAft>
          <a:spcPts val="800"/>
        </a:spcAft>
        <a:buClr>
          <a:srgbClr val="428D96"/>
        </a:buClr>
        <a:buFont typeface="Calibri Light" panose="020F0302020204030204" pitchFamily="34" charset="0"/>
        <a:buChar char="●"/>
        <a:defRPr sz="1900" kern="1200" baseline="0">
          <a:solidFill>
            <a:schemeClr val="tx1"/>
          </a:solidFill>
          <a:latin typeface="Calibri Light" panose="020F0302020204030204" pitchFamily="34" charset="0"/>
          <a:ea typeface="+mn-ea"/>
          <a:cs typeface="+mn-cs"/>
        </a:defRPr>
      </a:lvl1pPr>
      <a:lvl2pPr marL="324000" indent="-216000" algn="l" defTabSz="914400" rtl="0" eaLnBrk="1" latinLnBrk="0" hangingPunct="1">
        <a:lnSpc>
          <a:spcPct val="100000"/>
        </a:lnSpc>
        <a:spcBef>
          <a:spcPts val="0"/>
        </a:spcBef>
        <a:spcAft>
          <a:spcPts val="0"/>
        </a:spcAft>
        <a:buClr>
          <a:srgbClr val="428D96"/>
        </a:buClr>
        <a:buFont typeface="Calibri Light" panose="020F0302020204030204" pitchFamily="34" charset="0"/>
        <a:buChar char="●"/>
        <a:defRPr sz="1900" kern="1200" baseline="0">
          <a:solidFill>
            <a:schemeClr val="tx1"/>
          </a:solidFill>
          <a:latin typeface="Calibri Light" panose="020F0302020204030204" pitchFamily="34" charset="0"/>
          <a:ea typeface="+mn-ea"/>
          <a:cs typeface="+mn-cs"/>
        </a:defRPr>
      </a:lvl2pPr>
      <a:lvl3pPr marL="612000" indent="-180000" algn="l" defTabSz="914400" rtl="0" eaLnBrk="1" latinLnBrk="0" hangingPunct="1">
        <a:lnSpc>
          <a:spcPct val="100000"/>
        </a:lnSpc>
        <a:spcBef>
          <a:spcPts val="0"/>
        </a:spcBef>
        <a:buFont typeface="Arial" panose="020B0604020202020204" pitchFamily="34" charset="0"/>
        <a:buChar char="•"/>
        <a:defRPr sz="1900" kern="1200" baseline="0">
          <a:solidFill>
            <a:schemeClr val="tx1"/>
          </a:solidFill>
          <a:latin typeface="Calibri Light" panose="020F0302020204030204" pitchFamily="34" charset="0"/>
          <a:ea typeface="+mn-ea"/>
          <a:cs typeface="+mn-cs"/>
        </a:defRPr>
      </a:lvl3pPr>
      <a:lvl4pPr marL="612000" indent="-180000" algn="l" defTabSz="914400" rtl="0" eaLnBrk="1" latinLnBrk="0" hangingPunct="1">
        <a:lnSpc>
          <a:spcPct val="100000"/>
        </a:lnSpc>
        <a:spcBef>
          <a:spcPts val="0"/>
        </a:spcBef>
        <a:buFont typeface="Arial" panose="020B0604020202020204" pitchFamily="34" charset="0"/>
        <a:buChar char="•"/>
        <a:defRPr sz="1900" kern="1200" baseline="0">
          <a:solidFill>
            <a:schemeClr val="tx1"/>
          </a:solidFill>
          <a:latin typeface="Calibri Light" panose="020F0302020204030204" pitchFamily="34" charset="0"/>
          <a:ea typeface="+mn-ea"/>
          <a:cs typeface="+mn-cs"/>
        </a:defRPr>
      </a:lvl4pPr>
      <a:lvl5pPr marL="612000" indent="-180000" algn="l" defTabSz="914400" rtl="0" eaLnBrk="1" latinLnBrk="0" hangingPunct="1">
        <a:lnSpc>
          <a:spcPct val="100000"/>
        </a:lnSpc>
        <a:spcBef>
          <a:spcPts val="0"/>
        </a:spcBef>
        <a:buFont typeface="Arial" panose="020B0604020202020204" pitchFamily="34" charset="0"/>
        <a:buChar char="•"/>
        <a:defRPr sz="1900" kern="1200" baseline="0">
          <a:solidFill>
            <a:schemeClr val="tx1"/>
          </a:solidFill>
          <a:latin typeface="Calibri Light" panose="020F0302020204030204" pitchFamily="34" charset="0"/>
          <a:ea typeface="+mn-ea"/>
          <a:cs typeface="+mn-cs"/>
        </a:defRPr>
      </a:lvl5pPr>
      <a:lvl6pPr marL="1260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0">
          <p15:clr>
            <a:srgbClr val="F26B43"/>
          </p15:clr>
        </p15:guide>
        <p15:guide id="2" pos="5534">
          <p15:clr>
            <a:srgbClr val="F26B43"/>
          </p15:clr>
        </p15:guide>
        <p15:guide id="3" orient="horz" pos="595">
          <p15:clr>
            <a:srgbClr val="F26B43"/>
          </p15:clr>
        </p15:guide>
        <p15:guide id="4" orient="horz" pos="3906">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edu.cz/digitalizujeme/digitalni-ucebni-pomucky/"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D9B395-1CC4-4E84-A597-6CA8367E983D}"/>
              </a:ext>
            </a:extLst>
          </p:cNvPr>
          <p:cNvSpPr>
            <a:spLocks noGrp="1"/>
          </p:cNvSpPr>
          <p:nvPr>
            <p:ph type="ctrTitle"/>
          </p:nvPr>
        </p:nvSpPr>
        <p:spPr>
          <a:xfrm>
            <a:off x="461345" y="675124"/>
            <a:ext cx="7420335" cy="1846134"/>
          </a:xfrm>
        </p:spPr>
        <p:txBody>
          <a:bodyPr/>
          <a:lstStyle/>
          <a:p>
            <a:r>
              <a:rPr lang="cs-CZ" sz="4800" b="1" dirty="0"/>
              <a:t>Celostátní seminář ředitelů </a:t>
            </a:r>
            <a:br>
              <a:rPr lang="cs-CZ" sz="4800" b="1" dirty="0"/>
            </a:br>
            <a:r>
              <a:rPr lang="cs-CZ" sz="4800" b="1" dirty="0"/>
              <a:t>středních průmyslových škol</a:t>
            </a:r>
          </a:p>
        </p:txBody>
      </p:sp>
      <p:sp>
        <p:nvSpPr>
          <p:cNvPr id="3" name="Podnadpis 2">
            <a:extLst>
              <a:ext uri="{FF2B5EF4-FFF2-40B4-BE49-F238E27FC236}">
                <a16:creationId xmlns:a16="http://schemas.microsoft.com/office/drawing/2014/main" id="{DF096F5F-8580-49A2-ABB8-9BE3F9EDF550}"/>
              </a:ext>
            </a:extLst>
          </p:cNvPr>
          <p:cNvSpPr>
            <a:spLocks noGrp="1"/>
          </p:cNvSpPr>
          <p:nvPr>
            <p:ph type="subTitle" idx="1"/>
          </p:nvPr>
        </p:nvSpPr>
        <p:spPr>
          <a:xfrm>
            <a:off x="2100000" y="5908432"/>
            <a:ext cx="5520000" cy="797169"/>
          </a:xfrm>
        </p:spPr>
        <p:txBody>
          <a:bodyPr>
            <a:normAutofit/>
          </a:bodyPr>
          <a:lstStyle/>
          <a:p>
            <a:r>
              <a:rPr lang="cs-CZ" dirty="0"/>
              <a:t>11. Října 2022</a:t>
            </a:r>
          </a:p>
          <a:p>
            <a:r>
              <a:rPr lang="cs-CZ" dirty="0"/>
              <a:t>Špindlerův Mlýn</a:t>
            </a:r>
          </a:p>
        </p:txBody>
      </p:sp>
    </p:spTree>
    <p:extLst>
      <p:ext uri="{BB962C8B-B14F-4D97-AF65-F5344CB8AC3E}">
        <p14:creationId xmlns:p14="http://schemas.microsoft.com/office/powerpoint/2010/main" val="39242868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C039259-4A45-0A6B-666C-64A2135EABD3}"/>
              </a:ext>
            </a:extLst>
          </p:cNvPr>
          <p:cNvSpPr>
            <a:spLocks noGrp="1"/>
          </p:cNvSpPr>
          <p:nvPr>
            <p:ph type="title"/>
          </p:nvPr>
        </p:nvSpPr>
        <p:spPr>
          <a:xfrm>
            <a:off x="729600" y="1553592"/>
            <a:ext cx="10838169" cy="1020931"/>
          </a:xfrm>
        </p:spPr>
        <p:txBody>
          <a:bodyPr>
            <a:noAutofit/>
          </a:bodyPr>
          <a:lstStyle/>
          <a:p>
            <a:pPr algn="ctr"/>
            <a:r>
              <a:rPr lang="cs-CZ" sz="5400" b="1" dirty="0"/>
              <a:t>Inovace oborové soustavy</a:t>
            </a:r>
          </a:p>
        </p:txBody>
      </p:sp>
      <p:sp>
        <p:nvSpPr>
          <p:cNvPr id="3" name="Zástupný obsah 2">
            <a:extLst>
              <a:ext uri="{FF2B5EF4-FFF2-40B4-BE49-F238E27FC236}">
                <a16:creationId xmlns:a16="http://schemas.microsoft.com/office/drawing/2014/main" id="{4ACB2291-5A0C-A78C-3007-7AD0D227E2BC}"/>
              </a:ext>
            </a:extLst>
          </p:cNvPr>
          <p:cNvSpPr>
            <a:spLocks noGrp="1"/>
          </p:cNvSpPr>
          <p:nvPr>
            <p:ph idx="1"/>
          </p:nvPr>
        </p:nvSpPr>
        <p:spPr>
          <a:xfrm>
            <a:off x="729599" y="2574523"/>
            <a:ext cx="10515600" cy="3602440"/>
          </a:xfrm>
        </p:spPr>
        <p:txBody>
          <a:bodyPr/>
          <a:lstStyle/>
          <a:p>
            <a:pPr marL="108000" indent="0" algn="just">
              <a:buNone/>
            </a:pPr>
            <a:r>
              <a:rPr lang="cs-CZ" sz="2400" b="0" i="0" u="sng" strike="noStrike" baseline="0" dirty="0">
                <a:solidFill>
                  <a:srgbClr val="000000"/>
                </a:solidFill>
                <a:latin typeface="+mn-lt"/>
              </a:rPr>
              <a:t>Aktuálně:</a:t>
            </a:r>
          </a:p>
          <a:p>
            <a:pPr algn="just">
              <a:buFontTx/>
              <a:buChar char="-"/>
            </a:pPr>
            <a:r>
              <a:rPr lang="cs-CZ" sz="2400" dirty="0">
                <a:solidFill>
                  <a:srgbClr val="000000"/>
                </a:solidFill>
                <a:latin typeface="+mn-lt"/>
              </a:rPr>
              <a:t>V pondělí 3. října 2022 proběhlo 1. jednání předsedů a místopředsedů Odborných platforem, následovat budou další jednání (perioda cca 2 až tři týdny) </a:t>
            </a:r>
            <a:r>
              <a:rPr lang="cs-CZ" sz="2400" dirty="0">
                <a:solidFill>
                  <a:srgbClr val="000000"/>
                </a:solidFill>
                <a:latin typeface="+mn-lt"/>
                <a:sym typeface="Wingdings" panose="05000000000000000000" pitchFamily="2" charset="2"/>
              </a:rPr>
              <a:t> fáze koncepční.</a:t>
            </a:r>
            <a:endParaRPr lang="cs-CZ" sz="2400" dirty="0">
              <a:solidFill>
                <a:srgbClr val="000000"/>
              </a:solidFill>
              <a:latin typeface="+mn-lt"/>
            </a:endParaRPr>
          </a:p>
          <a:p>
            <a:pPr algn="just">
              <a:buFontTx/>
              <a:buChar char="-"/>
            </a:pPr>
            <a:r>
              <a:rPr lang="cs-CZ" sz="2400" b="0" i="0" u="none" strike="noStrike" baseline="0" dirty="0">
                <a:solidFill>
                  <a:srgbClr val="000000"/>
                </a:solidFill>
                <a:latin typeface="+mn-lt"/>
              </a:rPr>
              <a:t>V průběhu října obdrží resorty, odborné školské asociace, zástupci zaměstnavatelů s celostátní působností, kraje, odbory, zástupci VŠ dopisy s žádostí o nominace do Odborných platforem (</a:t>
            </a:r>
            <a:r>
              <a:rPr lang="cs-CZ" sz="2400" b="0" i="1" u="none" strike="noStrike" baseline="0" dirty="0">
                <a:solidFill>
                  <a:srgbClr val="000000"/>
                </a:solidFill>
                <a:latin typeface="+mn-lt"/>
              </a:rPr>
              <a:t>jejich složení dále v prezentaci</a:t>
            </a:r>
            <a:r>
              <a:rPr lang="cs-CZ" sz="2400" b="0" i="0" u="none" strike="noStrike" baseline="0" dirty="0">
                <a:solidFill>
                  <a:srgbClr val="000000"/>
                </a:solidFill>
                <a:latin typeface="+mn-lt"/>
              </a:rPr>
              <a:t>) =&gt; předpokládáme, že jejich činnost se zahájí na začátku prosince</a:t>
            </a:r>
            <a:r>
              <a:rPr lang="cs-CZ" sz="2400" dirty="0">
                <a:solidFill>
                  <a:srgbClr val="000000"/>
                </a:solidFill>
                <a:latin typeface="+mn-lt"/>
              </a:rPr>
              <a:t> dle výsledků jednání s předsedy </a:t>
            </a:r>
            <a:br>
              <a:rPr lang="cs-CZ" sz="2400" dirty="0">
                <a:solidFill>
                  <a:srgbClr val="000000"/>
                </a:solidFill>
                <a:latin typeface="+mn-lt"/>
              </a:rPr>
            </a:br>
            <a:r>
              <a:rPr lang="cs-CZ" sz="2400" dirty="0">
                <a:solidFill>
                  <a:srgbClr val="000000"/>
                </a:solidFill>
                <a:latin typeface="+mn-lt"/>
              </a:rPr>
              <a:t>a místopředsedy </a:t>
            </a:r>
            <a:r>
              <a:rPr lang="cs-CZ" sz="2400" dirty="0">
                <a:solidFill>
                  <a:srgbClr val="000000"/>
                </a:solidFill>
                <a:latin typeface="+mn-lt"/>
                <a:sym typeface="Wingdings" panose="05000000000000000000" pitchFamily="2" charset="2"/>
              </a:rPr>
              <a:t> fáze projednávání.</a:t>
            </a:r>
            <a:endParaRPr lang="cs-CZ" sz="2400" b="0" i="0" u="none" strike="noStrike" baseline="0" dirty="0">
              <a:solidFill>
                <a:srgbClr val="000000"/>
              </a:solidFill>
              <a:latin typeface="+mn-lt"/>
            </a:endParaRPr>
          </a:p>
          <a:p>
            <a:pPr marL="108000" indent="0" algn="l">
              <a:buNone/>
            </a:pPr>
            <a:endParaRPr lang="cs-CZ" sz="1800" b="0" i="0" u="none" strike="noStrike" baseline="0" dirty="0">
              <a:solidFill>
                <a:srgbClr val="000000"/>
              </a:solidFill>
              <a:latin typeface="Palatino Linotype" panose="02040502050505030304" pitchFamily="18" charset="0"/>
            </a:endParaRPr>
          </a:p>
        </p:txBody>
      </p:sp>
      <p:sp>
        <p:nvSpPr>
          <p:cNvPr id="4" name="Zástupný symbol pro číslo snímku 3">
            <a:extLst>
              <a:ext uri="{FF2B5EF4-FFF2-40B4-BE49-F238E27FC236}">
                <a16:creationId xmlns:a16="http://schemas.microsoft.com/office/drawing/2014/main" id="{736575B5-7788-0214-8CBC-BEB24DE57525}"/>
              </a:ext>
            </a:extLst>
          </p:cNvPr>
          <p:cNvSpPr>
            <a:spLocks noGrp="1"/>
          </p:cNvSpPr>
          <p:nvPr>
            <p:ph type="sldNum" sz="quarter" idx="12"/>
          </p:nvPr>
        </p:nvSpPr>
        <p:spPr/>
        <p:txBody>
          <a:bodyPr/>
          <a:lstStyle/>
          <a:p>
            <a:fld id="{323BD8D3-A9DD-40CB-A396-ADCE34852C74}" type="slidenum">
              <a:rPr lang="cs-CZ" smtClean="0"/>
              <a:t>2</a:t>
            </a:fld>
            <a:endParaRPr lang="cs-CZ" dirty="0"/>
          </a:p>
        </p:txBody>
      </p:sp>
    </p:spTree>
    <p:extLst>
      <p:ext uri="{BB962C8B-B14F-4D97-AF65-F5344CB8AC3E}">
        <p14:creationId xmlns:p14="http://schemas.microsoft.com/office/powerpoint/2010/main" val="242345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067AFE1-851D-04F1-FD35-9FB13B3D3926}"/>
              </a:ext>
            </a:extLst>
          </p:cNvPr>
          <p:cNvSpPr>
            <a:spLocks noGrp="1"/>
          </p:cNvSpPr>
          <p:nvPr>
            <p:ph type="title"/>
          </p:nvPr>
        </p:nvSpPr>
        <p:spPr>
          <a:xfrm>
            <a:off x="839788" y="585926"/>
            <a:ext cx="10515600" cy="452762"/>
          </a:xfrm>
        </p:spPr>
        <p:txBody>
          <a:bodyPr>
            <a:normAutofit/>
          </a:bodyPr>
          <a:lstStyle/>
          <a:p>
            <a:r>
              <a:rPr lang="cs-CZ" sz="3200" dirty="0">
                <a:cs typeface="Arial"/>
              </a:rPr>
              <a:t>Odborné platformy a jejich předsednictví</a:t>
            </a:r>
            <a:endParaRPr lang="cs-CZ" sz="3200" dirty="0"/>
          </a:p>
        </p:txBody>
      </p:sp>
      <p:sp>
        <p:nvSpPr>
          <p:cNvPr id="3" name="Zástupný text 2">
            <a:extLst>
              <a:ext uri="{FF2B5EF4-FFF2-40B4-BE49-F238E27FC236}">
                <a16:creationId xmlns:a16="http://schemas.microsoft.com/office/drawing/2014/main" id="{8A412D47-EC6F-8840-3B0E-2A426C4013E6}"/>
              </a:ext>
            </a:extLst>
          </p:cNvPr>
          <p:cNvSpPr>
            <a:spLocks noGrp="1"/>
          </p:cNvSpPr>
          <p:nvPr>
            <p:ph type="body" idx="1"/>
          </p:nvPr>
        </p:nvSpPr>
        <p:spPr>
          <a:xfrm>
            <a:off x="836612" y="1319119"/>
            <a:ext cx="5157787" cy="452762"/>
          </a:xfrm>
        </p:spPr>
        <p:txBody>
          <a:bodyPr/>
          <a:lstStyle/>
          <a:p>
            <a:r>
              <a:rPr lang="cs-CZ" b="0" dirty="0">
                <a:cs typeface="Arial"/>
              </a:rPr>
              <a:t>Schéma odborných platforem</a:t>
            </a:r>
          </a:p>
        </p:txBody>
      </p:sp>
      <p:pic>
        <p:nvPicPr>
          <p:cNvPr id="7" name="Obrázek 7">
            <a:extLst>
              <a:ext uri="{FF2B5EF4-FFF2-40B4-BE49-F238E27FC236}">
                <a16:creationId xmlns:a16="http://schemas.microsoft.com/office/drawing/2014/main" id="{15F9219D-93BA-4072-22A7-D997C67C3D54}"/>
              </a:ext>
            </a:extLst>
          </p:cNvPr>
          <p:cNvPicPr>
            <a:picLocks noGrp="1" noChangeAspect="1"/>
          </p:cNvPicPr>
          <p:nvPr>
            <p:ph sz="half" idx="2"/>
          </p:nvPr>
        </p:nvPicPr>
        <p:blipFill>
          <a:blip r:embed="rId2"/>
          <a:stretch>
            <a:fillRect/>
          </a:stretch>
        </p:blipFill>
        <p:spPr>
          <a:xfrm>
            <a:off x="836612" y="1919148"/>
            <a:ext cx="5094964" cy="4055523"/>
          </a:xfrm>
        </p:spPr>
      </p:pic>
      <p:sp>
        <p:nvSpPr>
          <p:cNvPr id="5" name="Zástupný text 4">
            <a:extLst>
              <a:ext uri="{FF2B5EF4-FFF2-40B4-BE49-F238E27FC236}">
                <a16:creationId xmlns:a16="http://schemas.microsoft.com/office/drawing/2014/main" id="{DBD86077-1431-35BA-AF60-6AB5B60DED31}"/>
              </a:ext>
            </a:extLst>
          </p:cNvPr>
          <p:cNvSpPr>
            <a:spLocks noGrp="1"/>
          </p:cNvSpPr>
          <p:nvPr>
            <p:ph type="body" sz="quarter" idx="3"/>
          </p:nvPr>
        </p:nvSpPr>
        <p:spPr>
          <a:xfrm>
            <a:off x="6172200" y="1384917"/>
            <a:ext cx="5183188" cy="754601"/>
          </a:xfrm>
        </p:spPr>
        <p:txBody>
          <a:bodyPr/>
          <a:lstStyle/>
          <a:p>
            <a:r>
              <a:rPr lang="cs-CZ" b="0" dirty="0">
                <a:cs typeface="Arial"/>
              </a:rPr>
              <a:t>Role odborných platforem </a:t>
            </a:r>
            <a:br>
              <a:rPr lang="cs-CZ" b="0" dirty="0">
                <a:cs typeface="Arial"/>
              </a:rPr>
            </a:br>
            <a:r>
              <a:rPr lang="cs-CZ" b="0" dirty="0">
                <a:cs typeface="Arial"/>
              </a:rPr>
              <a:t>a role předsedajících</a:t>
            </a:r>
          </a:p>
        </p:txBody>
      </p:sp>
      <p:sp>
        <p:nvSpPr>
          <p:cNvPr id="6" name="Zástupný obsah 5">
            <a:extLst>
              <a:ext uri="{FF2B5EF4-FFF2-40B4-BE49-F238E27FC236}">
                <a16:creationId xmlns:a16="http://schemas.microsoft.com/office/drawing/2014/main" id="{D7B42540-F686-BB17-02B0-0D82D923FEE1}"/>
              </a:ext>
            </a:extLst>
          </p:cNvPr>
          <p:cNvSpPr>
            <a:spLocks noGrp="1"/>
          </p:cNvSpPr>
          <p:nvPr>
            <p:ph sz="quarter" idx="4"/>
          </p:nvPr>
        </p:nvSpPr>
        <p:spPr>
          <a:xfrm>
            <a:off x="6172200" y="2228295"/>
            <a:ext cx="5183188" cy="3746376"/>
          </a:xfrm>
        </p:spPr>
        <p:txBody>
          <a:bodyPr vert="horz" lIns="91440" tIns="45720" rIns="91440" bIns="45720" rtlCol="0" anchor="t">
            <a:noAutofit/>
          </a:bodyPr>
          <a:lstStyle/>
          <a:p>
            <a:pPr>
              <a:buNone/>
            </a:pPr>
            <a:r>
              <a:rPr lang="cs-CZ" sz="1600" b="1" dirty="0">
                <a:ea typeface="+mn-lt"/>
                <a:cs typeface="+mn-lt"/>
              </a:rPr>
              <a:t>Odborné platformy:</a:t>
            </a:r>
            <a:endParaRPr lang="cs-CZ" sz="1600" dirty="0">
              <a:ea typeface="+mn-lt"/>
              <a:cs typeface="+mn-lt"/>
            </a:endParaRPr>
          </a:p>
          <a:p>
            <a:r>
              <a:rPr lang="cs-CZ" sz="1600" dirty="0">
                <a:ea typeface="+mn-lt"/>
                <a:cs typeface="+mn-lt"/>
              </a:rPr>
              <a:t>Jsou poradním orgánem zřízeným v souladu s implementační kartou Inovace oborové soustavy v rámci S2030+.</a:t>
            </a:r>
          </a:p>
          <a:p>
            <a:r>
              <a:rPr lang="cs-CZ" sz="1600" dirty="0">
                <a:ea typeface="+mn-lt"/>
                <a:cs typeface="+mn-lt"/>
              </a:rPr>
              <a:t>Jejich úkolem je posuzovat a předkládat stanoviska</a:t>
            </a:r>
            <a:br>
              <a:rPr lang="cs-CZ" sz="1600" dirty="0">
                <a:ea typeface="+mn-lt"/>
                <a:cs typeface="+mn-lt"/>
              </a:rPr>
            </a:br>
            <a:r>
              <a:rPr lang="cs-CZ" sz="1600" dirty="0">
                <a:ea typeface="+mn-lt"/>
                <a:cs typeface="+mn-lt"/>
              </a:rPr>
              <a:t>k návrhům a podnětům předkládaných MŠMT </a:t>
            </a:r>
            <a:br>
              <a:rPr lang="cs-CZ" sz="1600" dirty="0">
                <a:ea typeface="+mn-lt"/>
                <a:cs typeface="+mn-lt"/>
              </a:rPr>
            </a:br>
            <a:r>
              <a:rPr lang="cs-CZ" sz="1600" dirty="0">
                <a:ea typeface="+mn-lt"/>
                <a:cs typeface="+mn-lt"/>
              </a:rPr>
              <a:t>a NPI ČR prostřednictvím řídícího týmu.</a:t>
            </a:r>
            <a:endParaRPr lang="cs-CZ" sz="1600" dirty="0">
              <a:cs typeface="Arial"/>
            </a:endParaRPr>
          </a:p>
          <a:p>
            <a:pPr>
              <a:buNone/>
            </a:pPr>
            <a:r>
              <a:rPr lang="cs-CZ" sz="1600" b="1" dirty="0">
                <a:ea typeface="+mn-lt"/>
                <a:cs typeface="+mn-lt"/>
              </a:rPr>
              <a:t>Předsedové a místopředsedové odborných platforem:</a:t>
            </a:r>
            <a:endParaRPr lang="cs-CZ" sz="1600" dirty="0">
              <a:cs typeface="Arial"/>
            </a:endParaRPr>
          </a:p>
          <a:p>
            <a:r>
              <a:rPr lang="cs-CZ" sz="1600" dirty="0">
                <a:ea typeface="+mn-lt"/>
                <a:cs typeface="+mn-lt"/>
              </a:rPr>
              <a:t>Zastávají roli EXPERTŮ na danou oblast.</a:t>
            </a:r>
            <a:endParaRPr lang="cs-CZ" sz="1600" dirty="0">
              <a:cs typeface="Arial"/>
            </a:endParaRPr>
          </a:p>
          <a:p>
            <a:r>
              <a:rPr lang="cs-CZ" sz="1600" dirty="0">
                <a:ea typeface="+mn-lt"/>
                <a:cs typeface="+mn-lt"/>
              </a:rPr>
              <a:t>Jsou NEZÁVISLÍ na „mateřské instituci“.</a:t>
            </a:r>
          </a:p>
          <a:p>
            <a:r>
              <a:rPr lang="cs-CZ" sz="1600" dirty="0">
                <a:ea typeface="+mn-lt"/>
                <a:cs typeface="+mn-lt"/>
              </a:rPr>
              <a:t>Řídí se pokyny Řídícího týmu MŠT/NPI ČR.</a:t>
            </a:r>
          </a:p>
          <a:p>
            <a:r>
              <a:rPr lang="cs-CZ" sz="1600" dirty="0">
                <a:ea typeface="+mn-lt"/>
                <a:cs typeface="+mn-lt"/>
              </a:rPr>
              <a:t>Moderují a koordinují práci odborné platformy.</a:t>
            </a:r>
            <a:endParaRPr lang="cs-CZ" sz="1600" dirty="0">
              <a:cs typeface="Arial"/>
            </a:endParaRPr>
          </a:p>
        </p:txBody>
      </p:sp>
    </p:spTree>
    <p:extLst>
      <p:ext uri="{BB962C8B-B14F-4D97-AF65-F5344CB8AC3E}">
        <p14:creationId xmlns:p14="http://schemas.microsoft.com/office/powerpoint/2010/main" val="32050663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27A8A9-D8BF-9A39-265E-D14B4583FEEC}"/>
              </a:ext>
            </a:extLst>
          </p:cNvPr>
          <p:cNvSpPr>
            <a:spLocks noGrp="1"/>
          </p:cNvSpPr>
          <p:nvPr>
            <p:ph type="title"/>
          </p:nvPr>
        </p:nvSpPr>
        <p:spPr>
          <a:xfrm>
            <a:off x="838200" y="551557"/>
            <a:ext cx="10515600" cy="531520"/>
          </a:xfrm>
        </p:spPr>
        <p:txBody>
          <a:bodyPr>
            <a:normAutofit/>
          </a:bodyPr>
          <a:lstStyle/>
          <a:p>
            <a:r>
              <a:rPr lang="cs-CZ" sz="3200" dirty="0">
                <a:cs typeface="Arial"/>
              </a:rPr>
              <a:t>Personální obsazení předsednictví</a:t>
            </a:r>
            <a:endParaRPr lang="cs-CZ" sz="3200" dirty="0"/>
          </a:p>
        </p:txBody>
      </p:sp>
      <p:pic>
        <p:nvPicPr>
          <p:cNvPr id="7" name="Obrázek 7">
            <a:extLst>
              <a:ext uri="{FF2B5EF4-FFF2-40B4-BE49-F238E27FC236}">
                <a16:creationId xmlns:a16="http://schemas.microsoft.com/office/drawing/2014/main" id="{E689C57E-646B-2D46-CD2A-0603863C5695}"/>
              </a:ext>
            </a:extLst>
          </p:cNvPr>
          <p:cNvPicPr>
            <a:picLocks noGrp="1" noChangeAspect="1"/>
          </p:cNvPicPr>
          <p:nvPr>
            <p:ph sz="half" idx="2"/>
          </p:nvPr>
        </p:nvPicPr>
        <p:blipFill>
          <a:blip r:embed="rId2"/>
          <a:stretch>
            <a:fillRect/>
          </a:stretch>
        </p:blipFill>
        <p:spPr>
          <a:xfrm>
            <a:off x="482778" y="1297886"/>
            <a:ext cx="5146187" cy="4581058"/>
          </a:xfrm>
        </p:spPr>
      </p:pic>
      <p:sp>
        <p:nvSpPr>
          <p:cNvPr id="6" name="Zástupný obsah 5">
            <a:extLst>
              <a:ext uri="{FF2B5EF4-FFF2-40B4-BE49-F238E27FC236}">
                <a16:creationId xmlns:a16="http://schemas.microsoft.com/office/drawing/2014/main" id="{1BCD78E7-EDB6-8BA1-9C36-B08FBF899C4B}"/>
              </a:ext>
            </a:extLst>
          </p:cNvPr>
          <p:cNvSpPr>
            <a:spLocks noGrp="1"/>
          </p:cNvSpPr>
          <p:nvPr>
            <p:ph sz="quarter" idx="4"/>
          </p:nvPr>
        </p:nvSpPr>
        <p:spPr>
          <a:xfrm>
            <a:off x="5925671" y="1631017"/>
            <a:ext cx="2829953" cy="4558646"/>
          </a:xfrm>
        </p:spPr>
        <p:txBody>
          <a:bodyPr vert="horz" lIns="91440" tIns="45720" rIns="91440" bIns="45720" rtlCol="0" anchor="t">
            <a:normAutofit/>
          </a:bodyPr>
          <a:lstStyle/>
          <a:p>
            <a:pPr>
              <a:buNone/>
            </a:pPr>
            <a:r>
              <a:rPr lang="cs-CZ" sz="1600" u="sng" dirty="0">
                <a:ea typeface="+mn-lt"/>
                <a:cs typeface="+mn-lt"/>
              </a:rPr>
              <a:t>Technická:</a:t>
            </a:r>
            <a:endParaRPr lang="cs-CZ" sz="1600" dirty="0">
              <a:cs typeface="Arial"/>
            </a:endParaRPr>
          </a:p>
          <a:p>
            <a:r>
              <a:rPr lang="cs-CZ" sz="1600" b="1" dirty="0">
                <a:ea typeface="+mn-lt"/>
                <a:cs typeface="+mn-lt"/>
              </a:rPr>
              <a:t>Marcela Davídková</a:t>
            </a:r>
            <a:endParaRPr lang="cs-CZ" sz="1600" dirty="0">
              <a:cs typeface="Arial" panose="020B0604020202020204"/>
            </a:endParaRPr>
          </a:p>
          <a:p>
            <a:r>
              <a:rPr lang="cs-CZ" sz="1600" dirty="0">
                <a:ea typeface="+mn-lt"/>
                <a:cs typeface="+mn-lt"/>
              </a:rPr>
              <a:t>Martin Navrátil</a:t>
            </a:r>
          </a:p>
          <a:p>
            <a:r>
              <a:rPr lang="cs-CZ" sz="1600" dirty="0">
                <a:ea typeface="+mn-lt"/>
                <a:cs typeface="+mn-lt"/>
              </a:rPr>
              <a:t>Jaromír Janoš</a:t>
            </a:r>
            <a:endParaRPr lang="cs-CZ" sz="1600" dirty="0">
              <a:cs typeface="Arial" panose="020B0604020202020204"/>
            </a:endParaRPr>
          </a:p>
          <a:p>
            <a:pPr marL="0" indent="0">
              <a:buNone/>
            </a:pPr>
            <a:endParaRPr lang="cs-CZ" sz="1600" dirty="0">
              <a:ea typeface="+mn-lt"/>
              <a:cs typeface="+mn-lt"/>
            </a:endParaRPr>
          </a:p>
          <a:p>
            <a:pPr>
              <a:buNone/>
            </a:pPr>
            <a:r>
              <a:rPr lang="cs-CZ" sz="1600" u="sng" dirty="0">
                <a:ea typeface="+mn-lt"/>
                <a:cs typeface="+mn-lt"/>
              </a:rPr>
              <a:t>Ekonomická, obchodní, gastro:</a:t>
            </a:r>
            <a:endParaRPr lang="cs-CZ" sz="1600" dirty="0">
              <a:cs typeface="Arial"/>
            </a:endParaRPr>
          </a:p>
          <a:p>
            <a:r>
              <a:rPr lang="cs-CZ" sz="1600" b="1" dirty="0">
                <a:ea typeface="+mn-lt"/>
                <a:cs typeface="+mn-lt"/>
              </a:rPr>
              <a:t>Jana Marková</a:t>
            </a:r>
            <a:endParaRPr lang="cs-CZ" sz="1600" dirty="0">
              <a:cs typeface="Arial" panose="020B0604020202020204"/>
            </a:endParaRPr>
          </a:p>
          <a:p>
            <a:r>
              <a:rPr lang="cs-CZ" sz="1600" dirty="0">
                <a:ea typeface="+mn-lt"/>
                <a:cs typeface="+mn-lt"/>
              </a:rPr>
              <a:t>Helena Úlovcová</a:t>
            </a:r>
            <a:endParaRPr lang="cs-CZ" sz="1600" dirty="0">
              <a:cs typeface="Arial"/>
            </a:endParaRPr>
          </a:p>
          <a:p>
            <a:pPr marL="0" indent="0">
              <a:buNone/>
            </a:pPr>
            <a:endParaRPr lang="cs-CZ" sz="1600" dirty="0">
              <a:ea typeface="+mn-lt"/>
              <a:cs typeface="+mn-lt"/>
            </a:endParaRPr>
          </a:p>
          <a:p>
            <a:pPr>
              <a:buNone/>
            </a:pPr>
            <a:r>
              <a:rPr lang="cs-CZ" sz="1600" u="sng" dirty="0">
                <a:ea typeface="+mn-lt"/>
                <a:cs typeface="+mn-lt"/>
              </a:rPr>
              <a:t>S přírodovědným základem:</a:t>
            </a:r>
            <a:endParaRPr lang="cs-CZ" sz="1600" dirty="0">
              <a:cs typeface="Arial"/>
            </a:endParaRPr>
          </a:p>
          <a:p>
            <a:r>
              <a:rPr lang="cs-CZ" sz="1600" b="1" dirty="0">
                <a:ea typeface="+mn-lt"/>
                <a:cs typeface="+mn-lt"/>
              </a:rPr>
              <a:t>Jiří Zajíček</a:t>
            </a:r>
            <a:endParaRPr lang="cs-CZ" sz="1600" dirty="0">
              <a:cs typeface="Arial" panose="020B0604020202020204"/>
            </a:endParaRPr>
          </a:p>
          <a:p>
            <a:r>
              <a:rPr lang="cs-CZ" sz="1600" dirty="0">
                <a:ea typeface="+mn-lt"/>
                <a:cs typeface="+mn-lt"/>
              </a:rPr>
              <a:t>Miloš Rathouský</a:t>
            </a:r>
            <a:endParaRPr lang="cs-CZ" sz="1600" dirty="0">
              <a:cs typeface="Arial"/>
            </a:endParaRPr>
          </a:p>
          <a:p>
            <a:pPr>
              <a:buNone/>
            </a:pPr>
            <a:endParaRPr lang="cs-CZ" u="sng" dirty="0">
              <a:cs typeface="Arial" panose="020B0604020202020204"/>
            </a:endParaRPr>
          </a:p>
          <a:p>
            <a:pPr marL="0" indent="0">
              <a:buNone/>
            </a:pPr>
            <a:endParaRPr lang="cs-CZ" dirty="0">
              <a:cs typeface="Arial" panose="020B0604020202020204"/>
            </a:endParaRPr>
          </a:p>
        </p:txBody>
      </p:sp>
      <p:sp>
        <p:nvSpPr>
          <p:cNvPr id="9" name="Zástupný obsah 5">
            <a:extLst>
              <a:ext uri="{FF2B5EF4-FFF2-40B4-BE49-F238E27FC236}">
                <a16:creationId xmlns:a16="http://schemas.microsoft.com/office/drawing/2014/main" id="{8A0473BB-32A9-2532-4389-5B17CC143E30}"/>
              </a:ext>
            </a:extLst>
          </p:cNvPr>
          <p:cNvSpPr txBox="1">
            <a:spLocks/>
          </p:cNvSpPr>
          <p:nvPr/>
        </p:nvSpPr>
        <p:spPr>
          <a:xfrm>
            <a:off x="8573248" y="1641476"/>
            <a:ext cx="2829953" cy="4558646"/>
          </a:xfrm>
          <a:prstGeom prst="rect">
            <a:avLst/>
          </a:prstGeom>
        </p:spPr>
        <p:txBody>
          <a:bodyPr vert="horz" lIns="91440" tIns="45720" rIns="91440" bIns="45720" rtlCol="0" anchor="t">
            <a:normAutofit/>
          </a:bodyPr>
          <a:lstStyle>
            <a:lvl1pPr marL="228600" indent="-228600" algn="l" defTabSz="194400" rtl="0" eaLnBrk="1" latinLnBrk="0" hangingPunct="1">
              <a:lnSpc>
                <a:spcPct val="90000"/>
              </a:lnSpc>
              <a:spcBef>
                <a:spcPts val="1000"/>
              </a:spcBef>
              <a:buSzPct val="110000"/>
              <a:buFont typeface="Wingdings" panose="05000000000000000000" pitchFamily="2" charset="2"/>
              <a:buChar char="§"/>
              <a:defRPr sz="1050" kern="1200">
                <a:solidFill>
                  <a:schemeClr val="tx1"/>
                </a:solidFill>
                <a:latin typeface="+mn-lt"/>
                <a:ea typeface="+mn-ea"/>
                <a:cs typeface="+mn-cs"/>
              </a:defRPr>
            </a:lvl1pPr>
            <a:lvl2pPr marL="360000" indent="-228600" algn="l" defTabSz="194400" rtl="0" eaLnBrk="1" latinLnBrk="0" hangingPunct="1">
              <a:lnSpc>
                <a:spcPct val="90000"/>
              </a:lnSpc>
              <a:spcBef>
                <a:spcPts val="500"/>
              </a:spcBef>
              <a:buSzPct val="110000"/>
              <a:buFont typeface="Wingdings" panose="05000000000000000000" pitchFamily="2" charset="2"/>
              <a:buChar char="§"/>
              <a:defRPr sz="1050" kern="1200">
                <a:solidFill>
                  <a:schemeClr val="tx1"/>
                </a:solidFill>
                <a:latin typeface="+mn-lt"/>
                <a:ea typeface="+mn-ea"/>
                <a:cs typeface="+mn-cs"/>
              </a:defRPr>
            </a:lvl2pPr>
            <a:lvl3pPr marL="450000" indent="-228600" algn="l" defTabSz="194400" rtl="0" eaLnBrk="1" latinLnBrk="0" hangingPunct="1">
              <a:lnSpc>
                <a:spcPct val="90000"/>
              </a:lnSpc>
              <a:spcBef>
                <a:spcPts val="500"/>
              </a:spcBef>
              <a:buSzPct val="110000"/>
              <a:buFont typeface="Wingdings" panose="05000000000000000000" pitchFamily="2" charset="2"/>
              <a:buChar char="§"/>
              <a:defRPr sz="1050" kern="1200">
                <a:solidFill>
                  <a:schemeClr val="tx1"/>
                </a:solidFill>
                <a:latin typeface="+mn-lt"/>
                <a:ea typeface="+mn-ea"/>
                <a:cs typeface="+mn-cs"/>
              </a:defRPr>
            </a:lvl3pPr>
            <a:lvl4pPr marL="540000" indent="-228600" algn="l" defTabSz="194400" rtl="0" eaLnBrk="1" latinLnBrk="0" hangingPunct="1">
              <a:lnSpc>
                <a:spcPct val="90000"/>
              </a:lnSpc>
              <a:spcBef>
                <a:spcPts val="500"/>
              </a:spcBef>
              <a:buSzPct val="110000"/>
              <a:buFont typeface="Wingdings" panose="05000000000000000000" pitchFamily="2" charset="2"/>
              <a:buChar char="§"/>
              <a:defRPr sz="1050" kern="1200">
                <a:solidFill>
                  <a:schemeClr val="tx1"/>
                </a:solidFill>
                <a:latin typeface="+mn-lt"/>
                <a:ea typeface="+mn-ea"/>
                <a:cs typeface="+mn-cs"/>
              </a:defRPr>
            </a:lvl4pPr>
            <a:lvl5pPr marL="630000" indent="-228600" algn="l" defTabSz="194400" rtl="0" eaLnBrk="1" latinLnBrk="0" hangingPunct="1">
              <a:lnSpc>
                <a:spcPct val="90000"/>
              </a:lnSpc>
              <a:spcBef>
                <a:spcPts val="500"/>
              </a:spcBef>
              <a:buSzPct val="110000"/>
              <a:buFont typeface="Wingdings" panose="05000000000000000000" pitchFamily="2" charset="2"/>
              <a:buChar char="§"/>
              <a:defRPr sz="105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cs-CZ" sz="1600" u="sng" dirty="0">
                <a:ea typeface="+mn-lt"/>
                <a:cs typeface="+mn-lt"/>
              </a:rPr>
              <a:t>Umělecké:</a:t>
            </a:r>
            <a:endParaRPr lang="cs-CZ" sz="1600">
              <a:cs typeface="Arial"/>
            </a:endParaRPr>
          </a:p>
          <a:p>
            <a:r>
              <a:rPr lang="cs-CZ" sz="1600" b="1" dirty="0">
                <a:ea typeface="+mn-lt"/>
                <a:cs typeface="+mn-lt"/>
              </a:rPr>
              <a:t>Markéta Šlechtová</a:t>
            </a:r>
            <a:endParaRPr lang="cs-CZ" sz="1600" dirty="0">
              <a:ea typeface="+mn-lt"/>
              <a:cs typeface="+mn-lt"/>
            </a:endParaRPr>
          </a:p>
          <a:p>
            <a:r>
              <a:rPr lang="cs-CZ" sz="1600" dirty="0">
                <a:ea typeface="+mn-lt"/>
                <a:cs typeface="+mn-lt"/>
              </a:rPr>
              <a:t>Vít </a:t>
            </a:r>
            <a:r>
              <a:rPr lang="cs-CZ" sz="1600" dirty="0" err="1">
                <a:ea typeface="+mn-lt"/>
                <a:cs typeface="+mn-lt"/>
              </a:rPr>
              <a:t>Jásek</a:t>
            </a:r>
            <a:endParaRPr lang="cs-CZ" sz="1600">
              <a:cs typeface="Arial"/>
            </a:endParaRPr>
          </a:p>
          <a:p>
            <a:pPr marL="0" indent="0">
              <a:buNone/>
            </a:pPr>
            <a:endParaRPr lang="cs-CZ" sz="1600" dirty="0">
              <a:ea typeface="+mn-lt"/>
              <a:cs typeface="+mn-lt"/>
            </a:endParaRPr>
          </a:p>
          <a:p>
            <a:pPr>
              <a:buFont typeface="Wingdings" panose="05000000000000000000" pitchFamily="2" charset="2"/>
              <a:buNone/>
            </a:pPr>
            <a:r>
              <a:rPr lang="cs-CZ" sz="1600" u="sng" dirty="0">
                <a:ea typeface="+mn-lt"/>
                <a:cs typeface="+mn-lt"/>
              </a:rPr>
              <a:t>Zdravotnické, pedagogické a sociální:</a:t>
            </a:r>
            <a:endParaRPr lang="cs-CZ" sz="1600">
              <a:cs typeface="Arial"/>
            </a:endParaRPr>
          </a:p>
          <a:p>
            <a:r>
              <a:rPr lang="cs-CZ" sz="1600" b="1" dirty="0">
                <a:ea typeface="+mn-lt"/>
                <a:cs typeface="+mn-lt"/>
              </a:rPr>
              <a:t>Karel </a:t>
            </a:r>
            <a:r>
              <a:rPr lang="cs-CZ" sz="1600" b="1" dirty="0" err="1">
                <a:ea typeface="+mn-lt"/>
                <a:cs typeface="+mn-lt"/>
              </a:rPr>
              <a:t>Štix</a:t>
            </a:r>
            <a:endParaRPr lang="cs-CZ" sz="1600">
              <a:cs typeface="Arial" panose="020B0604020202020204"/>
            </a:endParaRPr>
          </a:p>
          <a:p>
            <a:r>
              <a:rPr lang="cs-CZ" sz="1600" dirty="0">
                <a:ea typeface="+mn-lt"/>
                <a:cs typeface="+mn-lt"/>
              </a:rPr>
              <a:t>Lukáš Němec</a:t>
            </a:r>
            <a:endParaRPr lang="cs-CZ" sz="1600" dirty="0">
              <a:cs typeface="Arial" panose="020B0604020202020204"/>
            </a:endParaRPr>
          </a:p>
          <a:p>
            <a:pPr marL="0" indent="0">
              <a:buFont typeface="Wingdings" panose="05000000000000000000" pitchFamily="2" charset="2"/>
              <a:buNone/>
            </a:pPr>
            <a:endParaRPr lang="cs-CZ" dirty="0">
              <a:cs typeface="Arial" panose="020B0604020202020204"/>
            </a:endParaRPr>
          </a:p>
        </p:txBody>
      </p:sp>
    </p:spTree>
    <p:extLst>
      <p:ext uri="{BB962C8B-B14F-4D97-AF65-F5344CB8AC3E}">
        <p14:creationId xmlns:p14="http://schemas.microsoft.com/office/powerpoint/2010/main" val="2463748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AAE32CC-449E-6A0F-41FC-CE8025DDA3C7}"/>
              </a:ext>
            </a:extLst>
          </p:cNvPr>
          <p:cNvSpPr>
            <a:spLocks noGrp="1"/>
          </p:cNvSpPr>
          <p:nvPr>
            <p:ph type="title"/>
          </p:nvPr>
        </p:nvSpPr>
        <p:spPr>
          <a:xfrm>
            <a:off x="839788" y="365125"/>
            <a:ext cx="10515600" cy="645206"/>
          </a:xfrm>
        </p:spPr>
        <p:txBody>
          <a:bodyPr>
            <a:normAutofit fontScale="90000"/>
          </a:bodyPr>
          <a:lstStyle/>
          <a:p>
            <a:br>
              <a:rPr lang="cs-CZ" dirty="0">
                <a:cs typeface="Arial"/>
              </a:rPr>
            </a:br>
            <a:r>
              <a:rPr lang="cs-CZ" sz="2800" dirty="0">
                <a:cs typeface="Arial"/>
              </a:rPr>
              <a:t>Odborná platforma A - obory technického zaměření </a:t>
            </a:r>
            <a:r>
              <a:rPr lang="cs-CZ" sz="2800" dirty="0">
                <a:solidFill>
                  <a:srgbClr val="FF0000"/>
                </a:solidFill>
                <a:cs typeface="Arial"/>
              </a:rPr>
              <a:t>(ukázka)</a:t>
            </a:r>
          </a:p>
        </p:txBody>
      </p:sp>
      <p:sp>
        <p:nvSpPr>
          <p:cNvPr id="7" name="TextovéPole 6">
            <a:extLst>
              <a:ext uri="{FF2B5EF4-FFF2-40B4-BE49-F238E27FC236}">
                <a16:creationId xmlns:a16="http://schemas.microsoft.com/office/drawing/2014/main" id="{E1F6C1EF-2967-456C-2CDF-ECC90157AA9A}"/>
              </a:ext>
            </a:extLst>
          </p:cNvPr>
          <p:cNvSpPr txBox="1"/>
          <p:nvPr/>
        </p:nvSpPr>
        <p:spPr>
          <a:xfrm>
            <a:off x="838200" y="1301115"/>
            <a:ext cx="9829800"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err="1">
                <a:solidFill>
                  <a:srgbClr val="0070C0"/>
                </a:solidFill>
                <a:cs typeface="Arial"/>
              </a:rPr>
              <a:t>Skupiny</a:t>
            </a:r>
            <a:r>
              <a:rPr lang="en-US" sz="2000" b="1" dirty="0">
                <a:solidFill>
                  <a:srgbClr val="0070C0"/>
                </a:solidFill>
                <a:cs typeface="Arial"/>
              </a:rPr>
              <a:t> </a:t>
            </a:r>
            <a:r>
              <a:rPr lang="en-US" sz="2000" b="1" dirty="0" err="1">
                <a:solidFill>
                  <a:srgbClr val="0070C0"/>
                </a:solidFill>
                <a:cs typeface="Arial"/>
              </a:rPr>
              <a:t>oborů</a:t>
            </a:r>
            <a:r>
              <a:rPr lang="en-US" sz="2000" b="1" dirty="0">
                <a:solidFill>
                  <a:srgbClr val="0070C0"/>
                </a:solidFill>
                <a:cs typeface="Arial"/>
              </a:rPr>
              <a:t> </a:t>
            </a:r>
            <a:r>
              <a:rPr lang="en-US" sz="2000" b="1" dirty="0" err="1">
                <a:solidFill>
                  <a:srgbClr val="0070C0"/>
                </a:solidFill>
                <a:cs typeface="Arial"/>
              </a:rPr>
              <a:t>vzdělání</a:t>
            </a:r>
            <a:r>
              <a:rPr lang="en-US" sz="2000" b="1" dirty="0">
                <a:solidFill>
                  <a:srgbClr val="0070C0"/>
                </a:solidFill>
              </a:rPr>
              <a:t>​</a:t>
            </a:r>
            <a:r>
              <a:rPr lang="en-US" b="1" dirty="0"/>
              <a:t>:</a:t>
            </a:r>
            <a:endParaRPr lang="en-US" dirty="0"/>
          </a:p>
          <a:p>
            <a:r>
              <a:rPr lang="en-US" dirty="0">
                <a:ea typeface="+mn-lt"/>
                <a:cs typeface="+mn-lt"/>
              </a:rPr>
              <a:t>18 </a:t>
            </a:r>
            <a:r>
              <a:rPr lang="en-US" dirty="0" err="1">
                <a:ea typeface="+mn-lt"/>
                <a:cs typeface="+mn-lt"/>
              </a:rPr>
              <a:t>Informatické</a:t>
            </a:r>
            <a:r>
              <a:rPr lang="en-US" dirty="0">
                <a:ea typeface="+mn-lt"/>
                <a:cs typeface="+mn-lt"/>
              </a:rPr>
              <a:t> </a:t>
            </a:r>
            <a:r>
              <a:rPr lang="en-US" dirty="0" err="1">
                <a:ea typeface="+mn-lt"/>
                <a:cs typeface="+mn-lt"/>
              </a:rPr>
              <a:t>obory</a:t>
            </a:r>
            <a:endParaRPr lang="en-US" dirty="0" err="1"/>
          </a:p>
          <a:p>
            <a:pPr algn="just"/>
            <a:r>
              <a:rPr lang="en-US" dirty="0">
                <a:ea typeface="+mn-lt"/>
                <a:cs typeface="+mn-lt"/>
              </a:rPr>
              <a:t>21 </a:t>
            </a:r>
            <a:r>
              <a:rPr lang="en-US" dirty="0" err="1">
                <a:ea typeface="+mn-lt"/>
                <a:cs typeface="+mn-lt"/>
              </a:rPr>
              <a:t>Hornictví</a:t>
            </a:r>
            <a:r>
              <a:rPr lang="en-US" dirty="0">
                <a:ea typeface="+mn-lt"/>
                <a:cs typeface="+mn-lt"/>
              </a:rPr>
              <a:t> a </a:t>
            </a:r>
            <a:r>
              <a:rPr lang="en-US" dirty="0" err="1">
                <a:ea typeface="+mn-lt"/>
                <a:cs typeface="+mn-lt"/>
              </a:rPr>
              <a:t>hornická</a:t>
            </a:r>
            <a:r>
              <a:rPr lang="en-US" dirty="0">
                <a:ea typeface="+mn-lt"/>
                <a:cs typeface="+mn-lt"/>
              </a:rPr>
              <a:t> </a:t>
            </a:r>
            <a:r>
              <a:rPr lang="en-US" dirty="0" err="1">
                <a:ea typeface="+mn-lt"/>
                <a:cs typeface="+mn-lt"/>
              </a:rPr>
              <a:t>geologie</a:t>
            </a:r>
            <a:r>
              <a:rPr lang="en-US" dirty="0">
                <a:ea typeface="+mn-lt"/>
                <a:cs typeface="+mn-lt"/>
              </a:rPr>
              <a:t>, </a:t>
            </a:r>
            <a:r>
              <a:rPr lang="en-US" dirty="0" err="1">
                <a:ea typeface="+mn-lt"/>
                <a:cs typeface="+mn-lt"/>
              </a:rPr>
              <a:t>hutnictví</a:t>
            </a:r>
            <a:r>
              <a:rPr lang="en-US" dirty="0">
                <a:ea typeface="+mn-lt"/>
                <a:cs typeface="+mn-lt"/>
              </a:rPr>
              <a:t> a </a:t>
            </a:r>
            <a:r>
              <a:rPr lang="en-US" dirty="0" err="1">
                <a:ea typeface="+mn-lt"/>
                <a:cs typeface="+mn-lt"/>
              </a:rPr>
              <a:t>slévárenství</a:t>
            </a:r>
            <a:endParaRPr lang="en-US" dirty="0"/>
          </a:p>
          <a:p>
            <a:r>
              <a:rPr lang="en-US" dirty="0">
                <a:ea typeface="+mn-lt"/>
                <a:cs typeface="+mn-lt"/>
              </a:rPr>
              <a:t>23 </a:t>
            </a:r>
            <a:r>
              <a:rPr lang="en-US" dirty="0" err="1">
                <a:ea typeface="+mn-lt"/>
                <a:cs typeface="+mn-lt"/>
              </a:rPr>
              <a:t>Strojírenství</a:t>
            </a:r>
            <a:r>
              <a:rPr lang="en-US" dirty="0">
                <a:ea typeface="+mn-lt"/>
                <a:cs typeface="+mn-lt"/>
              </a:rPr>
              <a:t> a </a:t>
            </a:r>
            <a:r>
              <a:rPr lang="en-US" dirty="0" err="1">
                <a:ea typeface="+mn-lt"/>
                <a:cs typeface="+mn-lt"/>
              </a:rPr>
              <a:t>strojírenská</a:t>
            </a:r>
            <a:r>
              <a:rPr lang="en-US" dirty="0">
                <a:ea typeface="+mn-lt"/>
                <a:cs typeface="+mn-lt"/>
              </a:rPr>
              <a:t> </a:t>
            </a:r>
            <a:r>
              <a:rPr lang="en-US" dirty="0" err="1">
                <a:ea typeface="+mn-lt"/>
                <a:cs typeface="+mn-lt"/>
              </a:rPr>
              <a:t>výroba</a:t>
            </a:r>
            <a:endParaRPr lang="en-US" dirty="0"/>
          </a:p>
          <a:p>
            <a:r>
              <a:rPr lang="en-US" dirty="0">
                <a:ea typeface="+mn-lt"/>
                <a:cs typeface="+mn-lt"/>
              </a:rPr>
              <a:t>26 </a:t>
            </a:r>
            <a:r>
              <a:rPr lang="en-US" dirty="0" err="1">
                <a:ea typeface="+mn-lt"/>
                <a:cs typeface="+mn-lt"/>
              </a:rPr>
              <a:t>Elektrotechnika</a:t>
            </a:r>
            <a:r>
              <a:rPr lang="en-US" dirty="0">
                <a:ea typeface="+mn-lt"/>
                <a:cs typeface="+mn-lt"/>
              </a:rPr>
              <a:t>, </a:t>
            </a:r>
            <a:r>
              <a:rPr lang="en-US" dirty="0" err="1">
                <a:ea typeface="+mn-lt"/>
                <a:cs typeface="+mn-lt"/>
              </a:rPr>
              <a:t>telekomunikační</a:t>
            </a:r>
            <a:r>
              <a:rPr lang="en-US" dirty="0">
                <a:ea typeface="+mn-lt"/>
                <a:cs typeface="+mn-lt"/>
              </a:rPr>
              <a:t> a </a:t>
            </a:r>
            <a:r>
              <a:rPr lang="en-US" dirty="0" err="1">
                <a:ea typeface="+mn-lt"/>
                <a:cs typeface="+mn-lt"/>
              </a:rPr>
              <a:t>výpočetní</a:t>
            </a:r>
            <a:r>
              <a:rPr lang="en-US" dirty="0">
                <a:ea typeface="+mn-lt"/>
                <a:cs typeface="+mn-lt"/>
              </a:rPr>
              <a:t> </a:t>
            </a:r>
            <a:r>
              <a:rPr lang="en-US" dirty="0" err="1">
                <a:ea typeface="+mn-lt"/>
                <a:cs typeface="+mn-lt"/>
              </a:rPr>
              <a:t>technika</a:t>
            </a:r>
            <a:endParaRPr lang="en-US" dirty="0"/>
          </a:p>
          <a:p>
            <a:pPr algn="just"/>
            <a:r>
              <a:rPr lang="en-US" dirty="0">
                <a:ea typeface="+mn-lt"/>
                <a:cs typeface="+mn-lt"/>
              </a:rPr>
              <a:t>31 </a:t>
            </a:r>
            <a:r>
              <a:rPr lang="en-US" dirty="0" err="1">
                <a:ea typeface="+mn-lt"/>
                <a:cs typeface="+mn-lt"/>
              </a:rPr>
              <a:t>Textilní</a:t>
            </a:r>
            <a:r>
              <a:rPr lang="en-US" dirty="0">
                <a:ea typeface="+mn-lt"/>
                <a:cs typeface="+mn-lt"/>
              </a:rPr>
              <a:t> </a:t>
            </a:r>
            <a:r>
              <a:rPr lang="en-US" dirty="0" err="1">
                <a:ea typeface="+mn-lt"/>
                <a:cs typeface="+mn-lt"/>
              </a:rPr>
              <a:t>výroba</a:t>
            </a:r>
            <a:r>
              <a:rPr lang="en-US" dirty="0">
                <a:ea typeface="+mn-lt"/>
                <a:cs typeface="+mn-lt"/>
              </a:rPr>
              <a:t> a </a:t>
            </a:r>
            <a:r>
              <a:rPr lang="en-US" dirty="0" err="1">
                <a:ea typeface="+mn-lt"/>
                <a:cs typeface="+mn-lt"/>
              </a:rPr>
              <a:t>oděvnictví</a:t>
            </a:r>
            <a:endParaRPr lang="en-US" dirty="0"/>
          </a:p>
          <a:p>
            <a:r>
              <a:rPr lang="en-US" dirty="0">
                <a:ea typeface="+mn-lt"/>
                <a:cs typeface="+mn-lt"/>
              </a:rPr>
              <a:t>32 </a:t>
            </a:r>
            <a:r>
              <a:rPr lang="en-US" dirty="0" err="1">
                <a:ea typeface="+mn-lt"/>
                <a:cs typeface="+mn-lt"/>
              </a:rPr>
              <a:t>Kožedělná</a:t>
            </a:r>
            <a:r>
              <a:rPr lang="en-US" dirty="0">
                <a:ea typeface="+mn-lt"/>
                <a:cs typeface="+mn-lt"/>
              </a:rPr>
              <a:t> a </a:t>
            </a:r>
            <a:r>
              <a:rPr lang="en-US" dirty="0" err="1">
                <a:ea typeface="+mn-lt"/>
                <a:cs typeface="+mn-lt"/>
              </a:rPr>
              <a:t>obuvnická</a:t>
            </a:r>
            <a:r>
              <a:rPr lang="en-US" dirty="0">
                <a:ea typeface="+mn-lt"/>
                <a:cs typeface="+mn-lt"/>
              </a:rPr>
              <a:t> </a:t>
            </a:r>
            <a:r>
              <a:rPr lang="en-US" dirty="0" err="1">
                <a:ea typeface="+mn-lt"/>
                <a:cs typeface="+mn-lt"/>
              </a:rPr>
              <a:t>výroba</a:t>
            </a:r>
            <a:r>
              <a:rPr lang="en-US" dirty="0">
                <a:ea typeface="+mn-lt"/>
                <a:cs typeface="+mn-lt"/>
              </a:rPr>
              <a:t> a </a:t>
            </a:r>
            <a:r>
              <a:rPr lang="en-US" dirty="0" err="1">
                <a:ea typeface="+mn-lt"/>
                <a:cs typeface="+mn-lt"/>
              </a:rPr>
              <a:t>zpracování</a:t>
            </a:r>
            <a:r>
              <a:rPr lang="en-US" dirty="0">
                <a:ea typeface="+mn-lt"/>
                <a:cs typeface="+mn-lt"/>
              </a:rPr>
              <a:t> </a:t>
            </a:r>
            <a:r>
              <a:rPr lang="en-US" dirty="0" err="1">
                <a:ea typeface="+mn-lt"/>
                <a:cs typeface="+mn-lt"/>
              </a:rPr>
              <a:t>plastů</a:t>
            </a:r>
            <a:endParaRPr lang="en-US" dirty="0"/>
          </a:p>
          <a:p>
            <a:r>
              <a:rPr lang="en-US" dirty="0">
                <a:ea typeface="+mn-lt"/>
                <a:cs typeface="+mn-lt"/>
              </a:rPr>
              <a:t>33 </a:t>
            </a:r>
            <a:r>
              <a:rPr lang="en-US" dirty="0" err="1">
                <a:ea typeface="+mn-lt"/>
                <a:cs typeface="+mn-lt"/>
              </a:rPr>
              <a:t>Zpracování</a:t>
            </a:r>
            <a:r>
              <a:rPr lang="en-US" dirty="0">
                <a:ea typeface="+mn-lt"/>
                <a:cs typeface="+mn-lt"/>
              </a:rPr>
              <a:t> </a:t>
            </a:r>
            <a:r>
              <a:rPr lang="en-US" dirty="0" err="1">
                <a:ea typeface="+mn-lt"/>
                <a:cs typeface="+mn-lt"/>
              </a:rPr>
              <a:t>dřeva</a:t>
            </a:r>
            <a:r>
              <a:rPr lang="en-US" dirty="0">
                <a:ea typeface="+mn-lt"/>
                <a:cs typeface="+mn-lt"/>
              </a:rPr>
              <a:t> a </a:t>
            </a:r>
            <a:r>
              <a:rPr lang="en-US" dirty="0" err="1">
                <a:ea typeface="+mn-lt"/>
                <a:cs typeface="+mn-lt"/>
              </a:rPr>
              <a:t>výroba</a:t>
            </a:r>
            <a:r>
              <a:rPr lang="en-US" dirty="0">
                <a:ea typeface="+mn-lt"/>
                <a:cs typeface="+mn-lt"/>
              </a:rPr>
              <a:t> </a:t>
            </a:r>
            <a:r>
              <a:rPr lang="en-US" dirty="0" err="1">
                <a:ea typeface="+mn-lt"/>
                <a:cs typeface="+mn-lt"/>
              </a:rPr>
              <a:t>hudebních</a:t>
            </a:r>
            <a:r>
              <a:rPr lang="en-US" dirty="0">
                <a:ea typeface="+mn-lt"/>
                <a:cs typeface="+mn-lt"/>
              </a:rPr>
              <a:t> </a:t>
            </a:r>
            <a:r>
              <a:rPr lang="en-US" dirty="0" err="1">
                <a:ea typeface="+mn-lt"/>
                <a:cs typeface="+mn-lt"/>
              </a:rPr>
              <a:t>nástrojů</a:t>
            </a:r>
            <a:endParaRPr lang="en-US" dirty="0"/>
          </a:p>
          <a:p>
            <a:r>
              <a:rPr lang="en-US" dirty="0">
                <a:ea typeface="+mn-lt"/>
                <a:cs typeface="+mn-lt"/>
              </a:rPr>
              <a:t>34 </a:t>
            </a:r>
            <a:r>
              <a:rPr lang="en-US" dirty="0" err="1">
                <a:ea typeface="+mn-lt"/>
                <a:cs typeface="+mn-lt"/>
              </a:rPr>
              <a:t>Polygrafie</a:t>
            </a:r>
            <a:r>
              <a:rPr lang="en-US" dirty="0">
                <a:ea typeface="+mn-lt"/>
                <a:cs typeface="+mn-lt"/>
              </a:rPr>
              <a:t>, </a:t>
            </a:r>
            <a:r>
              <a:rPr lang="en-US" dirty="0" err="1">
                <a:ea typeface="+mn-lt"/>
                <a:cs typeface="+mn-lt"/>
              </a:rPr>
              <a:t>zpracování</a:t>
            </a:r>
            <a:r>
              <a:rPr lang="en-US" dirty="0">
                <a:ea typeface="+mn-lt"/>
                <a:cs typeface="+mn-lt"/>
              </a:rPr>
              <a:t> </a:t>
            </a:r>
            <a:r>
              <a:rPr lang="en-US" dirty="0" err="1">
                <a:ea typeface="+mn-lt"/>
                <a:cs typeface="+mn-lt"/>
              </a:rPr>
              <a:t>papíru</a:t>
            </a:r>
            <a:r>
              <a:rPr lang="en-US" dirty="0">
                <a:ea typeface="+mn-lt"/>
                <a:cs typeface="+mn-lt"/>
              </a:rPr>
              <a:t>, </a:t>
            </a:r>
            <a:r>
              <a:rPr lang="en-US" dirty="0" err="1">
                <a:ea typeface="+mn-lt"/>
                <a:cs typeface="+mn-lt"/>
              </a:rPr>
              <a:t>filmu</a:t>
            </a:r>
            <a:r>
              <a:rPr lang="en-US" dirty="0">
                <a:ea typeface="+mn-lt"/>
                <a:cs typeface="+mn-lt"/>
              </a:rPr>
              <a:t> a </a:t>
            </a:r>
            <a:r>
              <a:rPr lang="en-US" dirty="0" err="1">
                <a:ea typeface="+mn-lt"/>
                <a:cs typeface="+mn-lt"/>
              </a:rPr>
              <a:t>fotografie</a:t>
            </a:r>
            <a:endParaRPr lang="en-US" dirty="0"/>
          </a:p>
          <a:p>
            <a:r>
              <a:rPr lang="en-US" dirty="0">
                <a:ea typeface="+mn-lt"/>
                <a:cs typeface="+mn-lt"/>
              </a:rPr>
              <a:t>36 </a:t>
            </a:r>
            <a:r>
              <a:rPr lang="en-US" dirty="0" err="1">
                <a:ea typeface="+mn-lt"/>
                <a:cs typeface="+mn-lt"/>
              </a:rPr>
              <a:t>Stavebnictví</a:t>
            </a:r>
            <a:r>
              <a:rPr lang="en-US" dirty="0">
                <a:ea typeface="+mn-lt"/>
                <a:cs typeface="+mn-lt"/>
              </a:rPr>
              <a:t>, </a:t>
            </a:r>
            <a:r>
              <a:rPr lang="en-US" dirty="0" err="1">
                <a:ea typeface="+mn-lt"/>
                <a:cs typeface="+mn-lt"/>
              </a:rPr>
              <a:t>geodézie</a:t>
            </a:r>
            <a:r>
              <a:rPr lang="en-US" dirty="0">
                <a:ea typeface="+mn-lt"/>
                <a:cs typeface="+mn-lt"/>
              </a:rPr>
              <a:t> a </a:t>
            </a:r>
            <a:r>
              <a:rPr lang="en-US" dirty="0" err="1">
                <a:ea typeface="+mn-lt"/>
                <a:cs typeface="+mn-lt"/>
              </a:rPr>
              <a:t>kartografie</a:t>
            </a:r>
            <a:endParaRPr lang="en-US" dirty="0" err="1"/>
          </a:p>
          <a:p>
            <a:r>
              <a:rPr lang="en-US" dirty="0">
                <a:ea typeface="+mn-lt"/>
                <a:cs typeface="+mn-lt"/>
              </a:rPr>
              <a:t>39 </a:t>
            </a:r>
            <a:r>
              <a:rPr lang="en-US" dirty="0" err="1">
                <a:ea typeface="+mn-lt"/>
                <a:cs typeface="+mn-lt"/>
              </a:rPr>
              <a:t>Speciální</a:t>
            </a:r>
            <a:r>
              <a:rPr lang="en-US" dirty="0">
                <a:ea typeface="+mn-lt"/>
                <a:cs typeface="+mn-lt"/>
              </a:rPr>
              <a:t> a </a:t>
            </a:r>
            <a:r>
              <a:rPr lang="en-US" dirty="0" err="1">
                <a:ea typeface="+mn-lt"/>
                <a:cs typeface="+mn-lt"/>
              </a:rPr>
              <a:t>interdisciplinární</a:t>
            </a:r>
            <a:r>
              <a:rPr lang="en-US" dirty="0">
                <a:ea typeface="+mn-lt"/>
                <a:cs typeface="+mn-lt"/>
              </a:rPr>
              <a:t> </a:t>
            </a:r>
            <a:r>
              <a:rPr lang="en-US" dirty="0" err="1">
                <a:ea typeface="+mn-lt"/>
                <a:cs typeface="+mn-lt"/>
              </a:rPr>
              <a:t>obory</a:t>
            </a:r>
            <a:endParaRPr lang="en-US" dirty="0" err="1"/>
          </a:p>
          <a:p>
            <a:endParaRPr lang="en-US" sz="2000" b="1" dirty="0">
              <a:solidFill>
                <a:srgbClr val="0070C0"/>
              </a:solidFill>
              <a:cs typeface="Arial"/>
            </a:endParaRPr>
          </a:p>
          <a:p>
            <a:r>
              <a:rPr lang="en-US" sz="2000" b="1" dirty="0" err="1">
                <a:solidFill>
                  <a:srgbClr val="0070C0"/>
                </a:solidFill>
                <a:cs typeface="Arial"/>
              </a:rPr>
              <a:t>Oslovení</a:t>
            </a:r>
            <a:r>
              <a:rPr lang="en-US" sz="2000" b="1" dirty="0">
                <a:solidFill>
                  <a:srgbClr val="0070C0"/>
                </a:solidFill>
                <a:cs typeface="Arial"/>
              </a:rPr>
              <a:t> </a:t>
            </a:r>
            <a:r>
              <a:rPr lang="en-US" sz="2000" b="1" dirty="0" err="1">
                <a:solidFill>
                  <a:srgbClr val="0070C0"/>
                </a:solidFill>
                <a:cs typeface="Arial"/>
              </a:rPr>
              <a:t>členové</a:t>
            </a:r>
            <a:r>
              <a:rPr lang="en-US" sz="2000" b="1" dirty="0">
                <a:solidFill>
                  <a:srgbClr val="0070C0"/>
                </a:solidFill>
                <a:cs typeface="Arial"/>
              </a:rPr>
              <a:t> </a:t>
            </a:r>
            <a:r>
              <a:rPr lang="en-US" sz="2000" b="1" dirty="0" err="1">
                <a:solidFill>
                  <a:srgbClr val="0070C0"/>
                </a:solidFill>
                <a:cs typeface="Arial"/>
              </a:rPr>
              <a:t>odborné</a:t>
            </a:r>
            <a:r>
              <a:rPr lang="en-US" sz="2000" b="1" dirty="0">
                <a:solidFill>
                  <a:srgbClr val="0070C0"/>
                </a:solidFill>
                <a:cs typeface="Arial"/>
              </a:rPr>
              <a:t> platformy</a:t>
            </a:r>
            <a:endParaRPr lang="en-US" dirty="0">
              <a:cs typeface="Arial"/>
            </a:endParaRPr>
          </a:p>
          <a:p>
            <a:r>
              <a:rPr lang="en-US" dirty="0" err="1">
                <a:solidFill>
                  <a:srgbClr val="5B9BD5"/>
                </a:solidFill>
                <a:cs typeface="Arial"/>
              </a:rPr>
              <a:t>Ministerstva</a:t>
            </a:r>
            <a:r>
              <a:rPr lang="en-US" dirty="0">
                <a:solidFill>
                  <a:srgbClr val="5B9BD5"/>
                </a:solidFill>
                <a:cs typeface="Arial"/>
              </a:rPr>
              <a:t>: </a:t>
            </a:r>
            <a:r>
              <a:rPr lang="en-US" dirty="0">
                <a:solidFill>
                  <a:srgbClr val="5B9BD5"/>
                </a:solidFill>
              </a:rPr>
              <a:t>​</a:t>
            </a:r>
            <a:endParaRPr lang="en-US" dirty="0">
              <a:solidFill>
                <a:srgbClr val="5B9BD5"/>
              </a:solidFill>
              <a:cs typeface="Arial"/>
            </a:endParaRPr>
          </a:p>
          <a:p>
            <a:r>
              <a:rPr lang="en-US" sz="1600" dirty="0" err="1">
                <a:ea typeface="+mn-lt"/>
                <a:cs typeface="+mn-lt"/>
              </a:rPr>
              <a:t>Ministerstvo</a:t>
            </a:r>
            <a:r>
              <a:rPr lang="en-US" sz="1600" dirty="0">
                <a:ea typeface="+mn-lt"/>
                <a:cs typeface="+mn-lt"/>
              </a:rPr>
              <a:t> </a:t>
            </a:r>
            <a:r>
              <a:rPr lang="en-US" sz="1600" dirty="0" err="1">
                <a:ea typeface="+mn-lt"/>
                <a:cs typeface="+mn-lt"/>
              </a:rPr>
              <a:t>průmyslu</a:t>
            </a:r>
            <a:r>
              <a:rPr lang="en-US" sz="1600" dirty="0">
                <a:ea typeface="+mn-lt"/>
                <a:cs typeface="+mn-lt"/>
              </a:rPr>
              <a:t> a </a:t>
            </a:r>
            <a:r>
              <a:rPr lang="en-US" sz="1600" dirty="0" err="1">
                <a:ea typeface="+mn-lt"/>
                <a:cs typeface="+mn-lt"/>
              </a:rPr>
              <a:t>obchodu</a:t>
            </a:r>
            <a:r>
              <a:rPr lang="en-US" sz="1600" dirty="0">
                <a:ea typeface="+mn-lt"/>
                <a:cs typeface="+mn-lt"/>
              </a:rPr>
              <a:t> (21, 23, 26, 31, 32, 33, 34, 36, 39)</a:t>
            </a:r>
          </a:p>
          <a:p>
            <a:r>
              <a:rPr lang="en-US" sz="1600" dirty="0" err="1">
                <a:cs typeface="Arial"/>
              </a:rPr>
              <a:t>Ministerstvo</a:t>
            </a:r>
            <a:r>
              <a:rPr lang="en-US" sz="1600" dirty="0">
                <a:cs typeface="Arial"/>
              </a:rPr>
              <a:t> pro </a:t>
            </a:r>
            <a:r>
              <a:rPr lang="en-US" sz="1600" dirty="0" err="1">
                <a:cs typeface="Arial"/>
              </a:rPr>
              <a:t>místní</a:t>
            </a:r>
            <a:r>
              <a:rPr lang="en-US" sz="1600" dirty="0">
                <a:cs typeface="Arial"/>
              </a:rPr>
              <a:t> </a:t>
            </a:r>
            <a:r>
              <a:rPr lang="en-US" sz="1600" dirty="0" err="1">
                <a:cs typeface="Arial"/>
              </a:rPr>
              <a:t>rozvoj</a:t>
            </a:r>
            <a:r>
              <a:rPr lang="en-US" sz="1600" dirty="0">
                <a:cs typeface="Arial"/>
              </a:rPr>
              <a:t> (18)</a:t>
            </a:r>
            <a:endParaRPr lang="en-US" dirty="0"/>
          </a:p>
          <a:p>
            <a:r>
              <a:rPr lang="en-US" sz="1600" dirty="0" err="1">
                <a:cs typeface="Arial"/>
              </a:rPr>
              <a:t>Ministerstvo</a:t>
            </a:r>
            <a:r>
              <a:rPr lang="en-US" sz="1600" dirty="0">
                <a:cs typeface="Arial"/>
              </a:rPr>
              <a:t> </a:t>
            </a:r>
            <a:r>
              <a:rPr lang="en-US" sz="1600" dirty="0" err="1">
                <a:cs typeface="Arial"/>
              </a:rPr>
              <a:t>vnitra</a:t>
            </a:r>
            <a:r>
              <a:rPr lang="en-US" sz="1600" dirty="0">
                <a:cs typeface="Arial"/>
              </a:rPr>
              <a:t> (</a:t>
            </a:r>
            <a:r>
              <a:rPr lang="en-US" sz="1600" dirty="0" err="1">
                <a:cs typeface="Arial"/>
              </a:rPr>
              <a:t>požární</a:t>
            </a:r>
            <a:r>
              <a:rPr lang="en-US" sz="1600" dirty="0">
                <a:cs typeface="Arial"/>
              </a:rPr>
              <a:t> </a:t>
            </a:r>
            <a:r>
              <a:rPr lang="en-US" sz="1600" dirty="0" err="1">
                <a:cs typeface="Arial"/>
              </a:rPr>
              <a:t>ochrana</a:t>
            </a:r>
            <a:r>
              <a:rPr lang="en-US" sz="1600" dirty="0">
                <a:cs typeface="Arial"/>
              </a:rPr>
              <a:t>)</a:t>
            </a:r>
            <a:endParaRPr lang="en-US" dirty="0">
              <a:cs typeface="Arial"/>
            </a:endParaRPr>
          </a:p>
        </p:txBody>
      </p:sp>
    </p:spTree>
    <p:extLst>
      <p:ext uri="{BB962C8B-B14F-4D97-AF65-F5344CB8AC3E}">
        <p14:creationId xmlns:p14="http://schemas.microsoft.com/office/powerpoint/2010/main" val="2227385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AAE32CC-449E-6A0F-41FC-CE8025DDA3C7}"/>
              </a:ext>
            </a:extLst>
          </p:cNvPr>
          <p:cNvSpPr>
            <a:spLocks noGrp="1"/>
          </p:cNvSpPr>
          <p:nvPr>
            <p:ph type="title"/>
          </p:nvPr>
        </p:nvSpPr>
        <p:spPr>
          <a:xfrm>
            <a:off x="838200" y="427269"/>
            <a:ext cx="10515600" cy="389477"/>
          </a:xfrm>
        </p:spPr>
        <p:txBody>
          <a:bodyPr>
            <a:normAutofit fontScale="90000"/>
          </a:bodyPr>
          <a:lstStyle/>
          <a:p>
            <a:r>
              <a:rPr lang="cs-CZ" sz="2800" dirty="0">
                <a:cs typeface="Arial"/>
              </a:rPr>
              <a:t>Odborná platforma </a:t>
            </a:r>
            <a:r>
              <a:rPr lang="cs-CZ" sz="2800" dirty="0">
                <a:ea typeface="+mj-lt"/>
                <a:cs typeface="+mj-lt"/>
              </a:rPr>
              <a:t>A - obory technického zaměření</a:t>
            </a:r>
            <a:endParaRPr lang="cs-CZ" sz="2800" b="0" dirty="0">
              <a:ea typeface="+mj-lt"/>
              <a:cs typeface="+mj-lt"/>
            </a:endParaRPr>
          </a:p>
          <a:p>
            <a:br>
              <a:rPr lang="cs-CZ" dirty="0">
                <a:cs typeface="Arial"/>
              </a:rPr>
            </a:br>
            <a:endParaRPr lang="cs-CZ" dirty="0">
              <a:cs typeface="Arial"/>
            </a:endParaRPr>
          </a:p>
        </p:txBody>
      </p:sp>
      <p:sp>
        <p:nvSpPr>
          <p:cNvPr id="7" name="TextovéPole 6">
            <a:extLst>
              <a:ext uri="{FF2B5EF4-FFF2-40B4-BE49-F238E27FC236}">
                <a16:creationId xmlns:a16="http://schemas.microsoft.com/office/drawing/2014/main" id="{E1F6C1EF-2967-456C-2CDF-ECC90157AA9A}"/>
              </a:ext>
            </a:extLst>
          </p:cNvPr>
          <p:cNvSpPr txBox="1"/>
          <p:nvPr/>
        </p:nvSpPr>
        <p:spPr>
          <a:xfrm>
            <a:off x="918858" y="816746"/>
            <a:ext cx="9829800" cy="560153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err="1">
                <a:solidFill>
                  <a:srgbClr val="5B9BD5"/>
                </a:solidFill>
                <a:ea typeface="+mn-lt"/>
                <a:cs typeface="+mn-lt"/>
              </a:rPr>
              <a:t>Školské</a:t>
            </a:r>
            <a:r>
              <a:rPr lang="en-US" dirty="0">
                <a:solidFill>
                  <a:srgbClr val="5B9BD5"/>
                </a:solidFill>
                <a:ea typeface="+mn-lt"/>
                <a:cs typeface="+mn-lt"/>
              </a:rPr>
              <a:t> </a:t>
            </a:r>
            <a:r>
              <a:rPr lang="en-US" dirty="0" err="1">
                <a:solidFill>
                  <a:srgbClr val="5B9BD5"/>
                </a:solidFill>
                <a:ea typeface="+mn-lt"/>
                <a:cs typeface="+mn-lt"/>
              </a:rPr>
              <a:t>asociace</a:t>
            </a:r>
            <a:r>
              <a:rPr lang="en-US" dirty="0">
                <a:solidFill>
                  <a:srgbClr val="5B9BD5"/>
                </a:solidFill>
                <a:ea typeface="+mn-lt"/>
                <a:cs typeface="+mn-lt"/>
              </a:rPr>
              <a:t>:</a:t>
            </a:r>
            <a:endParaRPr lang="en-US" dirty="0">
              <a:ea typeface="+mn-lt"/>
              <a:cs typeface="+mn-lt"/>
            </a:endParaRPr>
          </a:p>
          <a:p>
            <a:r>
              <a:rPr lang="en-US" dirty="0" err="1">
                <a:ea typeface="+mn-lt"/>
                <a:cs typeface="+mn-lt"/>
              </a:rPr>
              <a:t>Asociace</a:t>
            </a:r>
            <a:r>
              <a:rPr lang="en-US" dirty="0">
                <a:ea typeface="+mn-lt"/>
                <a:cs typeface="+mn-lt"/>
              </a:rPr>
              <a:t> </a:t>
            </a:r>
            <a:r>
              <a:rPr lang="en-US" dirty="0" err="1">
                <a:ea typeface="+mn-lt"/>
                <a:cs typeface="+mn-lt"/>
              </a:rPr>
              <a:t>středních</a:t>
            </a:r>
            <a:r>
              <a:rPr lang="en-US" dirty="0">
                <a:ea typeface="+mn-lt"/>
                <a:cs typeface="+mn-lt"/>
              </a:rPr>
              <a:t> </a:t>
            </a:r>
            <a:r>
              <a:rPr lang="en-US" dirty="0" err="1">
                <a:ea typeface="+mn-lt"/>
                <a:cs typeface="+mn-lt"/>
              </a:rPr>
              <a:t>průmyslových</a:t>
            </a:r>
            <a:r>
              <a:rPr lang="en-US" dirty="0">
                <a:ea typeface="+mn-lt"/>
                <a:cs typeface="+mn-lt"/>
              </a:rPr>
              <a:t> </a:t>
            </a:r>
            <a:r>
              <a:rPr lang="en-US" dirty="0" err="1">
                <a:ea typeface="+mn-lt"/>
                <a:cs typeface="+mn-lt"/>
              </a:rPr>
              <a:t>škol,sekce</a:t>
            </a:r>
            <a:r>
              <a:rPr lang="en-US" dirty="0">
                <a:ea typeface="+mn-lt"/>
                <a:cs typeface="+mn-lt"/>
              </a:rPr>
              <a:t> </a:t>
            </a:r>
            <a:r>
              <a:rPr lang="en-US" dirty="0" err="1">
                <a:ea typeface="+mn-lt"/>
                <a:cs typeface="+mn-lt"/>
              </a:rPr>
              <a:t>strojnická</a:t>
            </a:r>
            <a:r>
              <a:rPr lang="en-US" dirty="0">
                <a:ea typeface="+mn-lt"/>
                <a:cs typeface="+mn-lt"/>
              </a:rPr>
              <a:t> </a:t>
            </a:r>
          </a:p>
          <a:p>
            <a:r>
              <a:rPr lang="en-US" dirty="0" err="1">
                <a:ea typeface="+mn-lt"/>
                <a:cs typeface="+mn-lt"/>
              </a:rPr>
              <a:t>Asociace</a:t>
            </a:r>
            <a:r>
              <a:rPr lang="en-US" dirty="0">
                <a:ea typeface="+mn-lt"/>
                <a:cs typeface="+mn-lt"/>
              </a:rPr>
              <a:t> </a:t>
            </a:r>
            <a:r>
              <a:rPr lang="en-US" dirty="0" err="1">
                <a:ea typeface="+mn-lt"/>
                <a:cs typeface="+mn-lt"/>
              </a:rPr>
              <a:t>středních</a:t>
            </a:r>
            <a:r>
              <a:rPr lang="en-US" dirty="0">
                <a:ea typeface="+mn-lt"/>
                <a:cs typeface="+mn-lt"/>
              </a:rPr>
              <a:t> </a:t>
            </a:r>
            <a:r>
              <a:rPr lang="en-US" dirty="0" err="1">
                <a:ea typeface="+mn-lt"/>
                <a:cs typeface="+mn-lt"/>
              </a:rPr>
              <a:t>průmyslových</a:t>
            </a:r>
            <a:r>
              <a:rPr lang="en-US" dirty="0">
                <a:ea typeface="+mn-lt"/>
                <a:cs typeface="+mn-lt"/>
              </a:rPr>
              <a:t> </a:t>
            </a:r>
            <a:r>
              <a:rPr lang="en-US" dirty="0" err="1">
                <a:ea typeface="+mn-lt"/>
                <a:cs typeface="+mn-lt"/>
              </a:rPr>
              <a:t>škol,sekce</a:t>
            </a:r>
            <a:r>
              <a:rPr lang="en-US" dirty="0">
                <a:ea typeface="+mn-lt"/>
                <a:cs typeface="+mn-lt"/>
              </a:rPr>
              <a:t> </a:t>
            </a:r>
            <a:r>
              <a:rPr lang="en-US" dirty="0" err="1">
                <a:ea typeface="+mn-lt"/>
                <a:cs typeface="+mn-lt"/>
              </a:rPr>
              <a:t>elektro</a:t>
            </a:r>
            <a:r>
              <a:rPr lang="en-US" dirty="0">
                <a:ea typeface="+mn-lt"/>
                <a:cs typeface="+mn-lt"/>
              </a:rPr>
              <a:t> a IT</a:t>
            </a:r>
            <a:endParaRPr lang="en-US" dirty="0"/>
          </a:p>
          <a:p>
            <a:r>
              <a:rPr lang="en-US" dirty="0" err="1">
                <a:ea typeface="+mn-lt"/>
                <a:cs typeface="+mn-lt"/>
              </a:rPr>
              <a:t>Asociace</a:t>
            </a:r>
            <a:r>
              <a:rPr lang="en-US" dirty="0">
                <a:ea typeface="+mn-lt"/>
                <a:cs typeface="+mn-lt"/>
              </a:rPr>
              <a:t> </a:t>
            </a:r>
            <a:r>
              <a:rPr lang="en-US" dirty="0" err="1">
                <a:ea typeface="+mn-lt"/>
                <a:cs typeface="+mn-lt"/>
              </a:rPr>
              <a:t>středních</a:t>
            </a:r>
            <a:r>
              <a:rPr lang="en-US" dirty="0">
                <a:ea typeface="+mn-lt"/>
                <a:cs typeface="+mn-lt"/>
              </a:rPr>
              <a:t> </a:t>
            </a:r>
            <a:r>
              <a:rPr lang="en-US" dirty="0" err="1">
                <a:ea typeface="+mn-lt"/>
                <a:cs typeface="+mn-lt"/>
              </a:rPr>
              <a:t>průmyslových</a:t>
            </a:r>
            <a:r>
              <a:rPr lang="en-US" dirty="0">
                <a:ea typeface="+mn-lt"/>
                <a:cs typeface="+mn-lt"/>
              </a:rPr>
              <a:t> </a:t>
            </a:r>
            <a:r>
              <a:rPr lang="en-US" dirty="0" err="1">
                <a:ea typeface="+mn-lt"/>
                <a:cs typeface="+mn-lt"/>
              </a:rPr>
              <a:t>škol,sekce</a:t>
            </a:r>
            <a:r>
              <a:rPr lang="en-US" dirty="0">
                <a:ea typeface="+mn-lt"/>
                <a:cs typeface="+mn-lt"/>
              </a:rPr>
              <a:t> </a:t>
            </a:r>
            <a:r>
              <a:rPr lang="en-US" dirty="0" err="1">
                <a:ea typeface="+mn-lt"/>
                <a:cs typeface="+mn-lt"/>
              </a:rPr>
              <a:t>stavební</a:t>
            </a:r>
            <a:endParaRPr lang="en-US" dirty="0"/>
          </a:p>
          <a:p>
            <a:r>
              <a:rPr lang="en-US" dirty="0" err="1">
                <a:ea typeface="+mn-lt"/>
                <a:cs typeface="+mn-lt"/>
              </a:rPr>
              <a:t>Sdružení</a:t>
            </a:r>
            <a:r>
              <a:rPr lang="en-US" dirty="0">
                <a:ea typeface="+mn-lt"/>
                <a:cs typeface="+mn-lt"/>
              </a:rPr>
              <a:t> </a:t>
            </a:r>
            <a:r>
              <a:rPr lang="en-US" dirty="0" err="1">
                <a:ea typeface="+mn-lt"/>
                <a:cs typeface="+mn-lt"/>
              </a:rPr>
              <a:t>učňovských</a:t>
            </a:r>
            <a:r>
              <a:rPr lang="en-US" dirty="0">
                <a:ea typeface="+mn-lt"/>
                <a:cs typeface="+mn-lt"/>
              </a:rPr>
              <a:t> </a:t>
            </a:r>
            <a:r>
              <a:rPr lang="en-US" dirty="0" err="1">
                <a:ea typeface="+mn-lt"/>
                <a:cs typeface="+mn-lt"/>
              </a:rPr>
              <a:t>zařízení</a:t>
            </a:r>
            <a:endParaRPr lang="en-US" dirty="0"/>
          </a:p>
          <a:p>
            <a:endParaRPr lang="en-US" dirty="0">
              <a:solidFill>
                <a:srgbClr val="000000"/>
              </a:solidFill>
              <a:cs typeface="Arial"/>
            </a:endParaRPr>
          </a:p>
          <a:p>
            <a:r>
              <a:rPr lang="en-US" dirty="0" err="1">
                <a:solidFill>
                  <a:srgbClr val="5B9BD5"/>
                </a:solidFill>
                <a:cs typeface="Arial"/>
              </a:rPr>
              <a:t>Svazy</a:t>
            </a:r>
            <a:r>
              <a:rPr lang="en-US" dirty="0">
                <a:solidFill>
                  <a:srgbClr val="5B9BD5"/>
                </a:solidFill>
                <a:cs typeface="Arial"/>
              </a:rPr>
              <a:t>:</a:t>
            </a:r>
            <a:endParaRPr lang="cs-CZ" dirty="0">
              <a:cs typeface="Arial"/>
            </a:endParaRPr>
          </a:p>
          <a:p>
            <a:r>
              <a:rPr lang="en-US" sz="1600" dirty="0" err="1">
                <a:ea typeface="+mn-lt"/>
                <a:cs typeface="+mn-lt"/>
              </a:rPr>
              <a:t>Konfederace</a:t>
            </a:r>
            <a:r>
              <a:rPr lang="en-US" sz="1600" dirty="0">
                <a:ea typeface="+mn-lt"/>
                <a:cs typeface="+mn-lt"/>
              </a:rPr>
              <a:t> </a:t>
            </a:r>
            <a:r>
              <a:rPr lang="en-US" sz="1600" dirty="0" err="1">
                <a:ea typeface="+mn-lt"/>
                <a:cs typeface="+mn-lt"/>
              </a:rPr>
              <a:t>zaměstnavatelských</a:t>
            </a:r>
            <a:r>
              <a:rPr lang="en-US" sz="1600" dirty="0">
                <a:ea typeface="+mn-lt"/>
                <a:cs typeface="+mn-lt"/>
              </a:rPr>
              <a:t> a </a:t>
            </a:r>
            <a:r>
              <a:rPr lang="en-US" sz="1600" dirty="0" err="1">
                <a:ea typeface="+mn-lt"/>
                <a:cs typeface="+mn-lt"/>
              </a:rPr>
              <a:t>podnikatelských</a:t>
            </a:r>
            <a:r>
              <a:rPr lang="en-US" sz="1600" dirty="0">
                <a:ea typeface="+mn-lt"/>
                <a:cs typeface="+mn-lt"/>
              </a:rPr>
              <a:t> </a:t>
            </a:r>
            <a:r>
              <a:rPr lang="en-US" sz="1600" dirty="0" err="1">
                <a:ea typeface="+mn-lt"/>
                <a:cs typeface="+mn-lt"/>
              </a:rPr>
              <a:t>svazů</a:t>
            </a:r>
            <a:r>
              <a:rPr lang="en-US" sz="1600" dirty="0">
                <a:ea typeface="+mn-lt"/>
                <a:cs typeface="+mn-lt"/>
              </a:rPr>
              <a:t> (21, 31, 32, 36)</a:t>
            </a:r>
          </a:p>
          <a:p>
            <a:r>
              <a:rPr lang="en-US" sz="1600" dirty="0" err="1">
                <a:cs typeface="Arial"/>
              </a:rPr>
              <a:t>Svaz</a:t>
            </a:r>
            <a:r>
              <a:rPr lang="en-US" sz="1600" dirty="0">
                <a:cs typeface="Arial"/>
              </a:rPr>
              <a:t> </a:t>
            </a:r>
            <a:r>
              <a:rPr lang="en-US" sz="1600" dirty="0" err="1">
                <a:cs typeface="Arial"/>
              </a:rPr>
              <a:t>průmyslu</a:t>
            </a:r>
            <a:r>
              <a:rPr lang="en-US" sz="1600" dirty="0">
                <a:cs typeface="Arial"/>
              </a:rPr>
              <a:t> a </a:t>
            </a:r>
            <a:r>
              <a:rPr lang="en-US" sz="1600" dirty="0" err="1">
                <a:cs typeface="Arial"/>
              </a:rPr>
              <a:t>dopravy</a:t>
            </a:r>
            <a:r>
              <a:rPr lang="en-US" sz="1600" dirty="0">
                <a:cs typeface="Arial"/>
              </a:rPr>
              <a:t> (21, 23, 26, 33, 39)</a:t>
            </a:r>
            <a:endParaRPr lang="en-US" dirty="0"/>
          </a:p>
          <a:p>
            <a:r>
              <a:rPr lang="en-US" sz="1600" dirty="0" err="1">
                <a:solidFill>
                  <a:srgbClr val="000000"/>
                </a:solidFill>
                <a:cs typeface="Arial"/>
              </a:rPr>
              <a:t>Hospodářská</a:t>
            </a:r>
            <a:r>
              <a:rPr lang="en-US" sz="1600" dirty="0">
                <a:solidFill>
                  <a:srgbClr val="000000"/>
                </a:solidFill>
                <a:cs typeface="Arial"/>
              </a:rPr>
              <a:t> komora (18, 34)</a:t>
            </a:r>
          </a:p>
          <a:p>
            <a:r>
              <a:rPr lang="en-US" sz="1600" dirty="0">
                <a:solidFill>
                  <a:srgbClr val="000000"/>
                </a:solidFill>
                <a:cs typeface="Arial"/>
              </a:rPr>
              <a:t>Agrární komora (36 </a:t>
            </a:r>
            <a:r>
              <a:rPr lang="en-US" sz="1600" dirty="0" err="1">
                <a:solidFill>
                  <a:srgbClr val="000000"/>
                </a:solidFill>
                <a:cs typeface="Arial"/>
              </a:rPr>
              <a:t>vodní</a:t>
            </a:r>
            <a:r>
              <a:rPr lang="en-US" sz="1600" dirty="0">
                <a:solidFill>
                  <a:srgbClr val="000000"/>
                </a:solidFill>
                <a:cs typeface="Arial"/>
              </a:rPr>
              <a:t> </a:t>
            </a:r>
            <a:r>
              <a:rPr lang="en-US" sz="1600" dirty="0" err="1">
                <a:solidFill>
                  <a:srgbClr val="000000"/>
                </a:solidFill>
                <a:cs typeface="Arial"/>
              </a:rPr>
              <a:t>hospodářství</a:t>
            </a:r>
            <a:r>
              <a:rPr lang="en-US" sz="1600" dirty="0">
                <a:solidFill>
                  <a:srgbClr val="000000"/>
                </a:solidFill>
                <a:cs typeface="Arial"/>
              </a:rPr>
              <a:t>)</a:t>
            </a:r>
          </a:p>
          <a:p>
            <a:endParaRPr lang="en-US" sz="1600" dirty="0">
              <a:solidFill>
                <a:srgbClr val="000000"/>
              </a:solidFill>
              <a:cs typeface="Arial"/>
            </a:endParaRPr>
          </a:p>
          <a:p>
            <a:r>
              <a:rPr lang="en-US" dirty="0" err="1">
                <a:solidFill>
                  <a:srgbClr val="5B9BD5"/>
                </a:solidFill>
                <a:cs typeface="Arial"/>
              </a:rPr>
              <a:t>Vysoké</a:t>
            </a:r>
            <a:r>
              <a:rPr lang="en-US" dirty="0">
                <a:solidFill>
                  <a:srgbClr val="5B9BD5"/>
                </a:solidFill>
                <a:cs typeface="Arial"/>
              </a:rPr>
              <a:t> </a:t>
            </a:r>
            <a:r>
              <a:rPr lang="en-US" dirty="0" err="1">
                <a:solidFill>
                  <a:srgbClr val="5B9BD5"/>
                </a:solidFill>
                <a:cs typeface="Arial"/>
              </a:rPr>
              <a:t>školy</a:t>
            </a:r>
            <a:r>
              <a:rPr lang="en-US" dirty="0">
                <a:solidFill>
                  <a:srgbClr val="5B9BD5"/>
                </a:solidFill>
                <a:cs typeface="Arial"/>
              </a:rPr>
              <a:t>:</a:t>
            </a:r>
          </a:p>
          <a:p>
            <a:r>
              <a:rPr lang="en-US" sz="1600" dirty="0">
                <a:cs typeface="Arial"/>
              </a:rPr>
              <a:t>České </a:t>
            </a:r>
            <a:r>
              <a:rPr lang="en-US" sz="1600" dirty="0" err="1">
                <a:cs typeface="Arial"/>
              </a:rPr>
              <a:t>vysoké</a:t>
            </a:r>
            <a:r>
              <a:rPr lang="en-US" sz="1600" dirty="0">
                <a:cs typeface="Arial"/>
              </a:rPr>
              <a:t> </a:t>
            </a:r>
            <a:r>
              <a:rPr lang="en-US" sz="1600" dirty="0" err="1">
                <a:cs typeface="Arial"/>
              </a:rPr>
              <a:t>učení</a:t>
            </a:r>
            <a:r>
              <a:rPr lang="en-US" sz="1600" dirty="0">
                <a:cs typeface="Arial"/>
              </a:rPr>
              <a:t> </a:t>
            </a:r>
            <a:r>
              <a:rPr lang="en-US" sz="1600" dirty="0" err="1">
                <a:cs typeface="Arial"/>
              </a:rPr>
              <a:t>technické</a:t>
            </a:r>
            <a:r>
              <a:rPr lang="en-US" sz="1600" dirty="0">
                <a:cs typeface="Arial"/>
              </a:rPr>
              <a:t> v </a:t>
            </a:r>
            <a:r>
              <a:rPr lang="en-US" sz="1600" dirty="0" err="1">
                <a:cs typeface="Arial"/>
              </a:rPr>
              <a:t>Praze</a:t>
            </a:r>
            <a:endParaRPr lang="en-US" sz="1600" dirty="0">
              <a:cs typeface="Arial"/>
            </a:endParaRPr>
          </a:p>
          <a:p>
            <a:r>
              <a:rPr lang="en-US" sz="1600" dirty="0" err="1">
                <a:cs typeface="Arial"/>
              </a:rPr>
              <a:t>Vysoké</a:t>
            </a:r>
            <a:r>
              <a:rPr lang="en-US" sz="1600" dirty="0">
                <a:cs typeface="Arial"/>
              </a:rPr>
              <a:t> </a:t>
            </a:r>
            <a:r>
              <a:rPr lang="en-US" sz="1600" dirty="0" err="1">
                <a:cs typeface="Arial"/>
              </a:rPr>
              <a:t>učení</a:t>
            </a:r>
            <a:r>
              <a:rPr lang="en-US" sz="1600" dirty="0">
                <a:cs typeface="Arial"/>
              </a:rPr>
              <a:t> </a:t>
            </a:r>
            <a:r>
              <a:rPr lang="en-US" sz="1600" dirty="0" err="1">
                <a:cs typeface="Arial"/>
              </a:rPr>
              <a:t>technické</a:t>
            </a:r>
            <a:r>
              <a:rPr lang="en-US" sz="1600" dirty="0">
                <a:cs typeface="Arial"/>
              </a:rPr>
              <a:t> v </a:t>
            </a:r>
            <a:r>
              <a:rPr lang="en-US" sz="1600" dirty="0" err="1">
                <a:cs typeface="Arial"/>
              </a:rPr>
              <a:t>Brně</a:t>
            </a:r>
            <a:endParaRPr lang="en-US" sz="1600" dirty="0">
              <a:cs typeface="Arial"/>
            </a:endParaRPr>
          </a:p>
          <a:p>
            <a:r>
              <a:rPr lang="en-US" sz="1600" dirty="0" err="1">
                <a:solidFill>
                  <a:srgbClr val="000000"/>
                </a:solidFill>
                <a:cs typeface="Arial"/>
              </a:rPr>
              <a:t>Vysoká</a:t>
            </a:r>
            <a:r>
              <a:rPr lang="en-US" sz="1600" dirty="0">
                <a:solidFill>
                  <a:srgbClr val="000000"/>
                </a:solidFill>
                <a:cs typeface="Arial"/>
              </a:rPr>
              <a:t> škola </a:t>
            </a:r>
            <a:r>
              <a:rPr lang="en-US" sz="1600" dirty="0" err="1">
                <a:solidFill>
                  <a:srgbClr val="000000"/>
                </a:solidFill>
                <a:cs typeface="Arial"/>
              </a:rPr>
              <a:t>báňská</a:t>
            </a:r>
            <a:r>
              <a:rPr lang="en-US" sz="1600" dirty="0">
                <a:solidFill>
                  <a:srgbClr val="000000"/>
                </a:solidFill>
                <a:cs typeface="Arial"/>
              </a:rPr>
              <a:t> v </a:t>
            </a:r>
            <a:r>
              <a:rPr lang="en-US" sz="1600" dirty="0" err="1">
                <a:solidFill>
                  <a:srgbClr val="000000"/>
                </a:solidFill>
                <a:cs typeface="Arial"/>
              </a:rPr>
              <a:t>Ostravě</a:t>
            </a:r>
            <a:endParaRPr lang="en-US" sz="1600" dirty="0">
              <a:solidFill>
                <a:srgbClr val="000000"/>
              </a:solidFill>
              <a:cs typeface="Arial"/>
            </a:endParaRPr>
          </a:p>
          <a:p>
            <a:r>
              <a:rPr lang="en-US" sz="1600" dirty="0" err="1">
                <a:solidFill>
                  <a:srgbClr val="000000"/>
                </a:solidFill>
                <a:cs typeface="Arial"/>
              </a:rPr>
              <a:t>Technická</a:t>
            </a:r>
            <a:r>
              <a:rPr lang="en-US" sz="1600" dirty="0">
                <a:solidFill>
                  <a:srgbClr val="000000"/>
                </a:solidFill>
                <a:cs typeface="Arial"/>
              </a:rPr>
              <a:t> </a:t>
            </a:r>
            <a:r>
              <a:rPr lang="en-US" sz="1600" dirty="0" err="1">
                <a:solidFill>
                  <a:srgbClr val="000000"/>
                </a:solidFill>
                <a:cs typeface="Arial"/>
              </a:rPr>
              <a:t>univerzita</a:t>
            </a:r>
            <a:r>
              <a:rPr lang="en-US" sz="1600" dirty="0">
                <a:solidFill>
                  <a:srgbClr val="000000"/>
                </a:solidFill>
                <a:cs typeface="Arial"/>
              </a:rPr>
              <a:t> Liberec (</a:t>
            </a:r>
            <a:r>
              <a:rPr lang="en-US" sz="1600" dirty="0" err="1">
                <a:solidFill>
                  <a:srgbClr val="000000"/>
                </a:solidFill>
                <a:cs typeface="Arial"/>
              </a:rPr>
              <a:t>tectilní</a:t>
            </a:r>
            <a:r>
              <a:rPr lang="en-US" sz="1600" dirty="0">
                <a:solidFill>
                  <a:srgbClr val="000000"/>
                </a:solidFill>
                <a:cs typeface="Arial"/>
              </a:rPr>
              <a:t> </a:t>
            </a:r>
            <a:r>
              <a:rPr lang="en-US" sz="1600" dirty="0" err="1">
                <a:solidFill>
                  <a:srgbClr val="000000"/>
                </a:solidFill>
                <a:cs typeface="Arial"/>
              </a:rPr>
              <a:t>fakulta</a:t>
            </a:r>
            <a:r>
              <a:rPr lang="en-US" sz="1600" dirty="0">
                <a:solidFill>
                  <a:srgbClr val="000000"/>
                </a:solidFill>
                <a:cs typeface="Arial"/>
              </a:rPr>
              <a:t>)</a:t>
            </a:r>
          </a:p>
          <a:p>
            <a:endParaRPr lang="en-US" sz="2000" dirty="0">
              <a:solidFill>
                <a:srgbClr val="000000"/>
              </a:solidFill>
              <a:cs typeface="Arial"/>
            </a:endParaRPr>
          </a:p>
          <a:p>
            <a:r>
              <a:rPr lang="en-US" dirty="0" err="1">
                <a:solidFill>
                  <a:srgbClr val="5B9BD5"/>
                </a:solidFill>
                <a:cs typeface="Arial"/>
              </a:rPr>
              <a:t>Asociace</a:t>
            </a:r>
            <a:r>
              <a:rPr lang="en-US" dirty="0">
                <a:solidFill>
                  <a:srgbClr val="5B9BD5"/>
                </a:solidFill>
                <a:cs typeface="Arial"/>
              </a:rPr>
              <a:t> </a:t>
            </a:r>
            <a:r>
              <a:rPr lang="en-US" dirty="0" err="1">
                <a:solidFill>
                  <a:srgbClr val="5B9BD5"/>
                </a:solidFill>
                <a:cs typeface="Arial"/>
              </a:rPr>
              <a:t>krajů</a:t>
            </a:r>
            <a:r>
              <a:rPr lang="en-US" dirty="0">
                <a:solidFill>
                  <a:srgbClr val="5B9BD5"/>
                </a:solidFill>
                <a:cs typeface="Arial"/>
              </a:rPr>
              <a:t> ČR:</a:t>
            </a:r>
          </a:p>
          <a:p>
            <a:r>
              <a:rPr lang="en-US" sz="1600" dirty="0" err="1">
                <a:cs typeface="Arial"/>
              </a:rPr>
              <a:t>Komise</a:t>
            </a:r>
            <a:r>
              <a:rPr lang="en-US" sz="1600" dirty="0">
                <a:cs typeface="Arial"/>
              </a:rPr>
              <a:t> Rady pro IT </a:t>
            </a:r>
            <a:r>
              <a:rPr lang="en-US" sz="1600" dirty="0" err="1">
                <a:cs typeface="Arial"/>
              </a:rPr>
              <a:t>ve</a:t>
            </a:r>
            <a:r>
              <a:rPr lang="en-US" sz="1600" dirty="0">
                <a:cs typeface="Arial"/>
              </a:rPr>
              <a:t> </a:t>
            </a:r>
            <a:r>
              <a:rPr lang="en-US" sz="1600" dirty="0" err="1">
                <a:cs typeface="Arial"/>
              </a:rPr>
              <a:t>veřejné</a:t>
            </a:r>
            <a:r>
              <a:rPr lang="en-US" sz="1600" dirty="0">
                <a:cs typeface="Arial"/>
              </a:rPr>
              <a:t> </a:t>
            </a:r>
            <a:r>
              <a:rPr lang="en-US" sz="1600" dirty="0" err="1">
                <a:cs typeface="Arial"/>
              </a:rPr>
              <a:t>správě</a:t>
            </a:r>
            <a:endParaRPr lang="en-US" sz="1600" dirty="0">
              <a:cs typeface="Arial"/>
            </a:endParaRPr>
          </a:p>
          <a:p>
            <a:r>
              <a:rPr lang="en-US" sz="1600" dirty="0" err="1">
                <a:cs typeface="Arial"/>
              </a:rPr>
              <a:t>Komise</a:t>
            </a:r>
            <a:r>
              <a:rPr lang="en-US" sz="1600" dirty="0">
                <a:cs typeface="Arial"/>
              </a:rPr>
              <a:t> Rady pro </a:t>
            </a:r>
            <a:r>
              <a:rPr lang="en-US" sz="1600" dirty="0" err="1">
                <a:cs typeface="Arial"/>
              </a:rPr>
              <a:t>regionální</a:t>
            </a:r>
            <a:r>
              <a:rPr lang="en-US" sz="1600" dirty="0">
                <a:cs typeface="Arial"/>
              </a:rPr>
              <a:t> </a:t>
            </a:r>
            <a:r>
              <a:rPr lang="en-US" sz="1600" dirty="0" err="1">
                <a:cs typeface="Arial"/>
              </a:rPr>
              <a:t>rozvoj</a:t>
            </a:r>
          </a:p>
        </p:txBody>
      </p:sp>
    </p:spTree>
    <p:extLst>
      <p:ext uri="{BB962C8B-B14F-4D97-AF65-F5344CB8AC3E}">
        <p14:creationId xmlns:p14="http://schemas.microsoft.com/office/powerpoint/2010/main" val="3765212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C039259-4A45-0A6B-666C-64A2135EABD3}"/>
              </a:ext>
            </a:extLst>
          </p:cNvPr>
          <p:cNvSpPr>
            <a:spLocks noGrp="1"/>
          </p:cNvSpPr>
          <p:nvPr>
            <p:ph type="title"/>
          </p:nvPr>
        </p:nvSpPr>
        <p:spPr>
          <a:xfrm>
            <a:off x="729600" y="1553592"/>
            <a:ext cx="10838169" cy="1429305"/>
          </a:xfrm>
        </p:spPr>
        <p:txBody>
          <a:bodyPr>
            <a:noAutofit/>
          </a:bodyPr>
          <a:lstStyle/>
          <a:p>
            <a:pPr algn="ctr"/>
            <a:r>
              <a:rPr lang="cs-CZ" sz="4800" b="1" dirty="0"/>
              <a:t>Parametry financování škol </a:t>
            </a:r>
            <a:br>
              <a:rPr lang="cs-CZ" sz="4800" b="1" dirty="0"/>
            </a:br>
            <a:r>
              <a:rPr lang="cs-CZ" sz="4800" b="1" dirty="0"/>
              <a:t>v oblasti nadtarifních složek platu </a:t>
            </a:r>
          </a:p>
        </p:txBody>
      </p:sp>
      <p:sp>
        <p:nvSpPr>
          <p:cNvPr id="4" name="Zástupný symbol pro číslo snímku 3">
            <a:extLst>
              <a:ext uri="{FF2B5EF4-FFF2-40B4-BE49-F238E27FC236}">
                <a16:creationId xmlns:a16="http://schemas.microsoft.com/office/drawing/2014/main" id="{736575B5-7788-0214-8CBC-BEB24DE57525}"/>
              </a:ext>
            </a:extLst>
          </p:cNvPr>
          <p:cNvSpPr>
            <a:spLocks noGrp="1"/>
          </p:cNvSpPr>
          <p:nvPr>
            <p:ph type="sldNum" sz="quarter" idx="12"/>
          </p:nvPr>
        </p:nvSpPr>
        <p:spPr/>
        <p:txBody>
          <a:bodyPr/>
          <a:lstStyle/>
          <a:p>
            <a:fld id="{323BD8D3-A9DD-40CB-A396-ADCE34852C74}" type="slidenum">
              <a:rPr lang="cs-CZ" smtClean="0"/>
              <a:t>7</a:t>
            </a:fld>
            <a:endParaRPr lang="cs-CZ" dirty="0"/>
          </a:p>
        </p:txBody>
      </p:sp>
    </p:spTree>
    <p:extLst>
      <p:ext uri="{BB962C8B-B14F-4D97-AF65-F5344CB8AC3E}">
        <p14:creationId xmlns:p14="http://schemas.microsoft.com/office/powerpoint/2010/main" val="2718833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90C7DC0-E4E1-4D1A-8FB6-8F64CDF328D5}"/>
              </a:ext>
            </a:extLst>
          </p:cNvPr>
          <p:cNvSpPr>
            <a:spLocks noGrp="1"/>
          </p:cNvSpPr>
          <p:nvPr>
            <p:ph type="title"/>
          </p:nvPr>
        </p:nvSpPr>
        <p:spPr>
          <a:xfrm>
            <a:off x="729600" y="772357"/>
            <a:ext cx="10838169" cy="443884"/>
          </a:xfrm>
        </p:spPr>
        <p:txBody>
          <a:bodyPr>
            <a:normAutofit/>
          </a:bodyPr>
          <a:lstStyle/>
          <a:p>
            <a:r>
              <a:rPr lang="cs-CZ" sz="2400" dirty="0"/>
              <a:t>Parametry nadtarifních složek platu</a:t>
            </a:r>
            <a:endParaRPr lang="cs-CZ" sz="2400" b="1" dirty="0"/>
          </a:p>
        </p:txBody>
      </p:sp>
      <p:sp>
        <p:nvSpPr>
          <p:cNvPr id="3" name="Zástupný symbol pro obsah 2">
            <a:extLst>
              <a:ext uri="{FF2B5EF4-FFF2-40B4-BE49-F238E27FC236}">
                <a16:creationId xmlns:a16="http://schemas.microsoft.com/office/drawing/2014/main" id="{5B058CD6-F1AE-44A1-9A74-E42B47A4F1ED}"/>
              </a:ext>
            </a:extLst>
          </p:cNvPr>
          <p:cNvSpPr>
            <a:spLocks noGrp="1"/>
          </p:cNvSpPr>
          <p:nvPr>
            <p:ph idx="1"/>
          </p:nvPr>
        </p:nvSpPr>
        <p:spPr>
          <a:xfrm>
            <a:off x="729600" y="1216241"/>
            <a:ext cx="10515600" cy="5246703"/>
          </a:xfrm>
        </p:spPr>
        <p:txBody>
          <a:bodyPr/>
          <a:lstStyle/>
          <a:p>
            <a:pPr algn="just">
              <a:buFont typeface="Wingdings" panose="05000000000000000000" pitchFamily="2" charset="2"/>
              <a:buChar char="§"/>
            </a:pPr>
            <a:r>
              <a:rPr lang="cs-CZ" sz="1800" dirty="0">
                <a:effectLst/>
                <a:latin typeface="Calibri" panose="020F0502020204030204" pitchFamily="34" charset="0"/>
                <a:ea typeface="Calibri" panose="020F0502020204030204" pitchFamily="34" charset="0"/>
              </a:rPr>
              <a:t>Nejnižší průměrný počet žáků na třídu je 17, nejvyšší pak 30 (vyhláška o středním vzdělávání) – a to bez ohledu na obor vzdělání (stejné pro obory vzdělání odborného školství a obory gymnázií).</a:t>
            </a:r>
          </a:p>
          <a:p>
            <a:pPr algn="just">
              <a:buFont typeface="Wingdings" panose="05000000000000000000" pitchFamily="2" charset="2"/>
              <a:buChar char="§"/>
            </a:pPr>
            <a:r>
              <a:rPr lang="cs-CZ" sz="1800" dirty="0">
                <a:effectLst/>
                <a:latin typeface="Calibri" panose="020F0502020204030204" pitchFamily="34" charset="0"/>
                <a:ea typeface="Calibri" panose="020F0502020204030204" pitchFamily="34" charset="0"/>
              </a:rPr>
              <a:t>Výše normativu nadtarifní složky platu se odvíjí od průměrné naplněnosti tříd dané školy a vyjádřením míry inkluze. </a:t>
            </a:r>
            <a:r>
              <a:rPr lang="cs-CZ" sz="1800" dirty="0">
                <a:latin typeface="Calibri" panose="020F0502020204030204" pitchFamily="34" charset="0"/>
                <a:ea typeface="Calibri" panose="020F0502020204030204" pitchFamily="34" charset="0"/>
              </a:rPr>
              <a:t>Normativ je společný bez ohledu na oborovou strukturu školy a dále bez ohledu na rozdílnost mezi platovými třídami učitelů (například učitelé odborného výcviku mají zpravidla nižší PT, tento rozdíl oproti učitelům teoretického vyučování se nezohledňuje = tzn., mají stejné výchozí podmínky; poměr mezi PT </a:t>
            </a:r>
            <a:br>
              <a:rPr lang="cs-CZ" sz="1800" dirty="0">
                <a:latin typeface="Calibri" panose="020F0502020204030204" pitchFamily="34" charset="0"/>
                <a:ea typeface="Calibri" panose="020F0502020204030204" pitchFamily="34" charset="0"/>
              </a:rPr>
            </a:br>
            <a:r>
              <a:rPr lang="cs-CZ" sz="1800" dirty="0">
                <a:latin typeface="Calibri" panose="020F0502020204030204" pitchFamily="34" charset="0"/>
                <a:ea typeface="Calibri" panose="020F0502020204030204" pitchFamily="34" charset="0"/>
              </a:rPr>
              <a:t>a </a:t>
            </a:r>
            <a:r>
              <a:rPr lang="cs-CZ" sz="1800" dirty="0" err="1">
                <a:latin typeface="Calibri" panose="020F0502020204030204" pitchFamily="34" charset="0"/>
                <a:ea typeface="Calibri" panose="020F0502020204030204" pitchFamily="34" charset="0"/>
              </a:rPr>
              <a:t>nadtarifem</a:t>
            </a:r>
            <a:r>
              <a:rPr lang="cs-CZ" sz="1800" dirty="0">
                <a:latin typeface="Calibri" panose="020F0502020204030204" pitchFamily="34" charset="0"/>
                <a:ea typeface="Calibri" panose="020F0502020204030204" pitchFamily="34" charset="0"/>
              </a:rPr>
              <a:t> v rámci celého systému se drží na proporci 80 : 20.</a:t>
            </a:r>
            <a:endParaRPr lang="cs-CZ" sz="1800" dirty="0">
              <a:effectLst/>
              <a:latin typeface="Calibri" panose="020F0502020204030204" pitchFamily="34" charset="0"/>
              <a:ea typeface="Calibri" panose="020F0502020204030204" pitchFamily="34" charset="0"/>
            </a:endParaRPr>
          </a:p>
          <a:p>
            <a:pPr algn="just">
              <a:buFont typeface="Wingdings" panose="05000000000000000000" pitchFamily="2" charset="2"/>
              <a:buChar char="§"/>
            </a:pPr>
            <a:r>
              <a:rPr lang="cs-CZ" sz="1800" dirty="0">
                <a:latin typeface="Calibri" panose="020F0502020204030204" pitchFamily="34" charset="0"/>
                <a:ea typeface="Calibri" panose="020F0502020204030204" pitchFamily="34" charset="0"/>
              </a:rPr>
              <a:t>„</a:t>
            </a:r>
            <a:r>
              <a:rPr lang="cs-CZ" sz="1800" dirty="0" err="1">
                <a:latin typeface="Calibri" panose="020F0502020204030204" pitchFamily="34" charset="0"/>
                <a:ea typeface="Calibri" panose="020F0502020204030204" pitchFamily="34" charset="0"/>
              </a:rPr>
              <a:t>Zastropování</a:t>
            </a:r>
            <a:r>
              <a:rPr lang="cs-CZ" sz="1800" dirty="0">
                <a:latin typeface="Calibri" panose="020F0502020204030204" pitchFamily="34" charset="0"/>
                <a:ea typeface="Calibri" panose="020F0502020204030204" pitchFamily="34" charset="0"/>
              </a:rPr>
              <a:t>“ růstu je nastaveno na 30 žáků ve třídě, v případě výjimkových tříd (s počtem žáků větším než 30 žáků) není tento stav zohledněn.</a:t>
            </a:r>
          </a:p>
          <a:p>
            <a:pPr algn="just">
              <a:buFont typeface="Wingdings" panose="05000000000000000000" pitchFamily="2" charset="2"/>
              <a:buChar char="§"/>
            </a:pPr>
            <a:r>
              <a:rPr lang="cs-CZ" sz="1800" dirty="0">
                <a:latin typeface="Calibri" panose="020F0502020204030204" pitchFamily="34" charset="0"/>
                <a:ea typeface="Calibri" panose="020F0502020204030204" pitchFamily="34" charset="0"/>
              </a:rPr>
              <a:t>Obory gymnázií nemohou vytvářet víceoborové třídy, odborné školy ano =&gt; kde však vznikají největší odlišnosti ve vztahu k počtům žáků je u oborů vzdělávání kategorie E; školy s těmito obory vzdělání mají největší problémy s dodržením alespoň nejnižšího průměrného počtu dle vyhlášky.</a:t>
            </a:r>
          </a:p>
          <a:p>
            <a:pPr algn="just">
              <a:buFont typeface="Wingdings" panose="05000000000000000000" pitchFamily="2" charset="2"/>
              <a:buChar char="§"/>
            </a:pPr>
            <a:r>
              <a:rPr lang="cs-CZ" sz="1800" dirty="0">
                <a:latin typeface="Calibri" panose="020F0502020204030204" pitchFamily="34" charset="0"/>
                <a:ea typeface="Calibri" panose="020F0502020204030204" pitchFamily="34" charset="0"/>
              </a:rPr>
              <a:t>Ve školách obecně dochází k přelivům mezi částí objemu prostředků nadtarifních složek platu a objemem prostředků na nepedagogické zaměstnance., a obráceně =&gt; nevykazuje se.  Od září 2022 došlo u </a:t>
            </a:r>
            <a:r>
              <a:rPr lang="cs-CZ" sz="1800" dirty="0" err="1">
                <a:latin typeface="Calibri" panose="020F0502020204030204" pitchFamily="34" charset="0"/>
                <a:ea typeface="Calibri" panose="020F0502020204030204" pitchFamily="34" charset="0"/>
              </a:rPr>
              <a:t>nepedagogů</a:t>
            </a:r>
            <a:r>
              <a:rPr lang="cs-CZ" sz="1800" dirty="0">
                <a:latin typeface="Calibri" panose="020F0502020204030204" pitchFamily="34" charset="0"/>
                <a:ea typeface="Calibri" panose="020F0502020204030204" pitchFamily="34" charset="0"/>
              </a:rPr>
              <a:t> k posílení tarifních složek platů o 10 % =&gt; situace se tedy někde změní.</a:t>
            </a:r>
          </a:p>
          <a:p>
            <a:pPr algn="just">
              <a:buFont typeface="Wingdings" panose="05000000000000000000" pitchFamily="2" charset="2"/>
              <a:buChar char="§"/>
            </a:pPr>
            <a:r>
              <a:rPr lang="cs-CZ" sz="1800" dirty="0">
                <a:latin typeface="Calibri" panose="020F0502020204030204" pitchFamily="34" charset="0"/>
                <a:ea typeface="Calibri" panose="020F0502020204030204" pitchFamily="34" charset="0"/>
              </a:rPr>
              <a:t>Normativy na žáka u soukromých škol (vycházejí z přepočtu z </a:t>
            </a:r>
            <a:r>
              <a:rPr lang="cs-CZ" sz="1800" dirty="0" err="1">
                <a:latin typeface="Calibri" panose="020F0502020204030204" pitchFamily="34" charset="0"/>
                <a:ea typeface="Calibri" panose="020F0502020204030204" pitchFamily="34" charset="0"/>
              </a:rPr>
              <a:t>PHmax</a:t>
            </a:r>
            <a:r>
              <a:rPr lang="cs-CZ" sz="1800" dirty="0">
                <a:latin typeface="Calibri" panose="020F0502020204030204" pitchFamily="34" charset="0"/>
                <a:ea typeface="Calibri" panose="020F0502020204030204" pitchFamily="34" charset="0"/>
              </a:rPr>
              <a:t> a </a:t>
            </a:r>
            <a:r>
              <a:rPr lang="cs-CZ" sz="1800" dirty="0" err="1">
                <a:latin typeface="Calibri" panose="020F0502020204030204" pitchFamily="34" charset="0"/>
                <a:ea typeface="Calibri" panose="020F0502020204030204" pitchFamily="34" charset="0"/>
              </a:rPr>
              <a:t>nadtarifů</a:t>
            </a:r>
            <a:r>
              <a:rPr lang="cs-CZ" sz="1800" dirty="0">
                <a:latin typeface="Calibri" panose="020F0502020204030204" pitchFamily="34" charset="0"/>
                <a:ea typeface="Calibri" panose="020F0502020204030204" pitchFamily="34" charset="0"/>
              </a:rPr>
              <a:t> na žáka u veřejných škol) je vyšší u oborů vzdělání odborného vzdělávání oproti oborům gymnázií.</a:t>
            </a:r>
          </a:p>
          <a:p>
            <a:pPr algn="just">
              <a:buFont typeface="Wingdings" panose="05000000000000000000" pitchFamily="2" charset="2"/>
              <a:buChar char="§"/>
            </a:pPr>
            <a:endParaRPr lang="cs-CZ" sz="1800" dirty="0">
              <a:latin typeface="Calibri" panose="020F0502020204030204" pitchFamily="34" charset="0"/>
              <a:ea typeface="Calibri" panose="020F0502020204030204" pitchFamily="34" charset="0"/>
            </a:endParaRPr>
          </a:p>
          <a:p>
            <a:pPr algn="just">
              <a:buFont typeface="Wingdings" panose="05000000000000000000" pitchFamily="2" charset="2"/>
              <a:buChar char="§"/>
            </a:pPr>
            <a:endParaRPr lang="cs-CZ" sz="1800" dirty="0">
              <a:effectLst/>
              <a:latin typeface="Calibri" panose="020F0502020204030204" pitchFamily="34" charset="0"/>
              <a:ea typeface="Calibri" panose="020F0502020204030204" pitchFamily="34" charset="0"/>
            </a:endParaRPr>
          </a:p>
          <a:p>
            <a:pPr algn="just">
              <a:buFont typeface="Wingdings" panose="05000000000000000000" pitchFamily="2" charset="2"/>
              <a:buChar char="§"/>
            </a:pPr>
            <a:endParaRPr lang="cs-CZ" sz="1800" dirty="0">
              <a:effectLst/>
              <a:latin typeface="Calibri" panose="020F0502020204030204" pitchFamily="34" charset="0"/>
              <a:ea typeface="Calibri" panose="020F0502020204030204" pitchFamily="34" charset="0"/>
            </a:endParaRPr>
          </a:p>
          <a:p>
            <a:pPr marL="108000" indent="0">
              <a:buNone/>
            </a:pPr>
            <a:endParaRPr lang="cs-CZ" sz="1800" dirty="0">
              <a:effectLst/>
              <a:latin typeface="Calibri" panose="020F0502020204030204" pitchFamily="34" charset="0"/>
              <a:ea typeface="Calibri" panose="020F0502020204030204" pitchFamily="34" charset="0"/>
            </a:endParaRPr>
          </a:p>
          <a:p>
            <a:pPr>
              <a:buFont typeface="Wingdings" panose="05000000000000000000" pitchFamily="2" charset="2"/>
              <a:buChar char="§"/>
            </a:pPr>
            <a:endParaRPr lang="cs-CZ" sz="2000" b="1" dirty="0"/>
          </a:p>
          <a:p>
            <a:endParaRPr lang="pt-BR" sz="2000" dirty="0">
              <a:solidFill>
                <a:srgbClr val="418E96"/>
              </a:solidFill>
            </a:endParaRPr>
          </a:p>
        </p:txBody>
      </p:sp>
      <p:sp>
        <p:nvSpPr>
          <p:cNvPr id="4" name="Zástupný symbol pro číslo snímku 3">
            <a:extLst>
              <a:ext uri="{FF2B5EF4-FFF2-40B4-BE49-F238E27FC236}">
                <a16:creationId xmlns:a16="http://schemas.microsoft.com/office/drawing/2014/main" id="{B1A8517E-29D8-4C7B-B9D5-327F723A3E5C}"/>
              </a:ext>
            </a:extLst>
          </p:cNvPr>
          <p:cNvSpPr>
            <a:spLocks noGrp="1"/>
          </p:cNvSpPr>
          <p:nvPr>
            <p:ph type="sldNum" sz="quarter" idx="12"/>
          </p:nvPr>
        </p:nvSpPr>
        <p:spPr/>
        <p:txBody>
          <a:bodyPr/>
          <a:lstStyle/>
          <a:p>
            <a:fld id="{323BD8D3-A9DD-40CB-A396-ADCE34852C74}" type="slidenum">
              <a:rPr lang="cs-CZ" smtClean="0"/>
              <a:t>8</a:t>
            </a:fld>
            <a:endParaRPr lang="cs-CZ" dirty="0"/>
          </a:p>
        </p:txBody>
      </p:sp>
    </p:spTree>
    <p:extLst>
      <p:ext uri="{BB962C8B-B14F-4D97-AF65-F5344CB8AC3E}">
        <p14:creationId xmlns:p14="http://schemas.microsoft.com/office/powerpoint/2010/main" val="8234921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C039259-4A45-0A6B-666C-64A2135EABD3}"/>
              </a:ext>
            </a:extLst>
          </p:cNvPr>
          <p:cNvSpPr>
            <a:spLocks noGrp="1"/>
          </p:cNvSpPr>
          <p:nvPr>
            <p:ph type="title"/>
          </p:nvPr>
        </p:nvSpPr>
        <p:spPr>
          <a:xfrm>
            <a:off x="729600" y="1553592"/>
            <a:ext cx="10838169" cy="1429305"/>
          </a:xfrm>
        </p:spPr>
        <p:txBody>
          <a:bodyPr>
            <a:noAutofit/>
          </a:bodyPr>
          <a:lstStyle/>
          <a:p>
            <a:pPr algn="ctr"/>
            <a:r>
              <a:rPr lang="cs-CZ" sz="4800" b="1" dirty="0"/>
              <a:t>Parametry financování škol </a:t>
            </a:r>
            <a:br>
              <a:rPr lang="cs-CZ" sz="4800" b="1" dirty="0"/>
            </a:br>
            <a:r>
              <a:rPr lang="cs-CZ" sz="4800" b="1" dirty="0"/>
              <a:t>v oblasti nepedagogické práce</a:t>
            </a:r>
          </a:p>
        </p:txBody>
      </p:sp>
      <p:sp>
        <p:nvSpPr>
          <p:cNvPr id="4" name="Zástupný symbol pro číslo snímku 3">
            <a:extLst>
              <a:ext uri="{FF2B5EF4-FFF2-40B4-BE49-F238E27FC236}">
                <a16:creationId xmlns:a16="http://schemas.microsoft.com/office/drawing/2014/main" id="{736575B5-7788-0214-8CBC-BEB24DE57525}"/>
              </a:ext>
            </a:extLst>
          </p:cNvPr>
          <p:cNvSpPr>
            <a:spLocks noGrp="1"/>
          </p:cNvSpPr>
          <p:nvPr>
            <p:ph type="sldNum" sz="quarter" idx="12"/>
          </p:nvPr>
        </p:nvSpPr>
        <p:spPr/>
        <p:txBody>
          <a:bodyPr/>
          <a:lstStyle/>
          <a:p>
            <a:fld id="{323BD8D3-A9DD-40CB-A396-ADCE34852C74}" type="slidenum">
              <a:rPr lang="cs-CZ" smtClean="0"/>
              <a:t>9</a:t>
            </a:fld>
            <a:endParaRPr lang="cs-CZ" dirty="0"/>
          </a:p>
        </p:txBody>
      </p:sp>
    </p:spTree>
    <p:extLst>
      <p:ext uri="{BB962C8B-B14F-4D97-AF65-F5344CB8AC3E}">
        <p14:creationId xmlns:p14="http://schemas.microsoft.com/office/powerpoint/2010/main" val="5749666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90C7DC0-E4E1-4D1A-8FB6-8F64CDF328D5}"/>
              </a:ext>
            </a:extLst>
          </p:cNvPr>
          <p:cNvSpPr>
            <a:spLocks noGrp="1"/>
          </p:cNvSpPr>
          <p:nvPr>
            <p:ph type="title"/>
          </p:nvPr>
        </p:nvSpPr>
        <p:spPr>
          <a:xfrm>
            <a:off x="729600" y="772357"/>
            <a:ext cx="10838169" cy="443884"/>
          </a:xfrm>
        </p:spPr>
        <p:txBody>
          <a:bodyPr>
            <a:normAutofit fontScale="90000"/>
          </a:bodyPr>
          <a:lstStyle/>
          <a:p>
            <a:r>
              <a:rPr lang="cs-CZ" sz="2400" dirty="0"/>
              <a:t>Související systémové oblasti, které mají vliv na dimenzování nepedagogické práce</a:t>
            </a:r>
            <a:endParaRPr lang="cs-CZ" sz="2400" b="1" dirty="0"/>
          </a:p>
        </p:txBody>
      </p:sp>
      <p:sp>
        <p:nvSpPr>
          <p:cNvPr id="3" name="Zástupný symbol pro obsah 2">
            <a:extLst>
              <a:ext uri="{FF2B5EF4-FFF2-40B4-BE49-F238E27FC236}">
                <a16:creationId xmlns:a16="http://schemas.microsoft.com/office/drawing/2014/main" id="{5B058CD6-F1AE-44A1-9A74-E42B47A4F1ED}"/>
              </a:ext>
            </a:extLst>
          </p:cNvPr>
          <p:cNvSpPr>
            <a:spLocks noGrp="1"/>
          </p:cNvSpPr>
          <p:nvPr>
            <p:ph idx="1"/>
          </p:nvPr>
        </p:nvSpPr>
        <p:spPr>
          <a:xfrm>
            <a:off x="729600" y="1216242"/>
            <a:ext cx="10515600" cy="2574524"/>
          </a:xfrm>
        </p:spPr>
        <p:txBody>
          <a:bodyPr/>
          <a:lstStyle/>
          <a:p>
            <a:pPr algn="just">
              <a:buFont typeface="Wingdings" panose="05000000000000000000" pitchFamily="2" charset="2"/>
              <a:buChar char="§"/>
            </a:pPr>
            <a:r>
              <a:rPr lang="cs-CZ" sz="2000" dirty="0">
                <a:effectLst/>
                <a:latin typeface="Calibri" panose="020F0502020204030204" pitchFamily="34" charset="0"/>
                <a:ea typeface="Calibri" panose="020F0502020204030204" pitchFamily="34" charset="0"/>
              </a:rPr>
              <a:t>Zákon o státním rozpočtu, kapitola 333 Školství – nyní v projednávání.</a:t>
            </a:r>
          </a:p>
          <a:p>
            <a:pPr algn="just">
              <a:buFont typeface="Wingdings" panose="05000000000000000000" pitchFamily="2" charset="2"/>
              <a:buChar char="§"/>
            </a:pPr>
            <a:r>
              <a:rPr lang="cs-CZ" sz="2000" dirty="0">
                <a:latin typeface="Calibri" panose="020F0502020204030204" pitchFamily="34" charset="0"/>
                <a:ea typeface="Calibri" panose="020F0502020204030204" pitchFamily="34" charset="0"/>
              </a:rPr>
              <a:t>Čekáme na skutečný nárůst výkonů ze školních matrik vykázaných ke dni 30. září (</a:t>
            </a:r>
            <a:r>
              <a:rPr lang="cs-CZ" sz="2000" dirty="0">
                <a:effectLst/>
                <a:latin typeface="Calibri" panose="020F0502020204030204" pitchFamily="34" charset="0"/>
                <a:ea typeface="Calibri" panose="020F0502020204030204" pitchFamily="34" charset="0"/>
              </a:rPr>
              <a:t>v průběhu října pak školy tato data předávají správním úřadům, ten pak následně MŠMT; u VOŠ je o měsíc posunuté</a:t>
            </a:r>
            <a:r>
              <a:rPr lang="cs-CZ" sz="2000" dirty="0">
                <a:latin typeface="Calibri" panose="020F0502020204030204" pitchFamily="34" charset="0"/>
                <a:ea typeface="Calibri" panose="020F0502020204030204" pitchFamily="34" charset="0"/>
              </a:rPr>
              <a:t>).</a:t>
            </a:r>
          </a:p>
          <a:p>
            <a:pPr algn="just">
              <a:buFont typeface="Wingdings" panose="05000000000000000000" pitchFamily="2" charset="2"/>
              <a:buChar char="§"/>
            </a:pPr>
            <a:r>
              <a:rPr lang="cs-CZ" sz="2000" dirty="0">
                <a:latin typeface="Calibri" panose="020F0502020204030204" pitchFamily="34" charset="0"/>
                <a:ea typeface="Calibri" panose="020F0502020204030204" pitchFamily="34" charset="0"/>
              </a:rPr>
              <a:t>S tím souvisí i nárůst počtu asistentů pedagoga a dokrytí těchto úvazků.</a:t>
            </a:r>
          </a:p>
          <a:p>
            <a:pPr algn="just">
              <a:buFont typeface="Wingdings" panose="05000000000000000000" pitchFamily="2" charset="2"/>
              <a:buChar char="§"/>
            </a:pPr>
            <a:r>
              <a:rPr lang="cs-CZ" sz="2000" dirty="0">
                <a:latin typeface="Calibri" panose="020F0502020204030204" pitchFamily="34" charset="0"/>
                <a:ea typeface="Calibri" panose="020F0502020204030204" pitchFamily="34" charset="0"/>
              </a:rPr>
              <a:t>Po vyhodnocení bilance možností rozpočtu vs. nárůsty výkonů a asistentů pedagoga lze pak následně stanovit možnosti pro další segmenty financování, tedy i nepedagogické práce.</a:t>
            </a:r>
          </a:p>
          <a:p>
            <a:pPr marL="108000" indent="0" algn="just">
              <a:buNone/>
            </a:pPr>
            <a:endParaRPr lang="cs-CZ" sz="1800" dirty="0">
              <a:effectLst/>
              <a:latin typeface="Calibri" panose="020F0502020204030204" pitchFamily="34" charset="0"/>
              <a:ea typeface="Calibri" panose="020F0502020204030204" pitchFamily="34" charset="0"/>
            </a:endParaRPr>
          </a:p>
        </p:txBody>
      </p:sp>
      <p:sp>
        <p:nvSpPr>
          <p:cNvPr id="4" name="Zástupný symbol pro číslo snímku 3">
            <a:extLst>
              <a:ext uri="{FF2B5EF4-FFF2-40B4-BE49-F238E27FC236}">
                <a16:creationId xmlns:a16="http://schemas.microsoft.com/office/drawing/2014/main" id="{B1A8517E-29D8-4C7B-B9D5-327F723A3E5C}"/>
              </a:ext>
            </a:extLst>
          </p:cNvPr>
          <p:cNvSpPr>
            <a:spLocks noGrp="1"/>
          </p:cNvSpPr>
          <p:nvPr>
            <p:ph type="sldNum" sz="quarter" idx="12"/>
          </p:nvPr>
        </p:nvSpPr>
        <p:spPr/>
        <p:txBody>
          <a:bodyPr/>
          <a:lstStyle/>
          <a:p>
            <a:fld id="{323BD8D3-A9DD-40CB-A396-ADCE34852C74}" type="slidenum">
              <a:rPr lang="cs-CZ" smtClean="0"/>
              <a:t>10</a:t>
            </a:fld>
            <a:endParaRPr lang="cs-CZ" dirty="0"/>
          </a:p>
        </p:txBody>
      </p:sp>
      <p:sp>
        <p:nvSpPr>
          <p:cNvPr id="5" name="Nadpis 1">
            <a:extLst>
              <a:ext uri="{FF2B5EF4-FFF2-40B4-BE49-F238E27FC236}">
                <a16:creationId xmlns:a16="http://schemas.microsoft.com/office/drawing/2014/main" id="{B103CC1D-50CB-47CB-EAB2-44DB631C708A}"/>
              </a:ext>
            </a:extLst>
          </p:cNvPr>
          <p:cNvSpPr txBox="1">
            <a:spLocks/>
          </p:cNvSpPr>
          <p:nvPr/>
        </p:nvSpPr>
        <p:spPr>
          <a:xfrm>
            <a:off x="729600" y="4023064"/>
            <a:ext cx="10838169" cy="443884"/>
          </a:xfrm>
          <a:prstGeom prst="rect">
            <a:avLst/>
          </a:prstGeom>
        </p:spPr>
        <p:txBody>
          <a:bodyPr vert="horz" lIns="0" tIns="0" rIns="0" bIns="0" rtlCol="0" anchor="t" anchorCtr="0">
            <a:normAutofit fontScale="97500"/>
          </a:bodyPr>
          <a:lstStyle>
            <a:lvl1pPr algn="l" defTabSz="914400" rtl="0" eaLnBrk="1" latinLnBrk="0" hangingPunct="1">
              <a:lnSpc>
                <a:spcPct val="90000"/>
              </a:lnSpc>
              <a:spcBef>
                <a:spcPct val="0"/>
              </a:spcBef>
              <a:buNone/>
              <a:defRPr sz="2100" kern="1200" cap="all" baseline="0">
                <a:solidFill>
                  <a:srgbClr val="428D96"/>
                </a:solidFill>
                <a:latin typeface="Calibri" panose="020F0502020204030204" pitchFamily="34" charset="0"/>
                <a:ea typeface="+mj-ea"/>
                <a:cs typeface="+mj-cs"/>
              </a:defRPr>
            </a:lvl1pPr>
          </a:lstStyle>
          <a:p>
            <a:r>
              <a:rPr lang="cs-CZ" sz="2400" dirty="0"/>
              <a:t>Identifikovaná témata pro úpravy dimenzování rozsahu nepedagogické práce</a:t>
            </a:r>
            <a:endParaRPr lang="cs-CZ" sz="2400" b="1" dirty="0"/>
          </a:p>
        </p:txBody>
      </p:sp>
      <p:sp>
        <p:nvSpPr>
          <p:cNvPr id="6" name="Zástupný symbol pro obsah 2">
            <a:extLst>
              <a:ext uri="{FF2B5EF4-FFF2-40B4-BE49-F238E27FC236}">
                <a16:creationId xmlns:a16="http://schemas.microsoft.com/office/drawing/2014/main" id="{D6459FC8-3E52-7BF5-C709-07D8A7959ECB}"/>
              </a:ext>
            </a:extLst>
          </p:cNvPr>
          <p:cNvSpPr txBox="1">
            <a:spLocks/>
          </p:cNvSpPr>
          <p:nvPr/>
        </p:nvSpPr>
        <p:spPr>
          <a:xfrm>
            <a:off x="729600" y="4572000"/>
            <a:ext cx="10515600" cy="1597982"/>
          </a:xfrm>
          <a:prstGeom prst="rect">
            <a:avLst/>
          </a:prstGeom>
        </p:spPr>
        <p:txBody>
          <a:bodyPr vert="horz" lIns="0" tIns="0" rIns="0" bIns="0" rtlCol="0">
            <a:noAutofit/>
          </a:bodyPr>
          <a:lstStyle>
            <a:lvl1pPr marL="324000" indent="-216000" algn="l" defTabSz="914400" rtl="0" eaLnBrk="1" latinLnBrk="0" hangingPunct="1">
              <a:lnSpc>
                <a:spcPct val="100000"/>
              </a:lnSpc>
              <a:spcBef>
                <a:spcPts val="0"/>
              </a:spcBef>
              <a:spcAft>
                <a:spcPts val="800"/>
              </a:spcAft>
              <a:buClr>
                <a:srgbClr val="428D96"/>
              </a:buClr>
              <a:buFont typeface="Calibri Light" panose="020F0302020204030204" pitchFamily="34" charset="0"/>
              <a:buChar char="●"/>
              <a:defRPr sz="1900" kern="1200" baseline="0">
                <a:solidFill>
                  <a:schemeClr val="tx1"/>
                </a:solidFill>
                <a:latin typeface="Calibri Light" panose="020F0302020204030204" pitchFamily="34" charset="0"/>
                <a:ea typeface="+mn-ea"/>
                <a:cs typeface="+mn-cs"/>
              </a:defRPr>
            </a:lvl1pPr>
            <a:lvl2pPr marL="108000" indent="0" algn="l" defTabSz="914400" rtl="0" eaLnBrk="1" latinLnBrk="0" hangingPunct="1">
              <a:lnSpc>
                <a:spcPct val="100000"/>
              </a:lnSpc>
              <a:spcBef>
                <a:spcPts val="0"/>
              </a:spcBef>
              <a:spcAft>
                <a:spcPts val="0"/>
              </a:spcAft>
              <a:buClr>
                <a:srgbClr val="428D96"/>
              </a:buClr>
              <a:buFont typeface="Calibri Light" panose="020F0302020204030204" pitchFamily="34" charset="0"/>
              <a:buNone/>
              <a:defRPr sz="1900" kern="1200" baseline="0">
                <a:solidFill>
                  <a:schemeClr val="tx1"/>
                </a:solidFill>
                <a:latin typeface="Calibri Light" panose="020F0302020204030204" pitchFamily="34" charset="0"/>
                <a:ea typeface="+mn-ea"/>
                <a:cs typeface="+mn-cs"/>
              </a:defRPr>
            </a:lvl2pPr>
            <a:lvl3pPr marL="612000" indent="-180000" algn="l" defTabSz="914400" rtl="0" eaLnBrk="1" latinLnBrk="0" hangingPunct="1">
              <a:lnSpc>
                <a:spcPct val="100000"/>
              </a:lnSpc>
              <a:spcBef>
                <a:spcPts val="0"/>
              </a:spcBef>
              <a:buFont typeface="Arial" panose="020B0604020202020204" pitchFamily="34" charset="0"/>
              <a:buChar char="•"/>
              <a:defRPr sz="1900" kern="1200" baseline="0">
                <a:solidFill>
                  <a:schemeClr val="tx1"/>
                </a:solidFill>
                <a:latin typeface="Calibri Light" panose="020F0302020204030204" pitchFamily="34" charset="0"/>
                <a:ea typeface="+mn-ea"/>
                <a:cs typeface="+mn-cs"/>
              </a:defRPr>
            </a:lvl3pPr>
            <a:lvl4pPr marL="612000" indent="-180000" algn="l" defTabSz="914400" rtl="0" eaLnBrk="1" latinLnBrk="0" hangingPunct="1">
              <a:lnSpc>
                <a:spcPct val="100000"/>
              </a:lnSpc>
              <a:spcBef>
                <a:spcPts val="0"/>
              </a:spcBef>
              <a:buFont typeface="Arial" panose="020B0604020202020204" pitchFamily="34" charset="0"/>
              <a:buChar char="•"/>
              <a:defRPr lang="cs-CZ" sz="1900" kern="1200" baseline="0" dirty="0" smtClean="0">
                <a:solidFill>
                  <a:schemeClr val="tx1"/>
                </a:solidFill>
                <a:latin typeface="Calibri Light" panose="020F0302020204030204" pitchFamily="34" charset="0"/>
                <a:ea typeface="+mn-ea"/>
                <a:cs typeface="+mn-cs"/>
              </a:defRPr>
            </a:lvl4pPr>
            <a:lvl5pPr marL="432000" indent="0" algn="l" defTabSz="914400" rtl="0" eaLnBrk="1" latinLnBrk="0" hangingPunct="1">
              <a:lnSpc>
                <a:spcPct val="100000"/>
              </a:lnSpc>
              <a:spcBef>
                <a:spcPts val="0"/>
              </a:spcBef>
              <a:buFont typeface="Arial" panose="020B0604020202020204" pitchFamily="34" charset="0"/>
              <a:buNone/>
              <a:defRPr sz="1900" kern="1200" baseline="0">
                <a:solidFill>
                  <a:schemeClr val="tx1"/>
                </a:solidFill>
                <a:latin typeface="Calibri Light" panose="020F0302020204030204" pitchFamily="34" charset="0"/>
                <a:ea typeface="+mn-ea"/>
                <a:cs typeface="+mn-cs"/>
              </a:defRPr>
            </a:lvl5pPr>
            <a:lvl6pPr marL="1260000" indent="-228600" algn="l" defTabSz="914400" rtl="0" eaLnBrk="1" latinLnBrk="0" hangingPunct="1">
              <a:lnSpc>
                <a:spcPct val="90000"/>
              </a:lnSpc>
              <a:spcBef>
                <a:spcPts val="500"/>
              </a:spcBef>
              <a:buFont typeface="Arial" panose="020B0604020202020204" pitchFamily="34" charset="0"/>
              <a:buChar char="•"/>
              <a:defRPr lang="cs-CZ" sz="1900" b="0" kern="1200" dirty="0" smtClean="0">
                <a:solidFill>
                  <a:schemeClr val="tx1"/>
                </a:solidFill>
                <a:latin typeface="+mj-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pPr>
            <a:r>
              <a:rPr lang="cs-CZ" sz="2000" dirty="0">
                <a:latin typeface="Calibri" panose="020F0502020204030204" pitchFamily="34" charset="0"/>
                <a:ea typeface="Calibri" panose="020F0502020204030204" pitchFamily="34" charset="0"/>
              </a:rPr>
              <a:t>Zmírnění propadu při přechodu z horního do dolního pásma a to přidáním dalšího – třetího pásma.</a:t>
            </a:r>
          </a:p>
          <a:p>
            <a:pPr algn="just">
              <a:buFont typeface="Wingdings" panose="05000000000000000000" pitchFamily="2" charset="2"/>
              <a:buChar char="§"/>
            </a:pPr>
            <a:r>
              <a:rPr lang="cs-CZ" sz="2000" dirty="0">
                <a:latin typeface="Calibri" panose="020F0502020204030204" pitchFamily="34" charset="0"/>
                <a:ea typeface="Calibri" panose="020F0502020204030204" pitchFamily="34" charset="0"/>
              </a:rPr>
              <a:t>Narovnání rozdílů v nastavení limitu NPZ v rámci jedné skupiny a kategorie oboru vzdělání.</a:t>
            </a:r>
          </a:p>
          <a:p>
            <a:pPr algn="just">
              <a:buFont typeface="Wingdings" panose="05000000000000000000" pitchFamily="2" charset="2"/>
              <a:buChar char="§"/>
            </a:pPr>
            <a:r>
              <a:rPr lang="cs-CZ" sz="2000" dirty="0">
                <a:latin typeface="Calibri" panose="020F0502020204030204" pitchFamily="34" charset="0"/>
                <a:ea typeface="Calibri" panose="020F0502020204030204" pitchFamily="34" charset="0"/>
              </a:rPr>
              <a:t>Dále pak úprava koeficientů na další samostatné pracoviště.</a:t>
            </a:r>
          </a:p>
        </p:txBody>
      </p:sp>
    </p:spTree>
    <p:extLst>
      <p:ext uri="{BB962C8B-B14F-4D97-AF65-F5344CB8AC3E}">
        <p14:creationId xmlns:p14="http://schemas.microsoft.com/office/powerpoint/2010/main" val="1212155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C039259-4A45-0A6B-666C-64A2135EABD3}"/>
              </a:ext>
            </a:extLst>
          </p:cNvPr>
          <p:cNvSpPr>
            <a:spLocks noGrp="1"/>
          </p:cNvSpPr>
          <p:nvPr>
            <p:ph type="title"/>
          </p:nvPr>
        </p:nvSpPr>
        <p:spPr>
          <a:xfrm>
            <a:off x="729600" y="1553592"/>
            <a:ext cx="10838169" cy="1429305"/>
          </a:xfrm>
        </p:spPr>
        <p:txBody>
          <a:bodyPr>
            <a:noAutofit/>
          </a:bodyPr>
          <a:lstStyle/>
          <a:p>
            <a:pPr algn="ctr"/>
            <a:r>
              <a:rPr lang="cs-CZ" sz="4800" b="1" dirty="0"/>
              <a:t>Financování IT techniky z národního programu obnovy v podmínkách SŠ </a:t>
            </a:r>
          </a:p>
        </p:txBody>
      </p:sp>
      <p:sp>
        <p:nvSpPr>
          <p:cNvPr id="4" name="Zástupný symbol pro číslo snímku 3">
            <a:extLst>
              <a:ext uri="{FF2B5EF4-FFF2-40B4-BE49-F238E27FC236}">
                <a16:creationId xmlns:a16="http://schemas.microsoft.com/office/drawing/2014/main" id="{736575B5-7788-0214-8CBC-BEB24DE57525}"/>
              </a:ext>
            </a:extLst>
          </p:cNvPr>
          <p:cNvSpPr>
            <a:spLocks noGrp="1"/>
          </p:cNvSpPr>
          <p:nvPr>
            <p:ph type="sldNum" sz="quarter" idx="12"/>
          </p:nvPr>
        </p:nvSpPr>
        <p:spPr/>
        <p:txBody>
          <a:bodyPr/>
          <a:lstStyle/>
          <a:p>
            <a:fld id="{323BD8D3-A9DD-40CB-A396-ADCE34852C74}" type="slidenum">
              <a:rPr lang="cs-CZ" smtClean="0"/>
              <a:t>11</a:t>
            </a:fld>
            <a:endParaRPr lang="cs-CZ" dirty="0"/>
          </a:p>
        </p:txBody>
      </p:sp>
    </p:spTree>
    <p:extLst>
      <p:ext uri="{BB962C8B-B14F-4D97-AF65-F5344CB8AC3E}">
        <p14:creationId xmlns:p14="http://schemas.microsoft.com/office/powerpoint/2010/main" val="2809906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90C7DC0-E4E1-4D1A-8FB6-8F64CDF328D5}"/>
              </a:ext>
            </a:extLst>
          </p:cNvPr>
          <p:cNvSpPr>
            <a:spLocks noGrp="1"/>
          </p:cNvSpPr>
          <p:nvPr>
            <p:ph type="title"/>
          </p:nvPr>
        </p:nvSpPr>
        <p:spPr>
          <a:xfrm>
            <a:off x="729600" y="772357"/>
            <a:ext cx="10838169" cy="443884"/>
          </a:xfrm>
        </p:spPr>
        <p:txBody>
          <a:bodyPr>
            <a:normAutofit/>
          </a:bodyPr>
          <a:lstStyle/>
          <a:p>
            <a:r>
              <a:rPr lang="cs-CZ" sz="2400" dirty="0"/>
              <a:t>Plánujeme</a:t>
            </a:r>
            <a:endParaRPr lang="cs-CZ" sz="2400" b="1" dirty="0"/>
          </a:p>
        </p:txBody>
      </p:sp>
      <p:sp>
        <p:nvSpPr>
          <p:cNvPr id="3" name="Zástupný symbol pro obsah 2">
            <a:extLst>
              <a:ext uri="{FF2B5EF4-FFF2-40B4-BE49-F238E27FC236}">
                <a16:creationId xmlns:a16="http://schemas.microsoft.com/office/drawing/2014/main" id="{5B058CD6-F1AE-44A1-9A74-E42B47A4F1ED}"/>
              </a:ext>
            </a:extLst>
          </p:cNvPr>
          <p:cNvSpPr>
            <a:spLocks noGrp="1"/>
          </p:cNvSpPr>
          <p:nvPr>
            <p:ph idx="1"/>
          </p:nvPr>
        </p:nvSpPr>
        <p:spPr>
          <a:xfrm>
            <a:off x="729600" y="1216242"/>
            <a:ext cx="10515600" cy="1139297"/>
          </a:xfrm>
        </p:spPr>
        <p:txBody>
          <a:bodyPr/>
          <a:lstStyle/>
          <a:p>
            <a:pPr algn="just">
              <a:buFont typeface="Wingdings" panose="05000000000000000000" pitchFamily="2" charset="2"/>
              <a:buChar char="§"/>
            </a:pPr>
            <a:r>
              <a:rPr lang="cs-CZ" sz="2000" dirty="0">
                <a:effectLst/>
                <a:latin typeface="Calibri" panose="020F0502020204030204" pitchFamily="34" charset="0"/>
                <a:ea typeface="Calibri" panose="020F0502020204030204" pitchFamily="34" charset="0"/>
              </a:rPr>
              <a:t>V 1.Q 2023 vyhlásit normativy pro ONIV za účelem financování IT techniky z NPO (leden až únor).</a:t>
            </a:r>
          </a:p>
          <a:p>
            <a:pPr algn="just">
              <a:buFont typeface="Wingdings" panose="05000000000000000000" pitchFamily="2" charset="2"/>
              <a:buChar char="§"/>
            </a:pPr>
            <a:r>
              <a:rPr lang="cs-CZ" sz="2000" dirty="0">
                <a:effectLst/>
                <a:latin typeface="Calibri" panose="020F0502020204030204" pitchFamily="34" charset="0"/>
                <a:ea typeface="Calibri" panose="020F0502020204030204" pitchFamily="34" charset="0"/>
              </a:rPr>
              <a:t>Nadále je podpora z osy zaměřenou na digitální propast =&gt; </a:t>
            </a:r>
            <a:r>
              <a:rPr lang="cs-CZ" sz="2000" i="1" dirty="0">
                <a:effectLst/>
                <a:latin typeface="Calibri" panose="020F0502020204030204" pitchFamily="34" charset="0"/>
                <a:ea typeface="Calibri" panose="020F0502020204030204" pitchFamily="34" charset="0"/>
              </a:rPr>
              <a:t>Mobilní digitální technologie pro znevýhodněné žáky ZŠ, SŠ a KON</a:t>
            </a:r>
            <a:endParaRPr lang="cs-CZ" sz="2000" i="1" dirty="0">
              <a:latin typeface="Calibri" panose="020F0502020204030204" pitchFamily="34" charset="0"/>
              <a:ea typeface="Calibri" panose="020F0502020204030204" pitchFamily="34" charset="0"/>
            </a:endParaRPr>
          </a:p>
          <a:p>
            <a:pPr marL="108000" indent="0" algn="just">
              <a:buNone/>
            </a:pPr>
            <a:endParaRPr lang="cs-CZ" sz="1800" dirty="0">
              <a:effectLst/>
              <a:latin typeface="Calibri" panose="020F0502020204030204" pitchFamily="34" charset="0"/>
              <a:ea typeface="Calibri" panose="020F0502020204030204" pitchFamily="34" charset="0"/>
            </a:endParaRPr>
          </a:p>
        </p:txBody>
      </p:sp>
      <p:sp>
        <p:nvSpPr>
          <p:cNvPr id="4" name="Zástupný symbol pro číslo snímku 3">
            <a:extLst>
              <a:ext uri="{FF2B5EF4-FFF2-40B4-BE49-F238E27FC236}">
                <a16:creationId xmlns:a16="http://schemas.microsoft.com/office/drawing/2014/main" id="{B1A8517E-29D8-4C7B-B9D5-327F723A3E5C}"/>
              </a:ext>
            </a:extLst>
          </p:cNvPr>
          <p:cNvSpPr>
            <a:spLocks noGrp="1"/>
          </p:cNvSpPr>
          <p:nvPr>
            <p:ph type="sldNum" sz="quarter" idx="12"/>
          </p:nvPr>
        </p:nvSpPr>
        <p:spPr/>
        <p:txBody>
          <a:bodyPr/>
          <a:lstStyle/>
          <a:p>
            <a:fld id="{323BD8D3-A9DD-40CB-A396-ADCE34852C74}" type="slidenum">
              <a:rPr lang="cs-CZ" smtClean="0"/>
              <a:t>12</a:t>
            </a:fld>
            <a:endParaRPr lang="cs-CZ" dirty="0"/>
          </a:p>
        </p:txBody>
      </p:sp>
      <p:sp>
        <p:nvSpPr>
          <p:cNvPr id="5" name="Nadpis 1">
            <a:extLst>
              <a:ext uri="{FF2B5EF4-FFF2-40B4-BE49-F238E27FC236}">
                <a16:creationId xmlns:a16="http://schemas.microsoft.com/office/drawing/2014/main" id="{B103CC1D-50CB-47CB-EAB2-44DB631C708A}"/>
              </a:ext>
            </a:extLst>
          </p:cNvPr>
          <p:cNvSpPr txBox="1">
            <a:spLocks/>
          </p:cNvSpPr>
          <p:nvPr/>
        </p:nvSpPr>
        <p:spPr>
          <a:xfrm>
            <a:off x="676915" y="2780189"/>
            <a:ext cx="10838169" cy="443884"/>
          </a:xfrm>
          <a:prstGeom prst="rect">
            <a:avLst/>
          </a:prstGeom>
        </p:spPr>
        <p:txBody>
          <a:bodyPr vert="horz" lIns="0" tIns="0" rIns="0" bIns="0" rtlCol="0" anchor="t" anchorCtr="0">
            <a:normAutofit fontScale="97500"/>
          </a:bodyPr>
          <a:lstStyle>
            <a:lvl1pPr algn="l" defTabSz="914400" rtl="0" eaLnBrk="1" latinLnBrk="0" hangingPunct="1">
              <a:lnSpc>
                <a:spcPct val="90000"/>
              </a:lnSpc>
              <a:spcBef>
                <a:spcPct val="0"/>
              </a:spcBef>
              <a:buNone/>
              <a:defRPr sz="2100" kern="1200" cap="all" baseline="0">
                <a:solidFill>
                  <a:srgbClr val="428D96"/>
                </a:solidFill>
                <a:latin typeface="Calibri" panose="020F0502020204030204" pitchFamily="34" charset="0"/>
                <a:ea typeface="+mj-ea"/>
                <a:cs typeface="+mj-cs"/>
              </a:defRPr>
            </a:lvl1pPr>
          </a:lstStyle>
          <a:p>
            <a:r>
              <a:rPr lang="cs-CZ" sz="2400" dirty="0"/>
              <a:t>Podmínky </a:t>
            </a:r>
            <a:r>
              <a:rPr lang="cs-CZ" sz="2400" dirty="0" err="1"/>
              <a:t>oniv</a:t>
            </a:r>
            <a:endParaRPr lang="cs-CZ" sz="2400" b="1" dirty="0"/>
          </a:p>
        </p:txBody>
      </p:sp>
      <p:sp>
        <p:nvSpPr>
          <p:cNvPr id="6" name="Zástupný symbol pro obsah 2">
            <a:extLst>
              <a:ext uri="{FF2B5EF4-FFF2-40B4-BE49-F238E27FC236}">
                <a16:creationId xmlns:a16="http://schemas.microsoft.com/office/drawing/2014/main" id="{D6459FC8-3E52-7BF5-C709-07D8A7959ECB}"/>
              </a:ext>
            </a:extLst>
          </p:cNvPr>
          <p:cNvSpPr txBox="1">
            <a:spLocks/>
          </p:cNvSpPr>
          <p:nvPr/>
        </p:nvSpPr>
        <p:spPr>
          <a:xfrm>
            <a:off x="729600" y="3293616"/>
            <a:ext cx="10515600" cy="2876366"/>
          </a:xfrm>
          <a:prstGeom prst="rect">
            <a:avLst/>
          </a:prstGeom>
        </p:spPr>
        <p:txBody>
          <a:bodyPr vert="horz" lIns="0" tIns="0" rIns="0" bIns="0" rtlCol="0">
            <a:noAutofit/>
          </a:bodyPr>
          <a:lstStyle>
            <a:lvl1pPr marL="324000" indent="-216000" algn="l" defTabSz="914400" rtl="0" eaLnBrk="1" latinLnBrk="0" hangingPunct="1">
              <a:lnSpc>
                <a:spcPct val="100000"/>
              </a:lnSpc>
              <a:spcBef>
                <a:spcPts val="0"/>
              </a:spcBef>
              <a:spcAft>
                <a:spcPts val="800"/>
              </a:spcAft>
              <a:buClr>
                <a:srgbClr val="428D96"/>
              </a:buClr>
              <a:buFont typeface="Calibri Light" panose="020F0302020204030204" pitchFamily="34" charset="0"/>
              <a:buChar char="●"/>
              <a:defRPr sz="1900" kern="1200" baseline="0">
                <a:solidFill>
                  <a:schemeClr val="tx1"/>
                </a:solidFill>
                <a:latin typeface="Calibri Light" panose="020F0302020204030204" pitchFamily="34" charset="0"/>
                <a:ea typeface="+mn-ea"/>
                <a:cs typeface="+mn-cs"/>
              </a:defRPr>
            </a:lvl1pPr>
            <a:lvl2pPr marL="108000" indent="0" algn="l" defTabSz="914400" rtl="0" eaLnBrk="1" latinLnBrk="0" hangingPunct="1">
              <a:lnSpc>
                <a:spcPct val="100000"/>
              </a:lnSpc>
              <a:spcBef>
                <a:spcPts val="0"/>
              </a:spcBef>
              <a:spcAft>
                <a:spcPts val="0"/>
              </a:spcAft>
              <a:buClr>
                <a:srgbClr val="428D96"/>
              </a:buClr>
              <a:buFont typeface="Calibri Light" panose="020F0302020204030204" pitchFamily="34" charset="0"/>
              <a:buNone/>
              <a:defRPr sz="1900" kern="1200" baseline="0">
                <a:solidFill>
                  <a:schemeClr val="tx1"/>
                </a:solidFill>
                <a:latin typeface="Calibri Light" panose="020F0302020204030204" pitchFamily="34" charset="0"/>
                <a:ea typeface="+mn-ea"/>
                <a:cs typeface="+mn-cs"/>
              </a:defRPr>
            </a:lvl2pPr>
            <a:lvl3pPr marL="612000" indent="-180000" algn="l" defTabSz="914400" rtl="0" eaLnBrk="1" latinLnBrk="0" hangingPunct="1">
              <a:lnSpc>
                <a:spcPct val="100000"/>
              </a:lnSpc>
              <a:spcBef>
                <a:spcPts val="0"/>
              </a:spcBef>
              <a:buFont typeface="Arial" panose="020B0604020202020204" pitchFamily="34" charset="0"/>
              <a:buChar char="•"/>
              <a:defRPr sz="1900" kern="1200" baseline="0">
                <a:solidFill>
                  <a:schemeClr val="tx1"/>
                </a:solidFill>
                <a:latin typeface="Calibri Light" panose="020F0302020204030204" pitchFamily="34" charset="0"/>
                <a:ea typeface="+mn-ea"/>
                <a:cs typeface="+mn-cs"/>
              </a:defRPr>
            </a:lvl3pPr>
            <a:lvl4pPr marL="612000" indent="-180000" algn="l" defTabSz="914400" rtl="0" eaLnBrk="1" latinLnBrk="0" hangingPunct="1">
              <a:lnSpc>
                <a:spcPct val="100000"/>
              </a:lnSpc>
              <a:spcBef>
                <a:spcPts val="0"/>
              </a:spcBef>
              <a:buFont typeface="Arial" panose="020B0604020202020204" pitchFamily="34" charset="0"/>
              <a:buChar char="•"/>
              <a:defRPr lang="cs-CZ" sz="1900" kern="1200" baseline="0" dirty="0" smtClean="0">
                <a:solidFill>
                  <a:schemeClr val="tx1"/>
                </a:solidFill>
                <a:latin typeface="Calibri Light" panose="020F0302020204030204" pitchFamily="34" charset="0"/>
                <a:ea typeface="+mn-ea"/>
                <a:cs typeface="+mn-cs"/>
              </a:defRPr>
            </a:lvl4pPr>
            <a:lvl5pPr marL="432000" indent="0" algn="l" defTabSz="914400" rtl="0" eaLnBrk="1" latinLnBrk="0" hangingPunct="1">
              <a:lnSpc>
                <a:spcPct val="100000"/>
              </a:lnSpc>
              <a:spcBef>
                <a:spcPts val="0"/>
              </a:spcBef>
              <a:buFont typeface="Arial" panose="020B0604020202020204" pitchFamily="34" charset="0"/>
              <a:buNone/>
              <a:defRPr sz="1900" kern="1200" baseline="0">
                <a:solidFill>
                  <a:schemeClr val="tx1"/>
                </a:solidFill>
                <a:latin typeface="Calibri Light" panose="020F0302020204030204" pitchFamily="34" charset="0"/>
                <a:ea typeface="+mn-ea"/>
                <a:cs typeface="+mn-cs"/>
              </a:defRPr>
            </a:lvl5pPr>
            <a:lvl6pPr marL="1260000" indent="-228600" algn="l" defTabSz="914400" rtl="0" eaLnBrk="1" latinLnBrk="0" hangingPunct="1">
              <a:lnSpc>
                <a:spcPct val="90000"/>
              </a:lnSpc>
              <a:spcBef>
                <a:spcPts val="500"/>
              </a:spcBef>
              <a:buFont typeface="Arial" panose="020B0604020202020204" pitchFamily="34" charset="0"/>
              <a:buChar char="•"/>
              <a:defRPr lang="cs-CZ" sz="1900" b="0" kern="1200" dirty="0" smtClean="0">
                <a:solidFill>
                  <a:schemeClr val="tx1"/>
                </a:solidFill>
                <a:latin typeface="+mj-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
            </a:pPr>
            <a:r>
              <a:rPr lang="cs-CZ" sz="2000" dirty="0">
                <a:latin typeface="Calibri" panose="020F0502020204030204" pitchFamily="34" charset="0"/>
                <a:ea typeface="Calibri" panose="020F0502020204030204" pitchFamily="34" charset="0"/>
              </a:rPr>
              <a:t>Neinvestiční dotace – max. do 40 tis. Kč u HW, max. 60 tis. Kč u SW; nelze tedy na obnovy učeben apod.</a:t>
            </a:r>
          </a:p>
          <a:p>
            <a:pPr algn="just">
              <a:buFont typeface="Wingdings" panose="05000000000000000000" pitchFamily="2" charset="2"/>
              <a:buChar char="§"/>
            </a:pPr>
            <a:r>
              <a:rPr lang="cs-CZ" sz="2000" dirty="0">
                <a:latin typeface="Calibri" panose="020F0502020204030204" pitchFamily="34" charset="0"/>
                <a:ea typeface="Calibri" panose="020F0502020204030204" pitchFamily="34" charset="0"/>
              </a:rPr>
              <a:t>Financování prostřednictvím „ad-hoc“ normativům, vyhlášením ve Věstníku MŠMT.</a:t>
            </a:r>
          </a:p>
          <a:p>
            <a:pPr algn="just">
              <a:buFont typeface="Wingdings" panose="05000000000000000000" pitchFamily="2" charset="2"/>
              <a:buChar char="§"/>
            </a:pPr>
            <a:r>
              <a:rPr lang="cs-CZ" sz="2000" dirty="0">
                <a:latin typeface="Calibri" panose="020F0502020204030204" pitchFamily="34" charset="0"/>
                <a:ea typeface="Calibri" panose="020F0502020204030204" pitchFamily="34" charset="0"/>
              </a:rPr>
              <a:t>Například lze pořídit:</a:t>
            </a:r>
          </a:p>
          <a:p>
            <a:pPr lvl="2" algn="just">
              <a:buFontTx/>
              <a:buChar char="-"/>
            </a:pPr>
            <a:r>
              <a:rPr lang="cs-CZ" sz="2000" dirty="0">
                <a:latin typeface="Calibri" panose="020F0502020204030204" pitchFamily="34" charset="0"/>
                <a:ea typeface="Calibri" panose="020F0502020204030204" pitchFamily="34" charset="0"/>
              </a:rPr>
              <a:t>3D tiskárny, AV/VR brýle/SW/skener, elektronické mikroskopy, </a:t>
            </a:r>
            <a:r>
              <a:rPr lang="cs-CZ" sz="2000" dirty="0" err="1">
                <a:latin typeface="Calibri" panose="020F0502020204030204" pitchFamily="34" charset="0"/>
                <a:ea typeface="Calibri" panose="020F0502020204030204" pitchFamily="34" charset="0"/>
              </a:rPr>
              <a:t>IoT</a:t>
            </a:r>
            <a:r>
              <a:rPr lang="cs-CZ" sz="2000" dirty="0">
                <a:latin typeface="Calibri" panose="020F0502020204030204" pitchFamily="34" charset="0"/>
                <a:ea typeface="Calibri" panose="020F0502020204030204" pitchFamily="34" charset="0"/>
              </a:rPr>
              <a:t> </a:t>
            </a:r>
            <a:r>
              <a:rPr lang="cs-CZ" sz="2000" dirty="0" err="1">
                <a:latin typeface="Calibri" panose="020F0502020204030204" pitchFamily="34" charset="0"/>
                <a:ea typeface="Calibri" panose="020F0502020204030204" pitchFamily="34" charset="0"/>
              </a:rPr>
              <a:t>kity</a:t>
            </a:r>
            <a:r>
              <a:rPr lang="cs-CZ" sz="2000" dirty="0">
                <a:latin typeface="Calibri" panose="020F0502020204030204" pitchFamily="34" charset="0"/>
                <a:ea typeface="Calibri" panose="020F0502020204030204" pitchFamily="34" charset="0"/>
              </a:rPr>
              <a:t>/balíčky (internet věcí), mikropočítače, notebook (stolní PC ne; pouze mobilní zařízení), roboti, senzory …… atd.,</a:t>
            </a:r>
          </a:p>
          <a:p>
            <a:pPr lvl="2" algn="just">
              <a:buFontTx/>
              <a:buChar char="-"/>
            </a:pPr>
            <a:r>
              <a:rPr lang="cs-CZ" sz="2000" dirty="0">
                <a:latin typeface="Calibri" panose="020F0502020204030204" pitchFamily="34" charset="0"/>
                <a:ea typeface="Calibri" panose="020F0502020204030204" pitchFamily="34" charset="0"/>
              </a:rPr>
              <a:t>příklady pomůcek jsou zde: </a:t>
            </a:r>
            <a:r>
              <a:rPr lang="cs-CZ" sz="2000" dirty="0">
                <a:latin typeface="Calibri" panose="020F0502020204030204" pitchFamily="34" charset="0"/>
                <a:ea typeface="Calibri" panose="020F0502020204030204" pitchFamily="34" charset="0"/>
                <a:hlinkClick r:id="rId2"/>
              </a:rPr>
              <a:t>https://www.edu.cz/digitalizujeme/digitalni-ucebni-pomucky/</a:t>
            </a:r>
            <a:endParaRPr lang="cs-CZ" sz="2000" dirty="0">
              <a:latin typeface="Calibri" panose="020F0502020204030204" pitchFamily="34" charset="0"/>
              <a:ea typeface="Calibri" panose="020F0502020204030204" pitchFamily="34" charset="0"/>
            </a:endParaRPr>
          </a:p>
          <a:p>
            <a:pPr algn="just">
              <a:buFontTx/>
              <a:buChar char="-"/>
            </a:pPr>
            <a:endParaRPr lang="cs-CZ" sz="2000" dirty="0">
              <a:latin typeface="Calibri" panose="020F0502020204030204" pitchFamily="34" charset="0"/>
              <a:ea typeface="Calibri" panose="020F0502020204030204" pitchFamily="34" charset="0"/>
            </a:endParaRPr>
          </a:p>
          <a:p>
            <a:pPr marL="108000" indent="0" algn="just">
              <a:buNone/>
            </a:pPr>
            <a:endParaRPr lang="cs-CZ" sz="200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466836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C039259-4A45-0A6B-666C-64A2135EABD3}"/>
              </a:ext>
            </a:extLst>
          </p:cNvPr>
          <p:cNvSpPr>
            <a:spLocks noGrp="1"/>
          </p:cNvSpPr>
          <p:nvPr>
            <p:ph type="title"/>
          </p:nvPr>
        </p:nvSpPr>
        <p:spPr>
          <a:xfrm>
            <a:off x="729600" y="1553592"/>
            <a:ext cx="10838169" cy="1020931"/>
          </a:xfrm>
        </p:spPr>
        <p:txBody>
          <a:bodyPr>
            <a:noAutofit/>
          </a:bodyPr>
          <a:lstStyle/>
          <a:p>
            <a:pPr algn="ctr"/>
            <a:r>
              <a:rPr lang="cs-CZ" sz="5400" b="1" dirty="0"/>
              <a:t>Podmínky zdravotní způsobilosti některých oborů vzdělání</a:t>
            </a:r>
          </a:p>
        </p:txBody>
      </p:sp>
      <p:sp>
        <p:nvSpPr>
          <p:cNvPr id="4" name="Zástupný symbol pro číslo snímku 3">
            <a:extLst>
              <a:ext uri="{FF2B5EF4-FFF2-40B4-BE49-F238E27FC236}">
                <a16:creationId xmlns:a16="http://schemas.microsoft.com/office/drawing/2014/main" id="{736575B5-7788-0214-8CBC-BEB24DE57525}"/>
              </a:ext>
            </a:extLst>
          </p:cNvPr>
          <p:cNvSpPr>
            <a:spLocks noGrp="1"/>
          </p:cNvSpPr>
          <p:nvPr>
            <p:ph type="sldNum" sz="quarter" idx="12"/>
          </p:nvPr>
        </p:nvSpPr>
        <p:spPr/>
        <p:txBody>
          <a:bodyPr/>
          <a:lstStyle/>
          <a:p>
            <a:fld id="{323BD8D3-A9DD-40CB-A396-ADCE34852C74}" type="slidenum">
              <a:rPr lang="cs-CZ" smtClean="0"/>
              <a:t>13</a:t>
            </a:fld>
            <a:endParaRPr lang="cs-CZ" dirty="0"/>
          </a:p>
        </p:txBody>
      </p:sp>
    </p:spTree>
    <p:extLst>
      <p:ext uri="{BB962C8B-B14F-4D97-AF65-F5344CB8AC3E}">
        <p14:creationId xmlns:p14="http://schemas.microsoft.com/office/powerpoint/2010/main" val="3607730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90C7DC0-E4E1-4D1A-8FB6-8F64CDF328D5}"/>
              </a:ext>
            </a:extLst>
          </p:cNvPr>
          <p:cNvSpPr>
            <a:spLocks noGrp="1"/>
          </p:cNvSpPr>
          <p:nvPr>
            <p:ph type="title"/>
          </p:nvPr>
        </p:nvSpPr>
        <p:spPr>
          <a:xfrm>
            <a:off x="729600" y="772357"/>
            <a:ext cx="10838169" cy="710214"/>
          </a:xfrm>
        </p:spPr>
        <p:txBody>
          <a:bodyPr>
            <a:normAutofit/>
          </a:bodyPr>
          <a:lstStyle/>
          <a:p>
            <a:r>
              <a:rPr lang="cs-CZ" sz="2400" dirty="0"/>
              <a:t>Posuzování Zdravotní způsobilost uchazeče ke studiu na střední škole </a:t>
            </a:r>
            <a:br>
              <a:rPr lang="cs-CZ" sz="2400" dirty="0"/>
            </a:br>
            <a:r>
              <a:rPr lang="cs-CZ" sz="2400" dirty="0"/>
              <a:t>- </a:t>
            </a:r>
            <a:r>
              <a:rPr lang="cs-CZ" sz="2400" b="1" dirty="0"/>
              <a:t>východiska</a:t>
            </a:r>
          </a:p>
        </p:txBody>
      </p:sp>
      <p:sp>
        <p:nvSpPr>
          <p:cNvPr id="3" name="Zástupný symbol pro obsah 2">
            <a:extLst>
              <a:ext uri="{FF2B5EF4-FFF2-40B4-BE49-F238E27FC236}">
                <a16:creationId xmlns:a16="http://schemas.microsoft.com/office/drawing/2014/main" id="{5B058CD6-F1AE-44A1-9A74-E42B47A4F1ED}"/>
              </a:ext>
            </a:extLst>
          </p:cNvPr>
          <p:cNvSpPr>
            <a:spLocks noGrp="1"/>
          </p:cNvSpPr>
          <p:nvPr>
            <p:ph idx="1"/>
          </p:nvPr>
        </p:nvSpPr>
        <p:spPr>
          <a:xfrm>
            <a:off x="729600" y="1558139"/>
            <a:ext cx="10515600" cy="4147437"/>
          </a:xfrm>
        </p:spPr>
        <p:txBody>
          <a:bodyPr/>
          <a:lstStyle/>
          <a:p>
            <a:pPr algn="just">
              <a:buFont typeface="Wingdings" panose="05000000000000000000" pitchFamily="2" charset="2"/>
              <a:buChar char="§"/>
            </a:pPr>
            <a:r>
              <a:rPr lang="cs-CZ" sz="1600" dirty="0">
                <a:effectLst/>
                <a:latin typeface="Calibri" panose="020F0502020204030204" pitchFamily="34" charset="0"/>
                <a:ea typeface="Calibri" panose="020F0502020204030204" pitchFamily="34" charset="0"/>
              </a:rPr>
              <a:t>Zdravotní způsobilost žáků je posuzována dle nařízení vlády č. 211/2010 Sb., o soustavě oborů vzdělání v základním, středním a vyšším odborném vzdělávání (dále jen nařízení vlády). Toto nařízení vychází z ustanovení odst. (5) § 3, které uvádí: “ Soustavu oborů vzdělání v základním, středním a vyšším odborném vzdělávání a podmínky zdravotní způsobilosti uchazeče ke vzdělávání stanoví vláda nařízením po projednání s příslušnými ústředními odborovými orgány, příslušnými organizacemi zaměstnavatelů s celostátní působností a kraji.“ </a:t>
            </a:r>
          </a:p>
          <a:p>
            <a:pPr algn="just">
              <a:buFont typeface="Wingdings" panose="05000000000000000000" pitchFamily="2" charset="2"/>
              <a:buChar char="§"/>
            </a:pPr>
            <a:r>
              <a:rPr lang="cs-CZ" sz="1600" dirty="0">
                <a:effectLst/>
                <a:latin typeface="Calibri" panose="020F0502020204030204" pitchFamily="34" charset="0"/>
                <a:ea typeface="Calibri" panose="020F0502020204030204" pitchFamily="34" charset="0"/>
              </a:rPr>
              <a:t>Současně ustanovení odst. (1) § 4 školského zákona uvádí: „Rámcové vzdělávací programy stanoví zejména konkrétní cíle, formy, délku a povinný obsah vzdělávání, a to všeobecného a odborného podle zaměření daného oboru vzdělání, jeho organizační uspořádání, profesní profil, podmínky průběhu a ukončování vzdělávání a zásady pro tvorbu školních vzdělávacích programů, jakož i podmínky pro vzdělávání žáků se speciálními vzdělávacími potřebami a nezbytné materiální, personální a organizační podmínky a podmínky bezpečnosti a ochrany zdraví. </a:t>
            </a:r>
            <a:r>
              <a:rPr lang="cs-CZ" sz="1600" b="1" dirty="0">
                <a:effectLst/>
                <a:latin typeface="Calibri" panose="020F0502020204030204" pitchFamily="34" charset="0"/>
                <a:ea typeface="Calibri" panose="020F0502020204030204" pitchFamily="34" charset="0"/>
              </a:rPr>
              <a:t>Podmínky ochrany zdraví pro uskutečňování vzdělávání stanoví ministerstvo v dohodě s Ministerstvem zdravotnictví.“</a:t>
            </a:r>
          </a:p>
          <a:p>
            <a:pPr algn="just">
              <a:buFont typeface="Wingdings" panose="05000000000000000000" pitchFamily="2" charset="2"/>
              <a:buChar char="§"/>
            </a:pPr>
            <a:r>
              <a:rPr lang="cs-CZ" sz="1600" dirty="0">
                <a:effectLst/>
                <a:latin typeface="Calibri" panose="020F0502020204030204" pitchFamily="34" charset="0"/>
                <a:ea typeface="Calibri" panose="020F0502020204030204" pitchFamily="34" charset="0"/>
              </a:rPr>
              <a:t>V kompetenci ředitele školy dle § 59 až 60d školského zákona je nastavení kritérií přijímacího řízení. Tato kritéria mají být nastavena tak, aby došlo k důkladnému posouzení schopností uchazečů, zda jsou schopni splnit výstupy RVP. Součástí kritérií je i podmínka zdravotní způsobilosti. </a:t>
            </a:r>
            <a:r>
              <a:rPr lang="cs-CZ" sz="1600" b="1" dirty="0">
                <a:effectLst/>
                <a:latin typeface="Calibri" panose="020F0502020204030204" pitchFamily="34" charset="0"/>
                <a:ea typeface="Calibri" panose="020F0502020204030204" pitchFamily="34" charset="0"/>
              </a:rPr>
              <a:t>Splnění tohoto kritéria se dokladuje v přihlášce ke studiu prostřednictvím posudku o splnění podmínek zdravotní způsobilosti uchazeče pro daný obor vzdělání. </a:t>
            </a:r>
            <a:r>
              <a:rPr lang="cs-CZ" sz="1600" dirty="0">
                <a:effectLst/>
                <a:latin typeface="Calibri" panose="020F0502020204030204" pitchFamily="34" charset="0"/>
                <a:ea typeface="Calibri" panose="020F0502020204030204" pitchFamily="34" charset="0"/>
              </a:rPr>
              <a:t>Ředitelé musí respektovat tento posudek. </a:t>
            </a:r>
          </a:p>
          <a:p>
            <a:pPr>
              <a:buFont typeface="Wingdings" panose="05000000000000000000" pitchFamily="2" charset="2"/>
              <a:buChar char="§"/>
            </a:pPr>
            <a:endParaRPr lang="cs-CZ" sz="1800" dirty="0">
              <a:effectLst/>
              <a:latin typeface="Calibri" panose="020F0502020204030204" pitchFamily="34" charset="0"/>
              <a:ea typeface="Calibri" panose="020F0502020204030204" pitchFamily="34" charset="0"/>
            </a:endParaRPr>
          </a:p>
          <a:p>
            <a:pPr>
              <a:buFont typeface="Wingdings" panose="05000000000000000000" pitchFamily="2" charset="2"/>
              <a:buChar char="§"/>
            </a:pPr>
            <a:endParaRPr lang="cs-CZ" sz="2000" b="1" dirty="0"/>
          </a:p>
          <a:p>
            <a:endParaRPr lang="pt-BR" sz="2000" dirty="0">
              <a:solidFill>
                <a:srgbClr val="418E96"/>
              </a:solidFill>
            </a:endParaRPr>
          </a:p>
        </p:txBody>
      </p:sp>
      <p:sp>
        <p:nvSpPr>
          <p:cNvPr id="4" name="Zástupný symbol pro číslo snímku 3">
            <a:extLst>
              <a:ext uri="{FF2B5EF4-FFF2-40B4-BE49-F238E27FC236}">
                <a16:creationId xmlns:a16="http://schemas.microsoft.com/office/drawing/2014/main" id="{B1A8517E-29D8-4C7B-B9D5-327F723A3E5C}"/>
              </a:ext>
            </a:extLst>
          </p:cNvPr>
          <p:cNvSpPr>
            <a:spLocks noGrp="1"/>
          </p:cNvSpPr>
          <p:nvPr>
            <p:ph type="sldNum" sz="quarter" idx="12"/>
          </p:nvPr>
        </p:nvSpPr>
        <p:spPr/>
        <p:txBody>
          <a:bodyPr/>
          <a:lstStyle/>
          <a:p>
            <a:fld id="{323BD8D3-A9DD-40CB-A396-ADCE34852C74}" type="slidenum">
              <a:rPr lang="cs-CZ" smtClean="0"/>
              <a:t>14</a:t>
            </a:fld>
            <a:endParaRPr lang="cs-CZ" dirty="0"/>
          </a:p>
        </p:txBody>
      </p:sp>
    </p:spTree>
    <p:extLst>
      <p:ext uri="{BB962C8B-B14F-4D97-AF65-F5344CB8AC3E}">
        <p14:creationId xmlns:p14="http://schemas.microsoft.com/office/powerpoint/2010/main" val="705667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90C7DC0-E4E1-4D1A-8FB6-8F64CDF328D5}"/>
              </a:ext>
            </a:extLst>
          </p:cNvPr>
          <p:cNvSpPr>
            <a:spLocks noGrp="1"/>
          </p:cNvSpPr>
          <p:nvPr>
            <p:ph type="title"/>
          </p:nvPr>
        </p:nvSpPr>
        <p:spPr>
          <a:xfrm>
            <a:off x="729600" y="568171"/>
            <a:ext cx="10838169" cy="989968"/>
          </a:xfrm>
        </p:spPr>
        <p:txBody>
          <a:bodyPr>
            <a:normAutofit/>
          </a:bodyPr>
          <a:lstStyle/>
          <a:p>
            <a:r>
              <a:rPr lang="cs-CZ" sz="2400" dirty="0"/>
              <a:t>Posuzování zdravotní způsobilosti uchazečů o studium na střední škole </a:t>
            </a:r>
            <a:br>
              <a:rPr lang="cs-CZ" sz="2400" dirty="0"/>
            </a:br>
            <a:r>
              <a:rPr lang="cs-CZ" sz="2400" dirty="0"/>
              <a:t>– </a:t>
            </a:r>
            <a:r>
              <a:rPr lang="cs-CZ" sz="2400" b="1" dirty="0"/>
              <a:t>problematické okruhy</a:t>
            </a:r>
          </a:p>
        </p:txBody>
      </p:sp>
      <p:sp>
        <p:nvSpPr>
          <p:cNvPr id="3" name="Zástupný symbol pro obsah 2">
            <a:extLst>
              <a:ext uri="{FF2B5EF4-FFF2-40B4-BE49-F238E27FC236}">
                <a16:creationId xmlns:a16="http://schemas.microsoft.com/office/drawing/2014/main" id="{5B058CD6-F1AE-44A1-9A74-E42B47A4F1ED}"/>
              </a:ext>
            </a:extLst>
          </p:cNvPr>
          <p:cNvSpPr>
            <a:spLocks noGrp="1"/>
          </p:cNvSpPr>
          <p:nvPr>
            <p:ph idx="1"/>
          </p:nvPr>
        </p:nvSpPr>
        <p:spPr>
          <a:xfrm>
            <a:off x="729600" y="1456409"/>
            <a:ext cx="10515600" cy="4550108"/>
          </a:xfrm>
        </p:spPr>
        <p:txBody>
          <a:bodyPr/>
          <a:lstStyle/>
          <a:p>
            <a:pPr marL="450900" indent="-342900" algn="just">
              <a:buAutoNum type="arabicPeriod"/>
            </a:pPr>
            <a:r>
              <a:rPr lang="cs-CZ" sz="1400" u="sng" dirty="0">
                <a:effectLst/>
                <a:latin typeface="Calibri" panose="020F0502020204030204" pitchFamily="34" charset="0"/>
                <a:ea typeface="Calibri" panose="020F0502020204030204" pitchFamily="34" charset="0"/>
              </a:rPr>
              <a:t>V reálné praxi se vyskytují případy, že uchazečům o přijetí ke vzdělávání do SŠ je potvrzena zdravotní způsobilost i přesto, že již podle stávajícího NV o soustavě oborů vzdělání žák ze zdravotníh</a:t>
            </a:r>
            <a:r>
              <a:rPr lang="cs-CZ" sz="1400" u="sng" dirty="0">
                <a:latin typeface="Calibri" panose="020F0502020204030204" pitchFamily="34" charset="0"/>
                <a:ea typeface="Calibri" panose="020F0502020204030204" pitchFamily="34" charset="0"/>
              </a:rPr>
              <a:t>o důvodu nesplňuje:</a:t>
            </a:r>
          </a:p>
          <a:p>
            <a:pPr lvl="2" algn="just">
              <a:buFont typeface="Wingdings" panose="05000000000000000000" pitchFamily="2" charset="2"/>
              <a:buChar char="§"/>
            </a:pPr>
            <a:r>
              <a:rPr lang="cs-CZ" sz="1400" dirty="0">
                <a:latin typeface="Calibri" panose="020F0502020204030204" pitchFamily="34" charset="0"/>
              </a:rPr>
              <a:t>Odbor středního, vyššího odborného a dalšího vzdělávání ve spolupráci s odborem ochrany veřejného zdraví Ministerstva zdravotnictví </a:t>
            </a:r>
            <a:r>
              <a:rPr lang="cs-CZ" sz="1400" b="1" dirty="0">
                <a:latin typeface="Calibri" panose="020F0502020204030204" pitchFamily="34" charset="0"/>
              </a:rPr>
              <a:t>připravuje setkání se zástupci školských asociací a zástupci Sdružení praktických lékařů ČR a Sdružení praktických lékařů pro děti a dorost ČR</a:t>
            </a:r>
            <a:r>
              <a:rPr lang="cs-CZ" sz="1400" dirty="0">
                <a:latin typeface="Calibri" panose="020F0502020204030204" pitchFamily="34" charset="0"/>
              </a:rPr>
              <a:t>.</a:t>
            </a:r>
          </a:p>
          <a:p>
            <a:pPr lvl="2" algn="just">
              <a:buFont typeface="Wingdings" panose="05000000000000000000" pitchFamily="2" charset="2"/>
              <a:buChar char="§"/>
            </a:pPr>
            <a:r>
              <a:rPr lang="cs-CZ" sz="1400" dirty="0">
                <a:latin typeface="Calibri" panose="020F0502020204030204" pitchFamily="34" charset="0"/>
              </a:rPr>
              <a:t>Předmětem jednání bude seznámení zástupců Sdružení praktických lékařů ČR a Sdružení praktických lékařů pro děti </a:t>
            </a:r>
            <a:br>
              <a:rPr lang="cs-CZ" sz="1400" dirty="0">
                <a:latin typeface="Calibri" panose="020F0502020204030204" pitchFamily="34" charset="0"/>
              </a:rPr>
            </a:br>
            <a:r>
              <a:rPr lang="cs-CZ" sz="1400" dirty="0">
                <a:latin typeface="Calibri" panose="020F0502020204030204" pitchFamily="34" charset="0"/>
              </a:rPr>
              <a:t>a dorost ČR se systémem podávání přihlášek ke studiu ve střední škole a dopadů posuzování zdravotní způsobilosti na uchazeče o studium a představení nařízení vlády č. 211/2010 Sb. o soustavě oborů vzdělání v základním, středním a vyšším odborném vzdělávání ve znění pozdějších předpisů </a:t>
            </a:r>
            <a:r>
              <a:rPr lang="cs-CZ" sz="1400" dirty="0">
                <a:latin typeface="Calibri" panose="020F0502020204030204" pitchFamily="34" charset="0"/>
                <a:sym typeface="Wingdings" panose="05000000000000000000" pitchFamily="2" charset="2"/>
              </a:rPr>
              <a:t> </a:t>
            </a:r>
            <a:r>
              <a:rPr lang="cs-CZ" sz="1400" b="1" dirty="0">
                <a:latin typeface="Calibri" panose="020F0502020204030204" pitchFamily="34" charset="0"/>
                <a:sym typeface="Wingdings" panose="05000000000000000000" pitchFamily="2" charset="2"/>
              </a:rPr>
              <a:t>výstupem by měla být metodika </a:t>
            </a:r>
            <a:r>
              <a:rPr lang="cs-CZ" sz="1400" b="1" dirty="0" err="1">
                <a:latin typeface="Calibri" panose="020F0502020204030204" pitchFamily="34" charset="0"/>
                <a:sym typeface="Wingdings" panose="05000000000000000000" pitchFamily="2" charset="2"/>
              </a:rPr>
              <a:t>MZdr</a:t>
            </a:r>
            <a:r>
              <a:rPr lang="cs-CZ" sz="1400" b="1" dirty="0">
                <a:latin typeface="Calibri" panose="020F0502020204030204" pitchFamily="34" charset="0"/>
                <a:sym typeface="Wingdings" panose="05000000000000000000" pitchFamily="2" charset="2"/>
              </a:rPr>
              <a:t> již pro přijímání ke vzdělávání ve školním roce 2023/2024.</a:t>
            </a:r>
          </a:p>
          <a:p>
            <a:pPr lvl="2" algn="just">
              <a:buFont typeface="Wingdings" panose="05000000000000000000" pitchFamily="2" charset="2"/>
              <a:buChar char="§"/>
            </a:pPr>
            <a:r>
              <a:rPr lang="cs-CZ" sz="1400" b="1" dirty="0" err="1">
                <a:effectLst/>
                <a:latin typeface="Calibri" panose="020F0502020204030204" pitchFamily="34" charset="0"/>
                <a:ea typeface="Calibri" panose="020F0502020204030204" pitchFamily="34" charset="0"/>
              </a:rPr>
              <a:t>MZdr</a:t>
            </a:r>
            <a:r>
              <a:rPr lang="cs-CZ" sz="1400" b="1" dirty="0">
                <a:effectLst/>
                <a:latin typeface="Calibri" panose="020F0502020204030204" pitchFamily="34" charset="0"/>
                <a:ea typeface="Calibri" panose="020F0502020204030204" pitchFamily="34" charset="0"/>
              </a:rPr>
              <a:t> dále vyjádřilo zájem znovu prověřit za jakých podmínek mohou dostávat žáci/studenti od lékaře potvrzení o zdravotní nezpůsobilosti = neschopenku pro účely dokladování nepřítomnosti ve škole a na praktickém vyučování.</a:t>
            </a:r>
          </a:p>
          <a:p>
            <a:pPr marL="432000" lvl="2" indent="0" algn="just">
              <a:buNone/>
            </a:pPr>
            <a:endParaRPr lang="cs-CZ" sz="1400" dirty="0">
              <a:effectLst/>
              <a:latin typeface="Calibri" panose="020F0502020204030204" pitchFamily="34" charset="0"/>
              <a:ea typeface="Calibri" panose="020F0502020204030204" pitchFamily="34" charset="0"/>
            </a:endParaRPr>
          </a:p>
          <a:p>
            <a:pPr marL="108000" indent="0" algn="just">
              <a:buNone/>
            </a:pPr>
            <a:r>
              <a:rPr lang="cs-CZ" sz="1400" u="sng" dirty="0">
                <a:effectLst/>
                <a:latin typeface="Calibri" panose="020F0502020204030204" pitchFamily="34" charset="0"/>
                <a:ea typeface="Calibri" panose="020F0502020204030204" pitchFamily="34" charset="0"/>
              </a:rPr>
              <a:t>2. Již delší dobu je diskutováno, že nastavení podmínek zdravotní způsobilosti z roku 2010 je nevyhovující. V důsledku inkluze  jsou do oborů středního odborného vzdělávání přijímáni žáci, kteří mají sice podpůrná opatření, ale již při přijímání žáka ke studiu je zřejmé, že danou profesi nebudou moci v důsledku zdravotních potíží vykonávat</a:t>
            </a:r>
            <a:r>
              <a:rPr lang="cs-CZ" sz="1400" u="sng" dirty="0">
                <a:latin typeface="Calibri" panose="020F0502020204030204" pitchFamily="34" charset="0"/>
                <a:ea typeface="Calibri" panose="020F0502020204030204" pitchFamily="34" charset="0"/>
              </a:rPr>
              <a:t>:</a:t>
            </a:r>
            <a:endParaRPr lang="cs-CZ" sz="1400" dirty="0">
              <a:latin typeface="Calibri" panose="020F0502020204030204" pitchFamily="34" charset="0"/>
              <a:ea typeface="Calibri" panose="020F0502020204030204" pitchFamily="34" charset="0"/>
            </a:endParaRPr>
          </a:p>
          <a:p>
            <a:pPr lvl="3" algn="just">
              <a:buFont typeface="Wingdings" panose="05000000000000000000" pitchFamily="2" charset="2"/>
              <a:buChar char="§"/>
            </a:pPr>
            <a:r>
              <a:rPr lang="cs-CZ" sz="1400" dirty="0">
                <a:effectLst/>
                <a:latin typeface="Calibri" panose="020F0502020204030204" pitchFamily="34" charset="0"/>
                <a:ea typeface="Calibri" panose="020F0502020204030204" pitchFamily="34" charset="0"/>
              </a:rPr>
              <a:t>Žáci oborů středního odborného vzdělávání jsou primárně připravování pro uplatnění na trhu práce. Díky různým podpůrným opatřením, žáci sice zvolený obor vzdělání absolvují, ale jejich uplatnitelnost je minimální.  Pokud je žák pod dohledem asistenta pedagoga po celou dobu studia, není následně schopen samostatně vykonávat profesi, pro kterou byli připravováni v plném rozsahu.</a:t>
            </a:r>
          </a:p>
          <a:p>
            <a:pPr lvl="3" algn="just">
              <a:buFont typeface="Wingdings" panose="05000000000000000000" pitchFamily="2" charset="2"/>
              <a:buChar char="§"/>
            </a:pPr>
            <a:r>
              <a:rPr lang="cs-CZ" sz="1400" b="1" dirty="0">
                <a:latin typeface="Calibri" panose="020F0502020204030204" pitchFamily="34" charset="0"/>
              </a:rPr>
              <a:t>Následovat bude vytvoření pracovní skupiny MŠMT a </a:t>
            </a:r>
            <a:r>
              <a:rPr lang="cs-CZ" sz="1400" b="1" dirty="0" err="1">
                <a:latin typeface="Calibri" panose="020F0502020204030204" pitchFamily="34" charset="0"/>
              </a:rPr>
              <a:t>MZd</a:t>
            </a:r>
            <a:r>
              <a:rPr lang="cs-CZ" sz="1400" b="1" dirty="0">
                <a:latin typeface="Calibri" panose="020F0502020204030204" pitchFamily="34" charset="0"/>
              </a:rPr>
              <a:t>, která připraví návrh novely nařízení vlády o soustavě oborů vzdělání v části zdravotní způsobilost.</a:t>
            </a:r>
          </a:p>
        </p:txBody>
      </p:sp>
      <p:sp>
        <p:nvSpPr>
          <p:cNvPr id="4" name="Zástupný symbol pro číslo snímku 3">
            <a:extLst>
              <a:ext uri="{FF2B5EF4-FFF2-40B4-BE49-F238E27FC236}">
                <a16:creationId xmlns:a16="http://schemas.microsoft.com/office/drawing/2014/main" id="{B1A8517E-29D8-4C7B-B9D5-327F723A3E5C}"/>
              </a:ext>
            </a:extLst>
          </p:cNvPr>
          <p:cNvSpPr>
            <a:spLocks noGrp="1"/>
          </p:cNvSpPr>
          <p:nvPr>
            <p:ph type="sldNum" sz="quarter" idx="12"/>
          </p:nvPr>
        </p:nvSpPr>
        <p:spPr/>
        <p:txBody>
          <a:bodyPr/>
          <a:lstStyle/>
          <a:p>
            <a:fld id="{323BD8D3-A9DD-40CB-A396-ADCE34852C74}" type="slidenum">
              <a:rPr lang="cs-CZ" smtClean="0"/>
              <a:t>15</a:t>
            </a:fld>
            <a:endParaRPr lang="cs-CZ" dirty="0"/>
          </a:p>
        </p:txBody>
      </p:sp>
    </p:spTree>
    <p:extLst>
      <p:ext uri="{BB962C8B-B14F-4D97-AF65-F5344CB8AC3E}">
        <p14:creationId xmlns:p14="http://schemas.microsoft.com/office/powerpoint/2010/main" val="22376411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90C7DC0-E4E1-4D1A-8FB6-8F64CDF328D5}"/>
              </a:ext>
            </a:extLst>
          </p:cNvPr>
          <p:cNvSpPr>
            <a:spLocks noGrp="1"/>
          </p:cNvSpPr>
          <p:nvPr>
            <p:ph type="title"/>
          </p:nvPr>
        </p:nvSpPr>
        <p:spPr>
          <a:xfrm>
            <a:off x="729600" y="568171"/>
            <a:ext cx="10838169" cy="989968"/>
          </a:xfrm>
        </p:spPr>
        <p:txBody>
          <a:bodyPr>
            <a:normAutofit/>
          </a:bodyPr>
          <a:lstStyle/>
          <a:p>
            <a:r>
              <a:rPr lang="cs-CZ" sz="2400" dirty="0"/>
              <a:t>Vyhláška č. 180/2015</a:t>
            </a:r>
            <a:endParaRPr lang="cs-CZ" sz="2400" b="1" dirty="0"/>
          </a:p>
        </p:txBody>
      </p:sp>
      <p:sp>
        <p:nvSpPr>
          <p:cNvPr id="3" name="Zástupný symbol pro obsah 2">
            <a:extLst>
              <a:ext uri="{FF2B5EF4-FFF2-40B4-BE49-F238E27FC236}">
                <a16:creationId xmlns:a16="http://schemas.microsoft.com/office/drawing/2014/main" id="{5B058CD6-F1AE-44A1-9A74-E42B47A4F1ED}"/>
              </a:ext>
            </a:extLst>
          </p:cNvPr>
          <p:cNvSpPr>
            <a:spLocks noGrp="1"/>
          </p:cNvSpPr>
          <p:nvPr>
            <p:ph idx="1"/>
          </p:nvPr>
        </p:nvSpPr>
        <p:spPr>
          <a:xfrm>
            <a:off x="729600" y="936207"/>
            <a:ext cx="10515600" cy="4789889"/>
          </a:xfrm>
        </p:spPr>
        <p:txBody>
          <a:bodyPr/>
          <a:lstStyle/>
          <a:p>
            <a:r>
              <a:rPr lang="cs-CZ" sz="1600" dirty="0">
                <a:latin typeface="Calibri" panose="020F0502020204030204" pitchFamily="34" charset="0"/>
                <a:ea typeface="Calibri" panose="020F0502020204030204" pitchFamily="34" charset="0"/>
              </a:rPr>
              <a:t>V</a:t>
            </a:r>
            <a:r>
              <a:rPr lang="cs-CZ" sz="1600" dirty="0">
                <a:effectLst/>
                <a:latin typeface="Calibri" panose="020F0502020204030204" pitchFamily="34" charset="0"/>
                <a:ea typeface="Calibri" panose="020F0502020204030204" pitchFamily="34" charset="0"/>
              </a:rPr>
              <a:t>yhláška  č. 180/2015 Sb.,  </a:t>
            </a:r>
            <a:r>
              <a:rPr lang="cs-CZ" sz="1600" dirty="0">
                <a:solidFill>
                  <a:srgbClr val="000000"/>
                </a:solidFill>
                <a:effectLst/>
                <a:latin typeface="Calibri" panose="020F0502020204030204" pitchFamily="34" charset="0"/>
                <a:ea typeface="Calibri" panose="020F0502020204030204" pitchFamily="34" charset="0"/>
              </a:rPr>
              <a:t>o pracích a pracovištích, které jsou zakázány těhotným zaměstnankyním, zaměstnankyním, které kojí, a zaměstnankyním-matkám do konce devátého měsíce po porodu, o pracích a pracovištích, které jsou zakázány mladistvým zaměstnancům, a o podmínkách, za nichž mohou mladiství zaměstnanci výjimečně tyto práce konat z důvodu přípravy na povolání (vyhláška o zakázaných pracích a pracovištích)</a:t>
            </a:r>
          </a:p>
          <a:p>
            <a:pPr marL="108000" indent="0">
              <a:buNone/>
            </a:pPr>
            <a:endParaRPr lang="cs-CZ" sz="1600" dirty="0">
              <a:solidFill>
                <a:srgbClr val="000000"/>
              </a:solidFill>
              <a:effectLst/>
              <a:latin typeface="Calibri" panose="020F0502020204030204" pitchFamily="34" charset="0"/>
              <a:ea typeface="Calibri" panose="020F0502020204030204" pitchFamily="34" charset="0"/>
            </a:endParaRPr>
          </a:p>
          <a:p>
            <a:r>
              <a:rPr lang="cs-CZ" sz="1600" u="sng" dirty="0">
                <a:solidFill>
                  <a:srgbClr val="000000"/>
                </a:solidFill>
                <a:effectLst/>
                <a:latin typeface="Calibri" panose="020F0502020204030204" pitchFamily="34" charset="0"/>
                <a:ea typeface="Calibri" panose="020F0502020204030204" pitchFamily="34" charset="0"/>
              </a:rPr>
              <a:t>Určitý prostor dává § 5 odst. 4 (viz níže), neplatí však 100 % na všechny obor vzdělání</a:t>
            </a:r>
            <a:endParaRPr lang="cs-CZ" sz="1600" b="1" i="0" u="sng" dirty="0">
              <a:solidFill>
                <a:srgbClr val="000000"/>
              </a:solidFill>
              <a:latin typeface="Calibri" panose="020F0502020204030204" pitchFamily="34" charset="0"/>
              <a:ea typeface="Calibri" panose="020F0502020204030204" pitchFamily="34" charset="0"/>
            </a:endParaRPr>
          </a:p>
          <a:p>
            <a:pPr marL="108000" indent="0">
              <a:buNone/>
            </a:pPr>
            <a:r>
              <a:rPr lang="cs-CZ" sz="1600" b="1" i="0" dirty="0">
                <a:solidFill>
                  <a:srgbClr val="000000"/>
                </a:solidFill>
                <a:effectLst/>
                <a:latin typeface="Calibri" panose="020F0502020204030204" pitchFamily="34" charset="0"/>
                <a:ea typeface="Calibri" panose="020F0502020204030204" pitchFamily="34" charset="0"/>
              </a:rPr>
              <a:t>(4)</a:t>
            </a:r>
            <a:r>
              <a:rPr lang="cs-CZ" sz="1600" dirty="0">
                <a:solidFill>
                  <a:srgbClr val="000000"/>
                </a:solidFill>
                <a:effectLst/>
                <a:latin typeface="Calibri" panose="020F0502020204030204" pitchFamily="34" charset="0"/>
                <a:ea typeface="Calibri" panose="020F0502020204030204" pitchFamily="34" charset="0"/>
              </a:rPr>
              <a:t> Zákaz prací mladistvým zaměstnancům se nevztahuje na práce, při nichž se mladiství zaměstnanci připravují na povolání, pokud jsou vykonávány pod soustavným odborným dozorem a organizací práce nebo jinými opatřeními je zajištěna dostatečná ochrana jejich zdraví,</a:t>
            </a:r>
            <a:endParaRPr lang="cs-CZ" sz="1600" dirty="0">
              <a:effectLst/>
              <a:latin typeface="Calibri" panose="020F0502020204030204" pitchFamily="34" charset="0"/>
              <a:ea typeface="Calibri" panose="020F0502020204030204" pitchFamily="34" charset="0"/>
            </a:endParaRPr>
          </a:p>
          <a:p>
            <a:pPr algn="just"/>
            <a:r>
              <a:rPr lang="cs-CZ" sz="1600" b="1" i="0" dirty="0">
                <a:solidFill>
                  <a:srgbClr val="000000"/>
                </a:solidFill>
                <a:effectLst/>
                <a:latin typeface="Calibri" panose="020F0502020204030204" pitchFamily="34" charset="0"/>
                <a:ea typeface="Calibri" panose="020F0502020204030204" pitchFamily="34" charset="0"/>
              </a:rPr>
              <a:t>a)</a:t>
            </a:r>
            <a:r>
              <a:rPr lang="cs-CZ" sz="1600" dirty="0">
                <a:solidFill>
                  <a:srgbClr val="000000"/>
                </a:solidFill>
                <a:effectLst/>
                <a:latin typeface="Calibri" panose="020F0502020204030204" pitchFamily="34" charset="0"/>
                <a:ea typeface="Calibri" panose="020F0502020204030204" pitchFamily="34" charset="0"/>
              </a:rPr>
              <a:t> zařazené podle odstavce 1 písm. a) jako rizikové pro faktory zátěž teplem, chladem, hluk, vibrace nebo pracovní poloha, pokud lze na podkladě vyhodnocení zdravotních rizik vyloučit, že nedojde k poškození zdraví,</a:t>
            </a:r>
            <a:endParaRPr lang="cs-CZ" sz="1600" dirty="0">
              <a:effectLst/>
              <a:latin typeface="Calibri" panose="020F0502020204030204" pitchFamily="34" charset="0"/>
              <a:ea typeface="Calibri" panose="020F0502020204030204" pitchFamily="34" charset="0"/>
            </a:endParaRPr>
          </a:p>
          <a:p>
            <a:pPr algn="just"/>
            <a:r>
              <a:rPr lang="cs-CZ" sz="1600" b="1" i="0" dirty="0">
                <a:solidFill>
                  <a:srgbClr val="000000"/>
                </a:solidFill>
                <a:effectLst/>
                <a:latin typeface="Calibri" panose="020F0502020204030204" pitchFamily="34" charset="0"/>
                <a:ea typeface="Calibri" panose="020F0502020204030204" pitchFamily="34" charset="0"/>
              </a:rPr>
              <a:t>b)</a:t>
            </a:r>
            <a:r>
              <a:rPr lang="cs-CZ" sz="1600" dirty="0">
                <a:solidFill>
                  <a:srgbClr val="000000"/>
                </a:solidFill>
                <a:effectLst/>
                <a:latin typeface="Calibri" panose="020F0502020204030204" pitchFamily="34" charset="0"/>
                <a:ea typeface="Calibri" panose="020F0502020204030204" pitchFamily="34" charset="0"/>
              </a:rPr>
              <a:t> uvedené v odstavci 1 písm. f) bodech 7 a 8, písm. h) a písm. i), pokud lze na podkladě vyhodnocení zdravotních rizik vyloučit, že nedojde k poškození zdraví.</a:t>
            </a:r>
            <a:endParaRPr lang="cs-CZ" sz="1600" dirty="0">
              <a:effectLst/>
              <a:latin typeface="Calibri" panose="020F0502020204030204" pitchFamily="34" charset="0"/>
              <a:ea typeface="Calibri" panose="020F0502020204030204" pitchFamily="34" charset="0"/>
            </a:endParaRPr>
          </a:p>
          <a:p>
            <a:pPr algn="just"/>
            <a:r>
              <a:rPr lang="cs-CZ" sz="1600" b="1" i="0" dirty="0">
                <a:solidFill>
                  <a:srgbClr val="000000"/>
                </a:solidFill>
                <a:effectLst/>
                <a:latin typeface="Calibri" panose="020F0502020204030204" pitchFamily="34" charset="0"/>
                <a:ea typeface="Calibri" panose="020F0502020204030204" pitchFamily="34" charset="0"/>
              </a:rPr>
              <a:t>c)</a:t>
            </a:r>
            <a:r>
              <a:rPr lang="cs-CZ" sz="1600" dirty="0">
                <a:solidFill>
                  <a:srgbClr val="000000"/>
                </a:solidFill>
                <a:effectLst/>
                <a:latin typeface="Calibri" panose="020F0502020204030204" pitchFamily="34" charset="0"/>
                <a:ea typeface="Calibri" panose="020F0502020204030204" pitchFamily="34" charset="0"/>
              </a:rPr>
              <a:t> uvedené v odstavci 2 písm. b), c), e), g) a h),</a:t>
            </a:r>
            <a:endParaRPr lang="cs-CZ" sz="1600" dirty="0">
              <a:effectLst/>
              <a:latin typeface="Calibri" panose="020F0502020204030204" pitchFamily="34" charset="0"/>
              <a:ea typeface="Calibri" panose="020F0502020204030204" pitchFamily="34" charset="0"/>
            </a:endParaRPr>
          </a:p>
          <a:p>
            <a:pPr algn="just"/>
            <a:r>
              <a:rPr lang="cs-CZ" sz="1600" b="1" i="0" dirty="0">
                <a:solidFill>
                  <a:srgbClr val="000000"/>
                </a:solidFill>
                <a:effectLst/>
                <a:latin typeface="Calibri" panose="020F0502020204030204" pitchFamily="34" charset="0"/>
                <a:ea typeface="Calibri" panose="020F0502020204030204" pitchFamily="34" charset="0"/>
              </a:rPr>
              <a:t>d)</a:t>
            </a:r>
            <a:r>
              <a:rPr lang="cs-CZ" sz="1600" dirty="0">
                <a:solidFill>
                  <a:srgbClr val="000000"/>
                </a:solidFill>
                <a:effectLst/>
                <a:latin typeface="Calibri" panose="020F0502020204030204" pitchFamily="34" charset="0"/>
                <a:ea typeface="Calibri" panose="020F0502020204030204" pitchFamily="34" charset="0"/>
              </a:rPr>
              <a:t> uvedené v odstavci 1 písm. e) a vykonávané za podmínek stanovených právními předpisy upravujícími využívání jaderné energie a ionizujícího záření, jde-li o mladistvé ve věku od 16 do 18 let věku.</a:t>
            </a:r>
          </a:p>
          <a:p>
            <a:pPr algn="just"/>
            <a:endParaRPr lang="cs-CZ" sz="1400" dirty="0">
              <a:effectLst/>
              <a:latin typeface="Calibri" panose="020F0502020204030204" pitchFamily="34" charset="0"/>
              <a:ea typeface="Calibri" panose="020F0502020204030204" pitchFamily="34" charset="0"/>
            </a:endParaRPr>
          </a:p>
          <a:p>
            <a:pPr marL="108000" indent="0" algn="just">
              <a:buNone/>
            </a:pPr>
            <a:endParaRPr lang="cs-CZ" sz="1400" u="sng" dirty="0">
              <a:effectLst/>
              <a:latin typeface="Calibri" panose="020F0502020204030204" pitchFamily="34" charset="0"/>
              <a:ea typeface="Calibri" panose="020F0502020204030204" pitchFamily="34" charset="0"/>
            </a:endParaRPr>
          </a:p>
          <a:p>
            <a:pPr marL="108000" indent="0" algn="just">
              <a:buNone/>
            </a:pPr>
            <a:endParaRPr lang="cs-CZ" sz="1400" u="sng" dirty="0">
              <a:effectLst/>
              <a:latin typeface="Calibri" panose="020F0502020204030204" pitchFamily="34" charset="0"/>
              <a:ea typeface="Calibri" panose="020F0502020204030204" pitchFamily="34" charset="0"/>
            </a:endParaRPr>
          </a:p>
          <a:p>
            <a:pPr marL="108000" indent="0" algn="just">
              <a:buNone/>
            </a:pPr>
            <a:endParaRPr lang="cs-CZ" sz="1400" b="1" dirty="0">
              <a:latin typeface="Calibri" panose="020F0502020204030204" pitchFamily="34" charset="0"/>
            </a:endParaRPr>
          </a:p>
          <a:p>
            <a:pPr marL="432000" lvl="3" indent="0" algn="just">
              <a:buNone/>
            </a:pPr>
            <a:endParaRPr lang="cs-CZ" sz="1400" b="1" dirty="0">
              <a:latin typeface="Calibri" panose="020F0502020204030204" pitchFamily="34" charset="0"/>
            </a:endParaRPr>
          </a:p>
        </p:txBody>
      </p:sp>
      <p:sp>
        <p:nvSpPr>
          <p:cNvPr id="4" name="Zástupný symbol pro číslo snímku 3">
            <a:extLst>
              <a:ext uri="{FF2B5EF4-FFF2-40B4-BE49-F238E27FC236}">
                <a16:creationId xmlns:a16="http://schemas.microsoft.com/office/drawing/2014/main" id="{B1A8517E-29D8-4C7B-B9D5-327F723A3E5C}"/>
              </a:ext>
            </a:extLst>
          </p:cNvPr>
          <p:cNvSpPr>
            <a:spLocks noGrp="1"/>
          </p:cNvSpPr>
          <p:nvPr>
            <p:ph type="sldNum" sz="quarter" idx="12"/>
          </p:nvPr>
        </p:nvSpPr>
        <p:spPr/>
        <p:txBody>
          <a:bodyPr/>
          <a:lstStyle/>
          <a:p>
            <a:fld id="{323BD8D3-A9DD-40CB-A396-ADCE34852C74}" type="slidenum">
              <a:rPr lang="cs-CZ" smtClean="0"/>
              <a:t>16</a:t>
            </a:fld>
            <a:endParaRPr lang="cs-CZ" dirty="0"/>
          </a:p>
        </p:txBody>
      </p:sp>
    </p:spTree>
    <p:extLst>
      <p:ext uri="{BB962C8B-B14F-4D97-AF65-F5344CB8AC3E}">
        <p14:creationId xmlns:p14="http://schemas.microsoft.com/office/powerpoint/2010/main" val="27000839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90C7DC0-E4E1-4D1A-8FB6-8F64CDF328D5}"/>
              </a:ext>
            </a:extLst>
          </p:cNvPr>
          <p:cNvSpPr>
            <a:spLocks noGrp="1"/>
          </p:cNvSpPr>
          <p:nvPr>
            <p:ph type="title"/>
          </p:nvPr>
        </p:nvSpPr>
        <p:spPr>
          <a:xfrm>
            <a:off x="729600" y="568171"/>
            <a:ext cx="10838169" cy="989968"/>
          </a:xfrm>
        </p:spPr>
        <p:txBody>
          <a:bodyPr>
            <a:normAutofit/>
          </a:bodyPr>
          <a:lstStyle/>
          <a:p>
            <a:r>
              <a:rPr lang="cs-CZ" sz="2400" dirty="0"/>
              <a:t>Posuzování zdravotní způsobilosti uchazečů o studium na střední škole </a:t>
            </a:r>
            <a:br>
              <a:rPr lang="cs-CZ" sz="2400" dirty="0"/>
            </a:br>
            <a:r>
              <a:rPr lang="cs-CZ" sz="2400" dirty="0"/>
              <a:t>– </a:t>
            </a:r>
            <a:r>
              <a:rPr lang="cs-CZ" sz="2400" b="1" dirty="0"/>
              <a:t>problematické okruhy</a:t>
            </a:r>
          </a:p>
        </p:txBody>
      </p:sp>
      <p:sp>
        <p:nvSpPr>
          <p:cNvPr id="3" name="Zástupný symbol pro obsah 2">
            <a:extLst>
              <a:ext uri="{FF2B5EF4-FFF2-40B4-BE49-F238E27FC236}">
                <a16:creationId xmlns:a16="http://schemas.microsoft.com/office/drawing/2014/main" id="{5B058CD6-F1AE-44A1-9A74-E42B47A4F1ED}"/>
              </a:ext>
            </a:extLst>
          </p:cNvPr>
          <p:cNvSpPr>
            <a:spLocks noGrp="1"/>
          </p:cNvSpPr>
          <p:nvPr>
            <p:ph idx="1"/>
          </p:nvPr>
        </p:nvSpPr>
        <p:spPr>
          <a:xfrm>
            <a:off x="729600" y="1456409"/>
            <a:ext cx="10515600" cy="4550108"/>
          </a:xfrm>
        </p:spPr>
        <p:txBody>
          <a:bodyPr/>
          <a:lstStyle/>
          <a:p>
            <a:pPr marL="108000" indent="0" algn="just">
              <a:buNone/>
            </a:pPr>
            <a:r>
              <a:rPr lang="cs-CZ" sz="1800" u="sng" dirty="0">
                <a:latin typeface="Calibri" panose="020F0502020204030204" pitchFamily="34" charset="0"/>
                <a:ea typeface="Calibri" panose="020F0502020204030204" pitchFamily="34" charset="0"/>
              </a:rPr>
              <a:t>Aktuálně k žákům cizincům:</a:t>
            </a:r>
          </a:p>
          <a:p>
            <a:pPr algn="just"/>
            <a:r>
              <a:rPr lang="cs-CZ" sz="1800" dirty="0">
                <a:effectLst/>
                <a:latin typeface="Calibri" panose="020F0502020204030204" pitchFamily="34" charset="0"/>
                <a:ea typeface="Calibri" panose="020F0502020204030204" pitchFamily="34" charset="0"/>
              </a:rPr>
              <a:t>Pokud podává přihlášku ke studiu uchazeč cizí státní příslušnosti nevztahuje se na něho žádná výjimka při posuzování zdravotní způsobilosti.</a:t>
            </a:r>
          </a:p>
          <a:p>
            <a:pPr algn="just"/>
            <a:r>
              <a:rPr lang="cs-CZ" sz="1800" dirty="0">
                <a:latin typeface="Calibri" panose="020F0502020204030204" pitchFamily="34" charset="0"/>
              </a:rPr>
              <a:t>Zdravotní způsobilost může posoudit pouze praktický lékař, u kterého je uchazeč cizinec registrován. Nelze získat posouzení zdravotního stavu pro potřeby přijímacího řízení jiným lékařem.</a:t>
            </a:r>
          </a:p>
          <a:p>
            <a:pPr algn="just"/>
            <a:r>
              <a:rPr lang="cs-CZ" sz="1800" dirty="0">
                <a:latin typeface="Calibri" panose="020F0502020204030204" pitchFamily="34" charset="0"/>
              </a:rPr>
              <a:t>V případě, že uchazeč cizinec nemá registrovaného praktického lékaře, obrátí se na zdravotní pojišťovnu, která je povinna mu praktického lékaře přidělí.</a:t>
            </a:r>
          </a:p>
          <a:p>
            <a:pPr marL="108000" indent="0" algn="just">
              <a:buNone/>
            </a:pPr>
            <a:endParaRPr lang="cs-CZ" sz="1400" u="sng" dirty="0">
              <a:effectLst/>
              <a:latin typeface="Calibri" panose="020F0502020204030204" pitchFamily="34" charset="0"/>
              <a:ea typeface="Calibri" panose="020F0502020204030204" pitchFamily="34" charset="0"/>
            </a:endParaRPr>
          </a:p>
          <a:p>
            <a:pPr marL="108000" indent="0" algn="just">
              <a:buNone/>
            </a:pPr>
            <a:endParaRPr lang="cs-CZ" sz="1400" u="sng" dirty="0">
              <a:effectLst/>
              <a:latin typeface="Calibri" panose="020F0502020204030204" pitchFamily="34" charset="0"/>
              <a:ea typeface="Calibri" panose="020F0502020204030204" pitchFamily="34" charset="0"/>
            </a:endParaRPr>
          </a:p>
          <a:p>
            <a:pPr marL="108000" indent="0" algn="just">
              <a:buNone/>
            </a:pPr>
            <a:endParaRPr lang="cs-CZ" sz="1400" b="1" dirty="0">
              <a:latin typeface="Calibri" panose="020F0502020204030204" pitchFamily="34" charset="0"/>
            </a:endParaRPr>
          </a:p>
          <a:p>
            <a:pPr marL="432000" lvl="3" indent="0" algn="just">
              <a:buNone/>
            </a:pPr>
            <a:endParaRPr lang="cs-CZ" sz="1400" b="1" dirty="0">
              <a:latin typeface="Calibri" panose="020F0502020204030204" pitchFamily="34" charset="0"/>
            </a:endParaRPr>
          </a:p>
        </p:txBody>
      </p:sp>
      <p:sp>
        <p:nvSpPr>
          <p:cNvPr id="4" name="Zástupný symbol pro číslo snímku 3">
            <a:extLst>
              <a:ext uri="{FF2B5EF4-FFF2-40B4-BE49-F238E27FC236}">
                <a16:creationId xmlns:a16="http://schemas.microsoft.com/office/drawing/2014/main" id="{B1A8517E-29D8-4C7B-B9D5-327F723A3E5C}"/>
              </a:ext>
            </a:extLst>
          </p:cNvPr>
          <p:cNvSpPr>
            <a:spLocks noGrp="1"/>
          </p:cNvSpPr>
          <p:nvPr>
            <p:ph type="sldNum" sz="quarter" idx="12"/>
          </p:nvPr>
        </p:nvSpPr>
        <p:spPr/>
        <p:txBody>
          <a:bodyPr/>
          <a:lstStyle/>
          <a:p>
            <a:fld id="{323BD8D3-A9DD-40CB-A396-ADCE34852C74}" type="slidenum">
              <a:rPr lang="cs-CZ" smtClean="0"/>
              <a:t>17</a:t>
            </a:fld>
            <a:endParaRPr lang="cs-CZ" dirty="0"/>
          </a:p>
        </p:txBody>
      </p:sp>
    </p:spTree>
    <p:extLst>
      <p:ext uri="{BB962C8B-B14F-4D97-AF65-F5344CB8AC3E}">
        <p14:creationId xmlns:p14="http://schemas.microsoft.com/office/powerpoint/2010/main" val="4224321219"/>
      </p:ext>
    </p:extLst>
  </p:cSld>
  <p:clrMapOvr>
    <a:masterClrMapping/>
  </p:clrMapOvr>
</p:sld>
</file>

<file path=ppt/theme/theme1.xml><?xml version="1.0" encoding="utf-8"?>
<a:theme xmlns:a="http://schemas.openxmlformats.org/drawingml/2006/main" name="Vlastní návrh">
  <a:themeElements>
    <a:clrScheme name="Vlastní 1">
      <a:dk1>
        <a:sysClr val="windowText" lastClr="000000"/>
      </a:dk1>
      <a:lt1>
        <a:sysClr val="window" lastClr="FFFFFF"/>
      </a:lt1>
      <a:dk2>
        <a:srgbClr val="44546A"/>
      </a:dk2>
      <a:lt2>
        <a:srgbClr val="E7E6E6"/>
      </a:lt2>
      <a:accent1>
        <a:srgbClr val="428D96"/>
      </a:accent1>
      <a:accent2>
        <a:srgbClr val="CFDBDD"/>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5974</TotalTime>
  <Words>2088</Words>
  <Application>Microsoft Office PowerPoint</Application>
  <PresentationFormat>Širokoúhlá obrazovka</PresentationFormat>
  <Paragraphs>157</Paragraphs>
  <Slides>17</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17</vt:i4>
      </vt:variant>
    </vt:vector>
  </HeadingPairs>
  <TitlesOfParts>
    <vt:vector size="23" baseType="lpstr">
      <vt:lpstr>Arial</vt:lpstr>
      <vt:lpstr>Calibri</vt:lpstr>
      <vt:lpstr>Calibri Light</vt:lpstr>
      <vt:lpstr>Palatino Linotype</vt:lpstr>
      <vt:lpstr>Wingdings</vt:lpstr>
      <vt:lpstr>Vlastní návrh</vt:lpstr>
      <vt:lpstr>Celostátní seminář ředitelů  středních průmyslových škol</vt:lpstr>
      <vt:lpstr>Inovace oborové soustavy</vt:lpstr>
      <vt:lpstr>Odborné platformy a jejich předsednictví</vt:lpstr>
      <vt:lpstr>Personální obsazení předsednictví</vt:lpstr>
      <vt:lpstr> Odborná platforma A - obory technického zaměření (ukázka)</vt:lpstr>
      <vt:lpstr>Odborná platforma A - obory technického zaměření  </vt:lpstr>
      <vt:lpstr>Parametry financování škol  v oblasti nadtarifních složek platu </vt:lpstr>
      <vt:lpstr>Parametry nadtarifních složek platu</vt:lpstr>
      <vt:lpstr>Parametry financování škol  v oblasti nepedagogické práce</vt:lpstr>
      <vt:lpstr>Související systémové oblasti, které mají vliv na dimenzování nepedagogické práce</vt:lpstr>
      <vt:lpstr>Financování IT techniky z národního programu obnovy v podmínkách SŠ </vt:lpstr>
      <vt:lpstr>Plánujeme</vt:lpstr>
      <vt:lpstr>Podmínky zdravotní způsobilosti některých oborů vzdělání</vt:lpstr>
      <vt:lpstr>Posuzování Zdravotní způsobilost uchazeče ke studiu na střední škole  - východiska</vt:lpstr>
      <vt:lpstr>Posuzování zdravotní způsobilosti uchazečů o studium na střední škole  – problematické okruhy</vt:lpstr>
      <vt:lpstr>Vyhláška č. 180/2015</vt:lpstr>
      <vt:lpstr>Posuzování zdravotní způsobilosti uchazečů o studium na střední škole  – problematické okruhy</vt:lpstr>
    </vt:vector>
  </TitlesOfParts>
  <Company>Ministerstvo školství, mládeže a tělovýchovy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Změny financování regionálního školství</dc:title>
  <dc:creator>Matušková Zuzana</dc:creator>
  <cp:lastModifiedBy>Jiří Zajíček</cp:lastModifiedBy>
  <cp:revision>635</cp:revision>
  <cp:lastPrinted>2019-05-15T06:21:40Z</cp:lastPrinted>
  <dcterms:created xsi:type="dcterms:W3CDTF">2019-01-09T13:02:45Z</dcterms:created>
  <dcterms:modified xsi:type="dcterms:W3CDTF">2022-10-13T06:35:05Z</dcterms:modified>
</cp:coreProperties>
</file>