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3"/>
  </p:notesMasterIdLst>
  <p:sldIdLst>
    <p:sldId id="264" r:id="rId6"/>
    <p:sldId id="285" r:id="rId7"/>
    <p:sldId id="269" r:id="rId8"/>
    <p:sldId id="340" r:id="rId9"/>
    <p:sldId id="266" r:id="rId10"/>
    <p:sldId id="268" r:id="rId11"/>
    <p:sldId id="328" r:id="rId12"/>
    <p:sldId id="329" r:id="rId13"/>
    <p:sldId id="318" r:id="rId14"/>
    <p:sldId id="319" r:id="rId15"/>
    <p:sldId id="320" r:id="rId16"/>
    <p:sldId id="321" r:id="rId17"/>
    <p:sldId id="267" r:id="rId18"/>
    <p:sldId id="295" r:id="rId19"/>
    <p:sldId id="290" r:id="rId20"/>
    <p:sldId id="341" r:id="rId21"/>
    <p:sldId id="263" r:id="rId22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3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59091" autoAdjust="0"/>
  </p:normalViewPr>
  <p:slideViewPr>
    <p:cSldViewPr snapToGrid="0">
      <p:cViewPr varScale="1">
        <p:scale>
          <a:sx n="58" d="100"/>
          <a:sy n="58" d="100"/>
        </p:scale>
        <p:origin x="2021" y="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ří Zajíček" userId="d26f12ba9d4f7bc7" providerId="LiveId" clId="{8CBEFB8E-FB0D-424D-AAB9-AD3003C3FF98}"/>
    <pc:docChg chg="modSld">
      <pc:chgData name="Jiří Zajíček" userId="d26f12ba9d4f7bc7" providerId="LiveId" clId="{8CBEFB8E-FB0D-424D-AAB9-AD3003C3FF98}" dt="2022-10-12T07:20:57.738" v="3" actId="20577"/>
      <pc:docMkLst>
        <pc:docMk/>
      </pc:docMkLst>
      <pc:sldChg chg="modSp mod">
        <pc:chgData name="Jiří Zajíček" userId="d26f12ba9d4f7bc7" providerId="LiveId" clId="{8CBEFB8E-FB0D-424D-AAB9-AD3003C3FF98}" dt="2022-10-12T07:20:57.738" v="3" actId="20577"/>
        <pc:sldMkLst>
          <pc:docMk/>
          <pc:sldMk cId="802287709" sldId="328"/>
        </pc:sldMkLst>
        <pc:spChg chg="mod">
          <ac:chgData name="Jiří Zajíček" userId="d26f12ba9d4f7bc7" providerId="LiveId" clId="{8CBEFB8E-FB0D-424D-AAB9-AD3003C3FF98}" dt="2022-10-12T07:20:57.738" v="3" actId="20577"/>
          <ac:spMkLst>
            <pc:docMk/>
            <pc:sldMk cId="802287709" sldId="328"/>
            <ac:spMk id="3" creationId="{C37ABCE1-52E0-4AFB-89A6-F0820694E2E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58481-CB8E-4C92-869C-88D5DAFCB43A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EEF03-EFC5-4A70-A2B9-319C61BB90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646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739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0" dirty="0"/>
              <a:t>Oprávnění žadatelé: SŠ, VOŠ, DM, INT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E7D07-1278-45DF-9C2C-58C2B91B11B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312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958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100" b="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E7D07-1278-45DF-9C2C-58C2B91B11B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16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555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/>
              <a:t>Kvalifikace dvojjazyčný asistent SŠ </a:t>
            </a:r>
          </a:p>
          <a:p>
            <a:pPr marL="342900" indent="-342900">
              <a:buFontTx/>
              <a:buChar char="-"/>
            </a:pPr>
            <a:r>
              <a:rPr lang="cs-CZ" dirty="0"/>
              <a:t>jako u pozice asistent pedagoga dle zákona č. 563/2004 Sb. (+ </a:t>
            </a:r>
            <a:r>
              <a:rPr lang="cs-CZ" dirty="0" err="1"/>
              <a:t>vyhl</a:t>
            </a:r>
            <a:r>
              <a:rPr lang="cs-CZ" dirty="0"/>
              <a:t>. č. 317/2005 Sb.) + cizí jazyk na komunikativní úrovni</a:t>
            </a:r>
          </a:p>
          <a:p>
            <a:pPr marL="342900" indent="-342900">
              <a:buFontTx/>
              <a:buChar char="-"/>
            </a:pPr>
            <a:r>
              <a:rPr lang="cs-CZ" dirty="0"/>
              <a:t>výjimka: nekvalifikovaný asistent, nutnost získat kvalifikaci do 1 roku od nástupu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F18F9C-B358-4039-B1B4-F679DC4D563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0758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798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790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100" dirty="0">
              <a:effectLst/>
              <a:latin typeface="+mn-lt"/>
              <a:ea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DD0036-6E7B-4C83-95E7-A427604A587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76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800" u="none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DD0036-6E7B-4C83-95E7-A427604A587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3198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DD0036-6E7B-4C83-95E7-A427604A587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108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DD0036-6E7B-4C83-95E7-A427604A5870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8504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DD0036-6E7B-4C83-95E7-A427604A587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5066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Ovlivnění intervencí = ovlivnění aktivitami (skutečně spočítat)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624937-1E33-45FD-9429-58ED8F56904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888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48051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EEF03-EFC5-4A70-A2B9-319C61BB90B9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563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hyperlink" Target="mailto:Jmeno.Prijemni@msmt.cz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 JAK titul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691665-F4D8-42C1-B599-772A725B1D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>
              <a:defRPr cap="small" baseline="0">
                <a:latin typeface="+mn-lt"/>
              </a:defRPr>
            </a:lvl1pPr>
          </a:lstStyle>
          <a:p>
            <a:r>
              <a:rPr lang="cs-CZ" dirty="0"/>
              <a:t>Hlavní nadpis</a:t>
            </a:r>
          </a:p>
        </p:txBody>
      </p:sp>
      <p:sp>
        <p:nvSpPr>
          <p:cNvPr id="4" name="Zástupný symbol pro obsah 10">
            <a:extLst>
              <a:ext uri="{FF2B5EF4-FFF2-40B4-BE49-F238E27FC236}">
                <a16:creationId xmlns:a16="http://schemas.microsoft.com/office/drawing/2014/main" id="{7A24A590-A866-43FB-B206-EF4BB330A9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87359"/>
            <a:ext cx="7391400" cy="1730828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cs-CZ" sz="2400" dirty="0"/>
              <a:t>Programové období 2021 – 2027, </a:t>
            </a:r>
            <a:r>
              <a:rPr lang="cs-CZ" sz="2400" dirty="0">
                <a:solidFill>
                  <a:srgbClr val="FF0000"/>
                </a:solidFill>
              </a:rPr>
              <a:t>DD. MM. 2021, </a:t>
            </a:r>
            <a:br>
              <a:rPr lang="cs-CZ" sz="2400" dirty="0"/>
            </a:br>
            <a:r>
              <a:rPr lang="cs-CZ" sz="2400" dirty="0"/>
              <a:t>Ministerstvo školství, mládeže a tělovýchovy</a:t>
            </a:r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05403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ělící OP JAK obecn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D6E6E5-798F-49F5-B692-25AA0C3BE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2757" y="2008414"/>
            <a:ext cx="7756072" cy="1420585"/>
          </a:xfrm>
        </p:spPr>
        <p:txBody>
          <a:bodyPr anchor="ctr">
            <a:noAutofit/>
          </a:bodyPr>
          <a:lstStyle>
            <a:lvl1pPr algn="l">
              <a:defRPr sz="4000" cap="small" baseline="0"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cs-CZ" dirty="0"/>
              <a:t>Dělící </a:t>
            </a:r>
            <a:r>
              <a:rPr lang="cs-CZ" dirty="0" err="1"/>
              <a:t>slide</a:t>
            </a:r>
            <a:r>
              <a:rPr lang="cs-CZ" dirty="0"/>
              <a:t> - 1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F3D385F-D0E6-4564-9C4D-C1BCAB1C79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2757" y="3543300"/>
            <a:ext cx="10564586" cy="91870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rgbClr val="002060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indent="0">
              <a:buNone/>
            </a:pPr>
            <a:r>
              <a:rPr lang="cs-CZ" sz="2400" dirty="0">
                <a:solidFill>
                  <a:srgbClr val="173070"/>
                </a:solidFill>
                <a:latin typeface="+mn-lt"/>
              </a:rPr>
              <a:t>Vzor pro obecné informace k OP JAK</a:t>
            </a:r>
            <a:endParaRPr lang="cs-CZ" sz="2400" dirty="0">
              <a:solidFill>
                <a:srgbClr val="173070"/>
              </a:solidFill>
              <a:latin typeface="Montserrat" panose="00000500000000000000" pitchFamily="50" charset="-18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43E29FC-C5AB-4A8D-89A5-C94DC4451C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6800" y="0"/>
            <a:ext cx="3805200" cy="38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44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ělící PO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D6E6E5-798F-49F5-B692-25AA0C3BE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2757" y="2008414"/>
            <a:ext cx="7756072" cy="1420585"/>
          </a:xfrm>
        </p:spPr>
        <p:txBody>
          <a:bodyPr anchor="ctr">
            <a:noAutofit/>
          </a:bodyPr>
          <a:lstStyle>
            <a:lvl1pPr algn="l">
              <a:defRPr sz="4000" cap="small" baseline="0">
                <a:solidFill>
                  <a:srgbClr val="002060"/>
                </a:solidFill>
              </a:defRPr>
            </a:lvl1pPr>
          </a:lstStyle>
          <a:p>
            <a:r>
              <a:rPr lang="cs-CZ" dirty="0"/>
              <a:t>Dělící </a:t>
            </a:r>
            <a:r>
              <a:rPr lang="cs-CZ" dirty="0" err="1"/>
              <a:t>slide</a:t>
            </a:r>
            <a:r>
              <a:rPr lang="cs-CZ" dirty="0"/>
              <a:t> - 2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F3D385F-D0E6-4564-9C4D-C1BCAB1C79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2757" y="3543300"/>
            <a:ext cx="10564586" cy="91870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rgbClr val="002060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indent="0">
              <a:buNone/>
            </a:pPr>
            <a:r>
              <a:rPr lang="cs-CZ" sz="2400" dirty="0">
                <a:solidFill>
                  <a:srgbClr val="173070"/>
                </a:solidFill>
                <a:latin typeface="+mn-lt"/>
              </a:rPr>
              <a:t>Vzor pro informace k prioritě 1 – Výzkum a vývoj</a:t>
            </a:r>
            <a:endParaRPr lang="cs-CZ" sz="2400" dirty="0">
              <a:solidFill>
                <a:srgbClr val="173070"/>
              </a:solidFill>
              <a:latin typeface="Montserrat" panose="00000500000000000000" pitchFamily="50" charset="-18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A4F14DD-E5DC-45CA-907A-E52FDF260D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6800" y="0"/>
            <a:ext cx="3805200" cy="38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2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ělící PO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D6E6E5-798F-49F5-B692-25AA0C3BE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2757" y="2008414"/>
            <a:ext cx="7756072" cy="1420585"/>
          </a:xfrm>
        </p:spPr>
        <p:txBody>
          <a:bodyPr anchor="ctr">
            <a:noAutofit/>
          </a:bodyPr>
          <a:lstStyle>
            <a:lvl1pPr algn="l">
              <a:defRPr sz="4000" cap="small" baseline="0">
                <a:solidFill>
                  <a:srgbClr val="002060"/>
                </a:solidFill>
              </a:defRPr>
            </a:lvl1pPr>
          </a:lstStyle>
          <a:p>
            <a:r>
              <a:rPr lang="cs-CZ" dirty="0"/>
              <a:t>Dělící </a:t>
            </a:r>
            <a:r>
              <a:rPr lang="cs-CZ" dirty="0" err="1"/>
              <a:t>slide</a:t>
            </a:r>
            <a:r>
              <a:rPr lang="cs-CZ" dirty="0"/>
              <a:t> - 3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F3D385F-D0E6-4564-9C4D-C1BCAB1C79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2757" y="3543300"/>
            <a:ext cx="10564586" cy="91870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rgbClr val="002060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indent="0">
              <a:buNone/>
            </a:pPr>
            <a:r>
              <a:rPr lang="cs-CZ" sz="2400" dirty="0">
                <a:solidFill>
                  <a:srgbClr val="173070"/>
                </a:solidFill>
                <a:latin typeface="+mn-lt"/>
              </a:rPr>
              <a:t>Vzor pro informace k prioritě 2 - Vzdělávání</a:t>
            </a:r>
            <a:endParaRPr lang="cs-CZ" sz="2400" dirty="0">
              <a:solidFill>
                <a:srgbClr val="173070"/>
              </a:solidFill>
              <a:latin typeface="Montserrat" panose="00000500000000000000" pitchFamily="50" charset="-18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3D7AB2-D5EE-4EA7-86CC-B0A23D728C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254" y="0"/>
            <a:ext cx="3804746" cy="3804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1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xt OP JAK obecně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D6E6E5-798F-49F5-B692-25AA0C3BE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2757" y="436563"/>
            <a:ext cx="10564586" cy="918707"/>
          </a:xfrm>
        </p:spPr>
        <p:txBody>
          <a:bodyPr anchor="ctr">
            <a:noAutofit/>
          </a:bodyPr>
          <a:lstStyle>
            <a:lvl1pPr algn="l">
              <a:defRPr sz="4000" cap="small" baseline="0"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r>
              <a:rPr lang="cs-CZ" dirty="0"/>
              <a:t> - 1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F3D385F-D0E6-4564-9C4D-C1BCAB1C79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2757" y="1485899"/>
            <a:ext cx="10564586" cy="408214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rgbClr val="002060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400" dirty="0">
                <a:solidFill>
                  <a:srgbClr val="173070"/>
                </a:solidFill>
                <a:latin typeface="+mn-lt"/>
              </a:rPr>
              <a:t>Vzor pro obecné informace k OP JAK </a:t>
            </a:r>
          </a:p>
        </p:txBody>
      </p:sp>
    </p:spTree>
    <p:extLst>
      <p:ext uri="{BB962C8B-B14F-4D97-AF65-F5344CB8AC3E}">
        <p14:creationId xmlns:p14="http://schemas.microsoft.com/office/powerpoint/2010/main" val="914555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xt PO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D6E6E5-798F-49F5-B692-25AA0C3BE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2757" y="436563"/>
            <a:ext cx="10564586" cy="918707"/>
          </a:xfrm>
        </p:spPr>
        <p:txBody>
          <a:bodyPr anchor="ctr">
            <a:noAutofit/>
          </a:bodyPr>
          <a:lstStyle>
            <a:lvl1pPr algn="l">
              <a:defRPr sz="4000" cap="small" baseline="0">
                <a:solidFill>
                  <a:srgbClr val="002060"/>
                </a:solidFill>
              </a:defRPr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r>
              <a:rPr lang="cs-CZ" dirty="0"/>
              <a:t> - 2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F3D385F-D0E6-4564-9C4D-C1BCAB1C79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2757" y="1485899"/>
            <a:ext cx="10564586" cy="408214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rgbClr val="002060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400" dirty="0">
                <a:solidFill>
                  <a:srgbClr val="173070"/>
                </a:solidFill>
                <a:latin typeface="+mn-lt"/>
              </a:rPr>
              <a:t>Vzor pro informace k prioritě 1 – Výzkum a vývoj </a:t>
            </a:r>
          </a:p>
        </p:txBody>
      </p:sp>
    </p:spTree>
    <p:extLst>
      <p:ext uri="{BB962C8B-B14F-4D97-AF65-F5344CB8AC3E}">
        <p14:creationId xmlns:p14="http://schemas.microsoft.com/office/powerpoint/2010/main" val="2405484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xt PO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D6E6E5-798F-49F5-B692-25AA0C3BE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2757" y="436563"/>
            <a:ext cx="10564586" cy="918707"/>
          </a:xfrm>
        </p:spPr>
        <p:txBody>
          <a:bodyPr anchor="ctr">
            <a:noAutofit/>
          </a:bodyPr>
          <a:lstStyle>
            <a:lvl1pPr algn="l">
              <a:defRPr sz="4000" cap="small" baseline="0">
                <a:solidFill>
                  <a:srgbClr val="002060"/>
                </a:solidFill>
              </a:defRPr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r>
              <a:rPr lang="cs-CZ" dirty="0"/>
              <a:t> - 3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F3D385F-D0E6-4564-9C4D-C1BCAB1C79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2757" y="1485899"/>
            <a:ext cx="10564586" cy="408214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rgbClr val="002060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400" dirty="0">
                <a:solidFill>
                  <a:srgbClr val="173070"/>
                </a:solidFill>
                <a:latin typeface="+mn-lt"/>
              </a:rPr>
              <a:t>Vzor pro informace k prioritě 2 - Vzdělávání</a:t>
            </a:r>
            <a:endParaRPr lang="cs-CZ" sz="2400" dirty="0">
              <a:solidFill>
                <a:srgbClr val="173070"/>
              </a:solidFill>
              <a:latin typeface="Montserrat" panose="00000500000000000000" pitchFamily="50" charset="-18"/>
            </a:endParaRPr>
          </a:p>
          <a:p>
            <a:pPr marL="0" indent="0">
              <a:buNone/>
            </a:pPr>
            <a:endParaRPr lang="cs-CZ" sz="2400" dirty="0">
              <a:solidFill>
                <a:srgbClr val="173070"/>
              </a:solidFill>
              <a:latin typeface="Montserrat" panose="00000500000000000000" pitchFamily="50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058816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Sloupce OP JA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B7D674-EBC9-4DC9-BBE3-809E980FD6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6"/>
            <a:ext cx="10515600" cy="1226608"/>
          </a:xfrm>
        </p:spPr>
        <p:txBody>
          <a:bodyPr>
            <a:noAutofit/>
          </a:bodyPr>
          <a:lstStyle>
            <a:lvl1pPr>
              <a:defRPr sz="4000">
                <a:solidFill>
                  <a:srgbClr val="173070"/>
                </a:solidFill>
                <a:latin typeface="+mn-lt"/>
              </a:defRPr>
            </a:lvl1pPr>
          </a:lstStyle>
          <a:p>
            <a:r>
              <a:rPr lang="cs-CZ" dirty="0">
                <a:latin typeface="+mn-lt"/>
              </a:rPr>
              <a:t>NADPIS – obecně OP JAK</a:t>
            </a:r>
            <a:endParaRPr lang="cs-CZ" dirty="0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C0946D7-1616-430F-B9AE-8F2858A9964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1681163"/>
            <a:ext cx="5157787" cy="3968866"/>
          </a:xfrm>
          <a:prstGeom prst="rect">
            <a:avLst/>
          </a:prstGeom>
        </p:spPr>
        <p:txBody>
          <a:bodyPr>
            <a:noAutofit/>
          </a:bodyPr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rgbClr val="173070"/>
                </a:solidFill>
                <a:latin typeface="+mn-lt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8B76395A-FCD8-4AAD-B4B9-C355D138FC3B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1681163"/>
            <a:ext cx="5183188" cy="3968866"/>
          </a:xfrm>
          <a:prstGeom prst="rect">
            <a:avLst/>
          </a:prstGeom>
        </p:spPr>
        <p:txBody>
          <a:bodyPr>
            <a:no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rgbClr val="173070"/>
                </a:solidFill>
                <a:latin typeface="+mn-lt"/>
              </a:defRPr>
            </a:lvl1pPr>
          </a:lstStyle>
          <a:p>
            <a:pPr lvl="0"/>
            <a:r>
              <a:rPr lang="cs-CZ" dirty="0">
                <a:latin typeface="+mn-lt"/>
              </a:rPr>
              <a:t>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8555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Sloupce PO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B7D674-EBC9-4DC9-BBE3-809E980FD6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6"/>
            <a:ext cx="10515600" cy="1226608"/>
          </a:xfrm>
        </p:spPr>
        <p:txBody>
          <a:bodyPr>
            <a:noAutofit/>
          </a:bodyPr>
          <a:lstStyle>
            <a:lvl1pPr>
              <a:defRPr sz="4000">
                <a:solidFill>
                  <a:srgbClr val="173070"/>
                </a:solidFill>
              </a:defRPr>
            </a:lvl1pPr>
          </a:lstStyle>
          <a:p>
            <a:r>
              <a:rPr lang="cs-CZ" dirty="0"/>
              <a:t>NADPIS – priorita 1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C0946D7-1616-430F-B9AE-8F2858A9964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1681163"/>
            <a:ext cx="5157787" cy="3968866"/>
          </a:xfrm>
          <a:prstGeom prst="rect">
            <a:avLst/>
          </a:prstGeom>
        </p:spPr>
        <p:txBody>
          <a:bodyPr>
            <a:noAutofit/>
          </a:bodyPr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rgbClr val="173070"/>
                </a:solidFill>
                <a:latin typeface="+mn-lt"/>
              </a:defRPr>
            </a:lvl1pPr>
          </a:lstStyle>
          <a:p>
            <a:pPr lvl="0"/>
            <a:r>
              <a:rPr lang="cs-CZ" dirty="0">
                <a:latin typeface="+mn-lt"/>
              </a:rPr>
              <a:t>Text</a:t>
            </a:r>
            <a:endParaRPr lang="cs-CZ" dirty="0"/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8B76395A-FCD8-4AAD-B4B9-C355D138FC3B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1681163"/>
            <a:ext cx="5183188" cy="3968866"/>
          </a:xfrm>
          <a:prstGeom prst="rect">
            <a:avLst/>
          </a:prstGeom>
        </p:spPr>
        <p:txBody>
          <a:bodyPr>
            <a:no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rgbClr val="173070"/>
                </a:solidFill>
                <a:latin typeface="+mn-lt"/>
              </a:defRPr>
            </a:lvl1pPr>
          </a:lstStyle>
          <a:p>
            <a:pPr lvl="0"/>
            <a:r>
              <a:rPr lang="cs-CZ" dirty="0">
                <a:latin typeface="+mn-lt"/>
              </a:rPr>
              <a:t>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8365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Sloupce PO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B7D674-EBC9-4DC9-BBE3-809E980FD6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6"/>
            <a:ext cx="10515600" cy="1226608"/>
          </a:xfrm>
        </p:spPr>
        <p:txBody>
          <a:bodyPr>
            <a:noAutofit/>
          </a:bodyPr>
          <a:lstStyle>
            <a:lvl1pPr>
              <a:defRPr sz="4000">
                <a:solidFill>
                  <a:srgbClr val="173070"/>
                </a:solidFill>
              </a:defRPr>
            </a:lvl1pPr>
          </a:lstStyle>
          <a:p>
            <a:r>
              <a:rPr lang="cs-CZ" dirty="0"/>
              <a:t>NADPIS – priorita 2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C0946D7-1616-430F-B9AE-8F2858A9964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1681163"/>
            <a:ext cx="5157787" cy="3968866"/>
          </a:xfrm>
          <a:prstGeom prst="rect">
            <a:avLst/>
          </a:prstGeom>
        </p:spPr>
        <p:txBody>
          <a:bodyPr>
            <a:noAutofit/>
          </a:bodyPr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rgbClr val="173070"/>
                </a:solidFill>
                <a:latin typeface="+mn-lt"/>
              </a:defRPr>
            </a:lvl1pPr>
          </a:lstStyle>
          <a:p>
            <a:pPr lvl="0"/>
            <a:r>
              <a:rPr lang="cs-CZ" dirty="0">
                <a:latin typeface="+mn-lt"/>
              </a:rPr>
              <a:t>Text</a:t>
            </a:r>
            <a:endParaRPr lang="cs-CZ" dirty="0"/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8B76395A-FCD8-4AAD-B4B9-C355D138FC3B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1681163"/>
            <a:ext cx="5183188" cy="3968866"/>
          </a:xfrm>
          <a:prstGeom prst="rect">
            <a:avLst/>
          </a:prstGeom>
        </p:spPr>
        <p:txBody>
          <a:bodyPr>
            <a:no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rgbClr val="173070"/>
                </a:solidFill>
                <a:latin typeface="+mn-lt"/>
              </a:defRPr>
            </a:lvl1pPr>
          </a:lstStyle>
          <a:p>
            <a:pPr lvl="0"/>
            <a:r>
              <a:rPr lang="cs-CZ" dirty="0">
                <a:latin typeface="+mn-lt"/>
              </a:rPr>
              <a:t>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4090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ečn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691665-F4D8-42C1-B599-772A725B1D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>
              <a:defRPr cap="none" baseline="0"/>
            </a:lvl1pPr>
          </a:lstStyle>
          <a:p>
            <a:r>
              <a:rPr lang="cs-CZ" dirty="0"/>
              <a:t>Děkuji za pozornost</a:t>
            </a:r>
          </a:p>
        </p:txBody>
      </p:sp>
      <p:sp>
        <p:nvSpPr>
          <p:cNvPr id="6" name="Zástupný symbol pro obsah 2">
            <a:extLst>
              <a:ext uri="{FF2B5EF4-FFF2-40B4-BE49-F238E27FC236}">
                <a16:creationId xmlns:a16="http://schemas.microsoft.com/office/drawing/2014/main" id="{8104B2D5-FA0C-46A1-8B54-36094BE26D22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8199" y="3682998"/>
            <a:ext cx="7711831" cy="2108201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+mn-lt"/>
              </a:defRPr>
            </a:lvl1pPr>
          </a:lstStyle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pl-PL" sz="2000" b="1" dirty="0">
                <a:solidFill>
                  <a:srgbClr val="FF0000"/>
                </a:solidFill>
              </a:rPr>
              <a:t>Jméno Příjemní :)</a:t>
            </a:r>
          </a:p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cs-CZ" sz="2000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Jmeno.Prijemni@msmt.cz</a:t>
            </a:r>
            <a:endParaRPr lang="cs-CZ" sz="20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600"/>
              </a:spcBef>
            </a:pPr>
            <a:endParaRPr lang="cs-CZ" sz="2000" b="1" dirty="0"/>
          </a:p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cs-CZ" sz="2000" dirty="0"/>
              <a:t>Další informace o OP JAN AMOS KOMENSKÝ (2021-2027) </a:t>
            </a:r>
          </a:p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cs-CZ" sz="2000" dirty="0"/>
              <a:t>jsou dostupné na webových stránkách </a:t>
            </a:r>
            <a:r>
              <a:rPr lang="cs-CZ" sz="2000" u="sng" dirty="0"/>
              <a:t>https://OPJAK.cz/</a:t>
            </a:r>
            <a:endParaRPr lang="cs-CZ" sz="2000" dirty="0"/>
          </a:p>
          <a:p>
            <a:pPr lvl="0">
              <a:lnSpc>
                <a:spcPct val="100000"/>
              </a:lnSpc>
              <a:spcBef>
                <a:spcPts val="600"/>
              </a:spcBef>
            </a:pPr>
            <a:endParaRPr lang="cs-CZ" sz="2000" b="1" dirty="0">
              <a:solidFill>
                <a:srgbClr val="FF0000"/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36411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F1DFB6E-71BE-4574-B84C-CC6B16685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8271"/>
            <a:ext cx="7391400" cy="930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HLAVNÍ NADPIS</a:t>
            </a:r>
          </a:p>
        </p:txBody>
      </p:sp>
      <p:sp>
        <p:nvSpPr>
          <p:cNvPr id="4" name="Zástupný nadpis 1">
            <a:extLst>
              <a:ext uri="{FF2B5EF4-FFF2-40B4-BE49-F238E27FC236}">
                <a16:creationId xmlns:a16="http://schemas.microsoft.com/office/drawing/2014/main" id="{48DB31F2-807B-44A6-86D5-A00E1C82203B}"/>
              </a:ext>
            </a:extLst>
          </p:cNvPr>
          <p:cNvSpPr txBox="1">
            <a:spLocks/>
          </p:cNvSpPr>
          <p:nvPr userDrawn="1"/>
        </p:nvSpPr>
        <p:spPr>
          <a:xfrm>
            <a:off x="6440557" y="5923723"/>
            <a:ext cx="1789043" cy="5645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baseline="0">
                <a:solidFill>
                  <a:schemeClr val="bg1"/>
                </a:solidFill>
                <a:latin typeface="Montserrat" panose="00000500000000000000" pitchFamily="50" charset="-18"/>
                <a:ea typeface="+mj-ea"/>
                <a:cs typeface="+mj-cs"/>
              </a:defRPr>
            </a:lvl1pPr>
          </a:lstStyle>
          <a:p>
            <a:pPr algn="r"/>
            <a:r>
              <a:rPr lang="cs-CZ" sz="1800" dirty="0">
                <a:latin typeface="+mn-lt"/>
              </a:rPr>
              <a:t>OPJAK.CZ</a:t>
            </a:r>
          </a:p>
          <a:p>
            <a:pPr algn="r"/>
            <a:r>
              <a:rPr lang="cs-CZ" sz="1800" dirty="0">
                <a:latin typeface="+mn-lt"/>
              </a:rPr>
              <a:t>MSMT.CZ</a:t>
            </a:r>
          </a:p>
        </p:txBody>
      </p:sp>
      <p:sp>
        <p:nvSpPr>
          <p:cNvPr id="5" name="Zástupný nadpis 1">
            <a:extLst>
              <a:ext uri="{FF2B5EF4-FFF2-40B4-BE49-F238E27FC236}">
                <a16:creationId xmlns:a16="http://schemas.microsoft.com/office/drawing/2014/main" id="{D281819F-91D4-493D-BE08-DCE51E69C2BA}"/>
              </a:ext>
            </a:extLst>
          </p:cNvPr>
          <p:cNvSpPr txBox="1">
            <a:spLocks/>
          </p:cNvSpPr>
          <p:nvPr userDrawn="1"/>
        </p:nvSpPr>
        <p:spPr>
          <a:xfrm>
            <a:off x="838200" y="549465"/>
            <a:ext cx="3812877" cy="12620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baseline="0">
                <a:solidFill>
                  <a:schemeClr val="bg1"/>
                </a:solidFill>
                <a:latin typeface="Montserrat" panose="00000500000000000000" pitchFamily="50" charset="-18"/>
                <a:ea typeface="+mj-ea"/>
                <a:cs typeface="+mj-cs"/>
              </a:defRPr>
            </a:lvl1pPr>
          </a:lstStyle>
          <a:p>
            <a:pPr algn="l"/>
            <a:r>
              <a:rPr lang="cs-CZ" sz="2800" b="1" dirty="0">
                <a:latin typeface="+mn-lt"/>
              </a:rPr>
              <a:t>Operační program</a:t>
            </a:r>
          </a:p>
          <a:p>
            <a:pPr algn="l"/>
            <a:r>
              <a:rPr lang="cs-CZ" sz="2800" b="1" dirty="0">
                <a:latin typeface="+mn-lt"/>
              </a:rPr>
              <a:t>Jan Amos Komenský</a:t>
            </a:r>
          </a:p>
        </p:txBody>
      </p:sp>
    </p:spTree>
    <p:extLst>
      <p:ext uri="{BB962C8B-B14F-4D97-AF65-F5344CB8AC3E}">
        <p14:creationId xmlns:p14="http://schemas.microsoft.com/office/powerpoint/2010/main" val="3805500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49" r:id="rId5"/>
    <p:sldLayoutId id="2147483660" r:id="rId6"/>
    <p:sldLayoutId id="2147483661" r:id="rId7"/>
    <p:sldLayoutId id="2147483653" r:id="rId8"/>
    <p:sldLayoutId id="2147483665" r:id="rId9"/>
    <p:sldLayoutId id="2147483666" r:id="rId10"/>
    <p:sldLayoutId id="21474836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Montserrat" panose="00000500000000000000" pitchFamily="50" charset="-18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Montserrat" panose="00000500000000000000" pitchFamily="50" charset="-18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Montserrat" panose="00000500000000000000" pitchFamily="50" charset="-18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Montserrat" panose="00000500000000000000" pitchFamily="50" charset="-18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Montserrat" panose="00000500000000000000" pitchFamily="50" charset="-18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opjak.cz/vyzvy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opjak.cz/seminare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dotazyZP@msmt.cz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lucie.karesova@msmt.cz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opjak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CF75EB-7515-4DE0-B724-C3CA2CBB5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Šablony pro SŠ a VOŠ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E3F4421-1F25-49FA-863D-4CE035C0B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b="1" dirty="0">
                <a:solidFill>
                  <a:prstClr val="white"/>
                </a:solidFill>
              </a:rPr>
              <a:t>Asociace středních průmyslových škol ČR 12. 10. 2022</a:t>
            </a:r>
          </a:p>
          <a:p>
            <a:pPr lvl="0"/>
            <a:endParaRPr lang="cs-CZ" sz="2400" b="1" dirty="0">
              <a:solidFill>
                <a:prstClr val="white"/>
              </a:solidFill>
            </a:endParaRPr>
          </a:p>
          <a:p>
            <a:pPr lvl="0"/>
            <a:r>
              <a:rPr lang="cs-CZ" sz="2400" dirty="0">
                <a:solidFill>
                  <a:prstClr val="white"/>
                </a:solidFill>
              </a:rPr>
              <a:t>Programové období 2021 – 2027 </a:t>
            </a:r>
          </a:p>
          <a:p>
            <a:pPr lvl="0"/>
            <a:r>
              <a:rPr lang="cs-CZ" sz="2400" dirty="0">
                <a:solidFill>
                  <a:prstClr val="white"/>
                </a:solidFill>
              </a:rPr>
              <a:t>Ministerstvo školství, mládeže a tělovýchovy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925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Základní informace k výzvě 02_22_003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>
                <a:hlinkClick r:id="rId3"/>
              </a:rPr>
              <a:t>https://opjak.cz/vyzvy/</a:t>
            </a:r>
            <a:endParaRPr lang="cs-CZ" b="1" dirty="0"/>
          </a:p>
          <a:p>
            <a:r>
              <a:rPr lang="cs-CZ" dirty="0"/>
              <a:t>Datum ukončení příjmu žádostí: 30. 11. 2022 ve 14 hodin</a:t>
            </a:r>
          </a:p>
          <a:p>
            <a:r>
              <a:rPr lang="cs-CZ" dirty="0"/>
              <a:t>Délka projektů: 24 – 36 měsíců</a:t>
            </a:r>
          </a:p>
          <a:p>
            <a:r>
              <a:rPr lang="cs-CZ" dirty="0"/>
              <a:t>Sledovaná období: 3 (9/9/6-18)</a:t>
            </a:r>
          </a:p>
          <a:p>
            <a:r>
              <a:rPr lang="cs-CZ" dirty="0"/>
              <a:t>Nejzazší datum pro ukončení projektu: 31. 1. 2026</a:t>
            </a:r>
          </a:p>
          <a:p>
            <a:endParaRPr lang="cs-CZ" dirty="0"/>
          </a:p>
          <a:p>
            <a:r>
              <a:rPr lang="cs-CZ" dirty="0"/>
              <a:t>Návaznost na výzvy v OP VVV: </a:t>
            </a:r>
          </a:p>
          <a:p>
            <a:pPr marL="342900" indent="-342900">
              <a:buFontTx/>
              <a:buChar char="-"/>
            </a:pPr>
            <a:r>
              <a:rPr lang="cs-CZ" dirty="0"/>
              <a:t>nesmí být souběh projektů: 65/66</a:t>
            </a:r>
          </a:p>
          <a:p>
            <a:pPr marL="342900" indent="-342900">
              <a:buFontTx/>
              <a:buChar char="-"/>
            </a:pPr>
            <a:r>
              <a:rPr lang="cs-CZ" dirty="0"/>
              <a:t>může být souběh projektů, ale ne aktivit: výzva 75 a 78</a:t>
            </a:r>
          </a:p>
        </p:txBody>
      </p:sp>
    </p:spTree>
    <p:extLst>
      <p:ext uri="{BB962C8B-B14F-4D97-AF65-F5344CB8AC3E}">
        <p14:creationId xmlns:p14="http://schemas.microsoft.com/office/powerpoint/2010/main" val="2958520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Dokumentace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u="sng" dirty="0">
                <a:solidFill>
                  <a:srgbClr val="0563C1"/>
                </a:solidFill>
              </a:rPr>
              <a:t>https://opjak.cz/vyzvy/vyzva-c-02_22_003-sablony-pro-ss-a-vos-i/</a:t>
            </a:r>
            <a:endParaRPr lang="cs-CZ" b="1" dirty="0"/>
          </a:p>
          <a:p>
            <a:r>
              <a:rPr lang="cs-CZ" b="1" dirty="0"/>
              <a:t>Sekce Dokumenty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Výzva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Příloha č. 1 Hodnoticí kritéria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Příloha č. 2 Přehled šablon a jejich věcný výklad</a:t>
            </a:r>
          </a:p>
          <a:p>
            <a:r>
              <a:rPr lang="cs-CZ" sz="2000" dirty="0"/>
              <a:t>Přílohy k žádosti o podporu = příloha č. 6 </a:t>
            </a:r>
            <a:r>
              <a:rPr lang="cs-CZ" sz="2000" dirty="0" err="1"/>
              <a:t>PpŽP</a:t>
            </a:r>
            <a:r>
              <a:rPr lang="cs-CZ" sz="2000" dirty="0"/>
              <a:t> ZP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Pravidla pro žadatele a příjemce zjednodušených projektů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Pravidla pro zadávání a kontrolu veřejných zakázek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Právní akt + příloha Základní parametry projektu</a:t>
            </a:r>
          </a:p>
        </p:txBody>
      </p:sp>
    </p:spTree>
    <p:extLst>
      <p:ext uri="{BB962C8B-B14F-4D97-AF65-F5344CB8AC3E}">
        <p14:creationId xmlns:p14="http://schemas.microsoft.com/office/powerpoint/2010/main" val="2745164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B4E81B-71B9-42CD-8587-D194F2A6D8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Finanční rámec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6F82F51-6C3E-46E8-AA13-FD17DB21E0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b="1" dirty="0"/>
              <a:t>Maximální výše dotace pro SŠ a VOŠ </a:t>
            </a:r>
            <a:r>
              <a:rPr lang="cs-CZ" b="1" dirty="0"/>
              <a:t>= </a:t>
            </a:r>
            <a:r>
              <a:rPr lang="cs-CZ" dirty="0"/>
              <a:t>4</a:t>
            </a:r>
            <a:r>
              <a:rPr lang="cs-CZ" sz="2400" dirty="0"/>
              <a:t>00.000 Kč pro subjekt</a:t>
            </a:r>
          </a:p>
          <a:p>
            <a:pPr marL="0" indent="0">
              <a:buNone/>
            </a:pPr>
            <a:r>
              <a:rPr lang="cs-CZ" sz="2400" dirty="0"/>
              <a:t>+ 4.000 Kč pro žáka/studenta v denním studiu</a:t>
            </a:r>
          </a:p>
          <a:p>
            <a:pPr marL="0" indent="0">
              <a:buNone/>
            </a:pPr>
            <a:r>
              <a:rPr lang="cs-CZ" dirty="0"/>
              <a:t>+ </a:t>
            </a:r>
            <a:r>
              <a:rPr lang="cs-CZ" sz="2400" dirty="0"/>
              <a:t>1.000 Kč pro žáka/studenta v ostatních formách studia</a:t>
            </a:r>
          </a:p>
          <a:p>
            <a:pPr marL="0" indent="0">
              <a:buNone/>
            </a:pPr>
            <a:r>
              <a:rPr lang="cs-CZ" dirty="0"/>
              <a:t>+ 2.500 Kč pro dítě/žáka/studenta v domově mládeže a internátu</a:t>
            </a:r>
            <a:endParaRPr lang="cs-CZ" sz="2400" dirty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Max. výše dotace pro samostatně zřízené DM a INT </a:t>
            </a:r>
            <a:r>
              <a:rPr lang="cs-CZ" b="1" dirty="0"/>
              <a:t>= </a:t>
            </a:r>
            <a:r>
              <a:rPr lang="cs-CZ" dirty="0"/>
              <a:t>25</a:t>
            </a:r>
            <a:r>
              <a:rPr lang="cs-CZ" sz="2400" dirty="0"/>
              <a:t>0.000 Kč pro subjekt</a:t>
            </a:r>
          </a:p>
          <a:p>
            <a:pPr marL="0" indent="0">
              <a:buNone/>
            </a:pPr>
            <a:r>
              <a:rPr lang="cs-CZ" sz="2400" dirty="0"/>
              <a:t>+ 2.500 Kč pro dítě/žáka/studenta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Minimální výše dotace:</a:t>
            </a:r>
            <a:r>
              <a:rPr lang="cs-CZ" dirty="0"/>
              <a:t> 100.000 Kč</a:t>
            </a:r>
            <a:endParaRPr lang="cs-CZ" sz="2400" dirty="0"/>
          </a:p>
          <a:p>
            <a:pPr marL="0" indent="0">
              <a:buNone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280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A79CE2-1EFA-4325-A9BF-D9765A3A28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Šablony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438D2C0-11DC-49EE-B4C9-6943476BB1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0333" y="3543300"/>
            <a:ext cx="10564586" cy="918707"/>
          </a:xfrm>
        </p:spPr>
        <p:txBody>
          <a:bodyPr/>
          <a:lstStyle/>
          <a:p>
            <a:pPr algn="r"/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2160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Personální šablony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Školní asistent SŠ</a:t>
            </a:r>
          </a:p>
          <a:p>
            <a:r>
              <a:rPr lang="cs-CZ" dirty="0"/>
              <a:t>Dvojjazyčný asistent SŠ</a:t>
            </a:r>
          </a:p>
          <a:p>
            <a:r>
              <a:rPr lang="cs-CZ" dirty="0"/>
              <a:t>Školní speciální pedagog SŠ</a:t>
            </a:r>
          </a:p>
          <a:p>
            <a:r>
              <a:rPr lang="cs-CZ" dirty="0"/>
              <a:t>Školní psycholog  SŠ</a:t>
            </a:r>
          </a:p>
          <a:p>
            <a:r>
              <a:rPr lang="cs-CZ" dirty="0"/>
              <a:t>Sociální pedagog SŠ</a:t>
            </a:r>
          </a:p>
          <a:p>
            <a:r>
              <a:rPr lang="cs-CZ" dirty="0"/>
              <a:t>Kariérový poradce SŠ</a:t>
            </a:r>
          </a:p>
          <a:p>
            <a:r>
              <a:rPr lang="cs-CZ" dirty="0"/>
              <a:t>Koordinátor spolupráce školy a zaměstnavatele SŠ, VOŠ</a:t>
            </a:r>
          </a:p>
        </p:txBody>
      </p:sp>
    </p:spTree>
    <p:extLst>
      <p:ext uri="{BB962C8B-B14F-4D97-AF65-F5344CB8AC3E}">
        <p14:creationId xmlns:p14="http://schemas.microsoft.com/office/powerpoint/2010/main" val="1337200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Jednotka personální šablony = produktivní hodina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2756" y="1485899"/>
            <a:ext cx="10733167" cy="408214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nacenění 1 skutečně odpracované hod. (vč. nemocenské hrazené </a:t>
            </a:r>
            <a:r>
              <a:rPr lang="cs-CZ" dirty="0" err="1"/>
              <a:t>zaměstnavat</a:t>
            </a:r>
            <a:r>
              <a:rPr lang="cs-CZ" dirty="0"/>
              <a:t>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maximum: 1720 hodin při úvazku 1,0 za 12 po sobě jdoucích kalendářních měsíců</a:t>
            </a:r>
          </a:p>
          <a:p>
            <a:endParaRPr lang="cs-CZ" dirty="0"/>
          </a:p>
          <a:p>
            <a:r>
              <a:rPr lang="cs-CZ" dirty="0"/>
              <a:t>V 1720 hodinách je zohledněno 12 superhrubých platů. V tom započteno:</a:t>
            </a:r>
          </a:p>
          <a:p>
            <a:r>
              <a:rPr lang="cs-CZ" dirty="0"/>
              <a:t> - náhrada za dovolenou (až 8 týdnů/rok)</a:t>
            </a:r>
          </a:p>
          <a:p>
            <a:r>
              <a:rPr lang="cs-CZ" dirty="0"/>
              <a:t>- </a:t>
            </a:r>
            <a:r>
              <a:rPr lang="cs-CZ"/>
              <a:t>nemocenská do </a:t>
            </a:r>
            <a:r>
              <a:rPr lang="cs-CZ" dirty="0"/>
              <a:t>15. dne/OČR (hrazené Správou soc. zabezpečení)</a:t>
            </a:r>
          </a:p>
          <a:p>
            <a:r>
              <a:rPr lang="cs-CZ" dirty="0"/>
              <a:t>- státní svátky/rok</a:t>
            </a:r>
          </a:p>
          <a:p>
            <a:r>
              <a:rPr lang="cs-CZ" dirty="0"/>
              <a:t>Pozn.: s nižším úvazkem nebo kratším pracovním poměrem adekvátně snížit počet produktivních hodin.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2287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Jednotka personální šablony = produktivní hodina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2756" y="1485899"/>
            <a:ext cx="10733167" cy="4082143"/>
          </a:xfrm>
        </p:spPr>
        <p:txBody>
          <a:bodyPr/>
          <a:lstStyle/>
          <a:p>
            <a:r>
              <a:rPr lang="cs-CZ" dirty="0" err="1"/>
              <a:t>Naceněná</a:t>
            </a:r>
            <a:r>
              <a:rPr lang="cs-CZ" dirty="0"/>
              <a:t> 1 hodina práce obsahuje:</a:t>
            </a:r>
          </a:p>
          <a:p>
            <a:pPr marL="342900" indent="-342900">
              <a:buFontTx/>
              <a:buChar char="-"/>
            </a:pPr>
            <a:r>
              <a:rPr lang="cs-CZ" dirty="0"/>
              <a:t>peníze na aktuální plat/mzdu</a:t>
            </a:r>
          </a:p>
          <a:p>
            <a:pPr marL="342900" indent="-342900">
              <a:buFontTx/>
              <a:buChar char="-"/>
            </a:pPr>
            <a:r>
              <a:rPr lang="cs-CZ" dirty="0"/>
              <a:t>rezerva na dovolenou </a:t>
            </a:r>
          </a:p>
          <a:p>
            <a:pPr marL="342900" indent="-342900">
              <a:buFontTx/>
              <a:buChar char="-"/>
            </a:pPr>
            <a:r>
              <a:rPr lang="cs-CZ" dirty="0"/>
              <a:t>rezerva na státní svátky</a:t>
            </a:r>
          </a:p>
          <a:p>
            <a:pPr marL="342900" indent="-342900">
              <a:buFontTx/>
              <a:buChar char="-"/>
            </a:pPr>
            <a:r>
              <a:rPr lang="cs-CZ" dirty="0"/>
              <a:t>režijní náklady</a:t>
            </a:r>
          </a:p>
          <a:p>
            <a:endParaRPr lang="cs-CZ" dirty="0"/>
          </a:p>
          <a:p>
            <a:r>
              <a:rPr lang="cs-CZ" b="1" dirty="0"/>
              <a:t>Jak hodiny počítat</a:t>
            </a:r>
            <a:r>
              <a:rPr lang="cs-CZ" dirty="0"/>
              <a:t>: na základě mzdové evidence (docházkový systém/podklady pro zpracování mezd) uvést do Kalkulačky k </a:t>
            </a:r>
            <a:r>
              <a:rPr lang="cs-CZ" dirty="0" err="1"/>
              <a:t>ZoR</a:t>
            </a:r>
            <a:r>
              <a:rPr lang="cs-CZ" dirty="0"/>
              <a:t> počet skutečně odpracovaných hodin (vč. nemocenské hrazené zaměstnavatelem) a výši sjednaného úvazku (kalkulačka vše hlídá). </a:t>
            </a:r>
          </a:p>
        </p:txBody>
      </p:sp>
    </p:spTree>
    <p:extLst>
      <p:ext uri="{BB962C8B-B14F-4D97-AF65-F5344CB8AC3E}">
        <p14:creationId xmlns:p14="http://schemas.microsoft.com/office/powerpoint/2010/main" val="3786033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Vzdělávání pracovníků ve vzdělávání (8 hod)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708" y="1485899"/>
            <a:ext cx="11176211" cy="4082143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cs-CZ" dirty="0"/>
              <a:t>SŠ/VOŠ</a:t>
            </a:r>
          </a:p>
          <a:p>
            <a:pPr marL="342900" indent="-342900">
              <a:buFontTx/>
              <a:buChar char="-"/>
            </a:pPr>
            <a:r>
              <a:rPr lang="cs-CZ" dirty="0"/>
              <a:t>pedagogičtí, nepedagogičtí a ostatní pracovníci</a:t>
            </a:r>
          </a:p>
          <a:p>
            <a:pPr marL="342900" indent="-342900">
              <a:buFontTx/>
              <a:buChar char="-"/>
            </a:pPr>
            <a:r>
              <a:rPr lang="cs-CZ" b="1" dirty="0"/>
              <a:t>akreditované i neakreditované kurzy, stáže u zaměstnavatelů, supervize/</a:t>
            </a:r>
            <a:r>
              <a:rPr lang="cs-CZ" b="1" dirty="0" err="1"/>
              <a:t>mentoring</a:t>
            </a:r>
            <a:r>
              <a:rPr lang="cs-CZ" b="1" dirty="0"/>
              <a:t>/</a:t>
            </a:r>
            <a:r>
              <a:rPr lang="cs-CZ" b="1" dirty="0" err="1"/>
              <a:t>koučink</a:t>
            </a:r>
            <a:endParaRPr lang="cs-CZ" b="1" dirty="0"/>
          </a:p>
          <a:p>
            <a:pPr marL="342900" indent="-342900">
              <a:buFontTx/>
              <a:buChar char="-"/>
            </a:pPr>
            <a:r>
              <a:rPr lang="cs-CZ" dirty="0"/>
              <a:t>prezenčně i distančně (synchronní forma, doložit printscreen) </a:t>
            </a:r>
          </a:p>
          <a:p>
            <a:pPr marL="342900" indent="-342900">
              <a:buFontTx/>
              <a:buChar char="-"/>
            </a:pPr>
            <a:r>
              <a:rPr lang="cs-CZ" dirty="0"/>
              <a:t>témata: viz Přehled šablon, kap. 4.1 Témata aktivit</a:t>
            </a:r>
          </a:p>
          <a:p>
            <a:pPr marL="342900" indent="-342900">
              <a:buFontTx/>
              <a:buChar char="-"/>
            </a:pPr>
            <a:r>
              <a:rPr lang="cs-CZ" dirty="0"/>
              <a:t>1 šablona = 8 hodin, ale lze složit z více aktivit </a:t>
            </a:r>
          </a:p>
          <a:p>
            <a:pPr marL="342900" indent="-342900">
              <a:buFontTx/>
              <a:buChar char="-"/>
            </a:pPr>
            <a:r>
              <a:rPr lang="cs-CZ" dirty="0"/>
              <a:t>výstupem aktivity je osvědčení</a:t>
            </a:r>
          </a:p>
          <a:p>
            <a:pPr marL="342900" indent="-342900">
              <a:buFontTx/>
              <a:buChar char="-"/>
            </a:pPr>
            <a:r>
              <a:rPr lang="cs-CZ" dirty="0"/>
              <a:t>stanoveny požadavky na supervizora/mentora/kouče: VŠ + výcvikový program + ne zaměstnanec školy min. 1 rok před zahájením aktivity</a:t>
            </a:r>
          </a:p>
          <a:p>
            <a:pPr marL="342900" indent="-34290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122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cs-CZ" b="1" dirty="0"/>
            </a:br>
            <a:r>
              <a:rPr lang="cs-CZ" dirty="0"/>
              <a:t>Spolupráce pracovníků ve vzdělávání (8 hod)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708" y="1248033"/>
            <a:ext cx="10834635" cy="4320010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cs-CZ" dirty="0"/>
              <a:t>SŠ/DM/INT</a:t>
            </a:r>
          </a:p>
          <a:p>
            <a:pPr marL="342900" indent="-342900">
              <a:buFontTx/>
              <a:buChar char="-"/>
            </a:pPr>
            <a:r>
              <a:rPr lang="cs-CZ" dirty="0"/>
              <a:t>podpora profesního růstu pomocí vzájemné spolupráce a sdílení zkušeností se zapojením lektora</a:t>
            </a:r>
          </a:p>
          <a:p>
            <a:pPr marL="342900" indent="-342900">
              <a:buFontTx/>
              <a:buChar char="-"/>
            </a:pPr>
            <a:r>
              <a:rPr lang="cs-CZ" dirty="0"/>
              <a:t>pedagogičtí i nepedagogičtí pracovníci ve vzdělávání, popř. studenti (skupinka,  z nichž min. 1 účastník se vzdělává 8 hodin)</a:t>
            </a:r>
          </a:p>
          <a:p>
            <a:pPr marL="342900" indent="-342900">
              <a:buFontTx/>
              <a:buChar char="-"/>
            </a:pPr>
            <a:r>
              <a:rPr lang="cs-CZ" dirty="0"/>
              <a:t>lektor: pracovníci ve vzdělávání školy/školského zařízení, pracovníci v oblasti neformálního vzdělávání dětí a mládeže, odborníci z praxe</a:t>
            </a:r>
          </a:p>
          <a:p>
            <a:pPr marL="342900" indent="-342900">
              <a:buFontTx/>
              <a:buChar char="-"/>
            </a:pPr>
            <a:r>
              <a:rPr lang="cs-CZ" dirty="0"/>
              <a:t>prezenční i distanční (online synchronní výuka, doložit printscreen)</a:t>
            </a:r>
          </a:p>
          <a:p>
            <a:pPr marL="342900" indent="-342900">
              <a:buFontTx/>
              <a:buChar char="-"/>
            </a:pPr>
            <a:r>
              <a:rPr lang="cs-CZ" dirty="0"/>
              <a:t>témata: viz Přehled šablon, kap. 4.1 Témata aktivit</a:t>
            </a:r>
          </a:p>
          <a:p>
            <a:pPr marL="342900" indent="-342900">
              <a:buFontTx/>
              <a:buChar char="-"/>
            </a:pPr>
            <a:r>
              <a:rPr lang="cs-CZ" dirty="0"/>
              <a:t>cyklus spolupráce: příprava, realizace (</a:t>
            </a:r>
            <a:r>
              <a:rPr lang="cs-CZ" b="1" dirty="0"/>
              <a:t>hospitace ve výuce nebo návštěva v jiné škole/školském zařízení nebo </a:t>
            </a:r>
            <a:r>
              <a:rPr lang="cs-CZ" b="1" dirty="0" err="1"/>
              <a:t>minilekce</a:t>
            </a:r>
            <a:r>
              <a:rPr lang="cs-CZ" b="1" dirty="0"/>
              <a:t> ve výuce</a:t>
            </a:r>
            <a:r>
              <a:rPr lang="cs-CZ" dirty="0"/>
              <a:t>), reflexe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9826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cs-CZ" b="1" dirty="0"/>
            </a:br>
            <a:r>
              <a:rPr lang="cs-CZ" dirty="0"/>
              <a:t>Inovativní vzdělávání (32 hod)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708" y="1094014"/>
            <a:ext cx="10834635" cy="4474029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cs-CZ" sz="2200" dirty="0"/>
              <a:t>SŠ/VOŠ/DM/INT</a:t>
            </a:r>
          </a:p>
          <a:p>
            <a:pPr marL="342900" indent="-342900">
              <a:buFontTx/>
              <a:buChar char="-"/>
            </a:pPr>
            <a:r>
              <a:rPr lang="cs-CZ" sz="2200" dirty="0"/>
              <a:t>aktivita pro skupinu dětí/žáků, z nichž min. 1 dítě/žák ohrožený školním neúspěchem bude podpořen blokem 32 hodin během jednoho školního roku (vč. prázdnin)</a:t>
            </a:r>
          </a:p>
          <a:p>
            <a:pPr marL="342900" indent="-342900">
              <a:buFontTx/>
              <a:buChar char="-"/>
            </a:pPr>
            <a:r>
              <a:rPr lang="cs-CZ" sz="2200" dirty="0"/>
              <a:t>Témata: viz Přehled šablon, kap. 4.1 Témata aktivit</a:t>
            </a:r>
          </a:p>
          <a:p>
            <a:pPr marL="342900" indent="-342900">
              <a:buFontTx/>
              <a:buChar char="-"/>
            </a:pPr>
            <a:r>
              <a:rPr lang="cs-CZ" sz="2200" dirty="0"/>
              <a:t>Forma podpory: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projektová výuka ve škole a mimo (</a:t>
            </a:r>
            <a:r>
              <a:rPr lang="cs-CZ" sz="2200" dirty="0" err="1"/>
              <a:t>proj</a:t>
            </a:r>
            <a:r>
              <a:rPr lang="cs-CZ" sz="2200" dirty="0"/>
              <a:t>. výuka mimo školu/</a:t>
            </a:r>
            <a:r>
              <a:rPr lang="cs-CZ" sz="2200" dirty="0" err="1"/>
              <a:t>šk</a:t>
            </a:r>
            <a:r>
              <a:rPr lang="cs-CZ" sz="2200" dirty="0"/>
              <a:t>. zařízení  pouze prezenčně)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tandemová výuka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vzdělávání s využitím nových technologií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zážitková pedagogika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propojování formálního a neformálního vzdělávání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aktivizující metody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/>
              <a:t>f</a:t>
            </a:r>
            <a:r>
              <a:rPr lang="cs-CZ" sz="2200"/>
              <a:t>iktivní </a:t>
            </a:r>
            <a:r>
              <a:rPr lang="cs-CZ" sz="2200" dirty="0"/>
              <a:t>firma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11184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cs-CZ" b="1" dirty="0"/>
            </a:br>
            <a:r>
              <a:rPr lang="cs-CZ" dirty="0"/>
              <a:t>Podpora žáků s </a:t>
            </a:r>
            <a:r>
              <a:rPr lang="cs-CZ" dirty="0" err="1"/>
              <a:t>omj</a:t>
            </a:r>
            <a:r>
              <a:rPr lang="cs-CZ" dirty="0"/>
              <a:t> (1 žák/32 hod)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708" y="1485899"/>
            <a:ext cx="10834635" cy="4082143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cs-CZ" dirty="0"/>
              <a:t>SŠ</a:t>
            </a:r>
          </a:p>
          <a:p>
            <a:pPr marL="342900" indent="-342900">
              <a:buFontTx/>
              <a:buChar char="-"/>
            </a:pPr>
            <a:r>
              <a:rPr lang="cs-CZ" dirty="0"/>
              <a:t>definice žáka s OMJ v šabloně</a:t>
            </a:r>
          </a:p>
          <a:p>
            <a:pPr marL="342900" indent="-342900">
              <a:buFontTx/>
              <a:buChar char="-"/>
            </a:pPr>
            <a:r>
              <a:rPr lang="cs-CZ" dirty="0"/>
              <a:t>podpora prostřednictvím doučování češtiny, částečně i mimo školu  (muzeum, knihovna, výlet), lze i distančně (doložit printscreen)</a:t>
            </a:r>
          </a:p>
          <a:p>
            <a:pPr marL="342900" indent="-342900">
              <a:buFontTx/>
              <a:buChar char="-"/>
            </a:pPr>
            <a:r>
              <a:rPr lang="cs-CZ" dirty="0"/>
              <a:t>pro min. 1 žáka s OMJ, lze i individuálně či v odůvodněných případech distančně</a:t>
            </a:r>
          </a:p>
          <a:p>
            <a:pPr marL="342900" indent="-342900">
              <a:buFontTx/>
              <a:buChar char="-"/>
            </a:pPr>
            <a:r>
              <a:rPr lang="cs-CZ" dirty="0"/>
              <a:t>aktivita probíhá nad rámec vyučování (včetně prázdnin) během jednoho školního roku</a:t>
            </a:r>
          </a:p>
        </p:txBody>
      </p:sp>
    </p:spTree>
    <p:extLst>
      <p:ext uri="{BB962C8B-B14F-4D97-AF65-F5344CB8AC3E}">
        <p14:creationId xmlns:p14="http://schemas.microsoft.com/office/powerpoint/2010/main" val="423109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cs-CZ" b="1" dirty="0"/>
            </a:br>
            <a:r>
              <a:rPr lang="cs-CZ" dirty="0"/>
              <a:t>Odborně zaměřená tematická a komunitní setkání 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708" y="1485899"/>
            <a:ext cx="10834635" cy="4082143"/>
          </a:xfrm>
        </p:spPr>
        <p:txBody>
          <a:bodyPr/>
          <a:lstStyle/>
          <a:p>
            <a:r>
              <a:rPr lang="cs-CZ" dirty="0"/>
              <a:t>- SŠ</a:t>
            </a:r>
          </a:p>
          <a:p>
            <a:pPr marL="457200" indent="-457200">
              <a:buAutoNum type="arabicPeriod"/>
            </a:pPr>
            <a:r>
              <a:rPr lang="cs-CZ" dirty="0"/>
              <a:t>Odborně zaměřená aktivita pro skupinu rodičů za účasti externího odborníka</a:t>
            </a:r>
          </a:p>
          <a:p>
            <a:pPr marL="457200" indent="-457200">
              <a:buAutoNum type="arabicPeriod"/>
            </a:pPr>
            <a:r>
              <a:rPr lang="cs-CZ" dirty="0"/>
              <a:t>Volnočasová komunitní setkávání s rodiči/veřejností za účasti odborníka či odborného týmu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dirty="0"/>
              <a:t>Zapojení všech aktérů do přípravy, realizace a vyhodnocení aktivity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dirty="0"/>
              <a:t>Počet účastníků není stanoven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dirty="0"/>
              <a:t>Forma setkání: přednášky s aktivním zapojením veřejnosti v diskusi, workshopy/výstavy/divadelní a kulturní aktivity, další aktivity ve spolupráci s organizacemi (NNO, veřejná správa, DDM, …).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55370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943BF-C8D1-448A-986B-E7DF7FB09F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Indikátory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7ABCE1-52E0-4AFB-89A6-F0820694E2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97F934CC-AB6E-491C-AF00-7DD97C5B3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048429"/>
              </p:ext>
            </p:extLst>
          </p:nvPr>
        </p:nvGraphicFramePr>
        <p:xfrm>
          <a:off x="832757" y="1355269"/>
          <a:ext cx="8224979" cy="44002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4209">
                  <a:extLst>
                    <a:ext uri="{9D8B030D-6E8A-4147-A177-3AD203B41FA5}">
                      <a16:colId xmlns:a16="http://schemas.microsoft.com/office/drawing/2014/main" val="703273403"/>
                    </a:ext>
                  </a:extLst>
                </a:gridCol>
                <a:gridCol w="5663467">
                  <a:extLst>
                    <a:ext uri="{9D8B030D-6E8A-4147-A177-3AD203B41FA5}">
                      <a16:colId xmlns:a16="http://schemas.microsoft.com/office/drawing/2014/main" val="732192645"/>
                    </a:ext>
                  </a:extLst>
                </a:gridCol>
                <a:gridCol w="1717303">
                  <a:extLst>
                    <a:ext uri="{9D8B030D-6E8A-4147-A177-3AD203B41FA5}">
                      <a16:colId xmlns:a16="http://schemas.microsoft.com/office/drawing/2014/main" val="1220613825"/>
                    </a:ext>
                  </a:extLst>
                </a:gridCol>
              </a:tblGrid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0" u="none" strike="noStrike" dirty="0">
                          <a:effectLst/>
                        </a:rPr>
                        <a:t>600 000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0" u="none" strike="noStrike" dirty="0">
                          <a:effectLst/>
                        </a:rPr>
                        <a:t>Celkový počet účastníků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nepovinný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9111904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0" u="none" strike="noStrike">
                          <a:effectLst/>
                        </a:rPr>
                        <a:t>525 102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0" u="none" strike="noStrike" dirty="0">
                          <a:effectLst/>
                        </a:rPr>
                        <a:t>Počet pracovníků ovlivněných intervencí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nepovinný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75152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u="none" strike="noStrike">
                          <a:effectLst/>
                        </a:rPr>
                        <a:t>510 102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u="none" strike="noStrike" dirty="0">
                          <a:effectLst/>
                        </a:rPr>
                        <a:t>Počet podporovaných organizací 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01800803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u="none" strike="noStrike">
                          <a:effectLst/>
                        </a:rPr>
                        <a:t>508 102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u="none" strike="noStrike" dirty="0">
                          <a:effectLst/>
                        </a:rPr>
                        <a:t>Počet organizací ovlivněných intervencí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6056568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>
                          <a:effectLst/>
                        </a:rPr>
                        <a:t>515 102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 dirty="0">
                          <a:effectLst/>
                        </a:rPr>
                        <a:t>Počet dětí, žáků, studentů ovlivněných intervencí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nepovinný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13289135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>
                          <a:effectLst/>
                        </a:rPr>
                        <a:t>517 102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 dirty="0">
                          <a:effectLst/>
                        </a:rPr>
                        <a:t>Počet dětí a žáků Romů ovlivněných intervencí 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nepovinný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99092146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>
                          <a:effectLst/>
                        </a:rPr>
                        <a:t>516 112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 dirty="0">
                          <a:effectLst/>
                        </a:rPr>
                        <a:t>Počet dětí a žáků s potřebou podpůrných opatření ovlivněných intervencí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nepovinný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2635877"/>
                  </a:ext>
                </a:extLst>
              </a:tr>
              <a:tr h="54886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>
                          <a:effectLst/>
                        </a:rPr>
                        <a:t>516 113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u="none" strike="noStrike" dirty="0">
                          <a:effectLst/>
                        </a:rPr>
                        <a:t>Počet dětí a žáků s OMJ ovlivněných intervencí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nepovinný k naplnění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42947471"/>
                  </a:ext>
                </a:extLst>
              </a:tr>
            </a:tbl>
          </a:graphicData>
        </a:graphic>
      </p:graphicFrame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C5C33F12-F2A1-4113-BA73-C2F9D99B59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324727"/>
              </p:ext>
            </p:extLst>
          </p:nvPr>
        </p:nvGraphicFramePr>
        <p:xfrm>
          <a:off x="9057736" y="1350817"/>
          <a:ext cx="1409700" cy="44044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9700">
                  <a:extLst>
                    <a:ext uri="{9D8B030D-6E8A-4147-A177-3AD203B41FA5}">
                      <a16:colId xmlns:a16="http://schemas.microsoft.com/office/drawing/2014/main" val="2392033025"/>
                    </a:ext>
                  </a:extLst>
                </a:gridCol>
              </a:tblGrid>
              <a:tr h="57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IS ESF, karta účastníka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86225500"/>
                  </a:ext>
                </a:extLst>
              </a:tr>
              <a:tr h="55657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jmenný seznam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66912262"/>
                  </a:ext>
                </a:extLst>
              </a:tr>
              <a:tr h="5460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na úrovni RED_IZO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1598705"/>
                  </a:ext>
                </a:extLst>
              </a:tr>
              <a:tr h="5460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na úrovni IZO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29984621"/>
                  </a:ext>
                </a:extLst>
              </a:tr>
              <a:tr h="5460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na konci projektu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37692432"/>
                  </a:ext>
                </a:extLst>
              </a:tr>
              <a:tr h="5460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na konci projektu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7383897"/>
                  </a:ext>
                </a:extLst>
              </a:tr>
              <a:tr h="5460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na konci projektu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9394559"/>
                  </a:ext>
                </a:extLst>
              </a:tr>
              <a:tr h="5460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u="none" strike="noStrike" dirty="0">
                          <a:effectLst/>
                        </a:rPr>
                        <a:t>na konci projektu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324851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3870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A79CE2-1EFA-4325-A9BF-D9765A3A28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Distanční semináře pro </a:t>
            </a:r>
            <a:r>
              <a:rPr lang="cs-CZ" dirty="0" err="1"/>
              <a:t>sš</a:t>
            </a:r>
            <a:r>
              <a:rPr lang="cs-CZ" dirty="0"/>
              <a:t> a </a:t>
            </a:r>
            <a:r>
              <a:rPr lang="cs-CZ" dirty="0" err="1"/>
              <a:t>voš</a:t>
            </a:r>
            <a:r>
              <a:rPr lang="cs-CZ" dirty="0"/>
              <a:t>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438D2C0-11DC-49EE-B4C9-6943476BB1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0333" y="3543300"/>
            <a:ext cx="10564586" cy="1977606"/>
          </a:xfrm>
        </p:spPr>
        <p:txBody>
          <a:bodyPr/>
          <a:lstStyle/>
          <a:p>
            <a:r>
              <a:rPr lang="cs-CZ" dirty="0">
                <a:hlinkClick r:id="rId3"/>
              </a:rPr>
              <a:t>https://opjak.cz/seminare/</a:t>
            </a:r>
            <a:endParaRPr lang="cs-CZ" dirty="0"/>
          </a:p>
          <a:p>
            <a:endParaRPr lang="cs-CZ" dirty="0"/>
          </a:p>
          <a:p>
            <a:r>
              <a:rPr lang="cs-CZ" dirty="0"/>
              <a:t>Pro žadatele: 8. 11. </a:t>
            </a:r>
          </a:p>
          <a:p>
            <a:r>
              <a:rPr lang="cs-CZ" dirty="0"/>
              <a:t>Pro příjemce: 10. 11., 22. 11., 14. 12., 18. 1.  (specifický pro DM/INT 1. 11.)</a:t>
            </a:r>
          </a:p>
          <a:p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86236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A79CE2-1EFA-4325-A9BF-D9765A3A28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Konzultační linka pro šablony op jak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438D2C0-11DC-49EE-B4C9-6943476BB1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0333" y="3543300"/>
            <a:ext cx="10564586" cy="918707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cs-CZ" dirty="0"/>
              <a:t>každý pracovní den od 9 do 15 hod. na tel. +420 234 814 777</a:t>
            </a:r>
          </a:p>
          <a:p>
            <a:pPr marL="342900" indent="-342900">
              <a:buFontTx/>
              <a:buChar char="-"/>
            </a:pPr>
            <a:r>
              <a:rPr lang="cs-CZ" dirty="0"/>
              <a:t>e-mail: </a:t>
            </a:r>
            <a:r>
              <a:rPr lang="cs-CZ" dirty="0">
                <a:hlinkClick r:id="rId2"/>
              </a:rPr>
              <a:t>dotazyZP@msmt.cz</a:t>
            </a:r>
            <a:endParaRPr lang="cs-CZ" dirty="0"/>
          </a:p>
          <a:p>
            <a:endParaRPr lang="cs-CZ" dirty="0"/>
          </a:p>
          <a:p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637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FFA282-A905-4690-AE8F-538F87471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2D76264-6B23-4CE0-B378-745063E5600D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 anchor="t"/>
          <a:lstStyle/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cs-CZ" sz="2000" b="1" dirty="0"/>
              <a:t>Mgr. Lucie Karešová, </a:t>
            </a:r>
            <a:r>
              <a:rPr lang="cs-CZ" sz="20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lucie.karesova@msmt.cz</a:t>
            </a:r>
            <a:endParaRPr lang="cs-CZ" sz="2000" b="1" dirty="0"/>
          </a:p>
          <a:p>
            <a:pPr lvl="0">
              <a:lnSpc>
                <a:spcPct val="100000"/>
              </a:lnSpc>
              <a:spcBef>
                <a:spcPts val="600"/>
              </a:spcBef>
            </a:pPr>
            <a:endParaRPr lang="cs-CZ" sz="2000" b="1" dirty="0">
              <a:solidFill>
                <a:prstClr val="white"/>
              </a:solidFill>
            </a:endParaRPr>
          </a:p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cs-CZ" sz="2000" dirty="0">
                <a:solidFill>
                  <a:prstClr val="white"/>
                </a:solidFill>
              </a:rPr>
              <a:t>Další informace o OP JAN AMOS KOMENSKÝ (2021-2027) </a:t>
            </a:r>
          </a:p>
          <a:p>
            <a:pPr lvl="0">
              <a:lnSpc>
                <a:spcPct val="100000"/>
              </a:lnSpc>
              <a:spcBef>
                <a:spcPts val="600"/>
              </a:spcBef>
            </a:pPr>
            <a:r>
              <a:rPr lang="cs-CZ" sz="2000" dirty="0">
                <a:solidFill>
                  <a:prstClr val="white"/>
                </a:solidFill>
              </a:rPr>
              <a:t>jsou dostupné na webových stránkách </a:t>
            </a:r>
            <a:r>
              <a:rPr lang="cs-CZ" sz="2000" u="sng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OPJAK.cz</a:t>
            </a:r>
            <a:endParaRPr lang="cs-CZ" sz="2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4578237"/>
      </p:ext>
    </p:extLst>
  </p:cSld>
  <p:clrMapOvr>
    <a:masterClrMapping/>
  </p:clrMapOvr>
</p:sld>
</file>

<file path=ppt/theme/theme1.xml><?xml version="1.0" encoding="utf-8"?>
<a:theme xmlns:a="http://schemas.openxmlformats.org/drawingml/2006/main" name="Titulní OP JA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0104a4cd-1400-468e-be1b-c7aad71d7d5a">15OPMSMT0001-78-10321</_dlc_DocId>
    <_dlc_DocIdUrl xmlns="0104a4cd-1400-468e-be1b-c7aad71d7d5a">
      <Url>https://op.msmt.cz/_layouts/15/DocIdRedir.aspx?ID=15OPMSMT0001-78-10321</Url>
      <Description>15OPMSMT0001-78-10321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EA6B83B94A9AD4086EF024A4B2ABCA0" ma:contentTypeVersion="2" ma:contentTypeDescription="Vytvoří nový dokument" ma:contentTypeScope="" ma:versionID="ecd8cb4f1c86fe5fffb55aba212263ca">
  <xsd:schema xmlns:xsd="http://www.w3.org/2001/XMLSchema" xmlns:xs="http://www.w3.org/2001/XMLSchema" xmlns:p="http://schemas.microsoft.com/office/2006/metadata/properties" xmlns:ns2="0104a4cd-1400-468e-be1b-c7aad71d7d5a" targetNamespace="http://schemas.microsoft.com/office/2006/metadata/properties" ma:root="true" ma:fieldsID="e78262c49ac82559fb01b2039c05d41d" ns2:_="">
    <xsd:import namespace="0104a4cd-1400-468e-be1b-c7aad71d7d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04a4cd-1400-468e-be1b-c7aad71d7d5a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Hodnota ID dokumentu" ma:description="Hodnota ID dokumentu přiřazená této položce" ma:internalName="_dlc_DocId" ma:readOnly="true">
      <xsd:simpleType>
        <xsd:restriction base="dms:Text"/>
      </xsd:simpleType>
    </xsd:element>
    <xsd:element name="_dlc_DocIdUrl" ma:index="9" nillable="true" ma:displayName="ID dokumentu" ma:description="Trvalý odkaz na tento dokument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Zachovat ID" ma:description="Ponechat ID po přidání" ma:hidden="true" ma:internalName="_dlc_DocIdPersistId" ma:readOnly="true">
      <xsd:simpleType>
        <xsd:restriction base="dms:Boolean"/>
      </xsd:simpleType>
    </xsd:element>
    <xsd:element name="SharedWithUsers" ma:index="11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D3B49A-8398-4D0A-AAF6-5D9DECEED92C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0104a4cd-1400-468e-be1b-c7aad71d7d5a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924AD48E-5949-487F-AD04-44FC4DDCC9BD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8290CFC3-CC17-4EC6-AB7D-AB65CA205D5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520B01D6-1020-4225-A673-959C6FC60D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04a4cd-1400-468e-be1b-c7aad71d7d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1207</Words>
  <Application>Microsoft Office PowerPoint</Application>
  <PresentationFormat>Širokoúhlá obrazovka</PresentationFormat>
  <Paragraphs>175</Paragraphs>
  <Slides>17</Slides>
  <Notes>16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Arial</vt:lpstr>
      <vt:lpstr>Calibri</vt:lpstr>
      <vt:lpstr>Montserrat</vt:lpstr>
      <vt:lpstr>Wingdings</vt:lpstr>
      <vt:lpstr>Titulní OP JAK</vt:lpstr>
      <vt:lpstr>Šablony pro SŠ a VOŠ</vt:lpstr>
      <vt:lpstr>Základní informace k výzvě 02_22_003</vt:lpstr>
      <vt:lpstr>Dokumentace</vt:lpstr>
      <vt:lpstr>Finanční rámec</vt:lpstr>
      <vt:lpstr>Šablony</vt:lpstr>
      <vt:lpstr>Personální šablony </vt:lpstr>
      <vt:lpstr>Jednotka personální šablony = produktivní hodina</vt:lpstr>
      <vt:lpstr>Jednotka personální šablony = produktivní hodina</vt:lpstr>
      <vt:lpstr>Vzdělávání pracovníků ve vzdělávání (8 hod)</vt:lpstr>
      <vt:lpstr> Spolupráce pracovníků ve vzdělávání (8 hod) </vt:lpstr>
      <vt:lpstr> Inovativní vzdělávání (32 hod) </vt:lpstr>
      <vt:lpstr> Podpora žáků s omj (1 žák/32 hod) </vt:lpstr>
      <vt:lpstr> Odborně zaměřená tematická a komunitní setkání  </vt:lpstr>
      <vt:lpstr>Indikátory</vt:lpstr>
      <vt:lpstr>Distanční semináře pro sš a voš </vt:lpstr>
      <vt:lpstr>Konzultační linka pro šablony op jak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Hušková Barbora</dc:creator>
  <cp:lastModifiedBy>Jiří Zajíček</cp:lastModifiedBy>
  <cp:revision>253</cp:revision>
  <cp:lastPrinted>2022-06-22T10:05:40Z</cp:lastPrinted>
  <dcterms:created xsi:type="dcterms:W3CDTF">2022-03-17T13:04:25Z</dcterms:created>
  <dcterms:modified xsi:type="dcterms:W3CDTF">2022-10-12T07:21:03Z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0x0101006EA6B83B94A9AD4086EF024A4B2ABCA0</vt:lpwstr>
  </property>
  <property fmtid="{D5CDD505-2E9C-101B-9397-08002B2CF9AE}" pid="3" name="_dlc_DocIdItemGuid">
    <vt:lpwstr>ebd6095d-1b19-47fb-8427-09aa918a274d</vt:lpwstr>
  </property>
</Properties>
</file>