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6" r:id="rId1"/>
  </p:sldMasterIdLst>
  <p:notesMasterIdLst>
    <p:notesMasterId r:id="rId24"/>
  </p:notesMasterIdLst>
  <p:sldIdLst>
    <p:sldId id="256" r:id="rId2"/>
    <p:sldId id="257" r:id="rId3"/>
    <p:sldId id="275" r:id="rId4"/>
    <p:sldId id="258" r:id="rId5"/>
    <p:sldId id="319" r:id="rId6"/>
    <p:sldId id="320" r:id="rId7"/>
    <p:sldId id="259" r:id="rId8"/>
    <p:sldId id="321" r:id="rId9"/>
    <p:sldId id="322" r:id="rId10"/>
    <p:sldId id="323" r:id="rId11"/>
    <p:sldId id="324" r:id="rId12"/>
    <p:sldId id="267" r:id="rId13"/>
    <p:sldId id="305" r:id="rId14"/>
    <p:sldId id="282" r:id="rId15"/>
    <p:sldId id="308" r:id="rId16"/>
    <p:sldId id="318" r:id="rId17"/>
    <p:sldId id="303" r:id="rId18"/>
    <p:sldId id="301" r:id="rId19"/>
    <p:sldId id="325" r:id="rId20"/>
    <p:sldId id="327" r:id="rId21"/>
    <p:sldId id="288" r:id="rId22"/>
    <p:sldId id="302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1ACD3DD-9A6F-4E6D-946A-39325DE9FA57}" v="21" dt="2022-10-11T21:35:13.14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Střední sty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087" autoAdjust="0"/>
  </p:normalViewPr>
  <p:slideViewPr>
    <p:cSldViewPr>
      <p:cViewPr varScale="1">
        <p:scale>
          <a:sx n="98" d="100"/>
          <a:sy n="98" d="100"/>
        </p:scale>
        <p:origin x="1483" y="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iří Zajíček" userId="d26f12ba9d4f7bc7" providerId="LiveId" clId="{B1ACD3DD-9A6F-4E6D-946A-39325DE9FA57}"/>
    <pc:docChg chg="undo redo custSel modSld">
      <pc:chgData name="Jiří Zajíček" userId="d26f12ba9d4f7bc7" providerId="LiveId" clId="{B1ACD3DD-9A6F-4E6D-946A-39325DE9FA57}" dt="2022-10-12T09:30:57.149" v="307" actId="20577"/>
      <pc:docMkLst>
        <pc:docMk/>
      </pc:docMkLst>
      <pc:sldChg chg="modSp mod">
        <pc:chgData name="Jiří Zajíček" userId="d26f12ba9d4f7bc7" providerId="LiveId" clId="{B1ACD3DD-9A6F-4E6D-946A-39325DE9FA57}" dt="2022-10-12T07:07:27.420" v="289" actId="20577"/>
        <pc:sldMkLst>
          <pc:docMk/>
          <pc:sldMk cId="1390053383" sldId="258"/>
        </pc:sldMkLst>
        <pc:graphicFrameChg chg="mod modGraphic">
          <ac:chgData name="Jiří Zajíček" userId="d26f12ba9d4f7bc7" providerId="LiveId" clId="{B1ACD3DD-9A6F-4E6D-946A-39325DE9FA57}" dt="2022-10-12T07:07:27.420" v="289" actId="20577"/>
          <ac:graphicFrameMkLst>
            <pc:docMk/>
            <pc:sldMk cId="1390053383" sldId="258"/>
            <ac:graphicFrameMk id="2" creationId="{D06557F8-890A-44E3-B91C-7795BA147C6F}"/>
          </ac:graphicFrameMkLst>
        </pc:graphicFrameChg>
      </pc:sldChg>
      <pc:sldChg chg="modSp">
        <pc:chgData name="Jiří Zajíček" userId="d26f12ba9d4f7bc7" providerId="LiveId" clId="{B1ACD3DD-9A6F-4E6D-946A-39325DE9FA57}" dt="2022-10-11T08:21:27.653" v="4" actId="207"/>
        <pc:sldMkLst>
          <pc:docMk/>
          <pc:sldMk cId="2310276832" sldId="259"/>
        </pc:sldMkLst>
        <pc:spChg chg="mod">
          <ac:chgData name="Jiří Zajíček" userId="d26f12ba9d4f7bc7" providerId="LiveId" clId="{B1ACD3DD-9A6F-4E6D-946A-39325DE9FA57}" dt="2022-10-11T08:21:27.653" v="4" actId="207"/>
          <ac:spMkLst>
            <pc:docMk/>
            <pc:sldMk cId="2310276832" sldId="259"/>
            <ac:spMk id="3" creationId="{00000000-0000-0000-0000-000000000000}"/>
          </ac:spMkLst>
        </pc:spChg>
      </pc:sldChg>
      <pc:sldChg chg="modSp mod">
        <pc:chgData name="Jiří Zajíček" userId="d26f12ba9d4f7bc7" providerId="LiveId" clId="{B1ACD3DD-9A6F-4E6D-946A-39325DE9FA57}" dt="2022-10-11T08:22:18.131" v="8" actId="207"/>
        <pc:sldMkLst>
          <pc:docMk/>
          <pc:sldMk cId="2507726217" sldId="267"/>
        </pc:sldMkLst>
        <pc:spChg chg="mod">
          <ac:chgData name="Jiří Zajíček" userId="d26f12ba9d4f7bc7" providerId="LiveId" clId="{B1ACD3DD-9A6F-4E6D-946A-39325DE9FA57}" dt="2022-10-11T08:22:18.131" v="8" actId="207"/>
          <ac:spMkLst>
            <pc:docMk/>
            <pc:sldMk cId="2507726217" sldId="267"/>
            <ac:spMk id="3" creationId="{00000000-0000-0000-0000-000000000000}"/>
          </ac:spMkLst>
        </pc:spChg>
      </pc:sldChg>
      <pc:sldChg chg="modSp mod">
        <pc:chgData name="Jiří Zajíček" userId="d26f12ba9d4f7bc7" providerId="LiveId" clId="{B1ACD3DD-9A6F-4E6D-946A-39325DE9FA57}" dt="2022-10-11T08:22:32.661" v="9" actId="207"/>
        <pc:sldMkLst>
          <pc:docMk/>
          <pc:sldMk cId="1343525662" sldId="282"/>
        </pc:sldMkLst>
        <pc:spChg chg="mod">
          <ac:chgData name="Jiří Zajíček" userId="d26f12ba9d4f7bc7" providerId="LiveId" clId="{B1ACD3DD-9A6F-4E6D-946A-39325DE9FA57}" dt="2022-10-11T08:22:32.661" v="9" actId="207"/>
          <ac:spMkLst>
            <pc:docMk/>
            <pc:sldMk cId="1343525662" sldId="282"/>
            <ac:spMk id="3" creationId="{00000000-0000-0000-0000-000000000000}"/>
          </ac:spMkLst>
        </pc:spChg>
      </pc:sldChg>
      <pc:sldChg chg="modSp mod">
        <pc:chgData name="Jiří Zajíček" userId="d26f12ba9d4f7bc7" providerId="LiveId" clId="{B1ACD3DD-9A6F-4E6D-946A-39325DE9FA57}" dt="2022-10-11T21:59:59.209" v="205" actId="207"/>
        <pc:sldMkLst>
          <pc:docMk/>
          <pc:sldMk cId="3254575896" sldId="288"/>
        </pc:sldMkLst>
        <pc:spChg chg="mod">
          <ac:chgData name="Jiří Zajíček" userId="d26f12ba9d4f7bc7" providerId="LiveId" clId="{B1ACD3DD-9A6F-4E6D-946A-39325DE9FA57}" dt="2022-10-11T21:59:59.209" v="205" actId="207"/>
          <ac:spMkLst>
            <pc:docMk/>
            <pc:sldMk cId="3254575896" sldId="288"/>
            <ac:spMk id="3" creationId="{00000000-0000-0000-0000-000000000000}"/>
          </ac:spMkLst>
        </pc:spChg>
      </pc:sldChg>
      <pc:sldChg chg="modSp mod">
        <pc:chgData name="Jiří Zajíček" userId="d26f12ba9d4f7bc7" providerId="LiveId" clId="{B1ACD3DD-9A6F-4E6D-946A-39325DE9FA57}" dt="2022-10-12T09:30:57.149" v="307" actId="20577"/>
        <pc:sldMkLst>
          <pc:docMk/>
          <pc:sldMk cId="3487927213" sldId="301"/>
        </pc:sldMkLst>
        <pc:spChg chg="mod">
          <ac:chgData name="Jiří Zajíček" userId="d26f12ba9d4f7bc7" providerId="LiveId" clId="{B1ACD3DD-9A6F-4E6D-946A-39325DE9FA57}" dt="2022-10-12T09:30:57.149" v="307" actId="20577"/>
          <ac:spMkLst>
            <pc:docMk/>
            <pc:sldMk cId="3487927213" sldId="301"/>
            <ac:spMk id="2" creationId="{00000000-0000-0000-0000-000000000000}"/>
          </ac:spMkLst>
        </pc:spChg>
        <pc:graphicFrameChg chg="modGraphic">
          <ac:chgData name="Jiří Zajíček" userId="d26f12ba9d4f7bc7" providerId="LiveId" clId="{B1ACD3DD-9A6F-4E6D-946A-39325DE9FA57}" dt="2022-10-11T14:22:35.496" v="133" actId="20577"/>
          <ac:graphicFrameMkLst>
            <pc:docMk/>
            <pc:sldMk cId="3487927213" sldId="301"/>
            <ac:graphicFrameMk id="4" creationId="{1827E88B-4EE5-4973-9FB9-91CCF403F531}"/>
          </ac:graphicFrameMkLst>
        </pc:graphicFrameChg>
      </pc:sldChg>
      <pc:sldChg chg="modSp mod">
        <pc:chgData name="Jiří Zajíček" userId="d26f12ba9d4f7bc7" providerId="LiveId" clId="{B1ACD3DD-9A6F-4E6D-946A-39325DE9FA57}" dt="2022-10-11T19:06:11.664" v="146" actId="6549"/>
        <pc:sldMkLst>
          <pc:docMk/>
          <pc:sldMk cId="2853132271" sldId="302"/>
        </pc:sldMkLst>
        <pc:spChg chg="mod">
          <ac:chgData name="Jiří Zajíček" userId="d26f12ba9d4f7bc7" providerId="LiveId" clId="{B1ACD3DD-9A6F-4E6D-946A-39325DE9FA57}" dt="2022-10-11T19:06:11.664" v="146" actId="6549"/>
          <ac:spMkLst>
            <pc:docMk/>
            <pc:sldMk cId="2853132271" sldId="302"/>
            <ac:spMk id="3" creationId="{00000000-0000-0000-0000-000000000000}"/>
          </ac:spMkLst>
        </pc:spChg>
      </pc:sldChg>
      <pc:sldChg chg="modSp mod">
        <pc:chgData name="Jiří Zajíček" userId="d26f12ba9d4f7bc7" providerId="LiveId" clId="{B1ACD3DD-9A6F-4E6D-946A-39325DE9FA57}" dt="2022-10-12T06:32:10.755" v="251" actId="1076"/>
        <pc:sldMkLst>
          <pc:docMk/>
          <pc:sldMk cId="962967570" sldId="303"/>
        </pc:sldMkLst>
        <pc:spChg chg="mod">
          <ac:chgData name="Jiří Zajíček" userId="d26f12ba9d4f7bc7" providerId="LiveId" clId="{B1ACD3DD-9A6F-4E6D-946A-39325DE9FA57}" dt="2022-10-12T06:32:10.755" v="251" actId="1076"/>
          <ac:spMkLst>
            <pc:docMk/>
            <pc:sldMk cId="962967570" sldId="303"/>
            <ac:spMk id="3" creationId="{00000000-0000-0000-0000-000000000000}"/>
          </ac:spMkLst>
        </pc:spChg>
        <pc:spChg chg="mod">
          <ac:chgData name="Jiří Zajíček" userId="d26f12ba9d4f7bc7" providerId="LiveId" clId="{B1ACD3DD-9A6F-4E6D-946A-39325DE9FA57}" dt="2022-10-12T06:32:02.808" v="249" actId="1076"/>
          <ac:spMkLst>
            <pc:docMk/>
            <pc:sldMk cId="962967570" sldId="303"/>
            <ac:spMk id="8" creationId="{08C96F9E-AEB9-4BFB-8C2E-97CC3A1250FA}"/>
          </ac:spMkLst>
        </pc:spChg>
        <pc:graphicFrameChg chg="mod">
          <ac:chgData name="Jiří Zajíček" userId="d26f12ba9d4f7bc7" providerId="LiveId" clId="{B1ACD3DD-9A6F-4E6D-946A-39325DE9FA57}" dt="2022-10-12T06:32:05.890" v="250" actId="1076"/>
          <ac:graphicFrameMkLst>
            <pc:docMk/>
            <pc:sldMk cId="962967570" sldId="303"/>
            <ac:graphicFrameMk id="7" creationId="{351A2014-BE28-459B-B455-F0F715188F8F}"/>
          </ac:graphicFrameMkLst>
        </pc:graphicFrameChg>
      </pc:sldChg>
      <pc:sldChg chg="modSp mod">
        <pc:chgData name="Jiří Zajíček" userId="d26f12ba9d4f7bc7" providerId="LiveId" clId="{B1ACD3DD-9A6F-4E6D-946A-39325DE9FA57}" dt="2022-10-11T08:22:55.110" v="10" actId="207"/>
        <pc:sldMkLst>
          <pc:docMk/>
          <pc:sldMk cId="451230520" sldId="308"/>
        </pc:sldMkLst>
        <pc:spChg chg="mod">
          <ac:chgData name="Jiří Zajíček" userId="d26f12ba9d4f7bc7" providerId="LiveId" clId="{B1ACD3DD-9A6F-4E6D-946A-39325DE9FA57}" dt="2022-10-11T08:22:55.110" v="10" actId="207"/>
          <ac:spMkLst>
            <pc:docMk/>
            <pc:sldMk cId="451230520" sldId="308"/>
            <ac:spMk id="2" creationId="{863388C3-677E-45F7-B0C0-D4362C433E3A}"/>
          </ac:spMkLst>
        </pc:spChg>
      </pc:sldChg>
      <pc:sldChg chg="modSp">
        <pc:chgData name="Jiří Zajíček" userId="d26f12ba9d4f7bc7" providerId="LiveId" clId="{B1ACD3DD-9A6F-4E6D-946A-39325DE9FA57}" dt="2022-10-11T08:20:37.175" v="1" actId="207"/>
        <pc:sldMkLst>
          <pc:docMk/>
          <pc:sldMk cId="1896665504" sldId="319"/>
        </pc:sldMkLst>
        <pc:spChg chg="mod">
          <ac:chgData name="Jiří Zajíček" userId="d26f12ba9d4f7bc7" providerId="LiveId" clId="{B1ACD3DD-9A6F-4E6D-946A-39325DE9FA57}" dt="2022-10-11T08:20:37.175" v="1" actId="207"/>
          <ac:spMkLst>
            <pc:docMk/>
            <pc:sldMk cId="1896665504" sldId="319"/>
            <ac:spMk id="3" creationId="{363586F6-956B-A32C-B375-FF827C264132}"/>
          </ac:spMkLst>
        </pc:spChg>
      </pc:sldChg>
      <pc:sldChg chg="modSp">
        <pc:chgData name="Jiří Zajíček" userId="d26f12ba9d4f7bc7" providerId="LiveId" clId="{B1ACD3DD-9A6F-4E6D-946A-39325DE9FA57}" dt="2022-10-11T08:20:59.340" v="2" actId="207"/>
        <pc:sldMkLst>
          <pc:docMk/>
          <pc:sldMk cId="3350835318" sldId="320"/>
        </pc:sldMkLst>
        <pc:spChg chg="mod">
          <ac:chgData name="Jiří Zajíček" userId="d26f12ba9d4f7bc7" providerId="LiveId" clId="{B1ACD3DD-9A6F-4E6D-946A-39325DE9FA57}" dt="2022-10-11T08:20:59.340" v="2" actId="207"/>
          <ac:spMkLst>
            <pc:docMk/>
            <pc:sldMk cId="3350835318" sldId="320"/>
            <ac:spMk id="3" creationId="{0BE3370D-0FEB-F497-5F45-121C5B084B14}"/>
          </ac:spMkLst>
        </pc:spChg>
      </pc:sldChg>
      <pc:sldChg chg="modSp">
        <pc:chgData name="Jiří Zajíček" userId="d26f12ba9d4f7bc7" providerId="LiveId" clId="{B1ACD3DD-9A6F-4E6D-946A-39325DE9FA57}" dt="2022-10-11T08:21:39.263" v="5" actId="207"/>
        <pc:sldMkLst>
          <pc:docMk/>
          <pc:sldMk cId="3099711186" sldId="321"/>
        </pc:sldMkLst>
        <pc:spChg chg="mod">
          <ac:chgData name="Jiří Zajíček" userId="d26f12ba9d4f7bc7" providerId="LiveId" clId="{B1ACD3DD-9A6F-4E6D-946A-39325DE9FA57}" dt="2022-10-11T08:21:39.263" v="5" actId="207"/>
          <ac:spMkLst>
            <pc:docMk/>
            <pc:sldMk cId="3099711186" sldId="321"/>
            <ac:spMk id="3" creationId="{E12ED656-5C99-3A12-1451-851B299E2AF6}"/>
          </ac:spMkLst>
        </pc:spChg>
      </pc:sldChg>
      <pc:sldChg chg="modSp">
        <pc:chgData name="Jiří Zajíček" userId="d26f12ba9d4f7bc7" providerId="LiveId" clId="{B1ACD3DD-9A6F-4E6D-946A-39325DE9FA57}" dt="2022-10-11T08:21:57.489" v="6" actId="207"/>
        <pc:sldMkLst>
          <pc:docMk/>
          <pc:sldMk cId="2070277163" sldId="322"/>
        </pc:sldMkLst>
        <pc:spChg chg="mod">
          <ac:chgData name="Jiří Zajíček" userId="d26f12ba9d4f7bc7" providerId="LiveId" clId="{B1ACD3DD-9A6F-4E6D-946A-39325DE9FA57}" dt="2022-10-11T08:21:57.489" v="6" actId="207"/>
          <ac:spMkLst>
            <pc:docMk/>
            <pc:sldMk cId="2070277163" sldId="322"/>
            <ac:spMk id="3" creationId="{F706A8CF-852C-3E8F-DEB5-DB2D0FF38D4B}"/>
          </ac:spMkLst>
        </pc:spChg>
      </pc:sldChg>
      <pc:sldChg chg="modSp mod">
        <pc:chgData name="Jiří Zajíček" userId="d26f12ba9d4f7bc7" providerId="LiveId" clId="{B1ACD3DD-9A6F-4E6D-946A-39325DE9FA57}" dt="2022-10-11T08:22:06.554" v="7" actId="207"/>
        <pc:sldMkLst>
          <pc:docMk/>
          <pc:sldMk cId="3029753842" sldId="323"/>
        </pc:sldMkLst>
        <pc:spChg chg="mod">
          <ac:chgData name="Jiří Zajíček" userId="d26f12ba9d4f7bc7" providerId="LiveId" clId="{B1ACD3DD-9A6F-4E6D-946A-39325DE9FA57}" dt="2022-10-11T08:22:06.554" v="7" actId="207"/>
          <ac:spMkLst>
            <pc:docMk/>
            <pc:sldMk cId="3029753842" sldId="323"/>
            <ac:spMk id="3" creationId="{4A1E3661-AA25-5F15-94EA-8C5DFD11254C}"/>
          </ac:spMkLst>
        </pc:spChg>
      </pc:sldChg>
      <pc:sldChg chg="modSp mod">
        <pc:chgData name="Jiří Zajíček" userId="d26f12ba9d4f7bc7" providerId="LiveId" clId="{B1ACD3DD-9A6F-4E6D-946A-39325DE9FA57}" dt="2022-10-11T22:03:44.969" v="211" actId="20577"/>
        <pc:sldMkLst>
          <pc:docMk/>
          <pc:sldMk cId="1416253118" sldId="325"/>
        </pc:sldMkLst>
        <pc:spChg chg="mod">
          <ac:chgData name="Jiří Zajíček" userId="d26f12ba9d4f7bc7" providerId="LiveId" clId="{B1ACD3DD-9A6F-4E6D-946A-39325DE9FA57}" dt="2022-10-11T22:03:44.969" v="211" actId="20577"/>
          <ac:spMkLst>
            <pc:docMk/>
            <pc:sldMk cId="1416253118" sldId="325"/>
            <ac:spMk id="7" creationId="{3686EEF9-3E14-0015-32D6-E187012A39E0}"/>
          </ac:spMkLst>
        </pc:spChg>
      </pc:sldChg>
      <pc:sldChg chg="modSp mod">
        <pc:chgData name="Jiří Zajíček" userId="d26f12ba9d4f7bc7" providerId="LiveId" clId="{B1ACD3DD-9A6F-4E6D-946A-39325DE9FA57}" dt="2022-10-12T09:30:38.841" v="305" actId="20577"/>
        <pc:sldMkLst>
          <pc:docMk/>
          <pc:sldMk cId="3109262949" sldId="327"/>
        </pc:sldMkLst>
        <pc:spChg chg="mod">
          <ac:chgData name="Jiří Zajíček" userId="d26f12ba9d4f7bc7" providerId="LiveId" clId="{B1ACD3DD-9A6F-4E6D-946A-39325DE9FA57}" dt="2022-10-11T21:58:54.643" v="190" actId="20577"/>
          <ac:spMkLst>
            <pc:docMk/>
            <pc:sldMk cId="3109262949" sldId="327"/>
            <ac:spMk id="4" creationId="{D653A544-1862-086B-CC3A-DFB82F5D5EC8}"/>
          </ac:spMkLst>
        </pc:spChg>
        <pc:spChg chg="mod">
          <ac:chgData name="Jiří Zajíček" userId="d26f12ba9d4f7bc7" providerId="LiveId" clId="{B1ACD3DD-9A6F-4E6D-946A-39325DE9FA57}" dt="2022-10-11T22:04:14.687" v="213" actId="1076"/>
          <ac:spMkLst>
            <pc:docMk/>
            <pc:sldMk cId="3109262949" sldId="327"/>
            <ac:spMk id="5" creationId="{1392C88D-7696-A013-0153-45B404DB8ACF}"/>
          </ac:spMkLst>
        </pc:spChg>
        <pc:spChg chg="mod">
          <ac:chgData name="Jiří Zajíček" userId="d26f12ba9d4f7bc7" providerId="LiveId" clId="{B1ACD3DD-9A6F-4E6D-946A-39325DE9FA57}" dt="2022-10-11T22:04:09.030" v="212" actId="20577"/>
          <ac:spMkLst>
            <pc:docMk/>
            <pc:sldMk cId="3109262949" sldId="327"/>
            <ac:spMk id="6" creationId="{427BFCC3-E096-479E-4DAC-9F0F56B17299}"/>
          </ac:spMkLst>
        </pc:spChg>
        <pc:spChg chg="mod">
          <ac:chgData name="Jiří Zajíček" userId="d26f12ba9d4f7bc7" providerId="LiveId" clId="{B1ACD3DD-9A6F-4E6D-946A-39325DE9FA57}" dt="2022-10-12T09:30:38.841" v="305" actId="20577"/>
          <ac:spMkLst>
            <pc:docMk/>
            <pc:sldMk cId="3109262949" sldId="327"/>
            <ac:spMk id="7" creationId="{A654E3DB-915A-BAAC-BEBD-5D3952236132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232EEB-D839-6349-A07F-A12B544E8564}" type="datetimeFigureOut">
              <a:rPr lang="cs-CZ" smtClean="0"/>
              <a:t>11.10.2022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GB"/>
              <a:t>Edit Master text styles
Second level
Third level
Fourth level
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99E7B-FA37-924F-A09B-A6AEEE5694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070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10/11/2022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4101436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10/11/2022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4870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10/11/2022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8914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10/11/2022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855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10/11/2022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958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10/11/2022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7125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10/11/2022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8884986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10/11/2022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6117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10/11/2022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70730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10/11/2022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1155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10/11/2022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49414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10/11/2022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696579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10/11/2022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9482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10/11/2022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573365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10/11/2022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8029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10/11/2022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7258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10/11/2022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2388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10/11/2022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072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10/11/2022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452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67" r:id="rId1"/>
    <p:sldLayoutId id="2147484068" r:id="rId2"/>
    <p:sldLayoutId id="2147484069" r:id="rId3"/>
    <p:sldLayoutId id="2147484070" r:id="rId4"/>
    <p:sldLayoutId id="2147484071" r:id="rId5"/>
    <p:sldLayoutId id="2147484072" r:id="rId6"/>
    <p:sldLayoutId id="2147484073" r:id="rId7"/>
    <p:sldLayoutId id="2147484074" r:id="rId8"/>
    <p:sldLayoutId id="2147484075" r:id="rId9"/>
    <p:sldLayoutId id="2147484076" r:id="rId10"/>
    <p:sldLayoutId id="2147484077" r:id="rId11"/>
    <p:sldLayoutId id="2147484078" r:id="rId12"/>
    <p:sldLayoutId id="2147484079" r:id="rId13"/>
    <p:sldLayoutId id="2147484080" r:id="rId14"/>
    <p:sldLayoutId id="2147484081" r:id="rId15"/>
    <p:sldLayoutId id="2147484082" r:id="rId16"/>
    <p:sldLayoutId id="2147484083" r:id="rId17"/>
    <p:sldLayoutId id="2147484084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asps.cz/formular" TargetMode="Externa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4" Type="http://schemas.openxmlformats.org/officeDocument/2006/relationships/hyperlink" Target="http://asps.cz/formular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2780928"/>
            <a:ext cx="8784976" cy="1728192"/>
          </a:xfrm>
        </p:spPr>
        <p:txBody>
          <a:bodyPr>
            <a:normAutofit fontScale="90000"/>
          </a:bodyPr>
          <a:lstStyle/>
          <a:p>
            <a:r>
              <a:rPr lang="cs-CZ" dirty="0"/>
              <a:t>Metodický seminář </a:t>
            </a:r>
            <a:br>
              <a:rPr lang="cs-CZ" dirty="0"/>
            </a:br>
            <a:r>
              <a:rPr lang="cs-CZ" dirty="0"/>
              <a:t>						</a:t>
            </a:r>
            <a:r>
              <a:rPr lang="cs-CZ" sz="3600" dirty="0"/>
              <a:t>a</a:t>
            </a:r>
            <a:r>
              <a:rPr lang="cs-CZ" dirty="0"/>
              <a:t> </a:t>
            </a:r>
            <a:br>
              <a:rPr lang="cs-CZ" dirty="0"/>
            </a:br>
            <a:r>
              <a:rPr lang="cs-CZ" dirty="0"/>
              <a:t>33. valná hromada</a:t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4509120"/>
            <a:ext cx="4680520" cy="507929"/>
          </a:xfrm>
        </p:spPr>
        <p:txBody>
          <a:bodyPr/>
          <a:lstStyle/>
          <a:p>
            <a:r>
              <a:rPr lang="cs-CZ" dirty="0">
                <a:solidFill>
                  <a:schemeClr val="tx2">
                    <a:lumMod val="20000"/>
                    <a:lumOff val="80000"/>
                  </a:schemeClr>
                </a:solidFill>
              </a:rPr>
              <a:t>Špindlerův Mlýn 11. – 12. října 2022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116632"/>
            <a:ext cx="4743450" cy="141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2877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40008"/>
            <a:ext cx="7773338" cy="506226"/>
          </a:xfrm>
        </p:spPr>
        <p:txBody>
          <a:bodyPr>
            <a:normAutofit fontScale="90000"/>
          </a:bodyPr>
          <a:lstStyle/>
          <a:p>
            <a:r>
              <a:rPr lang="cs-CZ" dirty="0"/>
              <a:t>Program jednání</a:t>
            </a:r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7B2CE9E4-2011-419D-BAFD-67F146BFAC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014455"/>
              </p:ext>
            </p:extLst>
          </p:nvPr>
        </p:nvGraphicFramePr>
        <p:xfrm>
          <a:off x="225591" y="878668"/>
          <a:ext cx="8692818" cy="5704654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1800200">
                  <a:extLst>
                    <a:ext uri="{9D8B030D-6E8A-4147-A177-3AD203B41FA5}">
                      <a16:colId xmlns:a16="http://schemas.microsoft.com/office/drawing/2014/main" val="3918729231"/>
                    </a:ext>
                  </a:extLst>
                </a:gridCol>
                <a:gridCol w="6892618">
                  <a:extLst>
                    <a:ext uri="{9D8B030D-6E8A-4147-A177-3AD203B41FA5}">
                      <a16:colId xmlns:a16="http://schemas.microsoft.com/office/drawing/2014/main" val="1252734496"/>
                    </a:ext>
                  </a:extLst>
                </a:gridCol>
              </a:tblGrid>
              <a:tr h="659261">
                <a:tc>
                  <a:txBody>
                    <a:bodyPr/>
                    <a:lstStyle/>
                    <a:p>
                      <a:r>
                        <a:rPr lang="cs-CZ" sz="1800" dirty="0"/>
                        <a:t>9:15 – 10:00 h	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/>
                        <a:t>Informace o činnosti za uplynulé období </a:t>
                      </a:r>
                      <a:br>
                        <a:rPr lang="cs-CZ" sz="1600" dirty="0"/>
                      </a:br>
                      <a:r>
                        <a:rPr lang="cs-CZ" sz="16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Ing. Jiří Zajíček, předseda A SPŠ ČR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1254990"/>
                  </a:ext>
                </a:extLst>
              </a:tr>
              <a:tr h="941801">
                <a:tc>
                  <a:txBody>
                    <a:bodyPr/>
                    <a:lstStyle/>
                    <a:p>
                      <a:r>
                        <a:rPr lang="cs-CZ" sz="1800" dirty="0"/>
                        <a:t>10:00 – 12:00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/>
                        <a:t>Aktuální informace z MŠMT</a:t>
                      </a:r>
                    </a:p>
                    <a:p>
                      <a:r>
                        <a:rPr lang="cs-CZ" sz="1600" i="1" dirty="0"/>
                        <a:t>Prof. JUDr. Vladimír Balaš, CSc., </a:t>
                      </a:r>
                    </a:p>
                    <a:p>
                      <a:r>
                        <a:rPr lang="cs-CZ" sz="1600" i="1" dirty="0"/>
                        <a:t>ministr školství, mládeže a tělovýchovy</a:t>
                      </a:r>
                    </a:p>
                    <a:p>
                      <a:r>
                        <a:rPr lang="cs-CZ" sz="1600" i="1" dirty="0"/>
                        <a:t>Mgr. Jan Mareš, MBA, </a:t>
                      </a:r>
                    </a:p>
                    <a:p>
                      <a:r>
                        <a:rPr lang="cs-CZ" sz="1600" i="1" dirty="0"/>
                        <a:t>náměstek pro řízení sekce vzdělávání a mládeže</a:t>
                      </a:r>
                    </a:p>
                    <a:p>
                      <a:r>
                        <a:rPr lang="en-GB" sz="16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Mgr. Štěpánka Thérová</a:t>
                      </a:r>
                      <a:r>
                        <a:rPr lang="cs-CZ" sz="16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vedoucí oddělení všeobecného vzdělávání</a:t>
                      </a:r>
                    </a:p>
                    <a:p>
                      <a:r>
                        <a:rPr lang="cs-CZ" sz="1600" i="1" dirty="0"/>
                        <a:t>Ing. Miroslav Krejčí, ředitel CZVV</a:t>
                      </a:r>
                    </a:p>
                    <a:p>
                      <a:pPr marL="342900" lvl="0" indent="-342900" algn="just">
                        <a:buFont typeface="Palatino Linotype" panose="02040502050505030304" pitchFamily="18" charset="0"/>
                        <a:buChar char="-"/>
                      </a:pPr>
                      <a:r>
                        <a:rPr lang="cs-CZ" sz="1800" dirty="0">
                          <a:effectLst/>
                          <a:latin typeface="Times New Roman" panose="02020603050405020304" pitchFamily="18" charset="0"/>
                          <a:ea typeface="Arial Unicode MS"/>
                          <a:cs typeface="Tahoma" panose="020B0604030504040204" pitchFamily="34" charset="0"/>
                        </a:rPr>
                        <a:t>Inovace oborové soustavy</a:t>
                      </a:r>
                    </a:p>
                    <a:p>
                      <a:pPr marL="342900" lvl="0" indent="-342900" algn="just">
                        <a:buFont typeface="Palatino Linotype" panose="02040502050505030304" pitchFamily="18" charset="0"/>
                        <a:buChar char="-"/>
                      </a:pPr>
                      <a:r>
                        <a:rPr lang="cs-CZ" sz="1800" dirty="0">
                          <a:effectLst/>
                          <a:latin typeface="Times New Roman" panose="02020603050405020304" pitchFamily="18" charset="0"/>
                          <a:ea typeface="Arial Unicode MS"/>
                          <a:cs typeface="Tahoma" panose="020B0604030504040204" pitchFamily="34" charset="0"/>
                        </a:rPr>
                        <a:t>Digitalizace agend CZVV a případné připravované změny v oblasti přijímacích zkoušek, závěrečných zkoušek a maturitních zkoušek</a:t>
                      </a:r>
                    </a:p>
                    <a:p>
                      <a:pPr marL="342900" lvl="0" indent="-342900" algn="just">
                        <a:buFont typeface="Palatino Linotype" panose="02040502050505030304" pitchFamily="18" charset="0"/>
                        <a:buChar char="-"/>
                      </a:pPr>
                      <a:r>
                        <a:rPr lang="cs-CZ" sz="1800" dirty="0">
                          <a:effectLst/>
                          <a:latin typeface="Times New Roman" panose="02020603050405020304" pitchFamily="18" charset="0"/>
                          <a:ea typeface="Arial Unicode MS"/>
                          <a:cs typeface="Tahoma" panose="020B0604030504040204" pitchFamily="34" charset="0"/>
                        </a:rPr>
                        <a:t>Parametry financování škol v oblasti nadtarifních složek pedagogů a financování nepedagogů.</a:t>
                      </a:r>
                    </a:p>
                    <a:p>
                      <a:pPr marL="342900" lvl="0" indent="-342900" algn="just">
                        <a:buFont typeface="Palatino Linotype" panose="02040502050505030304" pitchFamily="18" charset="0"/>
                        <a:buChar char="-"/>
                      </a:pPr>
                      <a:r>
                        <a:rPr lang="cs-CZ" sz="1800" dirty="0">
                          <a:effectLst/>
                          <a:latin typeface="Times New Roman" panose="02020603050405020304" pitchFamily="18" charset="0"/>
                          <a:ea typeface="Arial Unicode MS"/>
                          <a:cs typeface="Tahoma" panose="020B0604030504040204" pitchFamily="34" charset="0"/>
                        </a:rPr>
                        <a:t>Financování IT techniky z NPO v podmínkách SŠ</a:t>
                      </a:r>
                    </a:p>
                    <a:p>
                      <a:pPr marL="342900" lvl="0" indent="-342900" algn="just">
                        <a:buFont typeface="Palatino Linotype" panose="02040502050505030304" pitchFamily="18" charset="0"/>
                        <a:buChar char="-"/>
                      </a:pPr>
                      <a:r>
                        <a:rPr lang="cs-CZ" sz="1800" dirty="0">
                          <a:effectLst/>
                          <a:latin typeface="Times New Roman" panose="02020603050405020304" pitchFamily="18" charset="0"/>
                          <a:ea typeface="Arial Unicode MS"/>
                          <a:cs typeface="Tahoma" panose="020B0604030504040204" pitchFamily="34" charset="0"/>
                        </a:rPr>
                        <a:t>Podmínky zdravotní způsobilosti ke studiu některých oborů vzdělávání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5458849"/>
                  </a:ext>
                </a:extLst>
              </a:tr>
              <a:tr h="381953">
                <a:tc>
                  <a:txBody>
                    <a:bodyPr/>
                    <a:lstStyle/>
                    <a:p>
                      <a:r>
                        <a:rPr lang="cs-CZ" sz="1800" dirty="0"/>
                        <a:t>12:00 – 12:30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/>
                        <a:t>Diskuse k dopolednímu bloku jednání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2064749"/>
                  </a:ext>
                </a:extLst>
              </a:tr>
              <a:tr h="381953">
                <a:tc>
                  <a:txBody>
                    <a:bodyPr/>
                    <a:lstStyle/>
                    <a:p>
                      <a:r>
                        <a:rPr lang="cs-CZ" sz="1800" dirty="0"/>
                        <a:t>12:30 – 13:30 h	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i="1" dirty="0"/>
                        <a:t>Oběd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3477068"/>
                  </a:ext>
                </a:extLst>
              </a:tr>
            </a:tbl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985D24D8-1875-4566-8162-16079AB71DF3}"/>
              </a:ext>
            </a:extLst>
          </p:cNvPr>
          <p:cNvSpPr txBox="1"/>
          <p:nvPr/>
        </p:nvSpPr>
        <p:spPr>
          <a:xfrm>
            <a:off x="179512" y="476672"/>
            <a:ext cx="23877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Úterý 11.10. 2022</a:t>
            </a:r>
          </a:p>
        </p:txBody>
      </p:sp>
    </p:spTree>
    <p:extLst>
      <p:ext uri="{BB962C8B-B14F-4D97-AF65-F5344CB8AC3E}">
        <p14:creationId xmlns:p14="http://schemas.microsoft.com/office/powerpoint/2010/main" val="2195688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332" y="618519"/>
            <a:ext cx="7773338" cy="866266"/>
          </a:xfrm>
        </p:spPr>
        <p:txBody>
          <a:bodyPr/>
          <a:lstStyle/>
          <a:p>
            <a:r>
              <a:rPr lang="cs-CZ" dirty="0"/>
              <a:t>Odpolední blok jednání</a:t>
            </a:r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95C0C821-B284-4C63-BE48-985ED948CD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4524822"/>
              </p:ext>
            </p:extLst>
          </p:nvPr>
        </p:nvGraphicFramePr>
        <p:xfrm>
          <a:off x="431540" y="338185"/>
          <a:ext cx="8280920" cy="4365347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2477571">
                  <a:extLst>
                    <a:ext uri="{9D8B030D-6E8A-4147-A177-3AD203B41FA5}">
                      <a16:colId xmlns:a16="http://schemas.microsoft.com/office/drawing/2014/main" val="911418781"/>
                    </a:ext>
                  </a:extLst>
                </a:gridCol>
                <a:gridCol w="5803349">
                  <a:extLst>
                    <a:ext uri="{9D8B030D-6E8A-4147-A177-3AD203B41FA5}">
                      <a16:colId xmlns:a16="http://schemas.microsoft.com/office/drawing/2014/main" val="4013707507"/>
                    </a:ext>
                  </a:extLst>
                </a:gridCol>
              </a:tblGrid>
              <a:tr h="493250">
                <a:tc>
                  <a:txBody>
                    <a:bodyPr/>
                    <a:lstStyle/>
                    <a:p>
                      <a:r>
                        <a:rPr lang="cs-CZ" sz="1800" dirty="0"/>
                        <a:t>13:30 – 16:30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Jednání v odborných sekcích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3807930"/>
                  </a:ext>
                </a:extLst>
              </a:tr>
              <a:tr h="493250">
                <a:tc>
                  <a:txBody>
                    <a:bodyPr/>
                    <a:lstStyle/>
                    <a:p>
                      <a:r>
                        <a:rPr lang="cs-CZ" sz="1800" dirty="0"/>
                        <a:t>16:30 – 16:45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Přestávka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4685679"/>
                  </a:ext>
                </a:extLst>
              </a:tr>
              <a:tr h="1168211">
                <a:tc>
                  <a:txBody>
                    <a:bodyPr/>
                    <a:lstStyle/>
                    <a:p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16:45 – 17:15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350645" indent="-1350645" algn="just"/>
                      <a:r>
                        <a:rPr lang="cs-CZ" sz="1800" b="1" dirty="0">
                          <a:effectLst/>
                          <a:latin typeface="Times New Roman" panose="02020603050405020304" pitchFamily="18" charset="0"/>
                          <a:ea typeface="Arial Unicode MS"/>
                        </a:rPr>
                        <a:t>Valná hromada Asociace SPŠ ČR – 1. část</a:t>
                      </a:r>
                      <a:endParaRPr lang="cs-CZ" sz="1800" dirty="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  <a:p>
                      <a:pPr marL="1350645" indent="-1350645" algn="just"/>
                      <a:r>
                        <a:rPr lang="cs-CZ" sz="1800" dirty="0">
                          <a:effectLst/>
                          <a:latin typeface="Times New Roman" panose="02020603050405020304" pitchFamily="18" charset="0"/>
                          <a:ea typeface="Arial Unicode MS"/>
                        </a:rPr>
                        <a:t>Doplňující volby člena rady (Plzeňský kraj, Liberecký kraj)</a:t>
                      </a:r>
                    </a:p>
                    <a:p>
                      <a:pPr marL="1350645" indent="-1350645" algn="just"/>
                      <a:r>
                        <a:rPr lang="cs-CZ" sz="1800" dirty="0">
                          <a:effectLst/>
                          <a:latin typeface="Times New Roman" panose="02020603050405020304" pitchFamily="18" charset="0"/>
                          <a:ea typeface="Arial Unicode MS"/>
                        </a:rPr>
                        <a:t>Projednání a schválení stanov Asociace SPŠ ČR</a:t>
                      </a:r>
                    </a:p>
                    <a:p>
                      <a:pPr marL="1350645" indent="-1350645" algn="just"/>
                      <a:r>
                        <a:rPr lang="cs-CZ" sz="1800" dirty="0">
                          <a:effectLst/>
                          <a:latin typeface="Times New Roman" panose="02020603050405020304" pitchFamily="18" charset="0"/>
                          <a:ea typeface="Arial Unicode MS"/>
                        </a:rPr>
                        <a:t>Volba místopředsedy asociace</a:t>
                      </a:r>
                      <a:endParaRPr lang="cs-CZ" sz="1800" i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8107194"/>
                  </a:ext>
                </a:extLst>
              </a:tr>
              <a:tr h="1203627">
                <a:tc>
                  <a:txBody>
                    <a:bodyPr/>
                    <a:lstStyle/>
                    <a:p>
                      <a:r>
                        <a:rPr lang="cs-CZ" sz="1800" dirty="0"/>
                        <a:t>17:15 – 18:00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Výsledky MZ 2021 a příprava MZ 2022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Přijímací zkoušky v maturitních OV</a:t>
                      </a:r>
                    </a:p>
                    <a:p>
                      <a:r>
                        <a:rPr lang="cs-CZ" sz="18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Ing. Jiří Zíka, </a:t>
                      </a:r>
                      <a:br>
                        <a:rPr lang="cs-CZ" sz="18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cs-CZ" sz="18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Centrum pro zjišťování výsledků vzdělávání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58256"/>
                  </a:ext>
                </a:extLst>
              </a:tr>
              <a:tr h="493250">
                <a:tc>
                  <a:txBody>
                    <a:bodyPr/>
                    <a:lstStyle/>
                    <a:p>
                      <a:r>
                        <a:rPr lang="cs-CZ" sz="1800" dirty="0"/>
                        <a:t>18.30 – 19.00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Večeře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8145244"/>
                  </a:ext>
                </a:extLst>
              </a:tr>
              <a:tr h="493250">
                <a:tc>
                  <a:txBody>
                    <a:bodyPr/>
                    <a:lstStyle/>
                    <a:p>
                      <a:r>
                        <a:rPr lang="cs-CZ" sz="1800" dirty="0"/>
                        <a:t>Od 20:00 h 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SPOLEČENSKÝ VEČER</a:t>
                      </a:r>
                      <a:r>
                        <a:rPr lang="cs-CZ" sz="1800" dirty="0"/>
                        <a:t>, neformální diskuse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75426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8290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D06557F8-890A-44E3-B91C-7795BA147C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054563"/>
              </p:ext>
            </p:extLst>
          </p:nvPr>
        </p:nvGraphicFramePr>
        <p:xfrm>
          <a:off x="179512" y="498277"/>
          <a:ext cx="8712968" cy="6243543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1772129">
                  <a:extLst>
                    <a:ext uri="{9D8B030D-6E8A-4147-A177-3AD203B41FA5}">
                      <a16:colId xmlns:a16="http://schemas.microsoft.com/office/drawing/2014/main" val="224605915"/>
                    </a:ext>
                  </a:extLst>
                </a:gridCol>
                <a:gridCol w="6940839">
                  <a:extLst>
                    <a:ext uri="{9D8B030D-6E8A-4147-A177-3AD203B41FA5}">
                      <a16:colId xmlns:a16="http://schemas.microsoft.com/office/drawing/2014/main" val="3216273099"/>
                    </a:ext>
                  </a:extLst>
                </a:gridCol>
              </a:tblGrid>
              <a:tr h="374301">
                <a:tc>
                  <a:txBody>
                    <a:bodyPr/>
                    <a:lstStyle/>
                    <a:p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08:00 – 09:00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Snídaně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3476484"/>
                  </a:ext>
                </a:extLst>
              </a:tr>
              <a:tr h="1332903">
                <a:tc>
                  <a:txBody>
                    <a:bodyPr/>
                    <a:lstStyle/>
                    <a:p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09:00 – 09:30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Operační program Jan Amos Komenský</a:t>
                      </a:r>
                      <a:endParaRPr lang="cs-CZ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s-CZ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Šablony pro SŠ financované z OP JAK</a:t>
                      </a:r>
                      <a:endParaRPr lang="cs-CZ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s-CZ" sz="16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Mgr. Lucie Karešová, </a:t>
                      </a:r>
                      <a:endParaRPr lang="cs-CZ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s-CZ" sz="16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zástupkyně ředitelky odboru administrace zjednodušených projektů, MŠMT</a:t>
                      </a:r>
                      <a:endParaRPr lang="cs-CZ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593955"/>
                  </a:ext>
                </a:extLst>
              </a:tr>
              <a:tr h="1095942">
                <a:tc>
                  <a:txBody>
                    <a:bodyPr/>
                    <a:lstStyle/>
                    <a:p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09:30 – 10:00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Erasmus+ odborné vzdělávání – zkušenosti a výhled do budoucna</a:t>
                      </a:r>
                      <a:endParaRPr lang="cs-CZ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s-CZ" sz="16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Mgr. Barbora Scholzová a Mgr. Kristýna Navrátilová, </a:t>
                      </a:r>
                    </a:p>
                    <a:p>
                      <a:r>
                        <a:rPr lang="cs-CZ" sz="16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Dům zahraniční spolupráce</a:t>
                      </a:r>
                      <a:endParaRPr lang="cs-CZ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9383664"/>
                  </a:ext>
                </a:extLst>
              </a:tr>
              <a:tr h="592401">
                <a:tc>
                  <a:txBody>
                    <a:bodyPr/>
                    <a:lstStyle/>
                    <a:p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10:00 – 10:15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BAKALÁŘI - co právě děláme a připravujeme udělat</a:t>
                      </a:r>
                      <a:endParaRPr lang="cs-CZ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s-CZ" sz="16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Ondřej Sedloň, CEO, BAKALÁŘI software s.r.o.</a:t>
                      </a:r>
                      <a:endParaRPr lang="cs-CZ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179090"/>
                  </a:ext>
                </a:extLst>
              </a:tr>
              <a:tr h="1954924">
                <a:tc>
                  <a:txBody>
                    <a:bodyPr/>
                    <a:lstStyle/>
                    <a:p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10:15 – 12:00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Valná hromada Asociace SPŠ ČR</a:t>
                      </a:r>
                    </a:p>
                    <a:p>
                      <a:pPr marL="342900" lvl="0" indent="-342900" algn="just">
                        <a:buFont typeface="Palatino Linotype" panose="02040502050505030304" pitchFamily="18" charset="0"/>
                        <a:buChar char="-"/>
                      </a:pPr>
                      <a:r>
                        <a:rPr lang="cs-CZ" sz="1800" dirty="0">
                          <a:effectLst/>
                          <a:latin typeface="Times New Roman" panose="02020603050405020304" pitchFamily="18" charset="0"/>
                          <a:ea typeface="Arial Unicode MS"/>
                          <a:cs typeface="Tahoma" panose="020B0604030504040204" pitchFamily="34" charset="0"/>
                        </a:rPr>
                        <a:t>zpráva Dozorčí rady o hospodaření za rok 2021</a:t>
                      </a:r>
                    </a:p>
                    <a:p>
                      <a:pPr marL="342900" lvl="0" indent="-342900" algn="just">
                        <a:buFont typeface="Palatino Linotype" panose="02040502050505030304" pitchFamily="18" charset="0"/>
                        <a:buChar char="-"/>
                      </a:pPr>
                      <a:r>
                        <a:rPr lang="cs-CZ" sz="1800" dirty="0">
                          <a:effectLst/>
                          <a:latin typeface="Times New Roman" panose="02020603050405020304" pitchFamily="18" charset="0"/>
                          <a:ea typeface="Arial Unicode MS"/>
                          <a:cs typeface="Tahoma" panose="020B0604030504040204" pitchFamily="34" charset="0"/>
                        </a:rPr>
                        <a:t>projednání a schválení výsledků hospodaření</a:t>
                      </a:r>
                    </a:p>
                    <a:p>
                      <a:pPr marL="342900" lvl="0" indent="-342900" algn="just">
                        <a:buFont typeface="Palatino Linotype" panose="02040502050505030304" pitchFamily="18" charset="0"/>
                        <a:buChar char="-"/>
                      </a:pPr>
                      <a:r>
                        <a:rPr lang="cs-CZ" sz="1800" dirty="0">
                          <a:effectLst/>
                          <a:latin typeface="Times New Roman" panose="02020603050405020304" pitchFamily="18" charset="0"/>
                          <a:ea typeface="Arial Unicode MS"/>
                          <a:cs typeface="Tahoma" panose="020B0604030504040204" pitchFamily="34" charset="0"/>
                        </a:rPr>
                        <a:t>projednání a schválení rozpočtu pro rok 2023</a:t>
                      </a:r>
                    </a:p>
                    <a:p>
                      <a:pPr marL="342900" lvl="0" indent="-342900" algn="just">
                        <a:buFont typeface="Palatino Linotype" panose="02040502050505030304" pitchFamily="18" charset="0"/>
                        <a:buChar char="-"/>
                      </a:pPr>
                      <a:r>
                        <a:rPr lang="cs-CZ" sz="1800" dirty="0">
                          <a:effectLst/>
                          <a:latin typeface="Times New Roman" panose="02020603050405020304" pitchFamily="18" charset="0"/>
                          <a:ea typeface="Arial Unicode MS"/>
                          <a:cs typeface="Tahoma" panose="020B0604030504040204" pitchFamily="34" charset="0"/>
                        </a:rPr>
                        <a:t>výstupy z jednání odborných sekcí </a:t>
                      </a:r>
                    </a:p>
                    <a:p>
                      <a:pPr marL="342900" lvl="0" indent="-342900" algn="just">
                        <a:buFont typeface="Palatino Linotype" panose="02040502050505030304" pitchFamily="18" charset="0"/>
                        <a:buChar char="-"/>
                      </a:pPr>
                      <a:r>
                        <a:rPr lang="cs-CZ" sz="1800" dirty="0">
                          <a:effectLst/>
                          <a:latin typeface="Times New Roman" panose="02020603050405020304" pitchFamily="18" charset="0"/>
                          <a:ea typeface="Arial Unicode MS"/>
                          <a:cs typeface="Tahoma" panose="020B0604030504040204" pitchFamily="34" charset="0"/>
                        </a:rPr>
                        <a:t>formulace a schválení usnesení</a:t>
                      </a:r>
                    </a:p>
                    <a:p>
                      <a:pPr marL="342900" lvl="0" indent="-342900" algn="just">
                        <a:buFont typeface="Palatino Linotype" panose="02040502050505030304" pitchFamily="18" charset="0"/>
                        <a:buChar char="-"/>
                      </a:pPr>
                      <a:r>
                        <a:rPr lang="cs-CZ" sz="1800" dirty="0">
                          <a:effectLst/>
                          <a:latin typeface="Times New Roman" panose="02020603050405020304" pitchFamily="18" charset="0"/>
                          <a:ea typeface="Arial Unicode MS"/>
                          <a:cs typeface="Tahoma" panose="020B0604030504040204" pitchFamily="34" charset="0"/>
                        </a:rPr>
                        <a:t>různé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4439660"/>
                  </a:ext>
                </a:extLst>
              </a:tr>
              <a:tr h="374301">
                <a:tc>
                  <a:txBody>
                    <a:bodyPr/>
                    <a:lstStyle/>
                    <a:p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12:00 – 13:00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/>
                        <a:t>Oběd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8632117"/>
                  </a:ext>
                </a:extLst>
              </a:tr>
              <a:tr h="374301">
                <a:tc>
                  <a:txBody>
                    <a:bodyPr/>
                    <a:lstStyle/>
                    <a:p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13:00	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Ukončení semináře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8273386"/>
                  </a:ext>
                </a:extLst>
              </a:tr>
            </a:tbl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23981671-0114-46C1-BC49-53A7DEF27775}"/>
              </a:ext>
            </a:extLst>
          </p:cNvPr>
          <p:cNvSpPr txBox="1"/>
          <p:nvPr/>
        </p:nvSpPr>
        <p:spPr>
          <a:xfrm>
            <a:off x="107504" y="0"/>
            <a:ext cx="2471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Středa 12.10. 2022</a:t>
            </a:r>
          </a:p>
        </p:txBody>
      </p:sp>
    </p:spTree>
    <p:extLst>
      <p:ext uri="{BB962C8B-B14F-4D97-AF65-F5344CB8AC3E}">
        <p14:creationId xmlns:p14="http://schemas.microsoft.com/office/powerpoint/2010/main" val="13900533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F157346-C761-7A74-1A07-DB826C1D3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32" y="618519"/>
            <a:ext cx="7773338" cy="866266"/>
          </a:xfrm>
        </p:spPr>
        <p:txBody>
          <a:bodyPr/>
          <a:lstStyle/>
          <a:p>
            <a:r>
              <a:rPr lang="cs-CZ" dirty="0"/>
              <a:t>Klíčová témata 2021/22		1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63586F6-956B-A32C-B375-FF827C26413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043608" y="2132856"/>
            <a:ext cx="7772870" cy="3424107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tx1"/>
                </a:solidFill>
              </a:rPr>
              <a:t>Prezenční výuka v době Covid19, testování ve školách</a:t>
            </a:r>
            <a:br>
              <a:rPr lang="cs-CZ" dirty="0">
                <a:solidFill>
                  <a:schemeClr val="tx1"/>
                </a:solidFill>
              </a:rPr>
            </a:br>
            <a:r>
              <a:rPr lang="cs-CZ" dirty="0">
                <a:solidFill>
                  <a:schemeClr val="tx1"/>
                </a:solidFill>
              </a:rPr>
              <a:t>Konzultace Metodik MŠMT pro testování a provoz škol</a:t>
            </a:r>
            <a:br>
              <a:rPr lang="cs-CZ" dirty="0">
                <a:solidFill>
                  <a:schemeClr val="tx1"/>
                </a:solidFill>
              </a:rPr>
            </a:br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Ukrajinská krize – Lex Ukrajina 1 a 2</a:t>
            </a:r>
            <a:br>
              <a:rPr lang="cs-CZ" dirty="0">
                <a:solidFill>
                  <a:schemeClr val="tx1"/>
                </a:solidFill>
              </a:rPr>
            </a:br>
            <a:r>
              <a:rPr lang="cs-CZ" dirty="0">
                <a:solidFill>
                  <a:schemeClr val="tx1"/>
                </a:solidFill>
              </a:rPr>
              <a:t>Konzultace s MŠMT k návrhu zákona</a:t>
            </a:r>
            <a:br>
              <a:rPr lang="cs-CZ" dirty="0">
                <a:solidFill>
                  <a:schemeClr val="tx1"/>
                </a:solidFill>
              </a:rPr>
            </a:br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Novela NV 75/2005 Sb. a v 13/2005 Sb. - </a:t>
            </a:r>
            <a:r>
              <a:rPr lang="cs-CZ" sz="2000" dirty="0">
                <a:solidFill>
                  <a:schemeClr val="tx1"/>
                </a:solidFill>
              </a:rPr>
              <a:t>účinnost od 1. září 2022, konzultace </a:t>
            </a:r>
            <a:r>
              <a:rPr lang="cs-CZ" dirty="0">
                <a:solidFill>
                  <a:schemeClr val="tx1"/>
                </a:solidFill>
              </a:rPr>
              <a:t>m</a:t>
            </a:r>
            <a:r>
              <a:rPr lang="cs-CZ" sz="2000" dirty="0">
                <a:solidFill>
                  <a:schemeClr val="tx1"/>
                </a:solidFill>
              </a:rPr>
              <a:t>etodik MŠMT</a:t>
            </a:r>
            <a:br>
              <a:rPr lang="cs-CZ" dirty="0"/>
            </a:b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6665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D461B1C-3C6F-3554-D6C5-7F7BBD7257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584" y="476672"/>
            <a:ext cx="7773338" cy="794258"/>
          </a:xfrm>
        </p:spPr>
        <p:txBody>
          <a:bodyPr/>
          <a:lstStyle/>
          <a:p>
            <a:r>
              <a:rPr lang="cs-CZ" dirty="0"/>
              <a:t>Klíčová témata 2021/22		2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BE3370D-0FEB-F497-5F45-121C5B084B1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9552" y="1844824"/>
            <a:ext cx="8136904" cy="4752528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tx1"/>
                </a:solidFill>
              </a:rPr>
              <a:t>Financování v regionálním školství </a:t>
            </a:r>
          </a:p>
          <a:p>
            <a:pPr lvl="1"/>
            <a:r>
              <a:rPr lang="cs-CZ" dirty="0">
                <a:solidFill>
                  <a:schemeClr val="tx1"/>
                </a:solidFill>
              </a:rPr>
              <a:t>Nadtarifní složky a jejich vztah naplněnosti tříd</a:t>
            </a:r>
          </a:p>
          <a:p>
            <a:pPr lvl="1"/>
            <a:r>
              <a:rPr lang="cs-CZ" dirty="0">
                <a:solidFill>
                  <a:schemeClr val="tx1"/>
                </a:solidFill>
              </a:rPr>
              <a:t>Financování nepedagogických pracovníků</a:t>
            </a:r>
          </a:p>
          <a:p>
            <a:pPr lvl="1"/>
            <a:r>
              <a:rPr lang="cs-CZ" dirty="0">
                <a:solidFill>
                  <a:schemeClr val="tx1"/>
                </a:solidFill>
              </a:rPr>
              <a:t>Hrazení řidičských průkazů, svářečských průkazů</a:t>
            </a:r>
          </a:p>
          <a:p>
            <a:pPr lvl="1"/>
            <a:r>
              <a:rPr lang="cs-CZ" dirty="0">
                <a:solidFill>
                  <a:schemeClr val="tx1"/>
                </a:solidFill>
              </a:rPr>
              <a:t>Výše ONIV a prostředky z NPO</a:t>
            </a:r>
            <a:br>
              <a:rPr lang="cs-CZ" dirty="0">
                <a:solidFill>
                  <a:schemeClr val="tx1"/>
                </a:solidFill>
              </a:rPr>
            </a:br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Analýza změn financování – </a:t>
            </a:r>
            <a:r>
              <a:rPr lang="cs-CZ" dirty="0" err="1">
                <a:solidFill>
                  <a:schemeClr val="tx1"/>
                </a:solidFill>
              </a:rPr>
              <a:t>Phmax</a:t>
            </a:r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Analýza změn financování – NPZ</a:t>
            </a:r>
            <a:br>
              <a:rPr lang="cs-CZ" dirty="0">
                <a:solidFill>
                  <a:schemeClr val="tx1"/>
                </a:solidFill>
              </a:rPr>
            </a:br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Platové poměry ve školství </a:t>
            </a:r>
            <a:br>
              <a:rPr lang="cs-CZ" dirty="0">
                <a:solidFill>
                  <a:schemeClr val="tx1"/>
                </a:solidFill>
              </a:rPr>
            </a:br>
            <a:r>
              <a:rPr lang="cs-CZ" dirty="0">
                <a:solidFill>
                  <a:schemeClr val="tx1"/>
                </a:solidFill>
              </a:rPr>
              <a:t>nárůst platů nepedagogů od 1.9.2022</a:t>
            </a:r>
          </a:p>
          <a:p>
            <a:r>
              <a:rPr lang="cs-CZ" dirty="0">
                <a:solidFill>
                  <a:schemeClr val="tx1"/>
                </a:solidFill>
              </a:rPr>
              <a:t>Platové změny od 1.1.2023 ? 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0835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450" y="260648"/>
            <a:ext cx="7775100" cy="912274"/>
          </a:xfrm>
        </p:spPr>
        <p:txBody>
          <a:bodyPr/>
          <a:lstStyle/>
          <a:p>
            <a:r>
              <a:rPr lang="cs-CZ" dirty="0"/>
              <a:t>Klíčová témata 2021/22		3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9552" y="1412777"/>
            <a:ext cx="8280920" cy="4872712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tx1"/>
                </a:solidFill>
              </a:rPr>
              <a:t>Inovace oborové soustavy</a:t>
            </a:r>
          </a:p>
          <a:p>
            <a:pPr marL="457200" lvl="1" indent="0">
              <a:buNone/>
            </a:pPr>
            <a:r>
              <a:rPr lang="cs-CZ" dirty="0">
                <a:solidFill>
                  <a:schemeClr val="tx1"/>
                </a:solidFill>
              </a:rPr>
              <a:t>Vznik odborných platforem pro jednotlivé skupiny oborů</a:t>
            </a:r>
          </a:p>
          <a:p>
            <a:pPr marL="914400" lvl="1" indent="-457200">
              <a:buFont typeface="+mj-lt"/>
              <a:buAutoNum type="alphaUcPeriod"/>
            </a:pPr>
            <a:r>
              <a:rPr lang="cs-CZ" dirty="0">
                <a:solidFill>
                  <a:schemeClr val="tx1"/>
                </a:solidFill>
              </a:rPr>
              <a:t>Technické obory (strojní, stavební, elektro, IT)</a:t>
            </a:r>
          </a:p>
          <a:p>
            <a:pPr marL="914400" lvl="1" indent="-457200">
              <a:buFont typeface="+mj-lt"/>
              <a:buAutoNum type="alphaUcPeriod"/>
            </a:pPr>
            <a:r>
              <a:rPr lang="cs-CZ" dirty="0">
                <a:solidFill>
                  <a:schemeClr val="tx1"/>
                </a:solidFill>
              </a:rPr>
              <a:t>Ekonomické obory a obory služeb</a:t>
            </a:r>
          </a:p>
          <a:p>
            <a:pPr marL="914400" lvl="1" indent="-457200">
              <a:buFont typeface="+mj-lt"/>
              <a:buAutoNum type="alphaUcPeriod"/>
            </a:pPr>
            <a:r>
              <a:rPr lang="cs-CZ" dirty="0">
                <a:solidFill>
                  <a:schemeClr val="tx1"/>
                </a:solidFill>
              </a:rPr>
              <a:t>Přírodovědné obory</a:t>
            </a:r>
          </a:p>
          <a:p>
            <a:pPr marL="914400" lvl="1" indent="-457200">
              <a:buFont typeface="+mj-lt"/>
              <a:buAutoNum type="alphaUcPeriod"/>
            </a:pPr>
            <a:r>
              <a:rPr lang="cs-CZ" dirty="0">
                <a:solidFill>
                  <a:schemeClr val="tx1"/>
                </a:solidFill>
              </a:rPr>
              <a:t>Umělecké obory</a:t>
            </a:r>
          </a:p>
          <a:p>
            <a:pPr marL="914400" lvl="1" indent="-457200">
              <a:buFont typeface="+mj-lt"/>
              <a:buAutoNum type="alphaUcPeriod"/>
            </a:pPr>
            <a:r>
              <a:rPr lang="cs-CZ" dirty="0">
                <a:solidFill>
                  <a:schemeClr val="tx1"/>
                </a:solidFill>
              </a:rPr>
              <a:t>Sociální a zdravotní služby</a:t>
            </a:r>
            <a:br>
              <a:rPr lang="cs-CZ" dirty="0">
                <a:solidFill>
                  <a:schemeClr val="tx1"/>
                </a:solidFill>
              </a:rPr>
            </a:br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Poradní orgány MŠMT v oblasti odborného vzdělávání:</a:t>
            </a:r>
          </a:p>
          <a:p>
            <a:pPr lvl="1"/>
            <a:r>
              <a:rPr lang="cs-CZ" dirty="0">
                <a:solidFill>
                  <a:schemeClr val="tx1"/>
                </a:solidFill>
              </a:rPr>
              <a:t>Rada pro odborné vzdělávání (19 členů)</a:t>
            </a:r>
          </a:p>
          <a:p>
            <a:pPr lvl="1"/>
            <a:r>
              <a:rPr lang="cs-CZ" dirty="0">
                <a:solidFill>
                  <a:schemeClr val="tx1"/>
                </a:solidFill>
              </a:rPr>
              <a:t>Národní rada pro kvalifikace (18 členů)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0276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A617A28-262E-3BC2-7B36-16E0774009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576" y="260648"/>
            <a:ext cx="7773338" cy="650242"/>
          </a:xfrm>
        </p:spPr>
        <p:txBody>
          <a:bodyPr>
            <a:normAutofit/>
          </a:bodyPr>
          <a:lstStyle/>
          <a:p>
            <a:r>
              <a:rPr lang="cs-CZ" dirty="0"/>
              <a:t>Klíčová témata 2021/22		4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12ED656-5C99-3A12-1451-851B299E2AF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85800" y="980728"/>
            <a:ext cx="8262664" cy="5758470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tx1"/>
                </a:solidFill>
              </a:rPr>
              <a:t>Úvahy o možných změnách maturitní zkoušky</a:t>
            </a:r>
          </a:p>
          <a:p>
            <a:pPr marL="630900" lvl="2" indent="-342900" algn="just">
              <a:lnSpc>
                <a:spcPct val="110000"/>
              </a:lnSpc>
              <a:buFontTx/>
              <a:buChar char="-"/>
            </a:pPr>
            <a:r>
              <a:rPr lang="cs-CZ" sz="20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Možné zavedení </a:t>
            </a:r>
            <a:r>
              <a:rPr lang="cs-CZ" sz="2000" b="1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profesní MZ </a:t>
            </a:r>
            <a:r>
              <a:rPr lang="cs-CZ" sz="20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 žáky, kteří úspěšně vykonali pouze profilovou část (bez možnosti pokračovat ve studiu na VŠ)</a:t>
            </a:r>
            <a:endParaRPr lang="cs-CZ" sz="2000" b="1" dirty="0">
              <a:solidFill>
                <a:schemeClr val="tx1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900" lvl="2" indent="-342900" algn="just">
              <a:lnSpc>
                <a:spcPct val="110000"/>
              </a:lnSpc>
              <a:buFontTx/>
              <a:buChar char="-"/>
            </a:pPr>
            <a:r>
              <a:rPr lang="cs-CZ" sz="20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Nahrazení zkoušky </a:t>
            </a:r>
            <a:r>
              <a:rPr lang="cs-CZ" sz="2000" b="1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uznáním ICT </a:t>
            </a:r>
            <a:r>
              <a:rPr lang="cs-CZ" sz="20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certifikátů (po pilotním ověření)</a:t>
            </a:r>
          </a:p>
          <a:p>
            <a:pPr marL="630900" lvl="2" indent="-342900" algn="just">
              <a:lnSpc>
                <a:spcPct val="110000"/>
              </a:lnSpc>
              <a:buFontTx/>
              <a:buChar char="-"/>
            </a:pPr>
            <a:r>
              <a:rPr lang="cs-CZ" sz="20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Uznávání </a:t>
            </a:r>
            <a:r>
              <a:rPr lang="cs-CZ" sz="2000" b="1" dirty="0" err="1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Advanced</a:t>
            </a:r>
            <a:r>
              <a:rPr lang="cs-CZ" sz="2000" b="1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000" b="1" dirty="0" err="1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placement</a:t>
            </a:r>
            <a:r>
              <a:rPr lang="cs-CZ" sz="2000" b="1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zkoušek</a:t>
            </a:r>
            <a:r>
              <a:rPr lang="cs-CZ" sz="20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(po pilotním ověření)</a:t>
            </a:r>
          </a:p>
          <a:p>
            <a:pPr marL="630900" lvl="2" indent="-342900" algn="just">
              <a:lnSpc>
                <a:spcPct val="110000"/>
              </a:lnSpc>
              <a:buFontTx/>
              <a:buChar char="-"/>
            </a:pPr>
            <a:r>
              <a:rPr lang="cs-CZ" sz="20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Stanovení </a:t>
            </a:r>
            <a:r>
              <a:rPr lang="cs-CZ" sz="2000" b="1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povinné maturitní práce s obhajobou </a:t>
            </a:r>
            <a:r>
              <a:rPr lang="cs-CZ" sz="20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nebo jiné alternativní formy pro gymnázia</a:t>
            </a:r>
          </a:p>
          <a:p>
            <a:pPr marL="630900" lvl="2" indent="-342900" algn="just">
              <a:lnSpc>
                <a:spcPct val="110000"/>
              </a:lnSpc>
              <a:buFontTx/>
              <a:buChar char="-"/>
            </a:pPr>
            <a:r>
              <a:rPr lang="cs-CZ" sz="20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pt-BR" sz="20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avedení </a:t>
            </a:r>
            <a:r>
              <a:rPr lang="pt-BR" sz="20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komplexní maturitní práce s obhajobou </a:t>
            </a:r>
            <a:r>
              <a:rPr lang="pt-BR" sz="20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(po pilotním ověření)</a:t>
            </a:r>
          </a:p>
          <a:p>
            <a:pPr marL="630900" lvl="2" indent="-342900" algn="just">
              <a:lnSpc>
                <a:spcPct val="110000"/>
              </a:lnSpc>
              <a:buFontTx/>
              <a:buChar char="-"/>
            </a:pPr>
            <a:endParaRPr lang="cs-CZ" sz="20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cs-CZ" dirty="0">
                <a:solidFill>
                  <a:schemeClr val="tx1"/>
                </a:solidFill>
              </a:rPr>
              <a:t>Digitalizace agend CZVV</a:t>
            </a:r>
          </a:p>
          <a:p>
            <a:pPr lvl="1"/>
            <a:r>
              <a:rPr lang="cs-CZ" dirty="0">
                <a:solidFill>
                  <a:schemeClr val="tx1"/>
                </a:solidFill>
              </a:rPr>
              <a:t>Jednotná přijímací zkouška</a:t>
            </a:r>
          </a:p>
          <a:p>
            <a:pPr lvl="1"/>
            <a:r>
              <a:rPr lang="cs-CZ" dirty="0">
                <a:solidFill>
                  <a:schemeClr val="tx1"/>
                </a:solidFill>
              </a:rPr>
              <a:t>Maturitní a závěrečné zkoušky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9711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20D78A-77E0-0BA9-EFF6-876830DF7A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32" y="618519"/>
            <a:ext cx="7773338" cy="794258"/>
          </a:xfrm>
        </p:spPr>
        <p:txBody>
          <a:bodyPr/>
          <a:lstStyle/>
          <a:p>
            <a:r>
              <a:rPr lang="cs-CZ" dirty="0"/>
              <a:t>Klíčová témata 2021/22		5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706A8CF-852C-3E8F-DEB5-DB2D0FF38D4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1560" y="1556792"/>
            <a:ext cx="7992888" cy="4248472"/>
          </a:xfrm>
        </p:spPr>
        <p:txBody>
          <a:bodyPr>
            <a:normAutofit/>
          </a:bodyPr>
          <a:lstStyle/>
          <a:p>
            <a:r>
              <a:rPr lang="cs-CZ" sz="2000" dirty="0">
                <a:solidFill>
                  <a:schemeClr val="tx1"/>
                </a:solidFill>
              </a:rPr>
              <a:t>Podmínky zdravotní způsobilosti ke studiu některých oborů vzdělávání </a:t>
            </a:r>
            <a:br>
              <a:rPr lang="cs-CZ" sz="2000" dirty="0">
                <a:solidFill>
                  <a:schemeClr val="tx1"/>
                </a:solidFill>
              </a:rPr>
            </a:br>
            <a:r>
              <a:rPr lang="cs-CZ" sz="2000" dirty="0">
                <a:solidFill>
                  <a:schemeClr val="tx1"/>
                </a:solidFill>
              </a:rPr>
              <a:t>(nařízení vlády č. 211/2010 Sb., o soustavě oborů vzdělání v základním, středním a vyšším odborném vzdělávání)</a:t>
            </a:r>
            <a:br>
              <a:rPr lang="cs-CZ" sz="2000" dirty="0">
                <a:solidFill>
                  <a:schemeClr val="tx1"/>
                </a:solidFill>
              </a:rPr>
            </a:br>
            <a:endParaRPr lang="cs-CZ" sz="2000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Elektronizace pravidel českého pravopisu</a:t>
            </a:r>
          </a:p>
          <a:p>
            <a:pPr lvl="1"/>
            <a:r>
              <a:rPr lang="cs-CZ" dirty="0">
                <a:solidFill>
                  <a:schemeClr val="tx1"/>
                </a:solidFill>
              </a:rPr>
              <a:t>Nebudou vydávána v tištěné podobě, pouze on-line verze</a:t>
            </a:r>
          </a:p>
          <a:p>
            <a:pPr lvl="1"/>
            <a:r>
              <a:rPr lang="cs-CZ" dirty="0">
                <a:solidFill>
                  <a:schemeClr val="tx1"/>
                </a:solidFill>
              </a:rPr>
              <a:t>S off-line verzí se nepočítá (ochrana autorských práv)</a:t>
            </a:r>
          </a:p>
          <a:p>
            <a:pPr lvl="1"/>
            <a:r>
              <a:rPr lang="cs-CZ" dirty="0">
                <a:solidFill>
                  <a:schemeClr val="tx1"/>
                </a:solidFill>
              </a:rPr>
              <a:t>Použití slovníku spisovné češtiny u MZ (nutná novelizace vyhlášky)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0277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7D69C81-5AC7-57E2-D2C5-DC1924798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616" y="137077"/>
            <a:ext cx="6554867" cy="1524000"/>
          </a:xfrm>
        </p:spPr>
        <p:txBody>
          <a:bodyPr/>
          <a:lstStyle/>
          <a:p>
            <a:r>
              <a:rPr lang="cs-CZ" dirty="0"/>
              <a:t>Aktualizace v seznamu členů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A1E3661-AA25-5F15-94EA-8C5DFD11254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43763" y="1772816"/>
            <a:ext cx="7772870" cy="3424107"/>
          </a:xfrm>
        </p:spPr>
        <p:txBody>
          <a:bodyPr>
            <a:normAutofit lnSpcReduction="10000"/>
          </a:bodyPr>
          <a:lstStyle/>
          <a:p>
            <a:r>
              <a:rPr lang="cs-CZ" dirty="0">
                <a:solidFill>
                  <a:schemeClr val="tx1"/>
                </a:solidFill>
              </a:rPr>
              <a:t>Kontrola údajů členů v databázi Asociace</a:t>
            </a:r>
          </a:p>
          <a:p>
            <a:r>
              <a:rPr lang="cs-CZ" dirty="0">
                <a:solidFill>
                  <a:schemeClr val="tx1"/>
                </a:solidFill>
              </a:rPr>
              <a:t>Na stránce </a:t>
            </a:r>
            <a:r>
              <a:rPr lang="cs-CZ" u="sng" dirty="0">
                <a:solidFill>
                  <a:schemeClr val="tx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http://asps.cz/formular</a:t>
            </a:r>
            <a:r>
              <a:rPr lang="cs-CZ" dirty="0">
                <a:solidFill>
                  <a:schemeClr val="tx1"/>
                </a:solidFill>
              </a:rPr>
              <a:t> je formulář s možností vkládání a editace škol, včetně zástupců.</a:t>
            </a:r>
          </a:p>
          <a:p>
            <a:r>
              <a:rPr lang="cs-CZ" dirty="0">
                <a:solidFill>
                  <a:schemeClr val="tx1"/>
                </a:solidFill>
              </a:rPr>
              <a:t>Lze vyhledávat podle IČO. </a:t>
            </a:r>
          </a:p>
          <a:p>
            <a:r>
              <a:rPr lang="cs-CZ" dirty="0">
                <a:solidFill>
                  <a:schemeClr val="tx1"/>
                </a:solidFill>
              </a:rPr>
              <a:t>Hvězdičkou označená pole jsou povinná a je nutno vložit min. jednoho zástupce školy (max. 4) </a:t>
            </a:r>
          </a:p>
          <a:p>
            <a:r>
              <a:rPr lang="cs-CZ" dirty="0">
                <a:solidFill>
                  <a:schemeClr val="tx1"/>
                </a:solidFill>
              </a:rPr>
              <a:t>Pro uložení formuláře je potřeba zadat kód (dole vedle tlačítka Uložit údaje). V tuto chvíli je pro všechny jednotný - 123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97538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DD546C26-2E85-7262-0733-FDBE44BC11ED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9" y="21016"/>
            <a:ext cx="4307747" cy="3115038"/>
          </a:xfrm>
        </p:spPr>
      </p:pic>
      <p:pic>
        <p:nvPicPr>
          <p:cNvPr id="7" name="Obrázek 6" descr="Obsah obrázku stůl&#10;&#10;Popis byl vytvořen automaticky">
            <a:extLst>
              <a:ext uri="{FF2B5EF4-FFF2-40B4-BE49-F238E27FC236}">
                <a16:creationId xmlns:a16="http://schemas.microsoft.com/office/drawing/2014/main" id="{02E0544A-D31E-512E-B653-A08D4A7113F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9" y="3136054"/>
            <a:ext cx="4307747" cy="3661228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9C2D3A69-3A9C-55A5-A798-0EFFECDC5B17}"/>
              </a:ext>
            </a:extLst>
          </p:cNvPr>
          <p:cNvSpPr txBox="1"/>
          <p:nvPr/>
        </p:nvSpPr>
        <p:spPr>
          <a:xfrm>
            <a:off x="5724128" y="3244334"/>
            <a:ext cx="32403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u="sng" dirty="0">
                <a:hlinkClick r:id="rId4"/>
              </a:rPr>
              <a:t>http://asps.cz/formular</a:t>
            </a: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445964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7773338" cy="1082290"/>
          </a:xfrm>
        </p:spPr>
        <p:txBody>
          <a:bodyPr/>
          <a:lstStyle/>
          <a:p>
            <a:r>
              <a:rPr lang="cs-CZ" dirty="0"/>
              <a:t>Stanovisko valné hromady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1628800"/>
            <a:ext cx="8208912" cy="6192687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tx1"/>
                </a:solidFill>
              </a:rPr>
              <a:t>Projednání v odborných sekcích</a:t>
            </a:r>
          </a:p>
          <a:p>
            <a:r>
              <a:rPr lang="cs-CZ" dirty="0">
                <a:solidFill>
                  <a:schemeClr val="tx1"/>
                </a:solidFill>
              </a:rPr>
              <a:t>Vyjádření ve výstupu z jednání sekcí</a:t>
            </a:r>
          </a:p>
          <a:p>
            <a:r>
              <a:rPr lang="cs-CZ" dirty="0">
                <a:solidFill>
                  <a:schemeClr val="tx1"/>
                </a:solidFill>
              </a:rPr>
              <a:t>Zapracování do stanoviska VH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Návrhy na usnesení poslat e-mailem do 21 h</a:t>
            </a:r>
          </a:p>
          <a:p>
            <a:r>
              <a:rPr lang="cs-CZ" dirty="0">
                <a:solidFill>
                  <a:schemeClr val="tx1"/>
                </a:solidFill>
              </a:rPr>
              <a:t>Kontrola údajů členů v databázi Asociace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77262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3084" y="332656"/>
            <a:ext cx="6270848" cy="949424"/>
          </a:xfrm>
        </p:spPr>
        <p:txBody>
          <a:bodyPr/>
          <a:lstStyle/>
          <a:p>
            <a:r>
              <a:rPr lang="cs-CZ" dirty="0"/>
              <a:t>Jednání odborných sekcí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347595288"/>
              </p:ext>
            </p:extLst>
          </p:nvPr>
        </p:nvGraphicFramePr>
        <p:xfrm>
          <a:off x="533400" y="1556792"/>
          <a:ext cx="7772400" cy="249428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590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90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90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SEKCE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MÍSTO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ČAS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STROJÍRENSKÁ A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/>
                        <a:t>TECHNICKÝCH</a:t>
                      </a:r>
                      <a:r>
                        <a:rPr lang="cs-CZ" baseline="0" dirty="0"/>
                        <a:t> LYCEÍ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KONFERENČNÍ SÁL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16:00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ELEKTROTECHNICKÁ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KONFERENČNÍ SÁL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14:00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CHEMICKÁ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Meeting </a:t>
                      </a:r>
                      <a:r>
                        <a:rPr lang="cs-CZ" dirty="0" err="1"/>
                        <a:t>room</a:t>
                      </a:r>
                      <a:r>
                        <a:rPr lang="cs-CZ" dirty="0"/>
                        <a:t>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19:00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STAVEBNÍ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Multi sál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15:00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DOPRAVNÍ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Meeting </a:t>
                      </a:r>
                      <a:r>
                        <a:rPr lang="cs-CZ" dirty="0" err="1"/>
                        <a:t>room</a:t>
                      </a:r>
                      <a:r>
                        <a:rPr lang="cs-CZ" dirty="0"/>
                        <a:t>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19:00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4393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280920" cy="1596008"/>
          </a:xfrm>
        </p:spPr>
        <p:txBody>
          <a:bodyPr/>
          <a:lstStyle/>
          <a:p>
            <a:r>
              <a:rPr lang="cs-CZ" dirty="0"/>
              <a:t>33. Valná hromada asociace </a:t>
            </a:r>
            <a:r>
              <a:rPr lang="cs-CZ" dirty="0" err="1"/>
              <a:t>spš</a:t>
            </a:r>
            <a:r>
              <a:rPr lang="cs-CZ" dirty="0"/>
              <a:t> </a:t>
            </a:r>
            <a:r>
              <a:rPr lang="cs-CZ" dirty="0" err="1"/>
              <a:t>Čr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2420888"/>
            <a:ext cx="7896696" cy="3240360"/>
          </a:xfrm>
        </p:spPr>
        <p:txBody>
          <a:bodyPr>
            <a:normAutofit/>
          </a:bodyPr>
          <a:lstStyle/>
          <a:p>
            <a:pPr lvl="0"/>
            <a:r>
              <a:rPr lang="cs-CZ" dirty="0">
                <a:solidFill>
                  <a:schemeClr val="tx1"/>
                </a:solidFill>
              </a:rPr>
              <a:t>Doplňující volby člen rady (Plzeňský a Liberecký kraj)</a:t>
            </a:r>
          </a:p>
          <a:p>
            <a:pPr lvl="0"/>
            <a:r>
              <a:rPr lang="cs-CZ" dirty="0">
                <a:solidFill>
                  <a:schemeClr val="tx1"/>
                </a:solidFill>
              </a:rPr>
              <a:t>Projednání a schválení stanov A SPŠ ČR</a:t>
            </a:r>
          </a:p>
          <a:p>
            <a:r>
              <a:rPr lang="cs-CZ" dirty="0">
                <a:solidFill>
                  <a:schemeClr val="tx1"/>
                </a:solidFill>
              </a:rPr>
              <a:t>Volby místopředsedy A SPŠ ČR</a:t>
            </a:r>
          </a:p>
          <a:p>
            <a:r>
              <a:rPr lang="cs-CZ" dirty="0">
                <a:solidFill>
                  <a:schemeClr val="tx1"/>
                </a:solidFill>
              </a:rPr>
              <a:t>Změny členské základny A SPŠ ČR</a:t>
            </a:r>
          </a:p>
          <a:p>
            <a:pPr lvl="0"/>
            <a:r>
              <a:rPr lang="cs-CZ" dirty="0">
                <a:solidFill>
                  <a:schemeClr val="tx1"/>
                </a:solidFill>
              </a:rPr>
              <a:t>Projednání a schválení výsledků hospodaření v roce 2021</a:t>
            </a:r>
          </a:p>
          <a:p>
            <a:r>
              <a:rPr lang="cs-CZ" dirty="0">
                <a:solidFill>
                  <a:schemeClr val="tx1"/>
                </a:solidFill>
              </a:rPr>
              <a:t>Zpráva Dozorčí rady o hospodaření</a:t>
            </a:r>
          </a:p>
          <a:p>
            <a:pPr lvl="0"/>
            <a:r>
              <a:rPr lang="cs-CZ" dirty="0">
                <a:solidFill>
                  <a:schemeClr val="tx1"/>
                </a:solidFill>
              </a:rPr>
              <a:t>Projednání a schválení rozpočtu pro rok 2023</a:t>
            </a:r>
          </a:p>
          <a:p>
            <a:pPr lvl="0"/>
            <a:endParaRPr lang="cs-CZ" dirty="0"/>
          </a:p>
          <a:p>
            <a:pPr marL="0" lv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35256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63388C3-677E-45F7-B0C0-D4362C433E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434" y="692696"/>
            <a:ext cx="8063132" cy="2016223"/>
          </a:xfrm>
        </p:spPr>
        <p:txBody>
          <a:bodyPr>
            <a:normAutofit fontScale="90000"/>
          </a:bodyPr>
          <a:lstStyle/>
          <a:p>
            <a:r>
              <a:rPr lang="cs-CZ" sz="2700" i="1" dirty="0"/>
              <a:t>Doplňující volby členů Rady asociace a Dozorčí rady </a:t>
            </a:r>
            <a:br>
              <a:rPr lang="cs-CZ" sz="2700" i="1" dirty="0"/>
            </a:br>
            <a:br>
              <a:rPr lang="cs-CZ" i="1" dirty="0"/>
            </a:br>
            <a:r>
              <a:rPr lang="cs-CZ" sz="1600" i="1" dirty="0"/>
              <a:t>pro období 2022 – 2024</a:t>
            </a:r>
            <a:br>
              <a:rPr lang="cs-CZ" i="1" dirty="0"/>
            </a:br>
            <a:endParaRPr lang="cs-CZ" dirty="0"/>
          </a:p>
        </p:txBody>
      </p:sp>
      <p:graphicFrame>
        <p:nvGraphicFramePr>
          <p:cNvPr id="4" name="Zástupný obsah 3">
            <a:extLst>
              <a:ext uri="{FF2B5EF4-FFF2-40B4-BE49-F238E27FC236}">
                <a16:creationId xmlns:a16="http://schemas.microsoft.com/office/drawing/2014/main" id="{278B8E8C-F597-4180-807A-5E76F7685C61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061051331"/>
              </p:ext>
            </p:extLst>
          </p:nvPr>
        </p:nvGraphicFramePr>
        <p:xfrm>
          <a:off x="540434" y="2564904"/>
          <a:ext cx="8063134" cy="2806924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2810076">
                  <a:extLst>
                    <a:ext uri="{9D8B030D-6E8A-4147-A177-3AD203B41FA5}">
                      <a16:colId xmlns:a16="http://schemas.microsoft.com/office/drawing/2014/main" val="1014595071"/>
                    </a:ext>
                  </a:extLst>
                </a:gridCol>
                <a:gridCol w="2487859">
                  <a:extLst>
                    <a:ext uri="{9D8B030D-6E8A-4147-A177-3AD203B41FA5}">
                      <a16:colId xmlns:a16="http://schemas.microsoft.com/office/drawing/2014/main" val="1082087929"/>
                    </a:ext>
                  </a:extLst>
                </a:gridCol>
                <a:gridCol w="2765199">
                  <a:extLst>
                    <a:ext uri="{9D8B030D-6E8A-4147-A177-3AD203B41FA5}">
                      <a16:colId xmlns:a16="http://schemas.microsoft.com/office/drawing/2014/main" val="492559388"/>
                    </a:ext>
                  </a:extLst>
                </a:gridCol>
              </a:tblGrid>
              <a:tr h="2894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b="1" dirty="0">
                          <a:effectLst/>
                        </a:rPr>
                        <a:t>Rada A SPŠ</a:t>
                      </a:r>
                    </a:p>
                  </a:txBody>
                  <a:tcPr marL="38937" marR="38937" marT="8344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b="1" dirty="0">
                          <a:effectLst/>
                        </a:rPr>
                        <a:t>Návrh Rady A SPŠ:</a:t>
                      </a:r>
                      <a:endParaRPr lang="cs-CZ" sz="1800" b="1" dirty="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38937" marR="38937" marT="8344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b="1" dirty="0">
                          <a:effectLst/>
                        </a:rPr>
                        <a:t> Návrh z pléna:</a:t>
                      </a:r>
                      <a:endParaRPr lang="cs-CZ" sz="1800" b="1" dirty="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97918778"/>
                  </a:ext>
                </a:extLst>
              </a:tr>
              <a:tr h="2798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Plzeňský kraj</a:t>
                      </a:r>
                      <a:endParaRPr lang="cs-CZ" sz="1800" dirty="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38937" marR="38937" marT="8344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Ing. Jitka Maulová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SPŠ Stavební Plzeň</a:t>
                      </a:r>
                    </a:p>
                  </a:txBody>
                  <a:tcPr marL="38937" marR="38937" marT="8344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 </a:t>
                      </a:r>
                      <a:endParaRPr lang="cs-CZ" sz="1800" dirty="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99735033"/>
                  </a:ext>
                </a:extLst>
              </a:tr>
              <a:tr h="2798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+mn-lt"/>
                          <a:ea typeface="Arial Unicode MS"/>
                        </a:rPr>
                        <a:t>Liberecký kraj</a:t>
                      </a:r>
                    </a:p>
                  </a:txBody>
                  <a:tcPr marL="38937" marR="38937" marT="8344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+mn-lt"/>
                          <a:ea typeface="Arial Unicode MS"/>
                        </a:rPr>
                        <a:t>Ing. Petr Veselý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+mn-lt"/>
                          <a:ea typeface="Arial Unicode MS"/>
                        </a:rPr>
                        <a:t>SPŠ Česká Lípa</a:t>
                      </a:r>
                    </a:p>
                  </a:txBody>
                  <a:tcPr marL="38937" marR="38937" marT="8344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 </a:t>
                      </a:r>
                      <a:endParaRPr lang="cs-CZ" sz="1800" dirty="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0453714"/>
                  </a:ext>
                </a:extLst>
              </a:tr>
              <a:tr h="2894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800" b="1" dirty="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38937" marR="38937" marT="8344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38937" marR="38937" marT="8344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390185265"/>
                  </a:ext>
                </a:extLst>
              </a:tr>
              <a:tr h="2894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b="1" dirty="0">
                          <a:effectLst/>
                        </a:rPr>
                        <a:t>Místopředseda asociace</a:t>
                      </a:r>
                      <a:endParaRPr lang="cs-CZ" sz="1800" b="1" dirty="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38937" marR="38937" marT="8344" marB="0" anchor="ctr"/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PaedDr. Tomáš Hlaváč</a:t>
                      </a:r>
                    </a:p>
                    <a:p>
                      <a:pPr marL="0" algn="l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SPŠ a VOŠ Příbram</a:t>
                      </a:r>
                    </a:p>
                  </a:txBody>
                  <a:tcPr marL="38937" marR="38937" marT="8344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 </a:t>
                      </a:r>
                      <a:endParaRPr lang="cs-CZ" sz="1800" dirty="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47531401"/>
                  </a:ext>
                </a:extLst>
              </a:tr>
              <a:tr h="2798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38937" marR="38937" marT="8344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38937" marR="38937" marT="8344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 </a:t>
                      </a:r>
                      <a:endParaRPr lang="cs-CZ" sz="1800" dirty="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746824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12305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5A775DC-9BEF-6F5F-6960-7B9E8D1A1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32" y="672444"/>
            <a:ext cx="7773338" cy="794258"/>
          </a:xfrm>
        </p:spPr>
        <p:txBody>
          <a:bodyPr>
            <a:normAutofit/>
          </a:bodyPr>
          <a:lstStyle/>
          <a:p>
            <a:r>
              <a:rPr lang="cs-CZ" sz="2400" dirty="0"/>
              <a:t>Změny členské základny A SPŠ ČR</a:t>
            </a:r>
          </a:p>
        </p:txBody>
      </p:sp>
      <p:graphicFrame>
        <p:nvGraphicFramePr>
          <p:cNvPr id="4" name="Tabulka 4">
            <a:extLst>
              <a:ext uri="{FF2B5EF4-FFF2-40B4-BE49-F238E27FC236}">
                <a16:creationId xmlns:a16="http://schemas.microsoft.com/office/drawing/2014/main" id="{A1085D51-7E1A-5259-B3A4-40A78F8ADFBA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95688025"/>
              </p:ext>
            </p:extLst>
          </p:nvPr>
        </p:nvGraphicFramePr>
        <p:xfrm>
          <a:off x="755576" y="1541780"/>
          <a:ext cx="7772400" cy="3774440"/>
        </p:xfrm>
        <a:graphic>
          <a:graphicData uri="http://schemas.openxmlformats.org/drawingml/2006/table">
            <a:tbl>
              <a:tblPr bandRow="1">
                <a:tableStyleId>{0505E3EF-67EA-436B-97B2-0124C06EBD24}</a:tableStyleId>
              </a:tblPr>
              <a:tblGrid>
                <a:gridCol w="501824">
                  <a:extLst>
                    <a:ext uri="{9D8B030D-6E8A-4147-A177-3AD203B41FA5}">
                      <a16:colId xmlns:a16="http://schemas.microsoft.com/office/drawing/2014/main" val="1363822548"/>
                    </a:ext>
                  </a:extLst>
                </a:gridCol>
                <a:gridCol w="7270576">
                  <a:extLst>
                    <a:ext uri="{9D8B030D-6E8A-4147-A177-3AD203B41FA5}">
                      <a16:colId xmlns:a16="http://schemas.microsoft.com/office/drawing/2014/main" val="50741940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Střední škola a Mateřská škola, Liberec, Na Bojišti 15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88154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Střední průmyslová škola textilní, Liberec, Tyršova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65288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Střední průmyslová škola, Odborná škola a Základní škola, Nové Město nad Metují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5269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Střední průmyslová škola strojírenská a Jazyková škola s právem státní jazykové zkoušky, Kolín IV, Heverova 191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08740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Střední škola technická a zemědělská Mohelnice, 789 85 Mohelnice, 1. Máje 667/2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5343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VOŠ, SŠ, COP, Sezimovo Ústí,  Budějovická 427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58935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SOU a SOŠ stavební Brno - Bosonohy, Pražská 388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58122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SPŠ a VOŠ  technická, Brno,  Sokolovská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17264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33097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331" y="116632"/>
            <a:ext cx="7773338" cy="864096"/>
          </a:xfrm>
        </p:spPr>
        <p:txBody>
          <a:bodyPr/>
          <a:lstStyle/>
          <a:p>
            <a:r>
              <a:rPr lang="cs-CZ" dirty="0"/>
              <a:t>Zpráva o hospodaření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980727"/>
            <a:ext cx="8568952" cy="1656185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tx1"/>
                </a:solidFill>
              </a:rPr>
              <a:t>Dozorčí rada provedla kontrolu hospodaření Asociace SPŠ ČR za období od 1.1. 2021 do 31.12. 2022 a neshledala žádné nedostatky.</a:t>
            </a:r>
          </a:p>
          <a:p>
            <a:r>
              <a:rPr lang="cs-CZ" dirty="0">
                <a:solidFill>
                  <a:schemeClr val="tx1"/>
                </a:solidFill>
              </a:rPr>
              <a:t>Stav finančních prostředků ve sledovaném období:</a:t>
            </a:r>
          </a:p>
          <a:p>
            <a:pPr marL="0" indent="0">
              <a:buNone/>
            </a:pPr>
            <a:endParaRPr lang="cs-CZ" dirty="0"/>
          </a:p>
        </p:txBody>
      </p:sp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351A2014-BE28-459B-B455-F0F715188F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6387951"/>
              </p:ext>
            </p:extLst>
          </p:nvPr>
        </p:nvGraphicFramePr>
        <p:xfrm>
          <a:off x="685331" y="2636912"/>
          <a:ext cx="7631085" cy="2246648"/>
        </p:xfrm>
        <a:graphic>
          <a:graphicData uri="http://schemas.openxmlformats.org/drawingml/2006/table">
            <a:tbl>
              <a:tblPr firstRow="1" firstCol="1" bandRow="1"/>
              <a:tblGrid>
                <a:gridCol w="5245098">
                  <a:extLst>
                    <a:ext uri="{9D8B030D-6E8A-4147-A177-3AD203B41FA5}">
                      <a16:colId xmlns:a16="http://schemas.microsoft.com/office/drawing/2014/main" val="2321284112"/>
                    </a:ext>
                  </a:extLst>
                </a:gridCol>
                <a:gridCol w="2385987">
                  <a:extLst>
                    <a:ext uri="{9D8B030D-6E8A-4147-A177-3AD203B41FA5}">
                      <a16:colId xmlns:a16="http://schemas.microsoft.com/office/drawing/2014/main" val="2531658259"/>
                    </a:ext>
                  </a:extLst>
                </a:gridCol>
              </a:tblGrid>
              <a:tr h="5616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Zůstatek prostředků ke dni 31. 12. 2020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1 217 193,44 Kč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11618216"/>
                  </a:ext>
                </a:extLst>
              </a:tr>
              <a:tr h="5616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Příjmy asociace od 1. 1. 2021 do 31. 12. 2021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420 000,00 Kč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1090985"/>
                  </a:ext>
                </a:extLst>
              </a:tr>
              <a:tr h="5616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Výdaje asociace od 1. 1. 2021 do 31. 12. 2021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798 759,00 Kč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581763"/>
                  </a:ext>
                </a:extLst>
              </a:tr>
              <a:tr h="5616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Zůstatek prostředků ke dni 31. 12. 2021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838 434,44 Kč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4330213"/>
                  </a:ext>
                </a:extLst>
              </a:tr>
            </a:tbl>
          </a:graphicData>
        </a:graphic>
      </p:graphicFrame>
      <p:sp>
        <p:nvSpPr>
          <p:cNvPr id="8" name="TextovéPole 7">
            <a:extLst>
              <a:ext uri="{FF2B5EF4-FFF2-40B4-BE49-F238E27FC236}">
                <a16:creationId xmlns:a16="http://schemas.microsoft.com/office/drawing/2014/main" id="{08C96F9E-AEB9-4BFB-8C2E-97CC3A1250FA}"/>
              </a:ext>
            </a:extLst>
          </p:cNvPr>
          <p:cNvSpPr txBox="1"/>
          <p:nvPr/>
        </p:nvSpPr>
        <p:spPr>
          <a:xfrm>
            <a:off x="660435" y="5373216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 asociaci bylo ke dni 31. 12. 2021 zapojeno 119 škol.</a:t>
            </a:r>
          </a:p>
        </p:txBody>
      </p:sp>
    </p:spTree>
    <p:extLst>
      <p:ext uri="{BB962C8B-B14F-4D97-AF65-F5344CB8AC3E}">
        <p14:creationId xmlns:p14="http://schemas.microsoft.com/office/powerpoint/2010/main" val="9629675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7338" y="71572"/>
            <a:ext cx="7773338" cy="1017943"/>
          </a:xfrm>
        </p:spPr>
        <p:txBody>
          <a:bodyPr/>
          <a:lstStyle/>
          <a:p>
            <a:r>
              <a:rPr lang="cs-CZ" dirty="0"/>
              <a:t>Návrh rozpočtu a </a:t>
            </a:r>
            <a:r>
              <a:rPr lang="cs-CZ" dirty="0" err="1"/>
              <a:t>spš</a:t>
            </a:r>
            <a:r>
              <a:rPr lang="cs-CZ" dirty="0"/>
              <a:t> </a:t>
            </a:r>
            <a:r>
              <a:rPr lang="cs-CZ" dirty="0" err="1"/>
              <a:t>čr</a:t>
            </a:r>
            <a:r>
              <a:rPr lang="cs-CZ" dirty="0"/>
              <a:t> 2023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A4CAE431-566A-45DF-BF9A-000A821FBE1E}"/>
              </a:ext>
            </a:extLst>
          </p:cNvPr>
          <p:cNvSpPr txBox="1"/>
          <p:nvPr/>
        </p:nvSpPr>
        <p:spPr>
          <a:xfrm>
            <a:off x="395536" y="6381328"/>
            <a:ext cx="41449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Vyhotovila: Jaroslava Buzková, 26.9. 2021</a:t>
            </a:r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1827E88B-4EE5-4973-9FB9-91CCF403F5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0380504"/>
              </p:ext>
            </p:extLst>
          </p:nvPr>
        </p:nvGraphicFramePr>
        <p:xfrm>
          <a:off x="138989" y="962965"/>
          <a:ext cx="8609475" cy="542119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46682">
                  <a:extLst>
                    <a:ext uri="{9D8B030D-6E8A-4147-A177-3AD203B41FA5}">
                      <a16:colId xmlns:a16="http://schemas.microsoft.com/office/drawing/2014/main" val="3684264156"/>
                    </a:ext>
                  </a:extLst>
                </a:gridCol>
                <a:gridCol w="1874644">
                  <a:extLst>
                    <a:ext uri="{9D8B030D-6E8A-4147-A177-3AD203B41FA5}">
                      <a16:colId xmlns:a16="http://schemas.microsoft.com/office/drawing/2014/main" val="1486423469"/>
                    </a:ext>
                  </a:extLst>
                </a:gridCol>
                <a:gridCol w="2087949">
                  <a:extLst>
                    <a:ext uri="{9D8B030D-6E8A-4147-A177-3AD203B41FA5}">
                      <a16:colId xmlns:a16="http://schemas.microsoft.com/office/drawing/2014/main" val="3462784129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314173077"/>
                    </a:ext>
                  </a:extLst>
                </a:gridCol>
              </a:tblGrid>
              <a:tr h="373560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 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 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1" u="none" strike="noStrike" dirty="0">
                          <a:effectLst/>
                        </a:rPr>
                        <a:t>rok 2022 schválený</a:t>
                      </a:r>
                      <a:endParaRPr lang="cs-CZ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1" u="none" strike="noStrike" dirty="0">
                          <a:effectLst/>
                        </a:rPr>
                        <a:t>rok 2023 </a:t>
                      </a:r>
                    </a:p>
                    <a:p>
                      <a:pPr algn="ctr" fontAlgn="ctr"/>
                      <a:r>
                        <a:rPr lang="cs-CZ" sz="1800" b="1" u="none" strike="noStrike" dirty="0">
                          <a:effectLst/>
                        </a:rPr>
                        <a:t>návrh</a:t>
                      </a:r>
                      <a:endParaRPr lang="cs-CZ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ctr"/>
                </a:tc>
                <a:extLst>
                  <a:ext uri="{0D108BD9-81ED-4DB2-BD59-A6C34878D82A}">
                    <a16:rowId xmlns:a16="http://schemas.microsoft.com/office/drawing/2014/main" val="3780702938"/>
                  </a:ext>
                </a:extLst>
              </a:tr>
              <a:tr h="323640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>
                          <a:effectLst/>
                        </a:rPr>
                        <a:t>počáteční stav </a:t>
                      </a:r>
                      <a:endParaRPr lang="cs-CZ" sz="18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 </a:t>
                      </a:r>
                      <a:endParaRPr lang="cs-CZ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 dirty="0">
                          <a:effectLst/>
                        </a:rPr>
                        <a:t>659 526,80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502 926,80</a:t>
                      </a:r>
                    </a:p>
                  </a:txBody>
                  <a:tcPr marL="4233" marR="4233" marT="4233" marB="0" anchor="b"/>
                </a:tc>
                <a:extLst>
                  <a:ext uri="{0D108BD9-81ED-4DB2-BD59-A6C34878D82A}">
                    <a16:rowId xmlns:a16="http://schemas.microsoft.com/office/drawing/2014/main" val="4288840641"/>
                  </a:ext>
                </a:extLst>
              </a:tr>
              <a:tr h="317171"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 </a:t>
                      </a:r>
                      <a:endParaRPr lang="cs-CZ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 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 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extLst>
                  <a:ext uri="{0D108BD9-81ED-4DB2-BD59-A6C34878D82A}">
                    <a16:rowId xmlns:a16="http://schemas.microsoft.com/office/drawing/2014/main" val="3995425026"/>
                  </a:ext>
                </a:extLst>
              </a:tr>
              <a:tr h="317171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příjmy </a:t>
                      </a: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příspěvek  a ostatní příjmy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 dirty="0">
                          <a:effectLst/>
                        </a:rPr>
                        <a:t>833 000,00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b="0" i="0" u="none" strike="noStrike" dirty="0">
                          <a:effectLst/>
                          <a:latin typeface="Arial" panose="020B0604020202020204" pitchFamily="34" charset="0"/>
                        </a:rPr>
                        <a:t>896 000,00</a:t>
                      </a:r>
                    </a:p>
                  </a:txBody>
                  <a:tcPr marL="3799" marR="3799" marT="3799" marB="0" anchor="b"/>
                </a:tc>
                <a:extLst>
                  <a:ext uri="{0D108BD9-81ED-4DB2-BD59-A6C34878D82A}">
                    <a16:rowId xmlns:a16="http://schemas.microsoft.com/office/drawing/2014/main" val="2873624924"/>
                  </a:ext>
                </a:extLst>
              </a:tr>
              <a:tr h="323640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u="none" strike="noStrike" dirty="0">
                          <a:effectLst/>
                        </a:rPr>
                        <a:t>celkem</a:t>
                      </a:r>
                      <a:endParaRPr lang="cs-CZ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u="none" strike="noStrike">
                          <a:effectLst/>
                        </a:rPr>
                        <a:t> </a:t>
                      </a:r>
                      <a:endParaRPr lang="cs-CZ" sz="18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b="1" u="none" strike="noStrike" dirty="0">
                          <a:effectLst/>
                        </a:rPr>
                        <a:t>1 492 526,80</a:t>
                      </a:r>
                      <a:endParaRPr lang="cs-CZ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1 398 926,80</a:t>
                      </a:r>
                    </a:p>
                  </a:txBody>
                  <a:tcPr marL="4233" marR="4233" marT="4233" marB="0" anchor="b"/>
                </a:tc>
                <a:extLst>
                  <a:ext uri="{0D108BD9-81ED-4DB2-BD59-A6C34878D82A}">
                    <a16:rowId xmlns:a16="http://schemas.microsoft.com/office/drawing/2014/main" val="1133729619"/>
                  </a:ext>
                </a:extLst>
              </a:tr>
              <a:tr h="317171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 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 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 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extLst>
                  <a:ext uri="{0D108BD9-81ED-4DB2-BD59-A6C34878D82A}">
                    <a16:rowId xmlns:a16="http://schemas.microsoft.com/office/drawing/2014/main" val="737328473"/>
                  </a:ext>
                </a:extLst>
              </a:tr>
              <a:tr h="317171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dohody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>
                          <a:effectLst/>
                        </a:rPr>
                        <a:t>dohody, krajské rady, předseda</a:t>
                      </a:r>
                      <a:endParaRPr lang="cs-CZ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 dirty="0">
                          <a:effectLst/>
                        </a:rPr>
                        <a:t>180 000,00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b="0" i="0" u="none" strike="noStrike" dirty="0">
                          <a:effectLst/>
                          <a:latin typeface="Arial" panose="020B0604020202020204" pitchFamily="34" charset="0"/>
                        </a:rPr>
                        <a:t>180 000,00</a:t>
                      </a:r>
                    </a:p>
                  </a:txBody>
                  <a:tcPr marL="3799" marR="3799" marT="3799" marB="0" anchor="b"/>
                </a:tc>
                <a:extLst>
                  <a:ext uri="{0D108BD9-81ED-4DB2-BD59-A6C34878D82A}">
                    <a16:rowId xmlns:a16="http://schemas.microsoft.com/office/drawing/2014/main" val="2917087376"/>
                  </a:ext>
                </a:extLst>
              </a:tr>
              <a:tr h="317171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valná hromada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>
                          <a:effectLst/>
                        </a:rPr>
                        <a:t> </a:t>
                      </a:r>
                      <a:endParaRPr lang="cs-CZ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 dirty="0">
                          <a:effectLst/>
                        </a:rPr>
                        <a:t>610 000,00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b="0" i="0" u="none" strike="noStrike" dirty="0">
                          <a:effectLst/>
                          <a:latin typeface="Arial" panose="020B0604020202020204" pitchFamily="34" charset="0"/>
                        </a:rPr>
                        <a:t>650 000,00</a:t>
                      </a:r>
                    </a:p>
                  </a:txBody>
                  <a:tcPr marL="3799" marR="3799" marT="3799" marB="0" anchor="b"/>
                </a:tc>
                <a:extLst>
                  <a:ext uri="{0D108BD9-81ED-4DB2-BD59-A6C34878D82A}">
                    <a16:rowId xmlns:a16="http://schemas.microsoft.com/office/drawing/2014/main" val="3956655339"/>
                  </a:ext>
                </a:extLst>
              </a:tr>
              <a:tr h="317171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>
                          <a:effectLst/>
                        </a:rPr>
                        <a:t>poplatky</a:t>
                      </a:r>
                      <a:endParaRPr lang="cs-CZ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>
                          <a:effectLst/>
                        </a:rPr>
                        <a:t> </a:t>
                      </a:r>
                      <a:endParaRPr lang="cs-CZ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 dirty="0">
                          <a:effectLst/>
                        </a:rPr>
                        <a:t>2 000,00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b="0" i="0" u="none" strike="noStrike" dirty="0">
                          <a:effectLst/>
                          <a:latin typeface="Arial" panose="020B0604020202020204" pitchFamily="34" charset="0"/>
                        </a:rPr>
                        <a:t>1 000,00</a:t>
                      </a:r>
                    </a:p>
                  </a:txBody>
                  <a:tcPr marL="3799" marR="3799" marT="3799" marB="0" anchor="b"/>
                </a:tc>
                <a:extLst>
                  <a:ext uri="{0D108BD9-81ED-4DB2-BD59-A6C34878D82A}">
                    <a16:rowId xmlns:a16="http://schemas.microsoft.com/office/drawing/2014/main" val="324606297"/>
                  </a:ext>
                </a:extLst>
              </a:tr>
              <a:tr h="317171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>
                          <a:effectLst/>
                        </a:rPr>
                        <a:t>kancelář, krajské rady pohoštění, režie</a:t>
                      </a:r>
                      <a:endParaRPr lang="cs-CZ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>
                          <a:effectLst/>
                        </a:rPr>
                        <a:t> </a:t>
                      </a:r>
                      <a:endParaRPr lang="cs-CZ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 dirty="0">
                          <a:effectLst/>
                        </a:rPr>
                        <a:t>150 000,00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b="0" i="0" u="none" strike="noStrike" dirty="0">
                          <a:effectLst/>
                          <a:latin typeface="Arial" panose="020B0604020202020204" pitchFamily="34" charset="0"/>
                        </a:rPr>
                        <a:t>110 200,00</a:t>
                      </a:r>
                    </a:p>
                  </a:txBody>
                  <a:tcPr marL="3799" marR="3799" marT="3799" marB="0" anchor="b"/>
                </a:tc>
                <a:extLst>
                  <a:ext uri="{0D108BD9-81ED-4DB2-BD59-A6C34878D82A}">
                    <a16:rowId xmlns:a16="http://schemas.microsoft.com/office/drawing/2014/main" val="193614757"/>
                  </a:ext>
                </a:extLst>
              </a:tr>
              <a:tr h="317171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>
                          <a:effectLst/>
                        </a:rPr>
                        <a:t>poplatek CZESHA </a:t>
                      </a:r>
                      <a:endParaRPr lang="cs-CZ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>
                          <a:effectLst/>
                        </a:rPr>
                        <a:t>400 Kč/člena</a:t>
                      </a:r>
                      <a:endParaRPr lang="cs-CZ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 dirty="0">
                          <a:effectLst/>
                        </a:rPr>
                        <a:t>47 600,00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b="0" i="0" u="none" strike="noStrike" dirty="0">
                          <a:effectLst/>
                          <a:latin typeface="Arial" panose="020B0604020202020204" pitchFamily="34" charset="0"/>
                        </a:rPr>
                        <a:t>48 400,00</a:t>
                      </a:r>
                    </a:p>
                  </a:txBody>
                  <a:tcPr marL="3799" marR="3799" marT="3799" marB="0" anchor="b"/>
                </a:tc>
                <a:extLst>
                  <a:ext uri="{0D108BD9-81ED-4DB2-BD59-A6C34878D82A}">
                    <a16:rowId xmlns:a16="http://schemas.microsoft.com/office/drawing/2014/main" val="3836277411"/>
                  </a:ext>
                </a:extLst>
              </a:tr>
              <a:tr h="323640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u="none" strike="noStrike" dirty="0">
                          <a:effectLst/>
                        </a:rPr>
                        <a:t>celkem</a:t>
                      </a:r>
                      <a:endParaRPr lang="cs-CZ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u="none" strike="noStrike" dirty="0">
                          <a:effectLst/>
                        </a:rPr>
                        <a:t> </a:t>
                      </a:r>
                      <a:endParaRPr lang="cs-CZ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b="1" u="none" strike="noStrike" dirty="0">
                          <a:effectLst/>
                        </a:rPr>
                        <a:t>989 600,00</a:t>
                      </a:r>
                      <a:endParaRPr lang="cs-CZ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b="1" i="0" u="none" strike="noStrike" dirty="0">
                          <a:effectLst/>
                          <a:latin typeface="Arial" panose="020B0604020202020204" pitchFamily="34" charset="0"/>
                        </a:rPr>
                        <a:t>989 600,00</a:t>
                      </a:r>
                    </a:p>
                  </a:txBody>
                  <a:tcPr marL="3799" marR="3799" marT="3799" marB="0" anchor="b"/>
                </a:tc>
                <a:extLst>
                  <a:ext uri="{0D108BD9-81ED-4DB2-BD59-A6C34878D82A}">
                    <a16:rowId xmlns:a16="http://schemas.microsoft.com/office/drawing/2014/main" val="923441258"/>
                  </a:ext>
                </a:extLst>
              </a:tr>
              <a:tr h="323640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 </a:t>
                      </a:r>
                      <a:endParaRPr lang="cs-CZ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 </a:t>
                      </a:r>
                      <a:endParaRPr lang="cs-CZ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 </a:t>
                      </a:r>
                      <a:endParaRPr lang="cs-CZ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extLst>
                  <a:ext uri="{0D108BD9-81ED-4DB2-BD59-A6C34878D82A}">
                    <a16:rowId xmlns:a16="http://schemas.microsoft.com/office/drawing/2014/main" val="309323663"/>
                  </a:ext>
                </a:extLst>
              </a:tr>
              <a:tr h="331020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u="none" strike="noStrike" dirty="0">
                          <a:effectLst/>
                        </a:rPr>
                        <a:t>zůstatek </a:t>
                      </a:r>
                      <a:endParaRPr lang="cs-CZ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u="none" strike="noStrike" dirty="0">
                          <a:effectLst/>
                        </a:rPr>
                        <a:t> </a:t>
                      </a:r>
                      <a:endParaRPr lang="cs-CZ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b="1" u="none" strike="noStrike" dirty="0">
                          <a:effectLst/>
                        </a:rPr>
                        <a:t>502 926,80</a:t>
                      </a:r>
                      <a:endParaRPr lang="cs-CZ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b="1" i="0" u="none" strike="noStrike" dirty="0">
                          <a:effectLst/>
                          <a:latin typeface="Arial" panose="020B0604020202020204" pitchFamily="34" charset="0"/>
                        </a:rPr>
                        <a:t>409 326,80</a:t>
                      </a:r>
                    </a:p>
                  </a:txBody>
                  <a:tcPr marL="3799" marR="3799" marT="3799" marB="0" anchor="b"/>
                </a:tc>
                <a:extLst>
                  <a:ext uri="{0D108BD9-81ED-4DB2-BD59-A6C34878D82A}">
                    <a16:rowId xmlns:a16="http://schemas.microsoft.com/office/drawing/2014/main" val="8336894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79272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298C2D4-7216-84A4-7437-18207F98B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188640"/>
            <a:ext cx="8280038" cy="936104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/>
              <a:t>Usnesené 33. Valné hromady </a:t>
            </a:r>
            <a:br>
              <a:rPr lang="cs-CZ" dirty="0"/>
            </a:br>
            <a:r>
              <a:rPr lang="cs-CZ" dirty="0"/>
              <a:t>Asociace SPŠ ČR ze dne 11. a 12.10.2022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3686EEF9-3E14-0015-32D6-E187012A39E0}"/>
              </a:ext>
            </a:extLst>
          </p:cNvPr>
          <p:cNvSpPr txBox="1"/>
          <p:nvPr/>
        </p:nvSpPr>
        <p:spPr>
          <a:xfrm>
            <a:off x="395536" y="1556792"/>
            <a:ext cx="8712968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Jednání Valné hromady se zúčastnilo 121 ze 128 členů, jednání bylo usnášení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schopné.</a:t>
            </a:r>
          </a:p>
          <a:p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Valná hromada bere na vědomí následující změny členské základny:</a:t>
            </a:r>
          </a:p>
          <a:p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Školy, které vystoupily z Asociace: žádné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 Školy, které splynuly s jinou organizací, změna názvu školy: žádné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 Školy, které jsou novými členy Asociace:</a:t>
            </a:r>
          </a:p>
          <a:p>
            <a:pPr marL="800100" lvl="1" indent="-342900" fontAlgn="t">
              <a:buFont typeface="+mj-lt"/>
              <a:buAutoNum type="arabicPeriod"/>
            </a:pPr>
            <a:r>
              <a:rPr lang="cs-CZ" b="0" i="0" u="none" strike="noStrike" kern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Střední škola a Mateřská škola, Liberec, Na Bojišti 15</a:t>
            </a:r>
            <a:endParaRPr lang="cs-CZ" b="0" i="0" u="none" strike="noStrike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fontAlgn="t">
              <a:buFont typeface="+mj-lt"/>
              <a:buAutoNum type="arabicPeriod"/>
            </a:pPr>
            <a:r>
              <a:rPr lang="cs-CZ" b="0" i="0" u="none" strike="noStrike" kern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Střední průmyslová škola textilní, Liberec, Tyršova 1</a:t>
            </a:r>
            <a:endParaRPr lang="cs-CZ" b="0" i="0" u="none" strike="noStrike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fontAlgn="t">
              <a:buFont typeface="+mj-lt"/>
              <a:buAutoNum type="arabicPeriod"/>
            </a:pPr>
            <a:r>
              <a:rPr lang="cs-CZ" b="0" i="0" u="none" strike="noStrike" kern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Střední průmyslová škola, Odborná škola a Základní škola, Nové Město nad Metují</a:t>
            </a:r>
            <a:endParaRPr lang="cs-CZ" b="0" i="0" u="none" strike="noStrike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fontAlgn="t">
              <a:buFont typeface="+mj-lt"/>
              <a:buAutoNum type="arabicPeriod"/>
            </a:pPr>
            <a:r>
              <a:rPr lang="cs-CZ" b="0" i="0" u="none" strike="noStrike" kern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Střední průmyslová škola strojírenská a Jazyková škola s právem státní jazykové zkoušky, Kolín IV, Heverova 191</a:t>
            </a:r>
            <a:endParaRPr lang="cs-CZ" b="0" i="0" u="none" strike="noStrike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fontAlgn="t">
              <a:buFont typeface="+mj-lt"/>
              <a:buAutoNum type="arabicPeriod"/>
            </a:pPr>
            <a:r>
              <a:rPr lang="cs-CZ" b="0" i="0" u="none" strike="noStrike" kern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Střední škola technická a zemědělská Mohelnice, 789 85 Mohelnice, 1. Máje 667/2</a:t>
            </a:r>
            <a:endParaRPr lang="cs-CZ" b="0" i="0" u="none" strike="noStrike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fontAlgn="t">
              <a:buFont typeface="+mj-lt"/>
              <a:buAutoNum type="arabicPeriod"/>
            </a:pPr>
            <a:r>
              <a:rPr lang="cs-CZ" b="0" i="0" u="none" strike="noStrike" kern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VOŠ, SŠ, COP, Sezimovo Ústí,  Budějovická 427 </a:t>
            </a:r>
            <a:endParaRPr lang="cs-CZ" b="0" i="0" u="none" strike="noStrike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fontAlgn="t">
              <a:buFont typeface="+mj-lt"/>
              <a:buAutoNum type="arabicPeriod"/>
            </a:pPr>
            <a:r>
              <a:rPr lang="pt-BR" b="0" i="0" u="none" strike="noStrike" kern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SOU a SOŠ stavební Brno - Bosonohy, Pražská 388</a:t>
            </a:r>
            <a:endParaRPr lang="cs-CZ" b="0" i="0" u="none" strike="noStrike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fontAlgn="t">
              <a:buFont typeface="+mj-lt"/>
              <a:buAutoNum type="arabicPeriod"/>
            </a:pPr>
            <a:r>
              <a:rPr lang="cs-CZ" b="0" i="0" u="none" strike="noStrike" kern="1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SPŠ a VOŠ  technická, Brno,  Sokolovská 1</a:t>
            </a:r>
            <a:endParaRPr lang="cs-CZ" b="0" i="0" u="none" strike="noStrike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62531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D653A544-1862-086B-CC3A-DFB82F5D5EC8}"/>
              </a:ext>
            </a:extLst>
          </p:cNvPr>
          <p:cNvSpPr txBox="1"/>
          <p:nvPr/>
        </p:nvSpPr>
        <p:spPr>
          <a:xfrm>
            <a:off x="577514" y="328588"/>
            <a:ext cx="741682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latin typeface="Times New Roman" panose="02020603050405020304" pitchFamily="18" charset="0"/>
              </a:rPr>
              <a:t>3. Doplňující volby člena Rady A SPŠ</a:t>
            </a:r>
          </a:p>
          <a:p>
            <a:r>
              <a:rPr lang="cs-CZ" dirty="0">
                <a:latin typeface="Times New Roman" panose="02020603050405020304" pitchFamily="18" charset="0"/>
              </a:rPr>
              <a:t>Valná hromada volí členy Rady asociace pro období 2019 – 2024 ve složení:</a:t>
            </a:r>
          </a:p>
          <a:p>
            <a:pPr marL="0" algn="l" rtl="0" eaLnBrk="1" fontAlgn="ctr" latinLnBrk="0" hangingPunct="1">
              <a:spcBef>
                <a:spcPts val="0"/>
              </a:spcBef>
              <a:spcAft>
                <a:spcPts val="0"/>
              </a:spcAft>
            </a:pPr>
            <a:r>
              <a:rPr lang="cs-CZ" sz="1800" b="0" i="0" u="none" strike="noStrike" kern="1200" dirty="0">
                <a:effectLst/>
                <a:latin typeface="Tw Cen MT" panose="020B0602020104020603" pitchFamily="34" charset="-18"/>
              </a:rPr>
              <a:t>Plzeňský kraj	</a:t>
            </a:r>
            <a:r>
              <a:rPr lang="cs-CZ" dirty="0">
                <a:latin typeface="Times New Roman" panose="02020603050405020304" pitchFamily="18" charset="0"/>
              </a:rPr>
              <a:t>Ing. Jitka Maulová		SPŠ Stavební Plzeň</a:t>
            </a:r>
          </a:p>
          <a:p>
            <a:pPr fontAlgn="ctr"/>
            <a:r>
              <a:rPr lang="cs-CZ" sz="1800" b="0" i="0" u="none" strike="noStrike" baseline="0" dirty="0">
                <a:latin typeface="Times New Roman" panose="02020603050405020304" pitchFamily="18" charset="0"/>
              </a:rPr>
              <a:t>Výsledky hlasování: pro 121  proti 0 zdržel se 0 </a:t>
            </a:r>
          </a:p>
          <a:p>
            <a:pPr marL="0" algn="l" rtl="0" eaLnBrk="1" fontAlgn="ctr" latinLnBrk="0" hangingPunct="1">
              <a:spcBef>
                <a:spcPts val="0"/>
              </a:spcBef>
              <a:spcAft>
                <a:spcPts val="0"/>
              </a:spcAft>
            </a:pPr>
            <a:r>
              <a:rPr lang="cs-CZ" sz="1800" b="0" i="0" u="none" strike="noStrike" kern="1200" dirty="0">
                <a:effectLst/>
                <a:latin typeface="Times New Roman" panose="02020603050405020304" pitchFamily="18" charset="0"/>
                <a:ea typeface="Arial Unicode MS"/>
              </a:rPr>
              <a:t>Liberecký kraj	Ing. Petr Veselý		SPŠ Česká Lípa</a:t>
            </a:r>
          </a:p>
          <a:p>
            <a:pPr fontAlgn="ctr"/>
            <a:r>
              <a:rPr lang="cs-CZ" sz="1800" b="0" i="0" u="none" strike="noStrike" baseline="0" dirty="0">
                <a:latin typeface="Times New Roman" panose="02020603050405020304" pitchFamily="18" charset="0"/>
              </a:rPr>
              <a:t>Výsledky hlasování: pro 120 proti 0 zdržel se 1 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1392C88D-7696-A013-0153-45B404DB8ACF}"/>
              </a:ext>
            </a:extLst>
          </p:cNvPr>
          <p:cNvSpPr txBox="1"/>
          <p:nvPr/>
        </p:nvSpPr>
        <p:spPr>
          <a:xfrm>
            <a:off x="577514" y="3101981"/>
            <a:ext cx="74168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anose="02020603050405020304" pitchFamily="18" charset="0"/>
              </a:rPr>
              <a:t>5. Volby místopředsedy Asociace SPŠ</a:t>
            </a:r>
          </a:p>
          <a:p>
            <a:pPr>
              <a:spcAft>
                <a:spcPts val="0"/>
              </a:spcAft>
            </a:pPr>
            <a:r>
              <a:rPr lang="cs-CZ" dirty="0">
                <a:latin typeface="Times New Roman" panose="02020603050405020304" pitchFamily="18" charset="0"/>
              </a:rPr>
              <a:t>Valná hromada volí jako místopředsedu asociace PaedDr. Tomáše Hlaváče, </a:t>
            </a:r>
          </a:p>
          <a:p>
            <a:pPr>
              <a:spcAft>
                <a:spcPts val="0"/>
              </a:spcAft>
            </a:pPr>
            <a:r>
              <a:rPr lang="cs-CZ" dirty="0">
                <a:latin typeface="Times New Roman" panose="02020603050405020304" pitchFamily="18" charset="0"/>
              </a:rPr>
              <a:t>SPŠ a VOŠ Příbram, pro volební období do roku 2024</a:t>
            </a:r>
          </a:p>
          <a:p>
            <a:r>
              <a:rPr lang="cs-CZ" dirty="0">
                <a:latin typeface="Times New Roman" panose="02020603050405020304" pitchFamily="18" charset="0"/>
              </a:rPr>
              <a:t>Výsledky hlasování: pro 120 proti 0 zdržel se 1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427BFCC3-E096-479E-4DAC-9F0F56B17299}"/>
              </a:ext>
            </a:extLst>
          </p:cNvPr>
          <p:cNvSpPr txBox="1"/>
          <p:nvPr/>
        </p:nvSpPr>
        <p:spPr>
          <a:xfrm>
            <a:off x="577514" y="1922628"/>
            <a:ext cx="784887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br>
              <a:rPr lang="cs-CZ" sz="1800" b="0" i="0" u="none" strike="noStrike" baseline="0" dirty="0">
                <a:latin typeface="Times New Roman" panose="02020603050405020304" pitchFamily="18" charset="0"/>
              </a:rPr>
            </a:br>
            <a:r>
              <a:rPr lang="cs-CZ" sz="1800" b="0" i="0" u="none" strike="noStrike" baseline="0" dirty="0">
                <a:latin typeface="Times New Roman" panose="02020603050405020304" pitchFamily="18" charset="0"/>
              </a:rPr>
              <a:t>4. Valná hromada schvaluje návrh úpravy stanov Asociace. </a:t>
            </a:r>
          </a:p>
          <a:p>
            <a:r>
              <a:rPr lang="cs-CZ" sz="1800" b="0" i="0" u="none" strike="noStrike" baseline="0" dirty="0">
                <a:latin typeface="Times New Roman" panose="02020603050405020304" pitchFamily="18" charset="0"/>
              </a:rPr>
              <a:t>(Příloha – stanovy Asociace) </a:t>
            </a:r>
          </a:p>
          <a:p>
            <a:r>
              <a:rPr lang="cs-CZ" sz="1800" b="0" i="0" u="none" strike="noStrike" baseline="0" dirty="0">
                <a:latin typeface="Times New Roman" panose="02020603050405020304" pitchFamily="18" charset="0"/>
              </a:rPr>
              <a:t>Výsledky hlasování: pro 121 proti 0 zdržel se 0 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A654E3DB-915A-BAAC-BEBD-5D3952236132}"/>
              </a:ext>
            </a:extLst>
          </p:cNvPr>
          <p:cNvSpPr txBox="1"/>
          <p:nvPr/>
        </p:nvSpPr>
        <p:spPr>
          <a:xfrm>
            <a:off x="577514" y="4365104"/>
            <a:ext cx="837118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latin typeface="Times New Roman" panose="02020603050405020304" pitchFamily="18" charset="0"/>
              </a:rPr>
              <a:t>6. </a:t>
            </a:r>
            <a:r>
              <a:rPr lang="cs-CZ" sz="1800" b="0" i="0" u="none" strike="noStrike" baseline="0" dirty="0">
                <a:latin typeface="Times New Roman" panose="02020603050405020304" pitchFamily="18" charset="0"/>
              </a:rPr>
              <a:t>Valná hromada projednala výroční zprávu za kalendářní rok 2021 předloženou Dozorčí radou Asociace a schvaluje výsledky hospodaření za rok 2021. Výroční zpráva je přílohou tohoto usnesení. (Příloha 1 – výroční zpráva za rok 2021) </a:t>
            </a:r>
          </a:p>
          <a:p>
            <a:r>
              <a:rPr lang="cs-CZ" sz="1800" b="0" i="0" u="none" strike="noStrike" baseline="0" dirty="0">
                <a:latin typeface="Times New Roman" panose="02020603050405020304" pitchFamily="18" charset="0"/>
              </a:rPr>
              <a:t>Výsledky hlasování: pro 121 proti 0 zdržel se 0 </a:t>
            </a:r>
          </a:p>
          <a:p>
            <a:endParaRPr lang="cs-CZ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cs-CZ" dirty="0">
                <a:latin typeface="Times New Roman" panose="02020603050405020304" pitchFamily="18" charset="0"/>
              </a:rPr>
              <a:t>7</a:t>
            </a:r>
            <a:r>
              <a:rPr lang="cs-CZ" sz="1800" b="0" i="0" u="none" strike="noStrike" baseline="0" dirty="0">
                <a:latin typeface="Times New Roman" panose="02020603050405020304" pitchFamily="18" charset="0"/>
              </a:rPr>
              <a:t>. Valná hromada schvaluje návrh rozpočtu Asociace pro rok 2023. (Příloha – schválený rozpočet pro rok 2023) </a:t>
            </a:r>
          </a:p>
          <a:p>
            <a:r>
              <a:rPr lang="cs-CZ" sz="1800" b="0" i="0" u="none" strike="noStrike" baseline="0" dirty="0">
                <a:latin typeface="Times New Roman" panose="02020603050405020304" pitchFamily="18" charset="0"/>
              </a:rPr>
              <a:t>Výsledky hlasování: pro 121 proti 0 zdržel se 0 </a:t>
            </a:r>
          </a:p>
        </p:txBody>
      </p:sp>
    </p:spTree>
    <p:extLst>
      <p:ext uri="{BB962C8B-B14F-4D97-AF65-F5344CB8AC3E}">
        <p14:creationId xmlns:p14="http://schemas.microsoft.com/office/powerpoint/2010/main" val="31092629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8279156" cy="4610682"/>
          </a:xfrm>
        </p:spPr>
        <p:txBody>
          <a:bodyPr/>
          <a:lstStyle/>
          <a:p>
            <a:r>
              <a:rPr lang="cs-CZ" dirty="0"/>
              <a:t>Zásadní stanoviska </a:t>
            </a:r>
            <a:br>
              <a:rPr lang="cs-CZ" dirty="0"/>
            </a:br>
            <a:br>
              <a:rPr lang="cs-CZ" dirty="0"/>
            </a:br>
            <a:r>
              <a:rPr lang="cs-CZ" dirty="0"/>
              <a:t>K odborným tématům </a:t>
            </a:r>
            <a:br>
              <a:rPr lang="cs-CZ" dirty="0"/>
            </a:br>
            <a:br>
              <a:rPr lang="cs-CZ" dirty="0"/>
            </a:br>
            <a:r>
              <a:rPr lang="cs-CZ" dirty="0"/>
              <a:t>přijatá 33. valnou hromadou A SPŠ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85330" y="5229200"/>
            <a:ext cx="7772870" cy="562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>
                <a:solidFill>
                  <a:schemeClr val="tx1"/>
                </a:solidFill>
              </a:rPr>
              <a:t>Jsou součástí usnesení Valné Hromady</a:t>
            </a:r>
          </a:p>
        </p:txBody>
      </p:sp>
    </p:spTree>
    <p:extLst>
      <p:ext uri="{BB962C8B-B14F-4D97-AF65-F5344CB8AC3E}">
        <p14:creationId xmlns:p14="http://schemas.microsoft.com/office/powerpoint/2010/main" val="32545758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332656"/>
            <a:ext cx="8568952" cy="626469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200" cap="all" dirty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Příští 34. jednání VH Asociace SPŠ </a:t>
            </a:r>
          </a:p>
          <a:p>
            <a:pPr marL="0" indent="0" algn="ctr">
              <a:buNone/>
            </a:pPr>
            <a:endParaRPr lang="cs-CZ" sz="3200" cap="all" dirty="0">
              <a:ln w="3175" cmpd="sng">
                <a:noFill/>
              </a:ln>
              <a:solidFill>
                <a:schemeClr val="tx1"/>
              </a:solidFill>
              <a:latin typeface="+mj-lt"/>
              <a:ea typeface="+mj-ea"/>
              <a:cs typeface="+mj-cs"/>
            </a:endParaRPr>
          </a:p>
          <a:p>
            <a:endParaRPr lang="cs-CZ" sz="3200" cap="all" dirty="0">
              <a:ln w="3175" cmpd="sng">
                <a:noFill/>
              </a:ln>
              <a:solidFill>
                <a:schemeClr val="tx1"/>
              </a:solidFill>
              <a:latin typeface="+mj-lt"/>
              <a:ea typeface="+mj-ea"/>
              <a:cs typeface="+mj-cs"/>
            </a:endParaRPr>
          </a:p>
          <a:p>
            <a:r>
              <a:rPr lang="cs-CZ" dirty="0">
                <a:solidFill>
                  <a:schemeClr val="tx1"/>
                </a:solidFill>
              </a:rPr>
              <a:t>Termín: 	9.-11. 10. 2023	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Místo: 	Hotel Horal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cs-CZ" dirty="0">
                <a:solidFill>
                  <a:schemeClr val="tx1"/>
                </a:solidFill>
              </a:rPr>
              <a:t>Špindlerův Mlýn. 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3132271"/>
      </p:ext>
    </p:extLst>
  </p:cSld>
  <p:clrMapOvr>
    <a:masterClrMapping/>
  </p:clrMapOvr>
</p:sld>
</file>

<file path=ppt/theme/theme1.xml><?xml version="1.0" encoding="utf-8"?>
<a:theme xmlns:a="http://schemas.openxmlformats.org/drawingml/2006/main" name="Řez">
  <a:themeElements>
    <a:clrScheme name="Řez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Řez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Řez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11934</TotalTime>
  <Words>1770</Words>
  <Application>Microsoft Office PowerPoint</Application>
  <PresentationFormat>Předvádění na obrazovce (4:3)</PresentationFormat>
  <Paragraphs>306</Paragraphs>
  <Slides>22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30" baseType="lpstr">
      <vt:lpstr>Arial</vt:lpstr>
      <vt:lpstr>Calibri</vt:lpstr>
      <vt:lpstr>Century Gothic</vt:lpstr>
      <vt:lpstr>Palatino Linotype</vt:lpstr>
      <vt:lpstr>Times New Roman</vt:lpstr>
      <vt:lpstr>Tw Cen MT</vt:lpstr>
      <vt:lpstr>Wingdings 3</vt:lpstr>
      <vt:lpstr>Řez</vt:lpstr>
      <vt:lpstr>Metodický seminář        a  33. valná hromada </vt:lpstr>
      <vt:lpstr>Program jednání</vt:lpstr>
      <vt:lpstr>Odpolední blok jednání</vt:lpstr>
      <vt:lpstr>Prezentace aplikace PowerPoint</vt:lpstr>
      <vt:lpstr>Klíčová témata 2021/22  1</vt:lpstr>
      <vt:lpstr>Klíčová témata 2021/22  2</vt:lpstr>
      <vt:lpstr>Klíčová témata 2021/22  3</vt:lpstr>
      <vt:lpstr>Klíčová témata 2021/22  4</vt:lpstr>
      <vt:lpstr>Klíčová témata 2021/22  5</vt:lpstr>
      <vt:lpstr>Aktualizace v seznamu členů</vt:lpstr>
      <vt:lpstr>Prezentace aplikace PowerPoint</vt:lpstr>
      <vt:lpstr>Stanovisko valné hromady</vt:lpstr>
      <vt:lpstr>Jednání odborných sekcí</vt:lpstr>
      <vt:lpstr>33. Valná hromada asociace spš Čr</vt:lpstr>
      <vt:lpstr>Doplňující volby členů Rady asociace a Dozorčí rady   pro období 2022 – 2024 </vt:lpstr>
      <vt:lpstr>Změny členské základny A SPŠ ČR</vt:lpstr>
      <vt:lpstr>Zpráva o hospodaření</vt:lpstr>
      <vt:lpstr>Návrh rozpočtu a spš čr 2023</vt:lpstr>
      <vt:lpstr>Usnesené 33. Valné hromady  Asociace SPŠ ČR ze dne 11. a 12.10.2022</vt:lpstr>
      <vt:lpstr>Prezentace aplikace PowerPoint</vt:lpstr>
      <vt:lpstr>Zásadní stanoviska   K odborným tématům   přijatá 33. valnou hromadou A SPŠ</vt:lpstr>
      <vt:lpstr>Prezentace aplikace PowerPoint</vt:lpstr>
    </vt:vector>
  </TitlesOfParts>
  <Company>MSSCH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Zajicek Jiri</dc:creator>
  <cp:lastModifiedBy>Jiří Zajíček</cp:lastModifiedBy>
  <cp:revision>194</cp:revision>
  <dcterms:created xsi:type="dcterms:W3CDTF">2012-09-25T09:33:19Z</dcterms:created>
  <dcterms:modified xsi:type="dcterms:W3CDTF">2022-10-12T09:31:07Z</dcterms:modified>
</cp:coreProperties>
</file>