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69" r:id="rId1"/>
  </p:sldMasterIdLst>
  <p:notesMasterIdLst>
    <p:notesMasterId r:id="rId22"/>
  </p:notesMasterIdLst>
  <p:sldIdLst>
    <p:sldId id="256" r:id="rId2"/>
    <p:sldId id="257" r:id="rId3"/>
    <p:sldId id="275" r:id="rId4"/>
    <p:sldId id="258" r:id="rId5"/>
    <p:sldId id="319" r:id="rId6"/>
    <p:sldId id="320" r:id="rId7"/>
    <p:sldId id="259" r:id="rId8"/>
    <p:sldId id="323" r:id="rId9"/>
    <p:sldId id="267" r:id="rId10"/>
    <p:sldId id="305" r:id="rId11"/>
    <p:sldId id="282" r:id="rId12"/>
    <p:sldId id="318" r:id="rId13"/>
    <p:sldId id="303" r:id="rId14"/>
    <p:sldId id="328" r:id="rId15"/>
    <p:sldId id="301" r:id="rId16"/>
    <p:sldId id="327" r:id="rId17"/>
    <p:sldId id="288" r:id="rId18"/>
    <p:sldId id="329" r:id="rId19"/>
    <p:sldId id="330" r:id="rId20"/>
    <p:sldId id="302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29D44B7-DCDC-401A-8DAC-550B5009D498}" v="235" dt="2023-10-12T11:12:41.17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Střední styl 2 – zvýraznění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Střední sty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CF1AB2-1976-4502-BF36-3FF5EA218861}" styleName="Střední styl 4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505E3EF-67EA-436B-97B2-0124C06EBD24}" styleName="Střední styl 4 – zvýraznění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1597" y="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iří Zajíček" userId="d26f12ba9d4f7bc7" providerId="LiveId" clId="{929D44B7-DCDC-401A-8DAC-550B5009D498}"/>
    <pc:docChg chg="custSel addSld delSld modSld">
      <pc:chgData name="Jiří Zajíček" userId="d26f12ba9d4f7bc7" providerId="LiveId" clId="{929D44B7-DCDC-401A-8DAC-550B5009D498}" dt="2023-10-12T11:12:48.131" v="129" actId="47"/>
      <pc:docMkLst>
        <pc:docMk/>
      </pc:docMkLst>
      <pc:sldChg chg="modSp mod">
        <pc:chgData name="Jiří Zajíček" userId="d26f12ba9d4f7bc7" providerId="LiveId" clId="{929D44B7-DCDC-401A-8DAC-550B5009D498}" dt="2023-10-10T18:49:50.294" v="3" actId="12"/>
        <pc:sldMkLst>
          <pc:docMk/>
          <pc:sldMk cId="1343525662" sldId="282"/>
        </pc:sldMkLst>
        <pc:spChg chg="mod">
          <ac:chgData name="Jiří Zajíček" userId="d26f12ba9d4f7bc7" providerId="LiveId" clId="{929D44B7-DCDC-401A-8DAC-550B5009D498}" dt="2023-10-10T18:49:50.294" v="3" actId="12"/>
          <ac:spMkLst>
            <pc:docMk/>
            <pc:sldMk cId="1343525662" sldId="282"/>
            <ac:spMk id="3" creationId="{00000000-0000-0000-0000-000000000000}"/>
          </ac:spMkLst>
        </pc:spChg>
      </pc:sldChg>
      <pc:sldChg chg="modSp mod">
        <pc:chgData name="Jiří Zajíček" userId="d26f12ba9d4f7bc7" providerId="LiveId" clId="{929D44B7-DCDC-401A-8DAC-550B5009D498}" dt="2023-10-10T06:58:05.787" v="1" actId="20577"/>
        <pc:sldMkLst>
          <pc:docMk/>
          <pc:sldMk cId="230439327" sldId="305"/>
        </pc:sldMkLst>
        <pc:graphicFrameChg chg="modGraphic">
          <ac:chgData name="Jiří Zajíček" userId="d26f12ba9d4f7bc7" providerId="LiveId" clId="{929D44B7-DCDC-401A-8DAC-550B5009D498}" dt="2023-10-10T06:58:05.787" v="1" actId="20577"/>
          <ac:graphicFrameMkLst>
            <pc:docMk/>
            <pc:sldMk cId="230439327" sldId="305"/>
            <ac:graphicFrameMk id="4" creationId="{00000000-0000-0000-0000-000000000000}"/>
          </ac:graphicFrameMkLst>
        </pc:graphicFrameChg>
      </pc:sldChg>
      <pc:sldChg chg="addSp delSp modSp del mod delAnim">
        <pc:chgData name="Jiří Zajíček" userId="d26f12ba9d4f7bc7" providerId="LiveId" clId="{929D44B7-DCDC-401A-8DAC-550B5009D498}" dt="2023-10-12T11:12:48.131" v="129" actId="47"/>
        <pc:sldMkLst>
          <pc:docMk/>
          <pc:sldMk cId="1416253118" sldId="325"/>
        </pc:sldMkLst>
        <pc:spChg chg="del">
          <ac:chgData name="Jiří Zajíček" userId="d26f12ba9d4f7bc7" providerId="LiveId" clId="{929D44B7-DCDC-401A-8DAC-550B5009D498}" dt="2023-10-12T11:12:30.900" v="125" actId="21"/>
          <ac:spMkLst>
            <pc:docMk/>
            <pc:sldMk cId="1416253118" sldId="325"/>
            <ac:spMk id="2" creationId="{B298C2D4-7216-84A4-7437-18207F98B43D}"/>
          </ac:spMkLst>
        </pc:spChg>
        <pc:spChg chg="add mod">
          <ac:chgData name="Jiří Zajíček" userId="d26f12ba9d4f7bc7" providerId="LiveId" clId="{929D44B7-DCDC-401A-8DAC-550B5009D498}" dt="2023-10-12T11:12:30.900" v="125" actId="21"/>
          <ac:spMkLst>
            <pc:docMk/>
            <pc:sldMk cId="1416253118" sldId="325"/>
            <ac:spMk id="4" creationId="{CB271BB6-FFC0-F0FB-7A97-3512D00C267B}"/>
          </ac:spMkLst>
        </pc:spChg>
      </pc:sldChg>
      <pc:sldChg chg="addSp modSp mod modAnim">
        <pc:chgData name="Jiří Zajíček" userId="d26f12ba9d4f7bc7" providerId="LiveId" clId="{929D44B7-DCDC-401A-8DAC-550B5009D498}" dt="2023-10-12T11:12:45.967" v="128" actId="1076"/>
        <pc:sldMkLst>
          <pc:docMk/>
          <pc:sldMk cId="3109262949" sldId="327"/>
        </pc:sldMkLst>
        <pc:spChg chg="add mod">
          <ac:chgData name="Jiří Zajíček" userId="d26f12ba9d4f7bc7" providerId="LiveId" clId="{929D44B7-DCDC-401A-8DAC-550B5009D498}" dt="2023-10-12T11:12:41.179" v="127"/>
          <ac:spMkLst>
            <pc:docMk/>
            <pc:sldMk cId="3109262949" sldId="327"/>
            <ac:spMk id="2" creationId="{02974357-2D3E-F699-5F8C-C5A49E660FB2}"/>
          </ac:spMkLst>
        </pc:spChg>
        <pc:spChg chg="mod">
          <ac:chgData name="Jiří Zajíček" userId="d26f12ba9d4f7bc7" providerId="LiveId" clId="{929D44B7-DCDC-401A-8DAC-550B5009D498}" dt="2023-10-12T11:12:45.967" v="128" actId="1076"/>
          <ac:spMkLst>
            <pc:docMk/>
            <pc:sldMk cId="3109262949" sldId="327"/>
            <ac:spMk id="7" creationId="{A654E3DB-915A-BAAC-BEBD-5D3952236132}"/>
          </ac:spMkLst>
        </pc:spChg>
      </pc:sldChg>
      <pc:sldChg chg="delSp modSp new mod">
        <pc:chgData name="Jiří Zajíček" userId="d26f12ba9d4f7bc7" providerId="LiveId" clId="{929D44B7-DCDC-401A-8DAC-550B5009D498}" dt="2023-10-12T08:26:54.893" v="124" actId="113"/>
        <pc:sldMkLst>
          <pc:docMk/>
          <pc:sldMk cId="2711121970" sldId="329"/>
        </pc:sldMkLst>
        <pc:spChg chg="del">
          <ac:chgData name="Jiří Zajíček" userId="d26f12ba9d4f7bc7" providerId="LiveId" clId="{929D44B7-DCDC-401A-8DAC-550B5009D498}" dt="2023-10-12T08:25:04.844" v="90" actId="478"/>
          <ac:spMkLst>
            <pc:docMk/>
            <pc:sldMk cId="2711121970" sldId="329"/>
            <ac:spMk id="2" creationId="{22FF50E1-3EA2-9D41-A87C-382A948D2A01}"/>
          </ac:spMkLst>
        </pc:spChg>
        <pc:spChg chg="mod">
          <ac:chgData name="Jiří Zajíček" userId="d26f12ba9d4f7bc7" providerId="LiveId" clId="{929D44B7-DCDC-401A-8DAC-550B5009D498}" dt="2023-10-12T08:26:54.893" v="124" actId="113"/>
          <ac:spMkLst>
            <pc:docMk/>
            <pc:sldMk cId="2711121970" sldId="329"/>
            <ac:spMk id="3" creationId="{DA861E30-B923-763C-1EDC-CF853E95CDF4}"/>
          </ac:spMkLst>
        </pc:spChg>
      </pc:sldChg>
      <pc:sldChg chg="delSp modSp new mod">
        <pc:chgData name="Jiří Zajíček" userId="d26f12ba9d4f7bc7" providerId="LiveId" clId="{929D44B7-DCDC-401A-8DAC-550B5009D498}" dt="2023-10-12T08:26:48.300" v="123" actId="113"/>
        <pc:sldMkLst>
          <pc:docMk/>
          <pc:sldMk cId="2047948861" sldId="330"/>
        </pc:sldMkLst>
        <pc:spChg chg="del">
          <ac:chgData name="Jiří Zajíček" userId="d26f12ba9d4f7bc7" providerId="LiveId" clId="{929D44B7-DCDC-401A-8DAC-550B5009D498}" dt="2023-10-12T08:25:49.692" v="102" actId="478"/>
          <ac:spMkLst>
            <pc:docMk/>
            <pc:sldMk cId="2047948861" sldId="330"/>
            <ac:spMk id="2" creationId="{21D7B70C-8F73-39B4-F61B-98946C5F679E}"/>
          </ac:spMkLst>
        </pc:spChg>
        <pc:spChg chg="mod">
          <ac:chgData name="Jiří Zajíček" userId="d26f12ba9d4f7bc7" providerId="LiveId" clId="{929D44B7-DCDC-401A-8DAC-550B5009D498}" dt="2023-10-12T08:26:48.300" v="123" actId="113"/>
          <ac:spMkLst>
            <pc:docMk/>
            <pc:sldMk cId="2047948861" sldId="330"/>
            <ac:spMk id="3" creationId="{B5086CAB-E00C-973F-9C6B-8BA4A306681E}"/>
          </ac:spMkLst>
        </pc:spChg>
      </pc:sldChg>
    </pc:docChg>
  </pc:docChgLst>
  <pc:docChgLst>
    <pc:chgData name="Jiří Zajíček" userId="d26f12ba9d4f7bc7" providerId="LiveId" clId="{AECD9132-D74A-C54E-BF80-53EFCC8D082E}"/>
    <pc:docChg chg="modSld">
      <pc:chgData name="Jiří Zajíček" userId="d26f12ba9d4f7bc7" providerId="LiveId" clId="{AECD9132-D74A-C54E-BF80-53EFCC8D082E}" dt="2023-10-10T17:16:56.375" v="67" actId="20577"/>
      <pc:docMkLst>
        <pc:docMk/>
      </pc:docMkLst>
      <pc:sldChg chg="modSp">
        <pc:chgData name="Jiří Zajíček" userId="d26f12ba9d4f7bc7" providerId="LiveId" clId="{AECD9132-D74A-C54E-BF80-53EFCC8D082E}" dt="2023-10-10T17:16:56.375" v="67" actId="20577"/>
        <pc:sldMkLst>
          <pc:docMk/>
          <pc:sldMk cId="1343525662" sldId="282"/>
        </pc:sldMkLst>
        <pc:spChg chg="mod">
          <ac:chgData name="Jiří Zajíček" userId="d26f12ba9d4f7bc7" providerId="LiveId" clId="{AECD9132-D74A-C54E-BF80-53EFCC8D082E}" dt="2023-10-10T17:16:56.375" v="67" actId="20577"/>
          <ac:spMkLst>
            <pc:docMk/>
            <pc:sldMk cId="1343525662" sldId="282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232EEB-D839-6349-A07F-A12B544E8564}" type="datetimeFigureOut">
              <a:rPr lang="cs-CZ" smtClean="0"/>
              <a:t>12.10.2023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GB"/>
              <a:t>Edit Master text styles
Second level
Third level
Fourth level
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E99E7B-FA37-924F-A09B-A6AEEE56946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20702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4CBEAF9-9E58-4CC8-A6FF-6DD8A58DEEA4}" type="datetimeFigureOut">
              <a:rPr lang="en-US" smtClean="0"/>
              <a:pPr eaLnBrk="1" latinLnBrk="0" hangingPunct="1"/>
              <a:t>10/12/2023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CA15C064-DD44-4CAC-873E-2D1F54821676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216631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eaLnBrk="1" latinLnBrk="0" hangingPunct="1"/>
            <a:fld id="{74CBEAF9-9E58-4CC8-A6FF-6DD8A58DEEA4}" type="datetimeFigureOut">
              <a:rPr lang="en-US" smtClean="0"/>
              <a:pPr algn="l" eaLnBrk="1" latinLnBrk="0" hangingPunct="1"/>
              <a:t>10/12/2023</a:t>
            </a:fld>
            <a:endParaRPr lang="en-US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 eaLnBrk="1" latinLnBrk="0" hangingPunct="1"/>
            <a:endParaRPr kumimoji="0" lang="en-US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CA15C064-DD44-4CAC-873E-2D1F54821676}" type="slidenum">
              <a:rPr kumimoji="0" lang="en-US" smtClean="0"/>
              <a:pPr eaLnBrk="1" latinLnBrk="0" hangingPunct="1"/>
              <a:t>‹#›</a:t>
            </a:fld>
            <a:endParaRPr kumimoji="0" lang="en-US">
              <a:solidFill>
                <a:schemeClr val="accent1">
                  <a:shade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8329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eaLnBrk="1" latinLnBrk="0" hangingPunct="1"/>
            <a:fld id="{74CBEAF9-9E58-4CC8-A6FF-6DD8A58DEEA4}" type="datetimeFigureOut">
              <a:rPr lang="en-US" smtClean="0"/>
              <a:pPr algn="l" eaLnBrk="1" latinLnBrk="0" hangingPunct="1"/>
              <a:t>10/12/2023</a:t>
            </a:fld>
            <a:endParaRPr lang="en-US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 eaLnBrk="1" latinLnBrk="0" hangingPunct="1"/>
            <a:endParaRPr kumimoji="0" lang="en-US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CA15C064-DD44-4CAC-873E-2D1F54821676}" type="slidenum">
              <a:rPr kumimoji="0" lang="en-US" smtClean="0"/>
              <a:pPr eaLnBrk="1" latinLnBrk="0" hangingPunct="1"/>
              <a:t>‹#›</a:t>
            </a:fld>
            <a:endParaRPr kumimoji="0" lang="en-US">
              <a:solidFill>
                <a:schemeClr val="accent1">
                  <a:shade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07332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eaLnBrk="1" latinLnBrk="0" hangingPunct="1"/>
            <a:fld id="{74CBEAF9-9E58-4CC8-A6FF-6DD8A58DEEA4}" type="datetimeFigureOut">
              <a:rPr lang="en-US" smtClean="0"/>
              <a:pPr algn="l" eaLnBrk="1" latinLnBrk="0" hangingPunct="1"/>
              <a:t>10/12/2023</a:t>
            </a:fld>
            <a:endParaRPr lang="en-US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 eaLnBrk="1" latinLnBrk="0" hangingPunct="1"/>
            <a:endParaRPr kumimoji="0" lang="en-US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CA15C064-DD44-4CAC-873E-2D1F54821676}" type="slidenum">
              <a:rPr kumimoji="0" lang="en-US" smtClean="0"/>
              <a:pPr eaLnBrk="1" latinLnBrk="0" hangingPunct="1"/>
              <a:t>‹#›</a:t>
            </a:fld>
            <a:endParaRPr kumimoji="0" lang="en-US">
              <a:solidFill>
                <a:schemeClr val="accent1">
                  <a:shade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80689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eaLnBrk="1" latinLnBrk="0" hangingPunct="1"/>
            <a:fld id="{74CBEAF9-9E58-4CC8-A6FF-6DD8A58DEEA4}" type="datetimeFigureOut">
              <a:rPr lang="en-US" smtClean="0"/>
              <a:pPr algn="l" eaLnBrk="1" latinLnBrk="0" hangingPunct="1"/>
              <a:t>10/12/2023</a:t>
            </a:fld>
            <a:endParaRPr lang="en-US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 eaLnBrk="1" latinLnBrk="0" hangingPunct="1"/>
            <a:endParaRPr kumimoji="0" lang="en-US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CA15C064-DD44-4CAC-873E-2D1F54821676}" type="slidenum">
              <a:rPr kumimoji="0" lang="en-US" smtClean="0"/>
              <a:pPr eaLnBrk="1" latinLnBrk="0" hangingPunct="1"/>
              <a:t>‹#›</a:t>
            </a:fld>
            <a:endParaRPr kumimoji="0" lang="en-US">
              <a:solidFill>
                <a:schemeClr val="accent1">
                  <a:shade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1203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eaLnBrk="1" latinLnBrk="0" hangingPunct="1"/>
            <a:fld id="{74CBEAF9-9E58-4CC8-A6FF-6DD8A58DEEA4}" type="datetimeFigureOut">
              <a:rPr lang="en-US" smtClean="0"/>
              <a:pPr algn="l" eaLnBrk="1" latinLnBrk="0" hangingPunct="1"/>
              <a:t>10/12/2023</a:t>
            </a:fld>
            <a:endParaRPr lang="en-US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 eaLnBrk="1" latinLnBrk="0" hangingPunct="1"/>
            <a:endParaRPr kumimoji="0" lang="en-US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CA15C064-DD44-4CAC-873E-2D1F54821676}" type="slidenum">
              <a:rPr kumimoji="0" lang="en-US" smtClean="0"/>
              <a:pPr eaLnBrk="1" latinLnBrk="0" hangingPunct="1"/>
              <a:t>‹#›</a:t>
            </a:fld>
            <a:endParaRPr kumimoji="0" lang="en-US">
              <a:solidFill>
                <a:schemeClr val="accent1">
                  <a:shade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51888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eaLnBrk="1" latinLnBrk="0" hangingPunct="1"/>
            <a:fld id="{74CBEAF9-9E58-4CC8-A6FF-6DD8A58DEEA4}" type="datetimeFigureOut">
              <a:rPr lang="en-US" smtClean="0"/>
              <a:pPr algn="l" eaLnBrk="1" latinLnBrk="0" hangingPunct="1"/>
              <a:t>10/12/2023</a:t>
            </a:fld>
            <a:endParaRPr lang="en-US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 eaLnBrk="1" latinLnBrk="0" hangingPunct="1"/>
            <a:endParaRPr kumimoji="0" lang="en-US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CA15C064-DD44-4CAC-873E-2D1F54821676}" type="slidenum">
              <a:rPr kumimoji="0" lang="en-US" smtClean="0"/>
              <a:pPr eaLnBrk="1" latinLnBrk="0" hangingPunct="1"/>
              <a:t>‹#›</a:t>
            </a:fld>
            <a:endParaRPr kumimoji="0" lang="en-US">
              <a:solidFill>
                <a:schemeClr val="accent1">
                  <a:shade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86977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eaLnBrk="1" latinLnBrk="0" hangingPunct="1"/>
            <a:fld id="{74CBEAF9-9E58-4CC8-A6FF-6DD8A58DEEA4}" type="datetimeFigureOut">
              <a:rPr lang="en-US" smtClean="0"/>
              <a:pPr algn="l" eaLnBrk="1" latinLnBrk="0" hangingPunct="1"/>
              <a:t>10/12/2023</a:t>
            </a:fld>
            <a:endParaRPr lang="en-US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 eaLnBrk="1" latinLnBrk="0" hangingPunct="1"/>
            <a:endParaRPr kumimoji="0" lang="en-US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CA15C064-DD44-4CAC-873E-2D1F54821676}" type="slidenum">
              <a:rPr kumimoji="0" lang="en-US" smtClean="0"/>
              <a:pPr eaLnBrk="1" latinLnBrk="0" hangingPunct="1"/>
              <a:t>‹#›</a:t>
            </a:fld>
            <a:endParaRPr kumimoji="0" lang="en-US">
              <a:solidFill>
                <a:schemeClr val="accent1">
                  <a:shade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2302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eaLnBrk="1" latinLnBrk="0" hangingPunct="1"/>
            <a:fld id="{74CBEAF9-9E58-4CC8-A6FF-6DD8A58DEEA4}" type="datetimeFigureOut">
              <a:rPr lang="en-US" smtClean="0"/>
              <a:pPr algn="l" eaLnBrk="1" latinLnBrk="0" hangingPunct="1"/>
              <a:t>10/12/2023</a:t>
            </a:fld>
            <a:endParaRPr lang="en-US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 eaLnBrk="1" latinLnBrk="0" hangingPunct="1"/>
            <a:endParaRPr kumimoji="0" lang="en-US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CA15C064-DD44-4CAC-873E-2D1F54821676}" type="slidenum">
              <a:rPr kumimoji="0" lang="en-US" smtClean="0"/>
              <a:pPr eaLnBrk="1" latinLnBrk="0" hangingPunct="1"/>
              <a:t>‹#›</a:t>
            </a:fld>
            <a:endParaRPr kumimoji="0" lang="en-US">
              <a:solidFill>
                <a:schemeClr val="accent1">
                  <a:shade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7534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4CBEAF9-9E58-4CC8-A6FF-6DD8A58DEEA4}" type="datetimeFigureOut">
              <a:rPr lang="en-US" smtClean="0"/>
              <a:pPr eaLnBrk="1" latinLnBrk="0" hangingPunct="1"/>
              <a:t>10/12/2023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CA15C064-DD44-4CAC-873E-2D1F54821676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8772761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eaLnBrk="1" latinLnBrk="0" hangingPunct="1"/>
            <a:fld id="{74CBEAF9-9E58-4CC8-A6FF-6DD8A58DEEA4}" type="datetimeFigureOut">
              <a:rPr lang="en-US" smtClean="0"/>
              <a:pPr algn="l" eaLnBrk="1" latinLnBrk="0" hangingPunct="1"/>
              <a:t>10/12/2023</a:t>
            </a:fld>
            <a:endParaRPr lang="en-US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 eaLnBrk="1" latinLnBrk="0" hangingPunct="1"/>
            <a:endParaRPr kumimoji="0" lang="en-US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CA15C064-DD44-4CAC-873E-2D1F54821676}" type="slidenum">
              <a:rPr kumimoji="0" lang="en-US" smtClean="0"/>
              <a:pPr eaLnBrk="1" latinLnBrk="0" hangingPunct="1"/>
              <a:t>‹#›</a:t>
            </a:fld>
            <a:endParaRPr kumimoji="0" lang="en-US">
              <a:solidFill>
                <a:schemeClr val="accent1">
                  <a:shade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69201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eaLnBrk="1" latinLnBrk="0" hangingPunct="1"/>
            <a:fld id="{74CBEAF9-9E58-4CC8-A6FF-6DD8A58DEEA4}" type="datetimeFigureOut">
              <a:rPr lang="en-US" smtClean="0"/>
              <a:pPr algn="l" eaLnBrk="1" latinLnBrk="0" hangingPunct="1"/>
              <a:t>10/12/2023</a:t>
            </a:fld>
            <a:endParaRPr lang="en-US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 eaLnBrk="1" latinLnBrk="0" hangingPunct="1"/>
            <a:endParaRPr kumimoji="0" lang="en-US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CA15C064-DD44-4CAC-873E-2D1F54821676}" type="slidenum">
              <a:rPr kumimoji="0" lang="en-US" smtClean="0"/>
              <a:pPr eaLnBrk="1" latinLnBrk="0" hangingPunct="1"/>
              <a:t>‹#›</a:t>
            </a:fld>
            <a:endParaRPr kumimoji="0" lang="en-US">
              <a:solidFill>
                <a:schemeClr val="accent1">
                  <a:shade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28696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 eaLnBrk="1" latinLnBrk="0" hangingPunct="1"/>
            <a:fld id="{74CBEAF9-9E58-4CC8-A6FF-6DD8A58DEEA4}" type="datetimeFigureOut">
              <a:rPr lang="en-US" smtClean="0"/>
              <a:pPr algn="l" eaLnBrk="1" latinLnBrk="0" hangingPunct="1"/>
              <a:t>10/12/2023</a:t>
            </a:fld>
            <a:endParaRPr lang="en-US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en-US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latinLnBrk="0" hangingPunct="1"/>
            <a:fld id="{CA15C064-DD44-4CAC-873E-2D1F54821676}" type="slidenum">
              <a:rPr kumimoji="0" lang="en-US" smtClean="0"/>
              <a:pPr eaLnBrk="1" latinLnBrk="0" hangingPunct="1"/>
              <a:t>‹#›</a:t>
            </a:fld>
            <a:endParaRPr kumimoji="0" lang="en-US">
              <a:solidFill>
                <a:schemeClr val="accent1">
                  <a:shade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615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0" r:id="rId1"/>
    <p:sldLayoutId id="2147484171" r:id="rId2"/>
    <p:sldLayoutId id="2147484172" r:id="rId3"/>
    <p:sldLayoutId id="2147484173" r:id="rId4"/>
    <p:sldLayoutId id="2147484174" r:id="rId5"/>
    <p:sldLayoutId id="2147484175" r:id="rId6"/>
    <p:sldLayoutId id="2147484176" r:id="rId7"/>
    <p:sldLayoutId id="2147484177" r:id="rId8"/>
    <p:sldLayoutId id="2147484178" r:id="rId9"/>
    <p:sldLayoutId id="2147484179" r:id="rId10"/>
    <p:sldLayoutId id="2147484180" r:id="rId11"/>
    <p:sldLayoutId id="214748418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sps.cz/?strid=8" TargetMode="External"/><Relationship Id="rId2" Type="http://schemas.openxmlformats.org/officeDocument/2006/relationships/hyperlink" Target="mailto:reditel@mssch.cz" TargetMode="Externa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566927" y="3399769"/>
            <a:ext cx="7980565" cy="775845"/>
          </a:xfrm>
        </p:spPr>
        <p:txBody>
          <a:bodyPr anchor="b">
            <a:normAutofit/>
          </a:bodyPr>
          <a:lstStyle/>
          <a:p>
            <a:r>
              <a:rPr lang="cs-CZ" sz="1100">
                <a:solidFill>
                  <a:schemeClr val="tx2"/>
                </a:solidFill>
              </a:rPr>
              <a:t>Metodický seminář </a:t>
            </a:r>
            <a:br>
              <a:rPr lang="cs-CZ" sz="1100">
                <a:solidFill>
                  <a:schemeClr val="tx2"/>
                </a:solidFill>
              </a:rPr>
            </a:br>
            <a:r>
              <a:rPr lang="cs-CZ" sz="1100">
                <a:solidFill>
                  <a:schemeClr val="tx2"/>
                </a:solidFill>
              </a:rPr>
              <a:t>						a </a:t>
            </a:r>
            <a:br>
              <a:rPr lang="cs-CZ" sz="1100">
                <a:solidFill>
                  <a:schemeClr val="tx2"/>
                </a:solidFill>
              </a:rPr>
            </a:br>
            <a:r>
              <a:rPr lang="cs-CZ" sz="1100">
                <a:solidFill>
                  <a:schemeClr val="tx2"/>
                </a:solidFill>
              </a:rPr>
              <a:t>34. valná hromada</a:t>
            </a:r>
            <a:br>
              <a:rPr lang="cs-CZ" sz="1100">
                <a:solidFill>
                  <a:schemeClr val="tx2"/>
                </a:solidFill>
              </a:rPr>
            </a:br>
            <a:endParaRPr lang="cs-CZ" sz="1100">
              <a:solidFill>
                <a:schemeClr val="tx2"/>
              </a:solidFill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35590" y="4171528"/>
            <a:ext cx="6872818" cy="450447"/>
          </a:xfrm>
        </p:spPr>
        <p:txBody>
          <a:bodyPr anchor="ctr">
            <a:normAutofit/>
          </a:bodyPr>
          <a:lstStyle/>
          <a:p>
            <a:r>
              <a:rPr lang="cs-CZ" sz="1700">
                <a:solidFill>
                  <a:schemeClr val="tx2"/>
                </a:solidFill>
              </a:rPr>
              <a:t>Špindlerův Mlýn 10. – 11. října 2023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56" y="441854"/>
            <a:ext cx="8644398" cy="2593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2877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67638" y="637762"/>
            <a:ext cx="7416372" cy="900131"/>
          </a:xfrm>
        </p:spPr>
        <p:txBody>
          <a:bodyPr anchor="t">
            <a:normAutofit/>
          </a:bodyPr>
          <a:lstStyle/>
          <a:p>
            <a:r>
              <a:rPr lang="cs-CZ" sz="3500"/>
              <a:t>Jednání odborných sekcí</a:t>
            </a:r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777599923"/>
              </p:ext>
            </p:extLst>
          </p:nvPr>
        </p:nvGraphicFramePr>
        <p:xfrm>
          <a:off x="971600" y="1412776"/>
          <a:ext cx="7417343" cy="3979592"/>
        </p:xfrm>
        <a:graphic>
          <a:graphicData uri="http://schemas.openxmlformats.org/drawingml/2006/table">
            <a:tbl>
              <a:tblPr firstRow="1" bandRow="1">
                <a:noFill/>
                <a:tableStyleId>{69CF1AB2-1976-4502-BF36-3FF5EA218861}</a:tableStyleId>
              </a:tblPr>
              <a:tblGrid>
                <a:gridCol w="29791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791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90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37886">
                <a:tc>
                  <a:txBody>
                    <a:bodyPr/>
                    <a:lstStyle/>
                    <a:p>
                      <a:r>
                        <a:rPr lang="cs-CZ" sz="1800" b="0" cap="all" spc="150">
                          <a:solidFill>
                            <a:schemeClr val="lt1"/>
                          </a:solidFill>
                        </a:rPr>
                        <a:t>SEKCE</a:t>
                      </a:r>
                    </a:p>
                  </a:txBody>
                  <a:tcPr marL="157719" marR="157719" marT="157719" marB="157719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solidFill>
                      <a:srgbClr val="50535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800" b="0" cap="all" spc="150">
                          <a:solidFill>
                            <a:schemeClr val="lt1"/>
                          </a:solidFill>
                        </a:rPr>
                        <a:t>MÍSTO</a:t>
                      </a:r>
                    </a:p>
                  </a:txBody>
                  <a:tcPr marL="157719" marR="157719" marT="157719" marB="157719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solidFill>
                      <a:srgbClr val="50535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800" b="0" cap="all" spc="150">
                          <a:solidFill>
                            <a:schemeClr val="lt1"/>
                          </a:solidFill>
                        </a:rPr>
                        <a:t>ČAS</a:t>
                      </a:r>
                    </a:p>
                  </a:txBody>
                  <a:tcPr marL="157719" marR="157719" marT="157719" marB="157719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solidFill>
                      <a:srgbClr val="50535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3129">
                <a:tc>
                  <a:txBody>
                    <a:bodyPr/>
                    <a:lstStyle/>
                    <a:p>
                      <a:r>
                        <a:rPr lang="cs-CZ" sz="1500" cap="none" spc="0">
                          <a:solidFill>
                            <a:schemeClr val="tx1"/>
                          </a:solidFill>
                        </a:rPr>
                        <a:t>STROJÍRENSKÁ A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500" cap="none" spc="0">
                          <a:solidFill>
                            <a:schemeClr val="tx1"/>
                          </a:solidFill>
                        </a:rPr>
                        <a:t>TECHNICKÝCH</a:t>
                      </a:r>
                      <a:r>
                        <a:rPr lang="cs-CZ" sz="1500" cap="none" spc="0" baseline="0">
                          <a:solidFill>
                            <a:schemeClr val="tx1"/>
                          </a:solidFill>
                        </a:rPr>
                        <a:t> LYCEÍ</a:t>
                      </a:r>
                      <a:endParaRPr lang="cs-CZ" sz="1500" cap="none" spc="0">
                        <a:solidFill>
                          <a:schemeClr val="tx1"/>
                        </a:solidFill>
                      </a:endParaRPr>
                    </a:p>
                  </a:txBody>
                  <a:tcPr marL="157719" marR="157719" marT="157719" marB="157719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mpd="sng">
                      <a:noFill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z="1500" cap="none" spc="0">
                          <a:solidFill>
                            <a:schemeClr val="tx1"/>
                          </a:solidFill>
                        </a:rPr>
                        <a:t>KONFERENČNÍ SÁL</a:t>
                      </a:r>
                    </a:p>
                  </a:txBody>
                  <a:tcPr marL="157719" marR="157719" marT="157719" marB="157719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mpd="sng">
                      <a:noFill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z="1500" cap="none" spc="0">
                          <a:solidFill>
                            <a:schemeClr val="tx1"/>
                          </a:solidFill>
                        </a:rPr>
                        <a:t>14:00</a:t>
                      </a:r>
                    </a:p>
                  </a:txBody>
                  <a:tcPr marL="157719" marR="157719" marT="157719" marB="157719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mpd="sng">
                      <a:noFill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5313">
                <a:tc>
                  <a:txBody>
                    <a:bodyPr/>
                    <a:lstStyle/>
                    <a:p>
                      <a:r>
                        <a:rPr lang="cs-CZ" sz="1500" cap="none" spc="0">
                          <a:solidFill>
                            <a:schemeClr val="tx1"/>
                          </a:solidFill>
                        </a:rPr>
                        <a:t>ELEKTROTECHNICKÁ</a:t>
                      </a:r>
                    </a:p>
                  </a:txBody>
                  <a:tcPr marL="157719" marR="157719" marT="157719" marB="157719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000000">
                        <a:alpha val="7843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500" cap="none" spc="0">
                          <a:solidFill>
                            <a:schemeClr val="tx1"/>
                          </a:solidFill>
                        </a:rPr>
                        <a:t>KONFERENČNÍ SÁL</a:t>
                      </a:r>
                    </a:p>
                  </a:txBody>
                  <a:tcPr marL="157719" marR="157719" marT="157719" marB="157719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000000">
                        <a:alpha val="7843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500" cap="none" spc="0">
                          <a:solidFill>
                            <a:schemeClr val="tx1"/>
                          </a:solidFill>
                        </a:rPr>
                        <a:t>16:00</a:t>
                      </a:r>
                    </a:p>
                  </a:txBody>
                  <a:tcPr marL="157719" marR="157719" marT="157719" marB="157719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000000">
                        <a:alpha val="7843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5313">
                <a:tc>
                  <a:txBody>
                    <a:bodyPr/>
                    <a:lstStyle/>
                    <a:p>
                      <a:r>
                        <a:rPr lang="cs-CZ" sz="1500" cap="none" spc="0">
                          <a:solidFill>
                            <a:schemeClr val="tx1"/>
                          </a:solidFill>
                        </a:rPr>
                        <a:t>CHEMICKÁ</a:t>
                      </a:r>
                    </a:p>
                  </a:txBody>
                  <a:tcPr marL="157719" marR="157719" marT="157719" marB="157719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z="1500" cap="none" spc="0" err="1">
                          <a:solidFill>
                            <a:schemeClr val="tx1"/>
                          </a:solidFill>
                        </a:rPr>
                        <a:t>Meeting</a:t>
                      </a:r>
                      <a:r>
                        <a:rPr lang="cs-CZ" sz="1500" cap="none" spc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cs-CZ" sz="1500" cap="none" spc="0" err="1">
                          <a:solidFill>
                            <a:schemeClr val="tx1"/>
                          </a:solidFill>
                        </a:rPr>
                        <a:t>room</a:t>
                      </a:r>
                      <a:r>
                        <a:rPr lang="cs-CZ" sz="1500" cap="none" spc="0">
                          <a:solidFill>
                            <a:schemeClr val="tx1"/>
                          </a:solidFill>
                        </a:rPr>
                        <a:t> 3</a:t>
                      </a:r>
                    </a:p>
                  </a:txBody>
                  <a:tcPr marL="157719" marR="157719" marT="157719" marB="157719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z="1500" cap="none" spc="0">
                          <a:solidFill>
                            <a:schemeClr val="tx1"/>
                          </a:solidFill>
                        </a:rPr>
                        <a:t>19:00</a:t>
                      </a:r>
                    </a:p>
                  </a:txBody>
                  <a:tcPr marL="157719" marR="157719" marT="157719" marB="157719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5313">
                <a:tc>
                  <a:txBody>
                    <a:bodyPr/>
                    <a:lstStyle/>
                    <a:p>
                      <a:r>
                        <a:rPr lang="cs-CZ" sz="1500" cap="none" spc="0">
                          <a:solidFill>
                            <a:schemeClr val="tx1"/>
                          </a:solidFill>
                        </a:rPr>
                        <a:t>STAVEBNÍ</a:t>
                      </a:r>
                    </a:p>
                  </a:txBody>
                  <a:tcPr marL="157719" marR="157719" marT="157719" marB="157719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000000">
                        <a:alpha val="7843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500" cap="none" spc="0">
                          <a:solidFill>
                            <a:schemeClr val="tx1"/>
                          </a:solidFill>
                        </a:rPr>
                        <a:t>Multi sál</a:t>
                      </a:r>
                    </a:p>
                  </a:txBody>
                  <a:tcPr marL="157719" marR="157719" marT="157719" marB="157719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000000">
                        <a:alpha val="7843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500" cap="none" spc="0">
                          <a:solidFill>
                            <a:schemeClr val="tx1"/>
                          </a:solidFill>
                        </a:rPr>
                        <a:t>14:00</a:t>
                      </a:r>
                    </a:p>
                  </a:txBody>
                  <a:tcPr marL="157719" marR="157719" marT="157719" marB="157719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000000">
                        <a:alpha val="7843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85313">
                <a:tc>
                  <a:txBody>
                    <a:bodyPr/>
                    <a:lstStyle/>
                    <a:p>
                      <a:r>
                        <a:rPr lang="cs-CZ" sz="1500" cap="none" spc="0">
                          <a:solidFill>
                            <a:schemeClr val="tx1"/>
                          </a:solidFill>
                        </a:rPr>
                        <a:t>DOPRAVNÍ</a:t>
                      </a:r>
                    </a:p>
                  </a:txBody>
                  <a:tcPr marL="157719" marR="157719" marT="157719" marB="157719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z="1500" cap="none" spc="0" err="1">
                          <a:solidFill>
                            <a:schemeClr val="tx1"/>
                          </a:solidFill>
                        </a:rPr>
                        <a:t>Meeting</a:t>
                      </a:r>
                      <a:r>
                        <a:rPr lang="cs-CZ" sz="1500" cap="none" spc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cs-CZ" sz="1500" cap="none" spc="0" err="1">
                          <a:solidFill>
                            <a:schemeClr val="tx1"/>
                          </a:solidFill>
                        </a:rPr>
                        <a:t>room</a:t>
                      </a:r>
                      <a:r>
                        <a:rPr lang="cs-CZ" sz="1500" cap="none" spc="0">
                          <a:solidFill>
                            <a:schemeClr val="tx1"/>
                          </a:solidFill>
                        </a:rPr>
                        <a:t> 2</a:t>
                      </a:r>
                    </a:p>
                    <a:p>
                      <a:endParaRPr lang="cs-CZ" sz="1500" cap="none" spc="0">
                        <a:solidFill>
                          <a:schemeClr val="tx1"/>
                        </a:solidFill>
                      </a:endParaRPr>
                    </a:p>
                  </a:txBody>
                  <a:tcPr marL="157719" marR="157719" marT="157719" marB="157719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z="1500" cap="none" spc="0">
                          <a:solidFill>
                            <a:schemeClr val="tx1"/>
                          </a:solidFill>
                        </a:rPr>
                        <a:t>13:00</a:t>
                      </a:r>
                    </a:p>
                  </a:txBody>
                  <a:tcPr marL="157719" marR="157719" marT="157719" marB="157719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4393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67638" y="637762"/>
            <a:ext cx="7416372" cy="900131"/>
          </a:xfrm>
        </p:spPr>
        <p:txBody>
          <a:bodyPr anchor="t">
            <a:normAutofit/>
          </a:bodyPr>
          <a:lstStyle/>
          <a:p>
            <a:r>
              <a:rPr lang="cs-CZ" sz="3500"/>
              <a:t>34. Valná hromada asociace SPŠ ČR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866661" y="2217343"/>
            <a:ext cx="7410669" cy="3959619"/>
          </a:xfrm>
        </p:spPr>
        <p:txBody>
          <a:bodyPr>
            <a:normAutofit/>
          </a:bodyPr>
          <a:lstStyle/>
          <a:p>
            <a:r>
              <a:rPr lang="cs-CZ" sz="2100"/>
              <a:t>Změny členské základny A SPŠ ČR</a:t>
            </a:r>
          </a:p>
          <a:p>
            <a:pPr lvl="0"/>
            <a:r>
              <a:rPr lang="cs-CZ" sz="2100"/>
              <a:t>Projednání a schválení výsledků hospodaření v roce 2022</a:t>
            </a:r>
          </a:p>
          <a:p>
            <a:r>
              <a:rPr lang="cs-CZ" sz="2100"/>
              <a:t>Zpráva Dozorčí rady o hospodaření</a:t>
            </a:r>
          </a:p>
          <a:p>
            <a:pPr lvl="0"/>
            <a:r>
              <a:rPr lang="cs-CZ" sz="2100"/>
              <a:t>Projednání a schválení rozpočtu pro rok 2024</a:t>
            </a:r>
          </a:p>
          <a:p>
            <a:pPr lvl="0"/>
            <a:endParaRPr lang="cs-CZ" sz="2100"/>
          </a:p>
          <a:p>
            <a:pPr lvl="0"/>
            <a:r>
              <a:rPr lang="cs-CZ" sz="2100"/>
              <a:t>Změna vedoucího dopravní sekce</a:t>
            </a:r>
          </a:p>
          <a:p>
            <a:pPr marL="0" indent="0" rtl="0">
              <a:buNone/>
            </a:pPr>
            <a:r>
              <a:rPr lang="en-GB" sz="2100"/>
              <a:t>Ing. Jana Vacková se </a:t>
            </a:r>
            <a:r>
              <a:rPr lang="en-GB" sz="2100" err="1"/>
              <a:t>vzdala</a:t>
            </a:r>
            <a:r>
              <a:rPr lang="en-GB" sz="2100"/>
              <a:t> </a:t>
            </a:r>
            <a:r>
              <a:rPr lang="en-GB" sz="2100" err="1"/>
              <a:t>funkce</a:t>
            </a:r>
            <a:r>
              <a:rPr lang="en-GB" sz="2100"/>
              <a:t> vedoucí dopravní sekce</a:t>
            </a:r>
          </a:p>
          <a:p>
            <a:pPr marL="0" indent="0" rtl="0">
              <a:buNone/>
            </a:pPr>
            <a:r>
              <a:rPr lang="en-GB" sz="2100" err="1"/>
              <a:t>Vedoucím</a:t>
            </a:r>
            <a:r>
              <a:rPr lang="en-GB" sz="2100"/>
              <a:t> dopravní </a:t>
            </a:r>
            <a:r>
              <a:rPr lang="en-GB" sz="2100" err="1"/>
              <a:t>sekce</a:t>
            </a:r>
            <a:r>
              <a:rPr lang="en-GB" sz="2100"/>
              <a:t> </a:t>
            </a:r>
            <a:r>
              <a:rPr lang="en-GB" sz="2100" err="1"/>
              <a:t>byl</a:t>
            </a:r>
            <a:r>
              <a:rPr lang="en-GB" sz="2100"/>
              <a:t> </a:t>
            </a:r>
            <a:r>
              <a:rPr lang="cs-CZ" sz="2100"/>
              <a:t>zvolen </a:t>
            </a:r>
            <a:r>
              <a:rPr lang="en-GB" sz="2100"/>
              <a:t>Ing. Zdeněk Krabs, Ph.D.</a:t>
            </a:r>
            <a:r>
              <a:rPr lang="cs-CZ" sz="2100"/>
              <a:t> </a:t>
            </a:r>
            <a:r>
              <a:rPr lang="en-GB" sz="2100"/>
              <a:t>SŠ a MŠ Liberec, Na </a:t>
            </a:r>
            <a:r>
              <a:rPr lang="en-GB" sz="2100" err="1"/>
              <a:t>Bojišti</a:t>
            </a:r>
            <a:r>
              <a:rPr lang="en-GB" sz="2100"/>
              <a:t> 15</a:t>
            </a:r>
          </a:p>
          <a:p>
            <a:pPr lvl="0"/>
            <a:endParaRPr lang="cs-CZ" sz="2100"/>
          </a:p>
          <a:p>
            <a:pPr lvl="0"/>
            <a:endParaRPr lang="cs-CZ" sz="2100"/>
          </a:p>
          <a:p>
            <a:pPr marL="0" lvl="0" indent="0">
              <a:buNone/>
            </a:pPr>
            <a:endParaRPr lang="cs-CZ" sz="2100"/>
          </a:p>
          <a:p>
            <a:endParaRPr lang="cs-CZ" sz="2100"/>
          </a:p>
        </p:txBody>
      </p:sp>
    </p:spTree>
    <p:extLst>
      <p:ext uri="{BB962C8B-B14F-4D97-AF65-F5344CB8AC3E}">
        <p14:creationId xmlns:p14="http://schemas.microsoft.com/office/powerpoint/2010/main" val="13435256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5A775DC-9BEF-6F5F-6960-7B9E8D1A18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1600" y="116632"/>
            <a:ext cx="7416372" cy="900131"/>
          </a:xfrm>
        </p:spPr>
        <p:txBody>
          <a:bodyPr anchor="t">
            <a:normAutofit/>
          </a:bodyPr>
          <a:lstStyle/>
          <a:p>
            <a:r>
              <a:rPr lang="cs-CZ" sz="3500"/>
              <a:t>Změny členské základny A SPŠ ČR</a:t>
            </a:r>
          </a:p>
        </p:txBody>
      </p:sp>
      <p:sp>
        <p:nvSpPr>
          <p:cNvPr id="5" name="Zástupný obsah 4">
            <a:extLst>
              <a:ext uri="{FF2B5EF4-FFF2-40B4-BE49-F238E27FC236}">
                <a16:creationId xmlns:a16="http://schemas.microsoft.com/office/drawing/2014/main" id="{B8930428-CF47-051C-6818-40D8AE46F70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07504" y="764704"/>
            <a:ext cx="8964769" cy="4488001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cs-CZ" sz="5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+ SPŠ a SOU Uničov, Školní 164, 783 91 </a:t>
            </a:r>
            <a:r>
              <a:rPr lang="cs-CZ" sz="5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Uničov</a:t>
            </a:r>
            <a:endParaRPr lang="cs-CZ" sz="5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cs-CZ" sz="5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+ Střední škola stavební Jihlava, Žižkova 20, 586 01 </a:t>
            </a:r>
            <a:r>
              <a:rPr lang="cs-CZ" sz="5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Jihlava</a:t>
            </a:r>
            <a:endParaRPr lang="cs-CZ" sz="5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cs-CZ" sz="5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+ Střední průmyslová škola Lipník nad Bečvou, Komenského sady 257, 751 31 </a:t>
            </a:r>
            <a:r>
              <a:rPr lang="cs-CZ" sz="5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Lipník nad Bečvou</a:t>
            </a:r>
            <a:endParaRPr lang="cs-CZ" sz="5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cs-CZ" sz="5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+ Střední uměleckoprůmyslová škola sochařská a keramická, Hořice, Husova 675, 508 01 </a:t>
            </a:r>
            <a:r>
              <a:rPr lang="cs-CZ" sz="5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Hořice</a:t>
            </a:r>
            <a:endParaRPr lang="cs-CZ" sz="5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cs-CZ" sz="5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+ Integrovaná střední škola – Centrum odborné přípravy a Jazyková škola Valašské Meziříčí,    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cs-CZ" sz="5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Palackého 239/49, 757 00 </a:t>
            </a:r>
            <a:r>
              <a:rPr lang="cs-CZ" sz="5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Valašské Meziříčí</a:t>
            </a:r>
            <a:endParaRPr lang="cs-CZ" sz="5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cs-CZ" sz="5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+ Střední průmyslová škola Karviná, Žižkova 1818/ 19, 733 01 </a:t>
            </a:r>
            <a:r>
              <a:rPr lang="cs-CZ" sz="5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Karviná – Hranice</a:t>
            </a:r>
            <a:endParaRPr lang="cs-CZ" sz="5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cs-CZ" sz="5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+ Střední uměleckoprůmyslová škola sklářská, Železný Brod, Smetanovo zátiší 470, 468 22 </a:t>
            </a:r>
            <a:r>
              <a:rPr lang="cs-CZ" sz="5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Železný Brod</a:t>
            </a:r>
            <a:endParaRPr lang="cs-CZ" sz="5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cs-CZ" sz="5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+ Střední škola polytechnická Brno, </a:t>
            </a:r>
            <a:r>
              <a:rPr lang="cs-CZ" sz="5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Jílova</a:t>
            </a:r>
            <a:r>
              <a:rPr lang="cs-CZ" sz="5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164/36g, 639 00 </a:t>
            </a:r>
            <a:r>
              <a:rPr lang="cs-CZ" sz="5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Brno</a:t>
            </a:r>
            <a:endParaRPr lang="cs-CZ" sz="5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cs-CZ" sz="5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+ Střední škola obchodní, České Budějovice, Husova 9, Husova tř. 1846/9, 370 01 </a:t>
            </a:r>
            <a:r>
              <a:rPr lang="cs-CZ" sz="5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České Budějovice</a:t>
            </a:r>
            <a:endParaRPr lang="cs-CZ" sz="5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cs-CZ" sz="5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+ Střední průmyslová škola a Střední odborná škola gastronomie a služeb, Most, Jana Palacha 711/2, </a:t>
            </a:r>
            <a:r>
              <a:rPr lang="cs-CZ" sz="5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Most</a:t>
            </a:r>
            <a:endParaRPr lang="cs-CZ" sz="5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cs-CZ" sz="5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Sloučení </a:t>
            </a:r>
            <a:endParaRPr lang="cs-CZ" sz="5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cs-CZ" sz="5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SPŠ textilní škola, Liberec, </a:t>
            </a:r>
            <a:r>
              <a:rPr lang="cs-CZ" sz="5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Tyršová</a:t>
            </a:r>
            <a:r>
              <a:rPr lang="cs-CZ" sz="5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1, příspěvková organizace, </a:t>
            </a:r>
            <a:r>
              <a:rPr lang="cs-CZ" sz="5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Liberec</a:t>
            </a:r>
          </a:p>
          <a:p>
            <a:pPr marL="0" lvl="0" indent="0" algn="r">
              <a:lnSpc>
                <a:spcPct val="107000"/>
              </a:lnSpc>
              <a:spcAft>
                <a:spcPts val="800"/>
              </a:spcAft>
              <a:buNone/>
            </a:pPr>
            <a:r>
              <a:rPr lang="cs-CZ" sz="5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 dnešnímu dni je v Asociaci celkem 137 členských škol.</a:t>
            </a:r>
            <a:endParaRPr lang="cs-CZ" sz="5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cs-CZ" sz="1300" dirty="0"/>
          </a:p>
        </p:txBody>
      </p:sp>
    </p:spTree>
    <p:extLst>
      <p:ext uri="{BB962C8B-B14F-4D97-AF65-F5344CB8AC3E}">
        <p14:creationId xmlns:p14="http://schemas.microsoft.com/office/powerpoint/2010/main" val="42633097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56138" y="174032"/>
            <a:ext cx="7631723" cy="111184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500" kern="120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Zpráva</a:t>
            </a:r>
            <a:r>
              <a:rPr lang="en-US" sz="35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o </a:t>
            </a:r>
            <a:r>
              <a:rPr lang="en-US" sz="3500" kern="120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hospodaření</a:t>
            </a:r>
            <a:r>
              <a:rPr lang="cs-CZ" sz="35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2022</a:t>
            </a:r>
            <a:endParaRPr lang="en-US" sz="3500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08C96F9E-AEB9-4BFB-8C2E-97CC3A1250FA}"/>
              </a:ext>
            </a:extLst>
          </p:cNvPr>
          <p:cNvSpPr txBox="1"/>
          <p:nvPr/>
        </p:nvSpPr>
        <p:spPr>
          <a:xfrm>
            <a:off x="756138" y="1459907"/>
            <a:ext cx="7631722" cy="7679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indent="-228600" algn="ctr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/>
              <a:t>V asociaci bylo ke dni 31. 12. 2021 zapojeno 119 škol.</a:t>
            </a:r>
          </a:p>
        </p:txBody>
      </p:sp>
      <p:graphicFrame>
        <p:nvGraphicFramePr>
          <p:cNvPr id="3" name="Tabulka 2">
            <a:extLst>
              <a:ext uri="{FF2B5EF4-FFF2-40B4-BE49-F238E27FC236}">
                <a16:creationId xmlns:a16="http://schemas.microsoft.com/office/drawing/2014/main" id="{BE7FAE4F-D4D2-37B6-F1BC-4C2DB002C1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0852074"/>
              </p:ext>
            </p:extLst>
          </p:nvPr>
        </p:nvGraphicFramePr>
        <p:xfrm>
          <a:off x="950297" y="2405149"/>
          <a:ext cx="7238834" cy="3899397"/>
        </p:xfrm>
        <a:graphic>
          <a:graphicData uri="http://schemas.openxmlformats.org/drawingml/2006/table">
            <a:tbl>
              <a:tblPr firstRow="1" firstCol="1" bandRow="1" bandCol="1">
                <a:tableStyleId>{F5AB1C69-6EDB-4FF4-983F-18BD219EF322}</a:tableStyleId>
              </a:tblPr>
              <a:tblGrid>
                <a:gridCol w="4949608">
                  <a:extLst>
                    <a:ext uri="{9D8B030D-6E8A-4147-A177-3AD203B41FA5}">
                      <a16:colId xmlns:a16="http://schemas.microsoft.com/office/drawing/2014/main" val="4125950365"/>
                    </a:ext>
                  </a:extLst>
                </a:gridCol>
                <a:gridCol w="2289226">
                  <a:extLst>
                    <a:ext uri="{9D8B030D-6E8A-4147-A177-3AD203B41FA5}">
                      <a16:colId xmlns:a16="http://schemas.microsoft.com/office/drawing/2014/main" val="1907088858"/>
                    </a:ext>
                  </a:extLst>
                </a:gridCol>
              </a:tblGrid>
              <a:tr h="4531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2300">
                          <a:effectLst/>
                        </a:rPr>
                        <a:t> </a:t>
                      </a:r>
                      <a:endParaRPr lang="cs-CZ" sz="2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173" marR="1331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2300">
                          <a:effectLst/>
                        </a:rPr>
                        <a:t>Kč</a:t>
                      </a:r>
                      <a:endParaRPr lang="cs-CZ" sz="2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173" marR="133173" marT="0" marB="0"/>
                </a:tc>
                <a:extLst>
                  <a:ext uri="{0D108BD9-81ED-4DB2-BD59-A6C34878D82A}">
                    <a16:rowId xmlns:a16="http://schemas.microsoft.com/office/drawing/2014/main" val="2795588888"/>
                  </a:ext>
                </a:extLst>
              </a:tr>
              <a:tr h="8615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2300">
                          <a:effectLst/>
                        </a:rPr>
                        <a:t>Zůstatek prostředků ke dni 31. 12. 2021</a:t>
                      </a:r>
                      <a:endParaRPr lang="cs-CZ" sz="2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173" marR="1331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2300">
                          <a:effectLst/>
                        </a:rPr>
                        <a:t>    838 434,44 Kč</a:t>
                      </a:r>
                      <a:endParaRPr lang="cs-CZ" sz="2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173" marR="133173" marT="0" marB="0"/>
                </a:tc>
                <a:extLst>
                  <a:ext uri="{0D108BD9-81ED-4DB2-BD59-A6C34878D82A}">
                    <a16:rowId xmlns:a16="http://schemas.microsoft.com/office/drawing/2014/main" val="1325314268"/>
                  </a:ext>
                </a:extLst>
              </a:tr>
              <a:tr h="8615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2300">
                          <a:effectLst/>
                        </a:rPr>
                        <a:t>Příjmy asociace od 1. 1. 2022 do 31. 12. 2022</a:t>
                      </a:r>
                      <a:endParaRPr lang="cs-CZ" sz="2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173" marR="1331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2300">
                          <a:effectLst/>
                        </a:rPr>
                        <a:t>    922 000,00 Kč</a:t>
                      </a:r>
                      <a:endParaRPr lang="cs-CZ" sz="2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173" marR="133173" marT="0" marB="0"/>
                </a:tc>
                <a:extLst>
                  <a:ext uri="{0D108BD9-81ED-4DB2-BD59-A6C34878D82A}">
                    <a16:rowId xmlns:a16="http://schemas.microsoft.com/office/drawing/2014/main" val="3932168915"/>
                  </a:ext>
                </a:extLst>
              </a:tr>
              <a:tr h="8615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2300">
                          <a:effectLst/>
                        </a:rPr>
                        <a:t>Výdaje asociace od 1. 1. 2022 do 31. 12. 2022</a:t>
                      </a:r>
                      <a:endParaRPr lang="cs-CZ" sz="2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173" marR="1331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2300">
                          <a:effectLst/>
                        </a:rPr>
                        <a:t>    854 380,48 Kč</a:t>
                      </a:r>
                      <a:endParaRPr lang="cs-CZ" sz="2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173" marR="133173" marT="0" marB="0"/>
                </a:tc>
                <a:extLst>
                  <a:ext uri="{0D108BD9-81ED-4DB2-BD59-A6C34878D82A}">
                    <a16:rowId xmlns:a16="http://schemas.microsoft.com/office/drawing/2014/main" val="3804547721"/>
                  </a:ext>
                </a:extLst>
              </a:tr>
              <a:tr h="8615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2300">
                          <a:effectLst/>
                        </a:rPr>
                        <a:t>Zůstatek prostředků ke dni 31. 12. 2022</a:t>
                      </a:r>
                      <a:endParaRPr lang="cs-CZ" sz="2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173" marR="1331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2300">
                          <a:effectLst/>
                        </a:rPr>
                        <a:t>    906 053,96 Kč</a:t>
                      </a:r>
                      <a:endParaRPr lang="cs-CZ" sz="2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173" marR="133173" marT="0" marB="0"/>
                </a:tc>
                <a:extLst>
                  <a:ext uri="{0D108BD9-81ED-4DB2-BD59-A6C34878D82A}">
                    <a16:rowId xmlns:a16="http://schemas.microsoft.com/office/drawing/2014/main" val="35317941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29675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8AB9E7E-FCF0-726D-DE1B-954EA4EFDF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8191822" cy="831626"/>
          </a:xfrm>
        </p:spPr>
        <p:txBody>
          <a:bodyPr>
            <a:normAutofit/>
          </a:bodyPr>
          <a:lstStyle/>
          <a:p>
            <a:r>
              <a:rPr lang="cs-CZ" sz="2800" b="1" dirty="0"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Cambria" panose="02040503050406030204" pitchFamily="18" charset="0"/>
              </a:rPr>
              <a:t>Návrh valorizace personálních nákladů Asociace:</a:t>
            </a:r>
            <a:endParaRPr lang="cs-CZ" sz="2800" dirty="0"/>
          </a:p>
        </p:txBody>
      </p:sp>
      <p:graphicFrame>
        <p:nvGraphicFramePr>
          <p:cNvPr id="4" name="Tabulka 4">
            <a:extLst>
              <a:ext uri="{FF2B5EF4-FFF2-40B4-BE49-F238E27FC236}">
                <a16:creationId xmlns:a16="http://schemas.microsoft.com/office/drawing/2014/main" id="{0F81DFD2-8C79-9662-1965-52564F5896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8488716"/>
              </p:ext>
            </p:extLst>
          </p:nvPr>
        </p:nvGraphicFramePr>
        <p:xfrm>
          <a:off x="1524000" y="1397000"/>
          <a:ext cx="6096000" cy="17526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3948592126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4318140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cs-CZ"/>
                        <a:t>Pozice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/>
                        <a:t>Odměna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98175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sz="1800" b="0" dirty="0">
                          <a:effectLst/>
                        </a:rPr>
                        <a:t>Členové rady  a vedoucí odborných sekcí </a:t>
                      </a:r>
                      <a:endParaRPr lang="cs-CZ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/>
                        <a:t>10 000 Kč/rok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75094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/>
                        <a:t>Předseda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/>
                        <a:t>13 000 Kč/měsíc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22903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/>
                        <a:t>Kancelář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10 000 Kč/měsíc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42436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58735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6">
            <a:extLst>
              <a:ext uri="{FF2B5EF4-FFF2-40B4-BE49-F238E27FC236}">
                <a16:creationId xmlns:a16="http://schemas.microsoft.com/office/drawing/2014/main" id="{53F29798-D584-4792-9B62-3F5F5C36D6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8650" y="184805"/>
            <a:ext cx="7886700" cy="576613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cs-CZ" sz="4500"/>
              <a:t>N</a:t>
            </a:r>
            <a:r>
              <a:rPr lang="en-US" sz="4500" kern="120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ávrh</a:t>
            </a:r>
            <a:r>
              <a:rPr lang="en-US" sz="45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500" kern="120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rozpočtu</a:t>
            </a:r>
            <a:r>
              <a:rPr lang="en-US" sz="45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A SPŠ 2024</a:t>
            </a:r>
          </a:p>
        </p:txBody>
      </p:sp>
      <p:graphicFrame>
        <p:nvGraphicFramePr>
          <p:cNvPr id="3" name="Tabulka 2">
            <a:extLst>
              <a:ext uri="{FF2B5EF4-FFF2-40B4-BE49-F238E27FC236}">
                <a16:creationId xmlns:a16="http://schemas.microsoft.com/office/drawing/2014/main" id="{ECAD5F1C-B47B-A9A5-1D07-0B7E9E1009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9699096"/>
              </p:ext>
            </p:extLst>
          </p:nvPr>
        </p:nvGraphicFramePr>
        <p:xfrm>
          <a:off x="395536" y="836712"/>
          <a:ext cx="8424936" cy="518457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925583">
                  <a:extLst>
                    <a:ext uri="{9D8B030D-6E8A-4147-A177-3AD203B41FA5}">
                      <a16:colId xmlns:a16="http://schemas.microsoft.com/office/drawing/2014/main" val="3299670822"/>
                    </a:ext>
                  </a:extLst>
                </a:gridCol>
                <a:gridCol w="1818380">
                  <a:extLst>
                    <a:ext uri="{9D8B030D-6E8A-4147-A177-3AD203B41FA5}">
                      <a16:colId xmlns:a16="http://schemas.microsoft.com/office/drawing/2014/main" val="2985627505"/>
                    </a:ext>
                  </a:extLst>
                </a:gridCol>
                <a:gridCol w="1195263">
                  <a:extLst>
                    <a:ext uri="{9D8B030D-6E8A-4147-A177-3AD203B41FA5}">
                      <a16:colId xmlns:a16="http://schemas.microsoft.com/office/drawing/2014/main" val="1907230490"/>
                    </a:ext>
                  </a:extLst>
                </a:gridCol>
                <a:gridCol w="1374761">
                  <a:extLst>
                    <a:ext uri="{9D8B030D-6E8A-4147-A177-3AD203B41FA5}">
                      <a16:colId xmlns:a16="http://schemas.microsoft.com/office/drawing/2014/main" val="4217869660"/>
                    </a:ext>
                  </a:extLst>
                </a:gridCol>
                <a:gridCol w="1110949">
                  <a:extLst>
                    <a:ext uri="{9D8B030D-6E8A-4147-A177-3AD203B41FA5}">
                      <a16:colId xmlns:a16="http://schemas.microsoft.com/office/drawing/2014/main" val="3245163285"/>
                    </a:ext>
                  </a:extLst>
                </a:gridCol>
              </a:tblGrid>
              <a:tr h="192319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>
                          <a:effectLst/>
                        </a:rPr>
                        <a:t> ROZPOČET Asociace SPŠ ČR na rok 2024</a:t>
                      </a:r>
                      <a:endParaRPr lang="cs-CZ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5539915"/>
                  </a:ext>
                </a:extLst>
              </a:tr>
              <a:tr h="455166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u="none" strike="noStrike">
                          <a:effectLst/>
                        </a:rPr>
                        <a:t> 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u="none" strike="noStrike">
                          <a:effectLst/>
                        </a:rPr>
                        <a:t> 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u="none" strike="noStrike">
                          <a:effectLst/>
                        </a:rPr>
                        <a:t>skutečnost 2022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1" u="none" strike="noStrike">
                          <a:effectLst/>
                        </a:rPr>
                        <a:t>rok 2023 schválený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1" u="none" strike="noStrike">
                          <a:effectLst/>
                        </a:rPr>
                        <a:t>rok 2024 návrh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ctr"/>
                </a:tc>
                <a:extLst>
                  <a:ext uri="{0D108BD9-81ED-4DB2-BD59-A6C34878D82A}">
                    <a16:rowId xmlns:a16="http://schemas.microsoft.com/office/drawing/2014/main" val="19438078"/>
                  </a:ext>
                </a:extLst>
              </a:tr>
              <a:tr h="244888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počáteční stav 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 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u="none" strike="noStrike">
                          <a:effectLst/>
                        </a:rPr>
                        <a:t>838 434,44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1" u="none" strike="noStrike">
                          <a:effectLst/>
                        </a:rPr>
                        <a:t>502 926,80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1" u="none" strike="noStrike">
                          <a:effectLst/>
                        </a:rPr>
                        <a:t>926 000,00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extLst>
                  <a:ext uri="{0D108BD9-81ED-4DB2-BD59-A6C34878D82A}">
                    <a16:rowId xmlns:a16="http://schemas.microsoft.com/office/drawing/2014/main" val="2805648222"/>
                  </a:ext>
                </a:extLst>
              </a:tr>
              <a:tr h="244888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u="none" strike="noStrike">
                          <a:effectLst/>
                        </a:rPr>
                        <a:t> 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 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 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1" u="none" strike="noStrike">
                          <a:effectLst/>
                        </a:rPr>
                        <a:t> 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1" u="none" strike="noStrike">
                          <a:effectLst/>
                        </a:rPr>
                        <a:t> 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extLst>
                  <a:ext uri="{0D108BD9-81ED-4DB2-BD59-A6C34878D82A}">
                    <a16:rowId xmlns:a16="http://schemas.microsoft.com/office/drawing/2014/main" val="101607417"/>
                  </a:ext>
                </a:extLst>
              </a:tr>
              <a:tr h="455166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příjmy 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příspěvek a ostatní příjmy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u="none" strike="noStrike">
                          <a:effectLst/>
                        </a:rPr>
                        <a:t>922 000,00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1" u="none" strike="noStrike">
                          <a:effectLst/>
                        </a:rPr>
                        <a:t>896 000,00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1" u="none" strike="noStrike">
                          <a:effectLst/>
                        </a:rPr>
                        <a:t>990 000,00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extLst>
                  <a:ext uri="{0D108BD9-81ED-4DB2-BD59-A6C34878D82A}">
                    <a16:rowId xmlns:a16="http://schemas.microsoft.com/office/drawing/2014/main" val="836631963"/>
                  </a:ext>
                </a:extLst>
              </a:tr>
              <a:tr h="244888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celkem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 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u="none" strike="noStrike">
                          <a:effectLst/>
                        </a:rPr>
                        <a:t>1 760 434,44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1" u="none" strike="noStrike">
                          <a:effectLst/>
                        </a:rPr>
                        <a:t>1 398 926,80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1" u="none" strike="noStrike">
                          <a:effectLst/>
                        </a:rPr>
                        <a:t>1 916 000,00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extLst>
                  <a:ext uri="{0D108BD9-81ED-4DB2-BD59-A6C34878D82A}">
                    <a16:rowId xmlns:a16="http://schemas.microsoft.com/office/drawing/2014/main" val="4048886867"/>
                  </a:ext>
                </a:extLst>
              </a:tr>
              <a:tr h="244888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 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 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 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1" u="none" strike="noStrike">
                          <a:effectLst/>
                        </a:rPr>
                        <a:t> 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1" u="none" strike="noStrike">
                          <a:effectLst/>
                        </a:rPr>
                        <a:t> 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extLst>
                  <a:ext uri="{0D108BD9-81ED-4DB2-BD59-A6C34878D82A}">
                    <a16:rowId xmlns:a16="http://schemas.microsoft.com/office/drawing/2014/main" val="1799763305"/>
                  </a:ext>
                </a:extLst>
              </a:tr>
              <a:tr h="455166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dohody, předseda,kancelář, rada a vedoucí sekcí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DPP 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u="none" strike="noStrike">
                          <a:effectLst/>
                        </a:rPr>
                        <a:t>199 500,00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1" u="none" strike="noStrike">
                          <a:effectLst/>
                        </a:rPr>
                        <a:t>180 000,00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1" u="none" strike="noStrike">
                          <a:effectLst/>
                        </a:rPr>
                        <a:t>476 000,00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extLst>
                  <a:ext uri="{0D108BD9-81ED-4DB2-BD59-A6C34878D82A}">
                    <a16:rowId xmlns:a16="http://schemas.microsoft.com/office/drawing/2014/main" val="1258438152"/>
                  </a:ext>
                </a:extLst>
              </a:tr>
              <a:tr h="244888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valná hromada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 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u="none" strike="noStrike">
                          <a:effectLst/>
                        </a:rPr>
                        <a:t>526 403,00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1" u="none" strike="noStrike">
                          <a:effectLst/>
                        </a:rPr>
                        <a:t>650 000,00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1" u="none" strike="noStrike">
                          <a:effectLst/>
                        </a:rPr>
                        <a:t>650 000,00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extLst>
                  <a:ext uri="{0D108BD9-81ED-4DB2-BD59-A6C34878D82A}">
                    <a16:rowId xmlns:a16="http://schemas.microsoft.com/office/drawing/2014/main" val="3403109141"/>
                  </a:ext>
                </a:extLst>
              </a:tr>
              <a:tr h="244888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poplatky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 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u="none" strike="noStrike">
                          <a:effectLst/>
                        </a:rPr>
                        <a:t>456,00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1" u="none" strike="noStrike">
                          <a:effectLst/>
                        </a:rPr>
                        <a:t>1 000,00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1" u="none" strike="noStrike">
                          <a:effectLst/>
                        </a:rPr>
                        <a:t>0,00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extLst>
                  <a:ext uri="{0D108BD9-81ED-4DB2-BD59-A6C34878D82A}">
                    <a16:rowId xmlns:a16="http://schemas.microsoft.com/office/drawing/2014/main" val="1437054683"/>
                  </a:ext>
                </a:extLst>
              </a:tr>
              <a:tr h="244888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krajské rady pohoštění, režie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 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u="none" strike="noStrike">
                          <a:effectLst/>
                        </a:rPr>
                        <a:t>80 021,48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1" u="none" strike="noStrike">
                          <a:effectLst/>
                        </a:rPr>
                        <a:t>110 200,00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1" u="none" strike="noStrike">
                          <a:effectLst/>
                        </a:rPr>
                        <a:t>50 000,00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extLst>
                  <a:ext uri="{0D108BD9-81ED-4DB2-BD59-A6C34878D82A}">
                    <a16:rowId xmlns:a16="http://schemas.microsoft.com/office/drawing/2014/main" val="3789704420"/>
                  </a:ext>
                </a:extLst>
              </a:tr>
              <a:tr h="244888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poplatek CZESHA 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400 Kč/člena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u="none" strike="noStrike">
                          <a:effectLst/>
                        </a:rPr>
                        <a:t>48 000,00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1" u="none" strike="noStrike">
                          <a:effectLst/>
                        </a:rPr>
                        <a:t>48 400,00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1" u="none" strike="noStrike">
                          <a:effectLst/>
                        </a:rPr>
                        <a:t>54 800,00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extLst>
                  <a:ext uri="{0D108BD9-81ED-4DB2-BD59-A6C34878D82A}">
                    <a16:rowId xmlns:a16="http://schemas.microsoft.com/office/drawing/2014/main" val="121162890"/>
                  </a:ext>
                </a:extLst>
              </a:tr>
              <a:tr h="244888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celkem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 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u="none" strike="noStrike">
                          <a:effectLst/>
                        </a:rPr>
                        <a:t>854 380,48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1" u="none" strike="noStrike">
                          <a:effectLst/>
                        </a:rPr>
                        <a:t>989 600,00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1" u="none" strike="noStrike">
                          <a:effectLst/>
                        </a:rPr>
                        <a:t>1 230 800,00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extLst>
                  <a:ext uri="{0D108BD9-81ED-4DB2-BD59-A6C34878D82A}">
                    <a16:rowId xmlns:a16="http://schemas.microsoft.com/office/drawing/2014/main" val="2584105690"/>
                  </a:ext>
                </a:extLst>
              </a:tr>
              <a:tr h="244888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 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 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 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1" u="none" strike="noStrike">
                          <a:effectLst/>
                        </a:rPr>
                        <a:t> 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1" u="none" strike="noStrike">
                          <a:effectLst/>
                        </a:rPr>
                        <a:t> 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extLst>
                  <a:ext uri="{0D108BD9-81ED-4DB2-BD59-A6C34878D82A}">
                    <a16:rowId xmlns:a16="http://schemas.microsoft.com/office/drawing/2014/main" val="2883043435"/>
                  </a:ext>
                </a:extLst>
              </a:tr>
              <a:tr h="244888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zůstatek 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 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u="none" strike="noStrike">
                          <a:effectLst/>
                        </a:rPr>
                        <a:t>906 053,96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1" u="none" strike="noStrike">
                          <a:effectLst/>
                        </a:rPr>
                        <a:t>409 326,80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1" u="none" strike="noStrike">
                          <a:effectLst/>
                        </a:rPr>
                        <a:t>685 200,00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extLst>
                  <a:ext uri="{0D108BD9-81ED-4DB2-BD59-A6C34878D82A}">
                    <a16:rowId xmlns:a16="http://schemas.microsoft.com/office/drawing/2014/main" val="2736386180"/>
                  </a:ext>
                </a:extLst>
              </a:tr>
              <a:tr h="283439">
                <a:tc>
                  <a:txBody>
                    <a:bodyPr/>
                    <a:lstStyle/>
                    <a:p>
                      <a:pPr algn="l" fontAlgn="b"/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689" marR="2689" marT="268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689" marR="2689" marT="268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689" marR="2689" marT="268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689" marR="2689" marT="268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689" marR="2689" marT="2689" marB="0" anchor="b"/>
                </a:tc>
                <a:extLst>
                  <a:ext uri="{0D108BD9-81ED-4DB2-BD59-A6C34878D82A}">
                    <a16:rowId xmlns:a16="http://schemas.microsoft.com/office/drawing/2014/main" val="2814709927"/>
                  </a:ext>
                </a:extLst>
              </a:tr>
              <a:tr h="216518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Kopřivnice 10. 9. 2023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>
                          <a:effectLst/>
                        </a:rPr>
                        <a:t>Projednáno a schváleno Valnou hromadou  11. 10. 2023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689" marR="2689" marT="2689" marB="0" anchor="b"/>
                </a:tc>
                <a:extLst>
                  <a:ext uri="{0D108BD9-81ED-4DB2-BD59-A6C34878D82A}">
                    <a16:rowId xmlns:a16="http://schemas.microsoft.com/office/drawing/2014/main" val="2193036094"/>
                  </a:ext>
                </a:extLst>
              </a:tr>
              <a:tr h="216518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Vyhotovila: Jaroslava Buzková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689" marR="2689" marT="268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689" marR="2689" marT="268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689" marR="2689" marT="268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689" marR="2689" marT="268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689" marR="2689" marT="2689" marB="0" anchor="b"/>
                </a:tc>
                <a:extLst>
                  <a:ext uri="{0D108BD9-81ED-4DB2-BD59-A6C34878D82A}">
                    <a16:rowId xmlns:a16="http://schemas.microsoft.com/office/drawing/2014/main" val="2531055427"/>
                  </a:ext>
                </a:extLst>
              </a:tr>
              <a:tr h="216518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Schválil:  Ing. Jiří Zajíček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689" marR="2689" marT="268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689" marR="2689" marT="268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689" marR="2689" marT="268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689" marR="2689" marT="268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689" marR="2689" marT="2689" marB="0" anchor="b"/>
                </a:tc>
                <a:extLst>
                  <a:ext uri="{0D108BD9-81ED-4DB2-BD59-A6C34878D82A}">
                    <a16:rowId xmlns:a16="http://schemas.microsoft.com/office/drawing/2014/main" val="39270191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79272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ovéPole 6">
            <a:extLst>
              <a:ext uri="{FF2B5EF4-FFF2-40B4-BE49-F238E27FC236}">
                <a16:creationId xmlns:a16="http://schemas.microsoft.com/office/drawing/2014/main" id="{A654E3DB-915A-BAAC-BEBD-5D3952236132}"/>
              </a:ext>
            </a:extLst>
          </p:cNvPr>
          <p:cNvSpPr txBox="1"/>
          <p:nvPr/>
        </p:nvSpPr>
        <p:spPr>
          <a:xfrm>
            <a:off x="566984" y="3025552"/>
            <a:ext cx="8371184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Valná hromada projednala výroční zprávu za kalendářní rok 2022 předloženou Dozorčí radou Asociace a schvaluje výsledky hospodaření za rok 2022. Výroční zpráva je přílohou tohoto usnesení. (Příloha 1 – výroční zpráva za rok 2022) </a:t>
            </a:r>
          </a:p>
          <a:p>
            <a:r>
              <a:rPr lang="cs-CZ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Výsledky hlasování: pro 128 proti 0 zdržel se 0 </a:t>
            </a:r>
          </a:p>
          <a:p>
            <a:endParaRPr lang="cs-CZ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cs-CZ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Valná hromada schvaluje návrh rozpočtu Asociace pro rok 2024. (Příloha – schválený rozpočet pro rok 2024) </a:t>
            </a:r>
          </a:p>
          <a:p>
            <a:r>
              <a:rPr lang="cs-CZ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Výsledky hlasování: pro 128 proti 0 zdržel se 0 </a:t>
            </a:r>
          </a:p>
          <a:p>
            <a:endParaRPr lang="cs-CZ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cs-CZ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Valná hromada bere na vědomí změnu vedoucího dopravní sekce asociace.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02974357-2D3E-F699-5F8C-C5A49E660F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6668" y="637763"/>
            <a:ext cx="7417348" cy="1413144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3500" kern="1200" dirty="0" err="1">
                <a:latin typeface="+mj-lt"/>
                <a:ea typeface="+mj-ea"/>
                <a:cs typeface="+mj-cs"/>
              </a:rPr>
              <a:t>Usnesen</a:t>
            </a:r>
            <a:r>
              <a:rPr lang="cs-CZ" sz="3500" kern="1200" dirty="0">
                <a:latin typeface="+mj-lt"/>
                <a:ea typeface="+mj-ea"/>
                <a:cs typeface="+mj-cs"/>
              </a:rPr>
              <a:t>í</a:t>
            </a:r>
            <a:r>
              <a:rPr lang="en-US" sz="3500" kern="1200" dirty="0">
                <a:latin typeface="+mj-lt"/>
                <a:ea typeface="+mj-ea"/>
                <a:cs typeface="+mj-cs"/>
              </a:rPr>
              <a:t> 34. </a:t>
            </a:r>
            <a:r>
              <a:rPr lang="en-US" sz="3500" kern="1200" dirty="0" err="1">
                <a:latin typeface="+mj-lt"/>
                <a:ea typeface="+mj-ea"/>
                <a:cs typeface="+mj-cs"/>
              </a:rPr>
              <a:t>Valn</a:t>
            </a:r>
            <a:r>
              <a:rPr lang="cs-CZ" sz="3500" kern="1200" dirty="0">
                <a:latin typeface="+mj-lt"/>
                <a:ea typeface="+mj-ea"/>
                <a:cs typeface="+mj-cs"/>
              </a:rPr>
              <a:t>é</a:t>
            </a:r>
            <a:r>
              <a:rPr lang="en-US" sz="3500" kern="1200" dirty="0">
                <a:latin typeface="+mj-lt"/>
                <a:ea typeface="+mj-ea"/>
                <a:cs typeface="+mj-cs"/>
              </a:rPr>
              <a:t> </a:t>
            </a:r>
            <a:r>
              <a:rPr lang="en-US" sz="3500" kern="1200" dirty="0" err="1">
                <a:latin typeface="+mj-lt"/>
                <a:ea typeface="+mj-ea"/>
                <a:cs typeface="+mj-cs"/>
              </a:rPr>
              <a:t>hromady</a:t>
            </a:r>
            <a:r>
              <a:rPr lang="en-US" sz="3500" kern="1200" dirty="0">
                <a:latin typeface="+mj-lt"/>
                <a:ea typeface="+mj-ea"/>
                <a:cs typeface="+mj-cs"/>
              </a:rPr>
              <a:t> </a:t>
            </a:r>
            <a:br>
              <a:rPr lang="en-US" sz="3500" kern="1200" dirty="0">
                <a:latin typeface="+mj-lt"/>
                <a:ea typeface="+mj-ea"/>
                <a:cs typeface="+mj-cs"/>
              </a:rPr>
            </a:br>
            <a:r>
              <a:rPr lang="en-US" sz="3500" kern="1200" dirty="0">
                <a:latin typeface="+mj-lt"/>
                <a:ea typeface="+mj-ea"/>
                <a:cs typeface="+mj-cs"/>
              </a:rPr>
              <a:t>Asociace SPŠ ČR ze </a:t>
            </a:r>
            <a:r>
              <a:rPr lang="en-US" sz="3500" kern="1200" dirty="0" err="1">
                <a:latin typeface="+mj-lt"/>
                <a:ea typeface="+mj-ea"/>
                <a:cs typeface="+mj-cs"/>
              </a:rPr>
              <a:t>dne</a:t>
            </a:r>
            <a:r>
              <a:rPr lang="en-US" sz="3500" kern="1200" dirty="0">
                <a:latin typeface="+mj-lt"/>
                <a:ea typeface="+mj-ea"/>
                <a:cs typeface="+mj-cs"/>
              </a:rPr>
              <a:t> 10. a 11.10.2023</a:t>
            </a:r>
          </a:p>
        </p:txBody>
      </p:sp>
    </p:spTree>
    <p:extLst>
      <p:ext uri="{BB962C8B-B14F-4D97-AF65-F5344CB8AC3E}">
        <p14:creationId xmlns:p14="http://schemas.microsoft.com/office/powerpoint/2010/main" val="3109262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8279156" cy="4610682"/>
          </a:xfrm>
        </p:spPr>
        <p:txBody>
          <a:bodyPr/>
          <a:lstStyle/>
          <a:p>
            <a:r>
              <a:rPr lang="cs-CZ"/>
              <a:t>Zásadní stanoviska </a:t>
            </a:r>
            <a:br>
              <a:rPr lang="cs-CZ"/>
            </a:br>
            <a:br>
              <a:rPr lang="cs-CZ"/>
            </a:br>
            <a:r>
              <a:rPr lang="cs-CZ"/>
              <a:t>K odborným tématům </a:t>
            </a:r>
            <a:br>
              <a:rPr lang="cs-CZ"/>
            </a:br>
            <a:br>
              <a:rPr lang="cs-CZ"/>
            </a:br>
            <a:r>
              <a:rPr lang="cs-CZ"/>
              <a:t>přijatá 34. valnou hromadou A SPŠ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685330" y="5229200"/>
            <a:ext cx="7772870" cy="562000"/>
          </a:xfrm>
        </p:spPr>
        <p:txBody>
          <a:bodyPr/>
          <a:lstStyle/>
          <a:p>
            <a:pPr marL="0" indent="0" algn="ctr">
              <a:buNone/>
            </a:pPr>
            <a:r>
              <a:rPr lang="cs-CZ"/>
              <a:t>Jsou součástí usnesení Valné Hromady</a:t>
            </a:r>
          </a:p>
        </p:txBody>
      </p:sp>
    </p:spTree>
    <p:extLst>
      <p:ext uri="{BB962C8B-B14F-4D97-AF65-F5344CB8AC3E}">
        <p14:creationId xmlns:p14="http://schemas.microsoft.com/office/powerpoint/2010/main" val="32545758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A861E30-B923-763C-1EDC-CF853E95CDF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344" y="301752"/>
            <a:ext cx="8403336" cy="6423659"/>
          </a:xfrm>
        </p:spPr>
        <p:txBody>
          <a:bodyPr>
            <a:normAutofit fontScale="92500" lnSpcReduction="20000"/>
          </a:bodyPr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cs-CZ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Stanovisko k problematice úprav </a:t>
            </a:r>
            <a:r>
              <a:rPr lang="cs-CZ" sz="1800" b="1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PHmax</a:t>
            </a:r>
            <a:endParaRPr lang="cs-CZ" sz="18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Střední odborné školy věnovaly značnou pozornost propočtům a nastavení parametrů </a:t>
            </a:r>
            <a:r>
              <a:rPr lang="cs-CZ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PHmax</a:t>
            </a:r>
            <a:r>
              <a:rPr lang="cs-CZ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což vedlo ke zkvalitňování výuky, zvýšení kompetencí a znalostí žáků. Jejich zvažované omezování může ohrozit kvalitu vzdělávání.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Při úvahách o případných změnách </a:t>
            </a:r>
            <a:r>
              <a:rPr lang="cs-CZ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PHmax</a:t>
            </a:r>
            <a:r>
              <a:rPr lang="cs-CZ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je třeba zvážit účelnost stávajícího nastavení parametrů, specifika víceoborových škol a učňovských oborů, využití </a:t>
            </a:r>
            <a:r>
              <a:rPr lang="cs-CZ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PHmax</a:t>
            </a:r>
            <a:r>
              <a:rPr lang="cs-CZ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pro zvyšování matematické gramotnosti, podporu začínajících učitelů a péči o žáky se SVP a dalšími specifika odborných škol. Valná hromada upozorňuje zároveň na problematiku víceoborových tříd, kde je dělení nezbytné.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důležité zdůraznit, že na většině členských škol nedochází k nadužívání </a:t>
            </a:r>
            <a:r>
              <a:rPr lang="cs-CZ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PHmax</a:t>
            </a:r>
            <a:r>
              <a:rPr lang="cs-CZ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k nadměrnému dělení tříd. Aktuální úroveň PH škol je obvykle menší než stanovené </a:t>
            </a:r>
            <a:r>
              <a:rPr lang="cs-CZ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PHmax</a:t>
            </a:r>
            <a:r>
              <a:rPr lang="cs-CZ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a to s výjimkou ojedinělých případů, kdy se přibližuje k možnému maximu.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Pokud by došlo k případnému krácení </a:t>
            </a:r>
            <a:r>
              <a:rPr lang="cs-CZ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PHmax</a:t>
            </a:r>
            <a:r>
              <a:rPr lang="cs-CZ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je nutné, aby to bylo provedeno s ohledem na specifika jednotlivých oborů, nikoliv plošně pro všechny obory. Je zásadní, aby toto krácení neohrozilo školy s víceoborovou strukturou, zejména učilištního typu, kde absolventi našich škol jsou velmi žádaní.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Zároveň nesmí být ohrožena současná úroveň dělení výuky odborných předmětů a praktického vyučování, která je stanovena s ohledem na právní předpisy a bezpečnost výuky. Zachování dělení tříd pro výuku v laboratořích a dílnách je nezbytné z hlediska zákonných a bezpečnostních nařízení. V této souvislosti by měla být vytvořena jasná metodika pro stanovení počtu žáků ve skupinách s ohledem na zajištění BOZP.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111219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5086CAB-E00C-973F-9C6B-8BA4A306681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2158" y="268545"/>
            <a:ext cx="8467814" cy="6237411"/>
          </a:xfrm>
        </p:spPr>
        <p:txBody>
          <a:bodyPr>
            <a:normAutofit fontScale="92500" lnSpcReduction="20000"/>
          </a:bodyPr>
          <a:lstStyle/>
          <a:p>
            <a:pPr marL="0" lv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cs-CZ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cs-CZ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Stanovisko k možnosti prodloužení povinné školní docházky na střední školy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Valná hromada zásadně odmítá prodloužení povinné školní docházky na střední školy. Tato změna by omezila výuku odborných předmětů na středních školách a odrazila by se ve zhoršení odborných kompetencí absolventů středních škol.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Tento krok by pravděpodobně zvýšil riziko většího počtu žáků ohrožených školním neúspěchem i předčasných odchodů žáků ze studia. Systémový problém vnímá zejména ve vysokém počtu odkladů povinné školní docházky, což následně zvyšuje věk žáků, kteří ukončují studium na středních školách.</a:t>
            </a:r>
            <a:br>
              <a:rPr lang="cs-CZ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cs-CZ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Opakovaně navrhuje zavedení testování žáků základních škol v uzlových bodech.</a:t>
            </a:r>
            <a:endParaRPr lang="cs-CZ" sz="18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cs-CZ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cs-CZ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Stanovisko k poměru všeobecných a odborných oborů vzdělávání.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Valná hromada se domnívá, že stávající poměr mezi všeobecným a odborným vzděláváním je dostatečný, a proto nesouhlasí s dalším navýšením všeobecného vzdělávání na úkor odborného. Toto stanovisko je v souladu se strategií vzdělávání České republiky a potřebami zaměstnavatelů.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Zároveň vnímá jako problematické statistické zařazení maturitních oborů středního odborného vzdělávání do kategorie čistě odborného vzdělávání. Reálné nastavení kurikula většiny oborů již v současnosti obsahuje více než dvě třetiny všeobecného vzdělávání. Další zvyšování podílu všeobecného vzdělávání je v rozporu s požadavky podnikatelského sektoru, který očekává vyšší odbornost u absolventů těchto oborů.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cs-CZ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cs-CZ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479488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40008"/>
            <a:ext cx="7773338" cy="506226"/>
          </a:xfrm>
        </p:spPr>
        <p:txBody>
          <a:bodyPr>
            <a:normAutofit fontScale="90000"/>
          </a:bodyPr>
          <a:lstStyle/>
          <a:p>
            <a:r>
              <a:rPr lang="cs-CZ"/>
              <a:t>Program jednání</a:t>
            </a:r>
          </a:p>
        </p:txBody>
      </p:sp>
      <p:graphicFrame>
        <p:nvGraphicFramePr>
          <p:cNvPr id="4" name="Tabulka 3">
            <a:extLst>
              <a:ext uri="{FF2B5EF4-FFF2-40B4-BE49-F238E27FC236}">
                <a16:creationId xmlns:a16="http://schemas.microsoft.com/office/drawing/2014/main" id="{7B2CE9E4-2011-419D-BAFD-67F146BFAC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9151606"/>
              </p:ext>
            </p:extLst>
          </p:nvPr>
        </p:nvGraphicFramePr>
        <p:xfrm>
          <a:off x="225591" y="878668"/>
          <a:ext cx="8692818" cy="6161854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1800200">
                  <a:extLst>
                    <a:ext uri="{9D8B030D-6E8A-4147-A177-3AD203B41FA5}">
                      <a16:colId xmlns:a16="http://schemas.microsoft.com/office/drawing/2014/main" val="3918729231"/>
                    </a:ext>
                  </a:extLst>
                </a:gridCol>
                <a:gridCol w="6892618">
                  <a:extLst>
                    <a:ext uri="{9D8B030D-6E8A-4147-A177-3AD203B41FA5}">
                      <a16:colId xmlns:a16="http://schemas.microsoft.com/office/drawing/2014/main" val="1252734496"/>
                    </a:ext>
                  </a:extLst>
                </a:gridCol>
              </a:tblGrid>
              <a:tr h="659261">
                <a:tc>
                  <a:txBody>
                    <a:bodyPr/>
                    <a:lstStyle/>
                    <a:p>
                      <a:r>
                        <a:rPr lang="cs-CZ" sz="1800"/>
                        <a:t>9:15 – 10:00 h	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b="1"/>
                        <a:t>Informace o činnosti za uplynulé období </a:t>
                      </a:r>
                      <a:br>
                        <a:rPr lang="cs-CZ" sz="1600"/>
                      </a:br>
                      <a:r>
                        <a:rPr lang="cs-CZ" sz="1600" i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Ing. Jiří Zajíček, předseda A SPŠ ČR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1254990"/>
                  </a:ext>
                </a:extLst>
              </a:tr>
              <a:tr h="941801">
                <a:tc>
                  <a:txBody>
                    <a:bodyPr/>
                    <a:lstStyle/>
                    <a:p>
                      <a:r>
                        <a:rPr lang="cs-CZ" sz="1800"/>
                        <a:t>10:00 – 12:00 h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b="1"/>
                        <a:t>Aktuální informace z MŠMT</a:t>
                      </a:r>
                    </a:p>
                    <a:p>
                      <a:r>
                        <a:rPr lang="cs-CZ" sz="1800" i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Mgr. Jiří </a:t>
                      </a:r>
                      <a:r>
                        <a:rPr lang="cs-CZ" sz="1800" i="1" kern="120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Nantl</a:t>
                      </a:r>
                      <a:r>
                        <a:rPr lang="cs-CZ" sz="1800" i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LL.M., náměstek ministra školství, mládeže a tělovýchovy</a:t>
                      </a:r>
                      <a:endParaRPr lang="cs-CZ" sz="18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cs-CZ" sz="1800" i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Ing. Bc. Petr Bannert, Ph.D., ředitel odboru středního, vyššího odborného a dalšího vzdělávání</a:t>
                      </a:r>
                      <a:endParaRPr lang="cs-CZ" sz="18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cs-CZ" sz="1800" i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Ing. Miroslav Krejčí, ředitel Centra pro zjišťování výsledků vzdělávání</a:t>
                      </a:r>
                      <a:endParaRPr lang="cs-CZ" sz="18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cs-CZ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Kurikulární a strukturální změny ve vzdělávací soustavě ČR: 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cs-CZ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Revize RVP ZV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cs-CZ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Revize RVP SOV v oblasti IT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cs-CZ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Inovace oborové soustavy / povinná školní docházka / prostupnost vzdělávací soustavy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cs-CZ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Digitalizace agend CZVV a případné připravované změny v oblasti přijímacích zkoušek, závěrečných zkoušek a maturitních zkoušek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cs-CZ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Odborná způsobilost pro práce na vyhrazených technických zařízeních / Podmínky zdravotní způsobilosti ke studiu některých oborů vzdělávání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cs-CZ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Různé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5458849"/>
                  </a:ext>
                </a:extLst>
              </a:tr>
              <a:tr h="381953">
                <a:tc>
                  <a:txBody>
                    <a:bodyPr/>
                    <a:lstStyle/>
                    <a:p>
                      <a:r>
                        <a:rPr lang="cs-CZ" sz="1800"/>
                        <a:t>12:00 – 12:30 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b="1"/>
                        <a:t>Diskuse k dopolednímu bloku jednání</a:t>
                      </a:r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2064749"/>
                  </a:ext>
                </a:extLst>
              </a:tr>
              <a:tr h="381953">
                <a:tc>
                  <a:txBody>
                    <a:bodyPr/>
                    <a:lstStyle/>
                    <a:p>
                      <a:r>
                        <a:rPr lang="cs-CZ" sz="1800"/>
                        <a:t>12:30 – 13:30 h	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i="1"/>
                        <a:t>Oběd</a:t>
                      </a:r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3477068"/>
                  </a:ext>
                </a:extLst>
              </a:tr>
            </a:tbl>
          </a:graphicData>
        </a:graphic>
      </p:graphicFrame>
      <p:sp>
        <p:nvSpPr>
          <p:cNvPr id="7" name="TextovéPole 6">
            <a:extLst>
              <a:ext uri="{FF2B5EF4-FFF2-40B4-BE49-F238E27FC236}">
                <a16:creationId xmlns:a16="http://schemas.microsoft.com/office/drawing/2014/main" id="{985D24D8-1875-4566-8162-16079AB71DF3}"/>
              </a:ext>
            </a:extLst>
          </p:cNvPr>
          <p:cNvSpPr txBox="1"/>
          <p:nvPr/>
        </p:nvSpPr>
        <p:spPr>
          <a:xfrm>
            <a:off x="179512" y="476672"/>
            <a:ext cx="23877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/>
              <a:t>Úterý 10.10. 2023</a:t>
            </a:r>
          </a:p>
        </p:txBody>
      </p:sp>
    </p:spTree>
    <p:extLst>
      <p:ext uri="{BB962C8B-B14F-4D97-AF65-F5344CB8AC3E}">
        <p14:creationId xmlns:p14="http://schemas.microsoft.com/office/powerpoint/2010/main" val="21956889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395536" y="332656"/>
            <a:ext cx="8568952" cy="626469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cs-CZ" sz="3200" cap="all">
                <a:ln w="3175" cmpd="sng">
                  <a:noFill/>
                </a:ln>
                <a:solidFill>
                  <a:schemeClr val="tx1"/>
                </a:solidFill>
                <a:latin typeface="+mj-lt"/>
                <a:ea typeface="+mj-ea"/>
                <a:cs typeface="+mj-cs"/>
              </a:rPr>
              <a:t>Příští 35. jednání VH Asociace SPŠ </a:t>
            </a:r>
          </a:p>
          <a:p>
            <a:pPr marL="0" indent="0" algn="ctr">
              <a:buNone/>
            </a:pPr>
            <a:endParaRPr lang="cs-CZ" sz="3200" cap="all">
              <a:ln w="3175" cmpd="sng">
                <a:noFill/>
              </a:ln>
              <a:solidFill>
                <a:schemeClr val="tx1"/>
              </a:solidFill>
              <a:latin typeface="+mj-lt"/>
              <a:ea typeface="+mj-ea"/>
              <a:cs typeface="+mj-cs"/>
            </a:endParaRPr>
          </a:p>
          <a:p>
            <a:endParaRPr lang="cs-CZ" sz="3200" cap="all">
              <a:ln w="3175" cmpd="sng">
                <a:noFill/>
              </a:ln>
              <a:solidFill>
                <a:schemeClr val="tx1"/>
              </a:solidFill>
              <a:latin typeface="+mj-lt"/>
              <a:ea typeface="+mj-ea"/>
              <a:cs typeface="+mj-cs"/>
            </a:endParaRPr>
          </a:p>
          <a:p>
            <a:r>
              <a:rPr lang="cs-CZ"/>
              <a:t>Termín: 	7.- 9.10. 2024</a:t>
            </a:r>
          </a:p>
          <a:p>
            <a:endParaRPr lang="cs-CZ"/>
          </a:p>
          <a:p>
            <a:r>
              <a:rPr lang="cs-CZ"/>
              <a:t>Místo: 	Hotel Horal</a:t>
            </a:r>
            <a:r>
              <a:rPr lang="en-US"/>
              <a:t>, </a:t>
            </a:r>
            <a:r>
              <a:rPr lang="cs-CZ"/>
              <a:t>Špindlerův Mlýn. </a:t>
            </a:r>
          </a:p>
          <a:p>
            <a:endParaRPr lang="cs-CZ"/>
          </a:p>
          <a:p>
            <a:r>
              <a:rPr lang="cs-CZ"/>
              <a:t>V průběhu VH proběhnou volby vedení Asociace pro příští volební období.</a:t>
            </a:r>
          </a:p>
          <a:p>
            <a:endParaRPr lang="cs-CZ"/>
          </a:p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531322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332" y="618519"/>
            <a:ext cx="7773338" cy="866266"/>
          </a:xfrm>
        </p:spPr>
        <p:txBody>
          <a:bodyPr/>
          <a:lstStyle/>
          <a:p>
            <a:r>
              <a:rPr lang="cs-CZ"/>
              <a:t>Odpolední blok jednání</a:t>
            </a:r>
          </a:p>
        </p:txBody>
      </p:sp>
      <p:graphicFrame>
        <p:nvGraphicFramePr>
          <p:cNvPr id="4" name="Tabulka 3">
            <a:extLst>
              <a:ext uri="{FF2B5EF4-FFF2-40B4-BE49-F238E27FC236}">
                <a16:creationId xmlns:a16="http://schemas.microsoft.com/office/drawing/2014/main" id="{95C0C821-B284-4C63-BE48-985ED948CD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2594210"/>
              </p:ext>
            </p:extLst>
          </p:nvPr>
        </p:nvGraphicFramePr>
        <p:xfrm>
          <a:off x="431540" y="338185"/>
          <a:ext cx="8280920" cy="2637155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2477571">
                  <a:extLst>
                    <a:ext uri="{9D8B030D-6E8A-4147-A177-3AD203B41FA5}">
                      <a16:colId xmlns:a16="http://schemas.microsoft.com/office/drawing/2014/main" val="911418781"/>
                    </a:ext>
                  </a:extLst>
                </a:gridCol>
                <a:gridCol w="5803349">
                  <a:extLst>
                    <a:ext uri="{9D8B030D-6E8A-4147-A177-3AD203B41FA5}">
                      <a16:colId xmlns:a16="http://schemas.microsoft.com/office/drawing/2014/main" val="4013707507"/>
                    </a:ext>
                  </a:extLst>
                </a:gridCol>
              </a:tblGrid>
              <a:tr h="493250">
                <a:tc>
                  <a:txBody>
                    <a:bodyPr/>
                    <a:lstStyle/>
                    <a:p>
                      <a:r>
                        <a:rPr lang="cs-CZ" sz="1800"/>
                        <a:t>13:30 – 16:30 h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Jednání v odborných sekcích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3807930"/>
                  </a:ext>
                </a:extLst>
              </a:tr>
              <a:tr h="493250">
                <a:tc>
                  <a:txBody>
                    <a:bodyPr/>
                    <a:lstStyle/>
                    <a:p>
                      <a:r>
                        <a:rPr lang="cs-CZ" sz="1800"/>
                        <a:t>16:30 – 16:17 h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/>
                        <a:t>Přestávka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4685679"/>
                  </a:ext>
                </a:extLst>
              </a:tr>
              <a:tr h="664155">
                <a:tc>
                  <a:txBody>
                    <a:bodyPr/>
                    <a:lstStyle/>
                    <a:p>
                      <a:r>
                        <a:rPr lang="cs-CZ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17:00 – 18:00 h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Možnost jednání krajských sekcí </a:t>
                      </a:r>
                      <a:endParaRPr lang="cs-CZ" sz="18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cs-CZ" sz="1800" i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Předsedové krajských sekcí</a:t>
                      </a:r>
                      <a:r>
                        <a:rPr lang="cs-CZ" sz="18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cs-CZ" sz="18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8107194"/>
                  </a:ext>
                </a:extLst>
              </a:tr>
              <a:tr h="493250">
                <a:tc>
                  <a:txBody>
                    <a:bodyPr/>
                    <a:lstStyle/>
                    <a:p>
                      <a:r>
                        <a:rPr lang="cs-CZ" sz="1800"/>
                        <a:t>18.30 – 19.00 h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/>
                        <a:t>Večeře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8145244"/>
                  </a:ext>
                </a:extLst>
              </a:tr>
              <a:tr h="493250">
                <a:tc>
                  <a:txBody>
                    <a:bodyPr/>
                    <a:lstStyle/>
                    <a:p>
                      <a:r>
                        <a:rPr lang="cs-CZ" sz="1800"/>
                        <a:t>Od 20:00 h </a:t>
                      </a:r>
                      <a:endParaRPr lang="cs-CZ" b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SPOLEČENSKÝ VEČER</a:t>
                      </a:r>
                      <a:r>
                        <a:rPr lang="cs-CZ" sz="1800"/>
                        <a:t>, neformální diskuse</a:t>
                      </a:r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7542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82907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>
            <a:extLst>
              <a:ext uri="{FF2B5EF4-FFF2-40B4-BE49-F238E27FC236}">
                <a16:creationId xmlns:a16="http://schemas.microsoft.com/office/drawing/2014/main" id="{D06557F8-890A-44E3-B91C-7795BA147C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9306650"/>
              </p:ext>
            </p:extLst>
          </p:nvPr>
        </p:nvGraphicFramePr>
        <p:xfrm>
          <a:off x="179512" y="498277"/>
          <a:ext cx="8712968" cy="5481543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1772129">
                  <a:extLst>
                    <a:ext uri="{9D8B030D-6E8A-4147-A177-3AD203B41FA5}">
                      <a16:colId xmlns:a16="http://schemas.microsoft.com/office/drawing/2014/main" val="224605915"/>
                    </a:ext>
                  </a:extLst>
                </a:gridCol>
                <a:gridCol w="6940839">
                  <a:extLst>
                    <a:ext uri="{9D8B030D-6E8A-4147-A177-3AD203B41FA5}">
                      <a16:colId xmlns:a16="http://schemas.microsoft.com/office/drawing/2014/main" val="3216273099"/>
                    </a:ext>
                  </a:extLst>
                </a:gridCol>
              </a:tblGrid>
              <a:tr h="374301">
                <a:tc>
                  <a:txBody>
                    <a:bodyPr/>
                    <a:lstStyle/>
                    <a:p>
                      <a:r>
                        <a:rPr lang="cs-CZ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08:00 – 09:00 h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/>
                        <a:t>Snídaně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3476484"/>
                  </a:ext>
                </a:extLst>
              </a:tr>
              <a:tr h="1332903">
                <a:tc>
                  <a:txBody>
                    <a:bodyPr/>
                    <a:lstStyle/>
                    <a:p>
                      <a:r>
                        <a:rPr lang="cs-CZ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09:00 – 09:45 h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Digitální platforma HAXAGON pro výuku IT a KB jako výsledek sedmileté zkušenosti s pilotováním nového oboru Kybernetická bezpečnost</a:t>
                      </a:r>
                      <a:endParaRPr lang="cs-CZ" sz="18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cs-CZ" sz="1800" i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Nathan Němec a David Sýkora - učitelé KB na Smíchovské střední průmyslové škole a gymnáziu a tvůrci platformy</a:t>
                      </a:r>
                      <a:endParaRPr lang="cs-CZ" sz="18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593955"/>
                  </a:ext>
                </a:extLst>
              </a:tr>
              <a:tr h="661334">
                <a:tc>
                  <a:txBody>
                    <a:bodyPr/>
                    <a:lstStyle/>
                    <a:p>
                      <a:r>
                        <a:rPr lang="cs-CZ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09:45 – 10:45 h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Umělá inteligence jako kopilot pedagoga</a:t>
                      </a:r>
                      <a:endParaRPr lang="cs-CZ" sz="18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cs-CZ" sz="1800" i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Jiří Chytil, Microsoft ČR</a:t>
                      </a:r>
                      <a:endParaRPr lang="cs-CZ" sz="18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cs-CZ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9383664"/>
                  </a:ext>
                </a:extLst>
              </a:tr>
              <a:tr h="1954924">
                <a:tc>
                  <a:txBody>
                    <a:bodyPr/>
                    <a:lstStyle/>
                    <a:p>
                      <a:r>
                        <a:rPr lang="cs-CZ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10:45 – 12:00 h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Valná hromada Asociace SPŠ ČR </a:t>
                      </a:r>
                      <a:endParaRPr lang="cs-CZ" sz="18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cs-CZ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zpráva Dozorčí rady o hospodaření za rok 2022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cs-CZ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projednání a schválení výsledků hospodaření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cs-CZ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projednání a schválení rozpočtu pro rok 2024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cs-CZ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výstupy z jednání odborných sekcí (vedoucí odborných sekcí)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cs-CZ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formulace a schválení usnesení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cs-CZ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různé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4439660"/>
                  </a:ext>
                </a:extLst>
              </a:tr>
              <a:tr h="374301">
                <a:tc>
                  <a:txBody>
                    <a:bodyPr/>
                    <a:lstStyle/>
                    <a:p>
                      <a:r>
                        <a:rPr lang="cs-CZ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12:00 – 13:00 h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b="1"/>
                        <a:t>Oběd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8632117"/>
                  </a:ext>
                </a:extLst>
              </a:tr>
              <a:tr h="374301">
                <a:tc>
                  <a:txBody>
                    <a:bodyPr/>
                    <a:lstStyle/>
                    <a:p>
                      <a:r>
                        <a:rPr lang="cs-CZ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13:00	h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Ukončení semináře</a:t>
                      </a:r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8273386"/>
                  </a:ext>
                </a:extLst>
              </a:tr>
            </a:tbl>
          </a:graphicData>
        </a:graphic>
      </p:graphicFrame>
      <p:sp>
        <p:nvSpPr>
          <p:cNvPr id="7" name="TextovéPole 6">
            <a:extLst>
              <a:ext uri="{FF2B5EF4-FFF2-40B4-BE49-F238E27FC236}">
                <a16:creationId xmlns:a16="http://schemas.microsoft.com/office/drawing/2014/main" id="{23981671-0114-46C1-BC49-53A7DEF27775}"/>
              </a:ext>
            </a:extLst>
          </p:cNvPr>
          <p:cNvSpPr txBox="1"/>
          <p:nvPr/>
        </p:nvSpPr>
        <p:spPr>
          <a:xfrm>
            <a:off x="107504" y="0"/>
            <a:ext cx="2471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/>
              <a:t>Středa 11.10. 2023</a:t>
            </a:r>
          </a:p>
        </p:txBody>
      </p:sp>
    </p:spTree>
    <p:extLst>
      <p:ext uri="{BB962C8B-B14F-4D97-AF65-F5344CB8AC3E}">
        <p14:creationId xmlns:p14="http://schemas.microsoft.com/office/powerpoint/2010/main" val="13900533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F157346-C761-7A74-1A07-DB826C1D3D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638" y="637762"/>
            <a:ext cx="7416372" cy="900131"/>
          </a:xfrm>
        </p:spPr>
        <p:txBody>
          <a:bodyPr anchor="t">
            <a:normAutofit/>
          </a:bodyPr>
          <a:lstStyle/>
          <a:p>
            <a:r>
              <a:rPr lang="cs-CZ" sz="3500"/>
              <a:t>Klíčová témata 2022/23		1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63586F6-956B-A32C-B375-FF827C26413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66661" y="2217343"/>
            <a:ext cx="7410669" cy="3959619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cs-CZ"/>
              <a:t>Kurikulární a strukturální změny ve vzdělávací soustavě ČR: </a:t>
            </a:r>
            <a:br>
              <a:rPr lang="cs-CZ"/>
            </a:br>
            <a:endParaRPr lang="cs-CZ"/>
          </a:p>
          <a:p>
            <a:pPr marL="742950" lvl="1" indent="-285750"/>
            <a:r>
              <a:rPr lang="cs-CZ" sz="2800"/>
              <a:t>Revize RVP ZV</a:t>
            </a:r>
          </a:p>
          <a:p>
            <a:pPr marL="742950" lvl="1" indent="-285750"/>
            <a:r>
              <a:rPr lang="cs-CZ" sz="2800"/>
              <a:t>Revize RVP SOV v oblasti IT</a:t>
            </a:r>
          </a:p>
          <a:p>
            <a:pPr marL="742950" lvl="1" indent="-285750"/>
            <a:r>
              <a:rPr lang="cs-CZ" sz="2800"/>
              <a:t>Inovace oborové soustavy</a:t>
            </a:r>
          </a:p>
          <a:p>
            <a:pPr marL="742950" lvl="1" indent="-285750"/>
            <a:r>
              <a:rPr lang="cs-CZ" sz="2800"/>
              <a:t>Povinná školní docházka a možné změny vzdělávací soustavy</a:t>
            </a:r>
          </a:p>
          <a:p>
            <a:endParaRPr lang="cs-CZ" sz="2100"/>
          </a:p>
        </p:txBody>
      </p:sp>
    </p:spTree>
    <p:extLst>
      <p:ext uri="{BB962C8B-B14F-4D97-AF65-F5344CB8AC3E}">
        <p14:creationId xmlns:p14="http://schemas.microsoft.com/office/powerpoint/2010/main" val="18966655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D461B1C-3C6F-3554-D6C5-7F7BBD7257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60" y="260648"/>
            <a:ext cx="7560840" cy="1080120"/>
          </a:xfrm>
        </p:spPr>
        <p:txBody>
          <a:bodyPr/>
          <a:lstStyle/>
          <a:p>
            <a:r>
              <a:rPr lang="cs-CZ"/>
              <a:t>Klíčová témata 2022/23		2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BE3370D-0FEB-F497-5F45-121C5B084B1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39552" y="1844824"/>
            <a:ext cx="8136904" cy="4536504"/>
          </a:xfrm>
        </p:spPr>
        <p:txBody>
          <a:bodyPr>
            <a:normAutofit/>
          </a:bodyPr>
          <a:lstStyle/>
          <a:p>
            <a:endParaRPr lang="cs-CZ"/>
          </a:p>
          <a:p>
            <a:pPr marL="0" indent="0">
              <a:buNone/>
            </a:pPr>
            <a:endParaRPr lang="cs-CZ"/>
          </a:p>
          <a:p>
            <a:endParaRPr lang="cs-CZ"/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95CF0A75-7C11-28B0-11CA-6F1F1F0A7CD7}"/>
              </a:ext>
            </a:extLst>
          </p:cNvPr>
          <p:cNvSpPr txBox="1"/>
          <p:nvPr/>
        </p:nvSpPr>
        <p:spPr>
          <a:xfrm>
            <a:off x="611560" y="1164134"/>
            <a:ext cx="7776864" cy="5693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cs-CZ" sz="2800" kern="120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Digitalizace agend CZVV a případné připravované změny v oblasti přijímacích zkoušek, závěrečných zkoušek a maturitních zkoušek</a:t>
            </a:r>
            <a:br>
              <a:rPr lang="cs-CZ" sz="2800" kern="120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</a:br>
            <a:endParaRPr lang="cs-CZ" sz="2800" kern="1200">
              <a:solidFill>
                <a:schemeClr val="dk1"/>
              </a:solidFill>
              <a:effectLst/>
              <a:latin typeface="+mn-lt"/>
              <a:ea typeface="+mn-ea"/>
              <a:cs typeface="+mn-cs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cs-CZ" sz="2800" kern="120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Odborná způsobilost pro práce na vyhrazených technických zařízeních </a:t>
            </a:r>
            <a:br>
              <a:rPr lang="cs-CZ" sz="2800" kern="120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</a:br>
            <a:endParaRPr lang="cs-CZ" sz="2800" kern="1200">
              <a:solidFill>
                <a:schemeClr val="dk1"/>
              </a:solidFill>
              <a:effectLst/>
              <a:latin typeface="+mn-lt"/>
              <a:ea typeface="+mn-ea"/>
              <a:cs typeface="+mn-cs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cs-CZ" sz="2800" kern="120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Podmínky zdravotní způsobilosti ke studiu některých oborů vzdělávání</a:t>
            </a:r>
            <a:r>
              <a:rPr lang="cs-CZ" sz="2800">
                <a:solidFill>
                  <a:schemeClr val="dk1"/>
                </a:solidFill>
              </a:rPr>
              <a:t> NV </a:t>
            </a:r>
            <a:r>
              <a:rPr lang="cs-CZ" sz="2800"/>
              <a:t>č. 211/2010 Sb., o soustavě oborů vzdělání v základním, středním a vyšším odborném vzdělávání)</a:t>
            </a:r>
            <a:br>
              <a:rPr lang="cs-CZ" sz="2800"/>
            </a:br>
            <a:endParaRPr lang="cs-CZ" sz="2800"/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cs-CZ" sz="2800" kern="1200">
              <a:solidFill>
                <a:schemeClr val="dk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08353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450" y="260648"/>
            <a:ext cx="7775100" cy="912274"/>
          </a:xfrm>
        </p:spPr>
        <p:txBody>
          <a:bodyPr/>
          <a:lstStyle/>
          <a:p>
            <a:r>
              <a:rPr lang="cs-CZ"/>
              <a:t>Klíčová témata 2022/23		3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539552" y="1412777"/>
            <a:ext cx="8280920" cy="2448271"/>
          </a:xfrm>
        </p:spPr>
        <p:txBody>
          <a:bodyPr>
            <a:normAutofit lnSpcReduction="10000"/>
          </a:bodyPr>
          <a:lstStyle/>
          <a:p>
            <a:r>
              <a:rPr lang="cs-CZ"/>
              <a:t>Rozpočet kapitoly školství</a:t>
            </a:r>
          </a:p>
          <a:p>
            <a:r>
              <a:rPr lang="cs-CZ"/>
              <a:t>Platové poměry pedagogů a nepedagogů</a:t>
            </a:r>
          </a:p>
          <a:p>
            <a:r>
              <a:rPr lang="cs-CZ"/>
              <a:t>Nastavení </a:t>
            </a:r>
            <a:r>
              <a:rPr lang="cs-CZ" err="1"/>
              <a:t>PHmax</a:t>
            </a:r>
            <a:r>
              <a:rPr lang="cs-CZ"/>
              <a:t> ?</a:t>
            </a:r>
          </a:p>
          <a:p>
            <a:r>
              <a:rPr lang="cs-CZ"/>
              <a:t>Odměňování ředitelů škol, zařazení do platové třídy</a:t>
            </a:r>
          </a:p>
          <a:p>
            <a:r>
              <a:rPr lang="cs-CZ"/>
              <a:t>ONIV a hrazení nemocenské</a:t>
            </a:r>
          </a:p>
        </p:txBody>
      </p:sp>
    </p:spTree>
    <p:extLst>
      <p:ext uri="{BB962C8B-B14F-4D97-AF65-F5344CB8AC3E}">
        <p14:creationId xmlns:p14="http://schemas.microsoft.com/office/powerpoint/2010/main" val="23102768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7D69C81-5AC7-57E2-D2C5-DC1924798D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638" y="637762"/>
            <a:ext cx="7416372" cy="900131"/>
          </a:xfrm>
        </p:spPr>
        <p:txBody>
          <a:bodyPr anchor="t">
            <a:normAutofit/>
          </a:bodyPr>
          <a:lstStyle/>
          <a:p>
            <a:r>
              <a:rPr lang="cs-CZ" sz="3500" b="1"/>
              <a:t>Aktualizace v seznamu členů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A1E3661-AA25-5F15-94EA-8C5DFD11254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3568" y="1484784"/>
            <a:ext cx="7704856" cy="4608512"/>
          </a:xfrm>
        </p:spPr>
        <p:txBody>
          <a:bodyPr>
            <a:normAutofit/>
          </a:bodyPr>
          <a:lstStyle/>
          <a:p>
            <a:r>
              <a:rPr lang="cs-CZ"/>
              <a:t>Kontrola údajů členů v databázi Asociace</a:t>
            </a:r>
          </a:p>
          <a:p>
            <a:r>
              <a:rPr lang="cs-CZ"/>
              <a:t>Případné změny údajů domluvte s Jaruškou Buzkovou</a:t>
            </a:r>
          </a:p>
          <a:p>
            <a:r>
              <a:rPr lang="cs-CZ"/>
              <a:t>Preferujeme e-mailové kontakty v obecných formátech, např. </a:t>
            </a:r>
            <a:r>
              <a:rPr lang="cs-CZ">
                <a:hlinkClick r:id="rId2"/>
              </a:rPr>
              <a:t>reditel@mssch.cz</a:t>
            </a:r>
            <a:r>
              <a:rPr lang="cs-CZ"/>
              <a:t>. Fungují i v případě personálních změn </a:t>
            </a:r>
            <a:r>
              <a:rPr lang="cs-CZ">
                <a:sym typeface="Wingdings" pitchFamily="2" charset="2"/>
              </a:rPr>
              <a:t></a:t>
            </a:r>
            <a:endParaRPr lang="cs-CZ"/>
          </a:p>
          <a:p>
            <a:endParaRPr lang="cs-CZ" sz="2100"/>
          </a:p>
          <a:p>
            <a:r>
              <a:rPr lang="cs-CZ">
                <a:hlinkClick r:id="rId3"/>
              </a:rPr>
              <a:t>http://www.asps.cz/?strid=8</a:t>
            </a:r>
            <a:endParaRPr lang="cs-CZ"/>
          </a:p>
          <a:p>
            <a:endParaRPr lang="cs-CZ" sz="2100"/>
          </a:p>
        </p:txBody>
      </p:sp>
    </p:spTree>
    <p:extLst>
      <p:ext uri="{BB962C8B-B14F-4D97-AF65-F5344CB8AC3E}">
        <p14:creationId xmlns:p14="http://schemas.microsoft.com/office/powerpoint/2010/main" val="30297538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11560" y="620688"/>
            <a:ext cx="7416372" cy="900131"/>
          </a:xfrm>
        </p:spPr>
        <p:txBody>
          <a:bodyPr anchor="t">
            <a:normAutofit/>
          </a:bodyPr>
          <a:lstStyle/>
          <a:p>
            <a:r>
              <a:rPr lang="cs-CZ" sz="3500" b="1"/>
              <a:t>Stanovisko valné hromady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539552" y="1268760"/>
            <a:ext cx="7992888" cy="5184575"/>
          </a:xfrm>
        </p:spPr>
        <p:txBody>
          <a:bodyPr>
            <a:normAutofit/>
          </a:bodyPr>
          <a:lstStyle/>
          <a:p>
            <a:r>
              <a:rPr lang="cs-CZ" sz="2400"/>
              <a:t>Projednání v odborných sekcích</a:t>
            </a:r>
          </a:p>
          <a:p>
            <a:r>
              <a:rPr lang="cs-CZ" sz="2400"/>
              <a:t>Vyjádření ve výstupu z jednání sekcí</a:t>
            </a:r>
          </a:p>
          <a:p>
            <a:pPr marL="0" indent="0">
              <a:buNone/>
            </a:pPr>
            <a:endParaRPr lang="cs-CZ" sz="2400" b="1"/>
          </a:p>
          <a:p>
            <a:pPr marL="0" indent="0">
              <a:buNone/>
            </a:pPr>
            <a:r>
              <a:rPr lang="cs-CZ" sz="2400" b="1"/>
              <a:t>Prioritní témata:</a:t>
            </a:r>
          </a:p>
          <a:p>
            <a:r>
              <a:rPr lang="cs-CZ" sz="2400" b="0" i="0" u="none" strike="noStrike">
                <a:solidFill>
                  <a:srgbClr val="454545"/>
                </a:solidFill>
                <a:effectLst/>
              </a:rPr>
              <a:t>Prodloužení povinné školní docházky</a:t>
            </a:r>
          </a:p>
          <a:p>
            <a:r>
              <a:rPr lang="cs-CZ" sz="2400" b="0" i="0" u="none" strike="noStrike">
                <a:solidFill>
                  <a:srgbClr val="454545"/>
                </a:solidFill>
                <a:effectLst/>
              </a:rPr>
              <a:t>Možná úprava  </a:t>
            </a:r>
            <a:r>
              <a:rPr lang="cs-CZ" sz="2400" b="0" i="0" u="none" strike="noStrike" err="1">
                <a:solidFill>
                  <a:srgbClr val="454545"/>
                </a:solidFill>
                <a:effectLst/>
              </a:rPr>
              <a:t>PHmax</a:t>
            </a:r>
            <a:endParaRPr lang="cs-CZ" sz="2400" b="0" i="0" u="none" strike="noStrike">
              <a:solidFill>
                <a:srgbClr val="454545"/>
              </a:solidFill>
              <a:effectLst/>
            </a:endParaRPr>
          </a:p>
          <a:p>
            <a:r>
              <a:rPr lang="cs-CZ" sz="2400" b="0" i="0" u="none" strike="noStrike">
                <a:solidFill>
                  <a:srgbClr val="454545"/>
                </a:solidFill>
                <a:effectLst/>
              </a:rPr>
              <a:t>Tlak na posílení všeobecného vzdělání na úkor odborného</a:t>
            </a:r>
          </a:p>
          <a:p>
            <a:endParaRPr lang="cs-CZ" sz="2400"/>
          </a:p>
          <a:p>
            <a:r>
              <a:rPr lang="cs-CZ" sz="2400"/>
              <a:t>Návrhy na usnesení poslat e-mailem do 19 h</a:t>
            </a:r>
          </a:p>
          <a:p>
            <a:r>
              <a:rPr lang="cs-CZ" sz="2400"/>
              <a:t>Kontrola údajů členů v databázi Asociace</a:t>
            </a:r>
          </a:p>
          <a:p>
            <a:pPr marL="0" indent="0">
              <a:buNone/>
            </a:pPr>
            <a:endParaRPr lang="cs-CZ" sz="2100"/>
          </a:p>
          <a:p>
            <a:endParaRPr lang="cs-CZ" sz="2100"/>
          </a:p>
          <a:p>
            <a:endParaRPr lang="cs-CZ" sz="2100"/>
          </a:p>
          <a:p>
            <a:endParaRPr lang="cs-CZ" sz="2100"/>
          </a:p>
          <a:p>
            <a:endParaRPr lang="cs-CZ" sz="2100"/>
          </a:p>
          <a:p>
            <a:endParaRPr lang="cs-CZ" sz="2100"/>
          </a:p>
          <a:p>
            <a:pPr marL="0" indent="0">
              <a:buNone/>
            </a:pPr>
            <a:endParaRPr lang="cs-CZ" sz="2100"/>
          </a:p>
          <a:p>
            <a:pPr marL="0" indent="0">
              <a:buNone/>
            </a:pPr>
            <a:endParaRPr lang="cs-CZ" sz="2100"/>
          </a:p>
        </p:txBody>
      </p:sp>
    </p:spTree>
    <p:extLst>
      <p:ext uri="{BB962C8B-B14F-4D97-AF65-F5344CB8AC3E}">
        <p14:creationId xmlns:p14="http://schemas.microsoft.com/office/powerpoint/2010/main" val="2507726217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iv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1767</Words>
  <Application>Microsoft Office PowerPoint</Application>
  <PresentationFormat>Předvádění na obrazovce (4:3)</PresentationFormat>
  <Paragraphs>270</Paragraphs>
  <Slides>20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20</vt:i4>
      </vt:variant>
    </vt:vector>
  </HeadingPairs>
  <TitlesOfParts>
    <vt:vector size="26" baseType="lpstr">
      <vt:lpstr>Arial</vt:lpstr>
      <vt:lpstr>Calibri</vt:lpstr>
      <vt:lpstr>Calibri Light</vt:lpstr>
      <vt:lpstr>Cambria</vt:lpstr>
      <vt:lpstr>Times New Roman</vt:lpstr>
      <vt:lpstr>Motiv Office</vt:lpstr>
      <vt:lpstr>Metodický seminář        a  34. valná hromada </vt:lpstr>
      <vt:lpstr>Program jednání</vt:lpstr>
      <vt:lpstr>Odpolední blok jednání</vt:lpstr>
      <vt:lpstr>Prezentace aplikace PowerPoint</vt:lpstr>
      <vt:lpstr>Klíčová témata 2022/23  1</vt:lpstr>
      <vt:lpstr>Klíčová témata 2022/23  2</vt:lpstr>
      <vt:lpstr>Klíčová témata 2022/23  3</vt:lpstr>
      <vt:lpstr>Aktualizace v seznamu členů</vt:lpstr>
      <vt:lpstr>Stanovisko valné hromady</vt:lpstr>
      <vt:lpstr>Jednání odborných sekcí</vt:lpstr>
      <vt:lpstr>34. Valná hromada asociace SPŠ ČR</vt:lpstr>
      <vt:lpstr>Změny členské základny A SPŠ ČR</vt:lpstr>
      <vt:lpstr>Zpráva o hospodaření 2022</vt:lpstr>
      <vt:lpstr>Návrh valorizace personálních nákladů Asociace:</vt:lpstr>
      <vt:lpstr>Návrh rozpočtu A SPŠ 2024</vt:lpstr>
      <vt:lpstr>Usnesení 34. Valné hromady  Asociace SPŠ ČR ze dne 10. a 11.10.2023</vt:lpstr>
      <vt:lpstr>Zásadní stanoviska   K odborným tématům   přijatá 34. valnou hromadou A SPŠ</vt:lpstr>
      <vt:lpstr>Prezentace aplikace PowerPoint</vt:lpstr>
      <vt:lpstr>Prezentace aplikace PowerPoint</vt:lpstr>
      <vt:lpstr>Prezentace aplikace PowerPoint</vt:lpstr>
    </vt:vector>
  </TitlesOfParts>
  <Company>MSSCH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Zajicek Jiri</dc:creator>
  <cp:lastModifiedBy>Jiří Zajíček</cp:lastModifiedBy>
  <cp:revision>1</cp:revision>
  <dcterms:created xsi:type="dcterms:W3CDTF">2012-09-25T09:33:19Z</dcterms:created>
  <dcterms:modified xsi:type="dcterms:W3CDTF">2023-10-12T11:12:48Z</dcterms:modified>
</cp:coreProperties>
</file>