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revisionInfo.xml" ContentType="application/vnd.ms-powerpoint.revisioninfo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26"/>
  </p:notesMasterIdLst>
  <p:sldIdLst>
    <p:sldId id="1656" r:id="rId5"/>
    <p:sldId id="1800" r:id="rId6"/>
    <p:sldId id="1795" r:id="rId7"/>
    <p:sldId id="1797" r:id="rId8"/>
    <p:sldId id="1803" r:id="rId9"/>
    <p:sldId id="1793" r:id="rId10"/>
    <p:sldId id="1805" r:id="rId11"/>
    <p:sldId id="1804" r:id="rId12"/>
    <p:sldId id="1807" r:id="rId13"/>
    <p:sldId id="1806" r:id="rId14"/>
    <p:sldId id="1809" r:id="rId15"/>
    <p:sldId id="1808" r:id="rId16"/>
    <p:sldId id="1810" r:id="rId17"/>
    <p:sldId id="1811" r:id="rId18"/>
    <p:sldId id="1812" r:id="rId19"/>
    <p:sldId id="1814" r:id="rId20"/>
    <p:sldId id="1816" r:id="rId21"/>
    <p:sldId id="1817" r:id="rId22"/>
    <p:sldId id="1818" r:id="rId23"/>
    <p:sldId id="1815" r:id="rId24"/>
    <p:sldId id="1819" r:id="rId2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861" userDrawn="1">
          <p15:clr>
            <a:srgbClr val="A4A3A4"/>
          </p15:clr>
        </p15:guide>
        <p15:guide id="2" pos="121" userDrawn="1">
          <p15:clr>
            <a:srgbClr val="A4A3A4"/>
          </p15:clr>
        </p15:guide>
      </p15:sldGuideLst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C9049788-209A-9748-C742-044898097AF8}" name="Antonín Blatný" initials="AB" userId="Antonín Blatný" providerId="None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AF02"/>
    <a:srgbClr val="FFAFAF"/>
    <a:srgbClr val="FF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AA74985-5BB2-4A69-94A6-7E469E3A4AFE}" v="296" dt="2024-10-07T18:04:24.509"/>
    <p1510:client id="{0D7F6296-64B8-4F14-BF0A-83817613A7B2}" v="182" dt="2024-10-07T16:44:33.863"/>
    <p1510:client id="{6A709E09-32B0-40A2-8B3C-9E3383F252CB}" v="333" dt="2024-10-07T18:10:39.770"/>
    <p1510:client id="{E46F0051-1657-4088-BAB3-C212CDA851F4}" v="603" dt="2024-10-07T17:37:50.316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91" d="100"/>
          <a:sy n="91" d="100"/>
        </p:scale>
        <p:origin x="779" y="56"/>
      </p:cViewPr>
      <p:guideLst>
        <p:guide orient="horz" pos="3861"/>
        <p:guide pos="121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microsoft.com/office/2018/10/relationships/authors" Target="author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microsoft.com/office/2015/10/relationships/revisionInfo" Target="revisionInfo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2B4FB17-68B8-4513-8F06-6B36BAC07E27}" type="doc">
      <dgm:prSet loTypeId="urn:microsoft.com/office/officeart/2005/8/layout/cycle5" loCatId="cycle" qsTypeId="urn:microsoft.com/office/officeart/2005/8/quickstyle/simple4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13E0BCCD-2A40-480E-A3D3-C7EED430A3AE}">
      <dgm:prSet phldrT="[Text]" phldr="0"/>
      <dgm:spPr/>
      <dgm:t>
        <a:bodyPr/>
        <a:lstStyle/>
        <a:p>
          <a:r>
            <a:rPr lang="cs-CZ">
              <a:latin typeface="Calibri Light" panose="020F0302020204030204"/>
            </a:rPr>
            <a:t>Vývoj</a:t>
          </a:r>
          <a:endParaRPr lang="cs-CZ"/>
        </a:p>
      </dgm:t>
    </dgm:pt>
    <dgm:pt modelId="{DA5E3119-F662-45BF-A7ED-0F93C50F67EB}" type="parTrans" cxnId="{E04181BC-F084-4C84-86A8-AA6B6A931225}">
      <dgm:prSet/>
      <dgm:spPr/>
      <dgm:t>
        <a:bodyPr/>
        <a:lstStyle/>
        <a:p>
          <a:endParaRPr lang="cs-CZ"/>
        </a:p>
      </dgm:t>
    </dgm:pt>
    <dgm:pt modelId="{143BF9B8-37E9-4512-9E1E-85F72A4E6EB7}" type="sibTrans" cxnId="{E04181BC-F084-4C84-86A8-AA6B6A931225}">
      <dgm:prSet/>
      <dgm:spPr/>
      <dgm:t>
        <a:bodyPr/>
        <a:lstStyle/>
        <a:p>
          <a:endParaRPr lang="cs-CZ"/>
        </a:p>
      </dgm:t>
    </dgm:pt>
    <dgm:pt modelId="{1B991F17-8854-4363-9CC8-C94894558B1B}">
      <dgm:prSet phldrT="[Text]" phldr="0"/>
      <dgm:spPr/>
      <dgm:t>
        <a:bodyPr/>
        <a:lstStyle/>
        <a:p>
          <a:pPr rtl="0"/>
          <a:r>
            <a:rPr lang="cs-CZ">
              <a:latin typeface="Calibri Light" panose="020F0302020204030204"/>
            </a:rPr>
            <a:t>Testování v ostrém provozu</a:t>
          </a:r>
          <a:endParaRPr lang="cs-CZ"/>
        </a:p>
      </dgm:t>
    </dgm:pt>
    <dgm:pt modelId="{58910362-8943-4B23-92DB-F8C5504195A2}" type="parTrans" cxnId="{688809C6-8183-492D-9B3F-9C16EE5F73F7}">
      <dgm:prSet/>
      <dgm:spPr/>
      <dgm:t>
        <a:bodyPr/>
        <a:lstStyle/>
        <a:p>
          <a:endParaRPr lang="cs-CZ"/>
        </a:p>
      </dgm:t>
    </dgm:pt>
    <dgm:pt modelId="{90242AF5-241C-4A86-8CE5-625C41C2C3A5}" type="sibTrans" cxnId="{688809C6-8183-492D-9B3F-9C16EE5F73F7}">
      <dgm:prSet/>
      <dgm:spPr/>
      <dgm:t>
        <a:bodyPr/>
        <a:lstStyle/>
        <a:p>
          <a:endParaRPr lang="cs-CZ"/>
        </a:p>
      </dgm:t>
    </dgm:pt>
    <dgm:pt modelId="{39FE1F33-9248-42CE-BEC3-CDF1960586A4}">
      <dgm:prSet phldrT="[Text]" phldr="0"/>
      <dgm:spPr/>
      <dgm:t>
        <a:bodyPr/>
        <a:lstStyle/>
        <a:p>
          <a:r>
            <a:rPr lang="cs-CZ">
              <a:latin typeface="Calibri Light" panose="020F0302020204030204"/>
            </a:rPr>
            <a:t>Analýza</a:t>
          </a:r>
          <a:endParaRPr lang="cs-CZ"/>
        </a:p>
      </dgm:t>
    </dgm:pt>
    <dgm:pt modelId="{89FA2B7A-5E58-4AA9-B2BB-4639A63CC15C}" type="parTrans" cxnId="{93E6C815-7729-437C-8702-F90DF9F5AF81}">
      <dgm:prSet/>
      <dgm:spPr/>
      <dgm:t>
        <a:bodyPr/>
        <a:lstStyle/>
        <a:p>
          <a:endParaRPr lang="cs-CZ"/>
        </a:p>
      </dgm:t>
    </dgm:pt>
    <dgm:pt modelId="{AF33332E-7FE9-4F36-BD92-6762370BBE92}" type="sibTrans" cxnId="{93E6C815-7729-437C-8702-F90DF9F5AF81}">
      <dgm:prSet/>
      <dgm:spPr/>
      <dgm:t>
        <a:bodyPr/>
        <a:lstStyle/>
        <a:p>
          <a:endParaRPr lang="cs-CZ"/>
        </a:p>
      </dgm:t>
    </dgm:pt>
    <dgm:pt modelId="{EABD9D2B-771E-4595-ACD2-480DD76F2A68}">
      <dgm:prSet phldr="0"/>
      <dgm:spPr/>
      <dgm:t>
        <a:bodyPr/>
        <a:lstStyle/>
        <a:p>
          <a:pPr rtl="0"/>
          <a:r>
            <a:rPr lang="cs-CZ">
              <a:latin typeface="Calibri Light" panose="020F0302020204030204"/>
            </a:rPr>
            <a:t>Připomínkování</a:t>
          </a:r>
        </a:p>
      </dgm:t>
    </dgm:pt>
    <dgm:pt modelId="{56741E8D-FF6F-439D-A57C-BEEEF92B9A9D}" type="parTrans" cxnId="{130DC536-CD8A-40D3-B250-23F393E04B7A}">
      <dgm:prSet/>
      <dgm:spPr/>
    </dgm:pt>
    <dgm:pt modelId="{C002B19A-EBFF-4A28-A375-5E92DD20C5E5}" type="sibTrans" cxnId="{130DC536-CD8A-40D3-B250-23F393E04B7A}">
      <dgm:prSet/>
      <dgm:spPr/>
      <dgm:t>
        <a:bodyPr/>
        <a:lstStyle/>
        <a:p>
          <a:endParaRPr lang="cs-CZ"/>
        </a:p>
      </dgm:t>
    </dgm:pt>
    <dgm:pt modelId="{010BE662-CBDC-4028-B4F5-606AE4049D71}" type="pres">
      <dgm:prSet presAssocID="{B2B4FB17-68B8-4513-8F06-6B36BAC07E27}" presName="cycle" presStyleCnt="0">
        <dgm:presLayoutVars>
          <dgm:dir/>
          <dgm:resizeHandles val="exact"/>
        </dgm:presLayoutVars>
      </dgm:prSet>
      <dgm:spPr/>
    </dgm:pt>
    <dgm:pt modelId="{C8FB3E47-36DA-4487-A779-F76D5A7557FE}" type="pres">
      <dgm:prSet presAssocID="{13E0BCCD-2A40-480E-A3D3-C7EED430A3AE}" presName="node" presStyleLbl="node1" presStyleIdx="0" presStyleCnt="4">
        <dgm:presLayoutVars>
          <dgm:bulletEnabled val="1"/>
        </dgm:presLayoutVars>
      </dgm:prSet>
      <dgm:spPr/>
    </dgm:pt>
    <dgm:pt modelId="{F6C55093-D1EE-4704-A251-8A69EF34538E}" type="pres">
      <dgm:prSet presAssocID="{13E0BCCD-2A40-480E-A3D3-C7EED430A3AE}" presName="spNode" presStyleCnt="0"/>
      <dgm:spPr/>
    </dgm:pt>
    <dgm:pt modelId="{5CB3B270-413D-4068-BD62-14A8D67D3AA1}" type="pres">
      <dgm:prSet presAssocID="{143BF9B8-37E9-4512-9E1E-85F72A4E6EB7}" presName="sibTrans" presStyleLbl="sibTrans1D1" presStyleIdx="0" presStyleCnt="4"/>
      <dgm:spPr/>
    </dgm:pt>
    <dgm:pt modelId="{5A4739FA-DD7A-4DDA-989C-91F96448B3E0}" type="pres">
      <dgm:prSet presAssocID="{1B991F17-8854-4363-9CC8-C94894558B1B}" presName="node" presStyleLbl="node1" presStyleIdx="1" presStyleCnt="4">
        <dgm:presLayoutVars>
          <dgm:bulletEnabled val="1"/>
        </dgm:presLayoutVars>
      </dgm:prSet>
      <dgm:spPr/>
    </dgm:pt>
    <dgm:pt modelId="{927279E3-341D-4846-AF4A-FC71E65B70BC}" type="pres">
      <dgm:prSet presAssocID="{1B991F17-8854-4363-9CC8-C94894558B1B}" presName="spNode" presStyleCnt="0"/>
      <dgm:spPr/>
    </dgm:pt>
    <dgm:pt modelId="{CEFE9AB7-1480-4C07-B891-7D0C91547B52}" type="pres">
      <dgm:prSet presAssocID="{90242AF5-241C-4A86-8CE5-625C41C2C3A5}" presName="sibTrans" presStyleLbl="sibTrans1D1" presStyleIdx="1" presStyleCnt="4"/>
      <dgm:spPr/>
    </dgm:pt>
    <dgm:pt modelId="{5DFA63F3-7ACD-4907-BBB3-B6013F751047}" type="pres">
      <dgm:prSet presAssocID="{EABD9D2B-771E-4595-ACD2-480DD76F2A68}" presName="node" presStyleLbl="node1" presStyleIdx="2" presStyleCnt="4">
        <dgm:presLayoutVars>
          <dgm:bulletEnabled val="1"/>
        </dgm:presLayoutVars>
      </dgm:prSet>
      <dgm:spPr/>
    </dgm:pt>
    <dgm:pt modelId="{DADDB92C-C596-4991-92B5-E90896BD70D9}" type="pres">
      <dgm:prSet presAssocID="{EABD9D2B-771E-4595-ACD2-480DD76F2A68}" presName="spNode" presStyleCnt="0"/>
      <dgm:spPr/>
    </dgm:pt>
    <dgm:pt modelId="{1518953A-E234-405A-AC30-44EC54768014}" type="pres">
      <dgm:prSet presAssocID="{C002B19A-EBFF-4A28-A375-5E92DD20C5E5}" presName="sibTrans" presStyleLbl="sibTrans1D1" presStyleIdx="2" presStyleCnt="4"/>
      <dgm:spPr/>
    </dgm:pt>
    <dgm:pt modelId="{E1E8AC0E-72FE-4CB1-B7E5-FB53A73EF154}" type="pres">
      <dgm:prSet presAssocID="{39FE1F33-9248-42CE-BEC3-CDF1960586A4}" presName="node" presStyleLbl="node1" presStyleIdx="3" presStyleCnt="4">
        <dgm:presLayoutVars>
          <dgm:bulletEnabled val="1"/>
        </dgm:presLayoutVars>
      </dgm:prSet>
      <dgm:spPr/>
    </dgm:pt>
    <dgm:pt modelId="{67496436-53AD-4BE5-9C94-1289608771F2}" type="pres">
      <dgm:prSet presAssocID="{39FE1F33-9248-42CE-BEC3-CDF1960586A4}" presName="spNode" presStyleCnt="0"/>
      <dgm:spPr/>
    </dgm:pt>
    <dgm:pt modelId="{024239CB-3F66-4CA5-9DAB-E9EF646848F8}" type="pres">
      <dgm:prSet presAssocID="{AF33332E-7FE9-4F36-BD92-6762370BBE92}" presName="sibTrans" presStyleLbl="sibTrans1D1" presStyleIdx="3" presStyleCnt="4"/>
      <dgm:spPr/>
    </dgm:pt>
  </dgm:ptLst>
  <dgm:cxnLst>
    <dgm:cxn modelId="{93E6C815-7729-437C-8702-F90DF9F5AF81}" srcId="{B2B4FB17-68B8-4513-8F06-6B36BAC07E27}" destId="{39FE1F33-9248-42CE-BEC3-CDF1960586A4}" srcOrd="3" destOrd="0" parTransId="{89FA2B7A-5E58-4AA9-B2BB-4639A63CC15C}" sibTransId="{AF33332E-7FE9-4F36-BD92-6762370BBE92}"/>
    <dgm:cxn modelId="{4CB89A1C-3F1C-4BF6-95E3-333D4C9A0849}" type="presOf" srcId="{90242AF5-241C-4A86-8CE5-625C41C2C3A5}" destId="{CEFE9AB7-1480-4C07-B891-7D0C91547B52}" srcOrd="0" destOrd="0" presId="urn:microsoft.com/office/officeart/2005/8/layout/cycle5"/>
    <dgm:cxn modelId="{20F8DC1F-94B7-4A87-9656-28B9FC6C150E}" type="presOf" srcId="{1B991F17-8854-4363-9CC8-C94894558B1B}" destId="{5A4739FA-DD7A-4DDA-989C-91F96448B3E0}" srcOrd="0" destOrd="0" presId="urn:microsoft.com/office/officeart/2005/8/layout/cycle5"/>
    <dgm:cxn modelId="{130DC536-CD8A-40D3-B250-23F393E04B7A}" srcId="{B2B4FB17-68B8-4513-8F06-6B36BAC07E27}" destId="{EABD9D2B-771E-4595-ACD2-480DD76F2A68}" srcOrd="2" destOrd="0" parTransId="{56741E8D-FF6F-439D-A57C-BEEEF92B9A9D}" sibTransId="{C002B19A-EBFF-4A28-A375-5E92DD20C5E5}"/>
    <dgm:cxn modelId="{3543323C-FB0E-4CB9-A241-E2EE7F7ED9AC}" type="presOf" srcId="{C002B19A-EBFF-4A28-A375-5E92DD20C5E5}" destId="{1518953A-E234-405A-AC30-44EC54768014}" srcOrd="0" destOrd="0" presId="urn:microsoft.com/office/officeart/2005/8/layout/cycle5"/>
    <dgm:cxn modelId="{D6828B3F-68EE-4789-AFC9-FF2FB06730C4}" type="presOf" srcId="{143BF9B8-37E9-4512-9E1E-85F72A4E6EB7}" destId="{5CB3B270-413D-4068-BD62-14A8D67D3AA1}" srcOrd="0" destOrd="0" presId="urn:microsoft.com/office/officeart/2005/8/layout/cycle5"/>
    <dgm:cxn modelId="{8A5CC282-DD74-4F21-9AEF-2103C0CA454F}" type="presOf" srcId="{13E0BCCD-2A40-480E-A3D3-C7EED430A3AE}" destId="{C8FB3E47-36DA-4487-A779-F76D5A7557FE}" srcOrd="0" destOrd="0" presId="urn:microsoft.com/office/officeart/2005/8/layout/cycle5"/>
    <dgm:cxn modelId="{0E7F5E91-1DF1-48DE-A67B-50BCCCC30CFC}" type="presOf" srcId="{B2B4FB17-68B8-4513-8F06-6B36BAC07E27}" destId="{010BE662-CBDC-4028-B4F5-606AE4049D71}" srcOrd="0" destOrd="0" presId="urn:microsoft.com/office/officeart/2005/8/layout/cycle5"/>
    <dgm:cxn modelId="{E04181BC-F084-4C84-86A8-AA6B6A931225}" srcId="{B2B4FB17-68B8-4513-8F06-6B36BAC07E27}" destId="{13E0BCCD-2A40-480E-A3D3-C7EED430A3AE}" srcOrd="0" destOrd="0" parTransId="{DA5E3119-F662-45BF-A7ED-0F93C50F67EB}" sibTransId="{143BF9B8-37E9-4512-9E1E-85F72A4E6EB7}"/>
    <dgm:cxn modelId="{688809C6-8183-492D-9B3F-9C16EE5F73F7}" srcId="{B2B4FB17-68B8-4513-8F06-6B36BAC07E27}" destId="{1B991F17-8854-4363-9CC8-C94894558B1B}" srcOrd="1" destOrd="0" parTransId="{58910362-8943-4B23-92DB-F8C5504195A2}" sibTransId="{90242AF5-241C-4A86-8CE5-625C41C2C3A5}"/>
    <dgm:cxn modelId="{93073DC6-FD72-47DA-A4E5-15419F7E5042}" type="presOf" srcId="{AF33332E-7FE9-4F36-BD92-6762370BBE92}" destId="{024239CB-3F66-4CA5-9DAB-E9EF646848F8}" srcOrd="0" destOrd="0" presId="urn:microsoft.com/office/officeart/2005/8/layout/cycle5"/>
    <dgm:cxn modelId="{0983CBC9-26BF-4845-9A16-8C8BD28CEB52}" type="presOf" srcId="{39FE1F33-9248-42CE-BEC3-CDF1960586A4}" destId="{E1E8AC0E-72FE-4CB1-B7E5-FB53A73EF154}" srcOrd="0" destOrd="0" presId="urn:microsoft.com/office/officeart/2005/8/layout/cycle5"/>
    <dgm:cxn modelId="{43A6AAF7-8C57-4A47-A894-B6E603C3E94F}" type="presOf" srcId="{EABD9D2B-771E-4595-ACD2-480DD76F2A68}" destId="{5DFA63F3-7ACD-4907-BBB3-B6013F751047}" srcOrd="0" destOrd="0" presId="urn:microsoft.com/office/officeart/2005/8/layout/cycle5"/>
    <dgm:cxn modelId="{DA03D418-DF98-42A8-B205-0D3712A7E7FE}" type="presParOf" srcId="{010BE662-CBDC-4028-B4F5-606AE4049D71}" destId="{C8FB3E47-36DA-4487-A779-F76D5A7557FE}" srcOrd="0" destOrd="0" presId="urn:microsoft.com/office/officeart/2005/8/layout/cycle5"/>
    <dgm:cxn modelId="{1F267398-21DB-4959-A56B-1ADFAC6D8FC9}" type="presParOf" srcId="{010BE662-CBDC-4028-B4F5-606AE4049D71}" destId="{F6C55093-D1EE-4704-A251-8A69EF34538E}" srcOrd="1" destOrd="0" presId="urn:microsoft.com/office/officeart/2005/8/layout/cycle5"/>
    <dgm:cxn modelId="{BD95DB0B-0CA7-42E6-BCB4-57BE4349D095}" type="presParOf" srcId="{010BE662-CBDC-4028-B4F5-606AE4049D71}" destId="{5CB3B270-413D-4068-BD62-14A8D67D3AA1}" srcOrd="2" destOrd="0" presId="urn:microsoft.com/office/officeart/2005/8/layout/cycle5"/>
    <dgm:cxn modelId="{CAE5FF2E-3009-4A98-B06C-FC2D47BA6CD7}" type="presParOf" srcId="{010BE662-CBDC-4028-B4F5-606AE4049D71}" destId="{5A4739FA-DD7A-4DDA-989C-91F96448B3E0}" srcOrd="3" destOrd="0" presId="urn:microsoft.com/office/officeart/2005/8/layout/cycle5"/>
    <dgm:cxn modelId="{6BD0E7BB-153D-485C-A11C-2BDFD35509DF}" type="presParOf" srcId="{010BE662-CBDC-4028-B4F5-606AE4049D71}" destId="{927279E3-341D-4846-AF4A-FC71E65B70BC}" srcOrd="4" destOrd="0" presId="urn:microsoft.com/office/officeart/2005/8/layout/cycle5"/>
    <dgm:cxn modelId="{A9D8D9E4-B551-4E11-B63B-8D8BBBA53AEE}" type="presParOf" srcId="{010BE662-CBDC-4028-B4F5-606AE4049D71}" destId="{CEFE9AB7-1480-4C07-B891-7D0C91547B52}" srcOrd="5" destOrd="0" presId="urn:microsoft.com/office/officeart/2005/8/layout/cycle5"/>
    <dgm:cxn modelId="{7156FF5D-22EF-419D-A0C8-8971B85BB119}" type="presParOf" srcId="{010BE662-CBDC-4028-B4F5-606AE4049D71}" destId="{5DFA63F3-7ACD-4907-BBB3-B6013F751047}" srcOrd="6" destOrd="0" presId="urn:microsoft.com/office/officeart/2005/8/layout/cycle5"/>
    <dgm:cxn modelId="{5B0D947A-976B-4CAC-8260-040A6D597AE1}" type="presParOf" srcId="{010BE662-CBDC-4028-B4F5-606AE4049D71}" destId="{DADDB92C-C596-4991-92B5-E90896BD70D9}" srcOrd="7" destOrd="0" presId="urn:microsoft.com/office/officeart/2005/8/layout/cycle5"/>
    <dgm:cxn modelId="{A64337BE-53D9-466D-A475-C77071885E56}" type="presParOf" srcId="{010BE662-CBDC-4028-B4F5-606AE4049D71}" destId="{1518953A-E234-405A-AC30-44EC54768014}" srcOrd="8" destOrd="0" presId="urn:microsoft.com/office/officeart/2005/8/layout/cycle5"/>
    <dgm:cxn modelId="{3F2EEFF1-94F0-4407-A067-614C19E8A22D}" type="presParOf" srcId="{010BE662-CBDC-4028-B4F5-606AE4049D71}" destId="{E1E8AC0E-72FE-4CB1-B7E5-FB53A73EF154}" srcOrd="9" destOrd="0" presId="urn:microsoft.com/office/officeart/2005/8/layout/cycle5"/>
    <dgm:cxn modelId="{5424451F-CD78-42C6-8D39-C2EC880F65FD}" type="presParOf" srcId="{010BE662-CBDC-4028-B4F5-606AE4049D71}" destId="{67496436-53AD-4BE5-9C94-1289608771F2}" srcOrd="10" destOrd="0" presId="urn:microsoft.com/office/officeart/2005/8/layout/cycle5"/>
    <dgm:cxn modelId="{0E7AB0D6-B962-4377-BDC5-B3B9556D0DA3}" type="presParOf" srcId="{010BE662-CBDC-4028-B4F5-606AE4049D71}" destId="{024239CB-3F66-4CA5-9DAB-E9EF646848F8}" srcOrd="11" destOrd="0" presId="urn:microsoft.com/office/officeart/2005/8/layout/cycle5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8FB3E47-36DA-4487-A779-F76D5A7557FE}">
      <dsp:nvSpPr>
        <dsp:cNvPr id="0" name=""/>
        <dsp:cNvSpPr/>
      </dsp:nvSpPr>
      <dsp:spPr>
        <a:xfrm>
          <a:off x="3536276" y="1007"/>
          <a:ext cx="1929677" cy="125429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cs-CZ" sz="2000" kern="1200">
              <a:latin typeface="Calibri Light" panose="020F0302020204030204"/>
            </a:rPr>
            <a:t>Vývoj</a:t>
          </a:r>
          <a:endParaRPr lang="cs-CZ" sz="2000" kern="1200"/>
        </a:p>
      </dsp:txBody>
      <dsp:txXfrm>
        <a:off x="3597505" y="62236"/>
        <a:ext cx="1807219" cy="1131832"/>
      </dsp:txXfrm>
    </dsp:sp>
    <dsp:sp modelId="{5CB3B270-413D-4068-BD62-14A8D67D3AA1}">
      <dsp:nvSpPr>
        <dsp:cNvPr id="0" name=""/>
        <dsp:cNvSpPr/>
      </dsp:nvSpPr>
      <dsp:spPr>
        <a:xfrm>
          <a:off x="2427713" y="628152"/>
          <a:ext cx="4146804" cy="4146804"/>
        </a:xfrm>
        <a:custGeom>
          <a:avLst/>
          <a:gdLst/>
          <a:ahLst/>
          <a:cxnLst/>
          <a:rect l="0" t="0" r="0" b="0"/>
          <a:pathLst>
            <a:path>
              <a:moveTo>
                <a:pt x="3304968" y="405396"/>
              </a:moveTo>
              <a:arcTo wR="2073402" hR="2073402" stAng="18386411" swAng="1634749"/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A4739FA-DD7A-4DDA-989C-91F96448B3E0}">
      <dsp:nvSpPr>
        <dsp:cNvPr id="0" name=""/>
        <dsp:cNvSpPr/>
      </dsp:nvSpPr>
      <dsp:spPr>
        <a:xfrm>
          <a:off x="5609678" y="2074409"/>
          <a:ext cx="1929677" cy="125429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cs-CZ" sz="2000" kern="1200">
              <a:latin typeface="Calibri Light" panose="020F0302020204030204"/>
            </a:rPr>
            <a:t>Testování v ostrém provozu</a:t>
          </a:r>
          <a:endParaRPr lang="cs-CZ" sz="2000" kern="1200"/>
        </a:p>
      </dsp:txBody>
      <dsp:txXfrm>
        <a:off x="5670907" y="2135638"/>
        <a:ext cx="1807219" cy="1131832"/>
      </dsp:txXfrm>
    </dsp:sp>
    <dsp:sp modelId="{CEFE9AB7-1480-4C07-B891-7D0C91547B52}">
      <dsp:nvSpPr>
        <dsp:cNvPr id="0" name=""/>
        <dsp:cNvSpPr/>
      </dsp:nvSpPr>
      <dsp:spPr>
        <a:xfrm>
          <a:off x="2427713" y="628152"/>
          <a:ext cx="4146804" cy="4146804"/>
        </a:xfrm>
        <a:custGeom>
          <a:avLst/>
          <a:gdLst/>
          <a:ahLst/>
          <a:cxnLst/>
          <a:rect l="0" t="0" r="0" b="0"/>
          <a:pathLst>
            <a:path>
              <a:moveTo>
                <a:pt x="3931954" y="2992521"/>
              </a:moveTo>
              <a:arcTo wR="2073402" hR="2073402" stAng="1578840" swAng="1634749"/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DFA63F3-7ACD-4907-BBB3-B6013F751047}">
      <dsp:nvSpPr>
        <dsp:cNvPr id="0" name=""/>
        <dsp:cNvSpPr/>
      </dsp:nvSpPr>
      <dsp:spPr>
        <a:xfrm>
          <a:off x="3536276" y="4147812"/>
          <a:ext cx="1929677" cy="125429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cs-CZ" sz="2000" kern="1200">
              <a:latin typeface="Calibri Light" panose="020F0302020204030204"/>
            </a:rPr>
            <a:t>Připomínkování</a:t>
          </a:r>
        </a:p>
      </dsp:txBody>
      <dsp:txXfrm>
        <a:off x="3597505" y="4209041"/>
        <a:ext cx="1807219" cy="1131832"/>
      </dsp:txXfrm>
    </dsp:sp>
    <dsp:sp modelId="{1518953A-E234-405A-AC30-44EC54768014}">
      <dsp:nvSpPr>
        <dsp:cNvPr id="0" name=""/>
        <dsp:cNvSpPr/>
      </dsp:nvSpPr>
      <dsp:spPr>
        <a:xfrm>
          <a:off x="2427713" y="628152"/>
          <a:ext cx="4146804" cy="4146804"/>
        </a:xfrm>
        <a:custGeom>
          <a:avLst/>
          <a:gdLst/>
          <a:ahLst/>
          <a:cxnLst/>
          <a:rect l="0" t="0" r="0" b="0"/>
          <a:pathLst>
            <a:path>
              <a:moveTo>
                <a:pt x="841836" y="3741407"/>
              </a:moveTo>
              <a:arcTo wR="2073402" hR="2073402" stAng="7586411" swAng="1634749"/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1E8AC0E-72FE-4CB1-B7E5-FB53A73EF154}">
      <dsp:nvSpPr>
        <dsp:cNvPr id="0" name=""/>
        <dsp:cNvSpPr/>
      </dsp:nvSpPr>
      <dsp:spPr>
        <a:xfrm>
          <a:off x="1462874" y="2074409"/>
          <a:ext cx="1929677" cy="125429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cs-CZ" sz="2000" kern="1200">
              <a:latin typeface="Calibri Light" panose="020F0302020204030204"/>
            </a:rPr>
            <a:t>Analýza</a:t>
          </a:r>
          <a:endParaRPr lang="cs-CZ" sz="2000" kern="1200"/>
        </a:p>
      </dsp:txBody>
      <dsp:txXfrm>
        <a:off x="1524103" y="2135638"/>
        <a:ext cx="1807219" cy="1131832"/>
      </dsp:txXfrm>
    </dsp:sp>
    <dsp:sp modelId="{024239CB-3F66-4CA5-9DAB-E9EF646848F8}">
      <dsp:nvSpPr>
        <dsp:cNvPr id="0" name=""/>
        <dsp:cNvSpPr/>
      </dsp:nvSpPr>
      <dsp:spPr>
        <a:xfrm>
          <a:off x="2427713" y="628152"/>
          <a:ext cx="4146804" cy="4146804"/>
        </a:xfrm>
        <a:custGeom>
          <a:avLst/>
          <a:gdLst/>
          <a:ahLst/>
          <a:cxnLst/>
          <a:rect l="0" t="0" r="0" b="0"/>
          <a:pathLst>
            <a:path>
              <a:moveTo>
                <a:pt x="214849" y="1154283"/>
              </a:moveTo>
              <a:arcTo wR="2073402" hR="2073402" stAng="12378840" swAng="1634749"/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ycle5">
  <dgm:title val=""/>
  <dgm:desc val=""/>
  <dgm:catLst>
    <dgm:cat type="cycle" pri="3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9">
      <dgm:if name="Name10" func="var" arg="dir" op="equ" val="norm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if>
      <dgm:else name="Name11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fact="-1"/>
          <dgm:constr type="diam" for="ch" refType="diam" op="equ" fact="-1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else>
    </dgm:choose>
    <dgm:ruleLst/>
    <dgm:forEach name="Name12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/>
        </dgm:shape>
        <dgm:presOf axis="desOrSelf" ptType="node"/>
        <dgm:constrLst>
          <dgm:constr type="h" refType="w" fact="0.65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choose name="Name13">
        <dgm:if name="Name14" axis="par ch" ptType="doc node" func="cnt" op="gt" val="1">
          <dgm:layoutNode name="spNode">
            <dgm:alg type="sp"/>
            <dgm:shape xmlns:r="http://schemas.openxmlformats.org/officeDocument/2006/relationships" r:blip="">
              <dgm:adjLst/>
            </dgm:shape>
            <dgm:presOf/>
            <dgm:constrLst>
              <dgm:constr type="h" refType="w"/>
            </dgm:constrLst>
            <dgm:ruleLst/>
          </dgm:layoutNode>
          <dgm:forEach name="Name15" axis="followSib" ptType="sibTrans" hideLastTrans="0" cnt="1">
            <dgm:layoutNode name="sibTrans">
              <dgm:alg type="conn">
                <dgm:param type="dim" val="1D"/>
                <dgm:param type="connRout" val="curve"/>
                <dgm:param type="begPts" val="radial"/>
                <dgm:param type="endPts" val="radial"/>
              </dgm:alg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65"/>
                <dgm:constr type="connDist"/>
                <dgm:constr type="begPad" refType="connDist" fact="0.2"/>
                <dgm:constr type="endPad" refType="connDist" fact="0.2"/>
              </dgm:constrLst>
              <dgm:ruleLst/>
            </dgm:layoutNode>
          </dgm:forEach>
        </dgm:if>
        <dgm:else name="Name16"/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62C013D-3C9B-4D7C-B1A3-6577486CBCDD}" type="datetimeFigureOut">
              <a:rPr lang="en-GB" smtClean="0"/>
              <a:t>09/10/2024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8B7D56E-FCC1-45B8-8AD8-8843E872D3E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774121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18E8ACE-5C9D-4E96-8FB8-434C820E4C4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473083F-CC4D-4102-BA82-6AE51080067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2C08382-BEF7-4E54-9AD8-3E505DA362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91C890-8411-4485-B924-51FA511038DE}" type="datetimeFigureOut">
              <a:rPr lang="en-GB" smtClean="0"/>
              <a:t>09/10/2024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4EF6B78-E59F-4388-8A02-D37C7DE973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9688030-8434-4489-8104-D77AD0B421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452847-26D5-45F1-8016-31D2948B8B9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8039794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DF14B25-849A-4A53-8E90-4CF5D5F695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FD47FD1-41FE-4539-8988-84EA6AC7F9C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6D2AE1B-7F46-4048-9FF9-C69D6BC0E6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91C890-8411-4485-B924-51FA511038DE}" type="datetimeFigureOut">
              <a:rPr lang="en-GB" smtClean="0"/>
              <a:t>09/10/2024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B719F9A-04F7-4CC0-9000-D6A1AAF1B7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B733F4C-069F-4F26-A9B4-FD7CFF1C6B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452847-26D5-45F1-8016-31D2948B8B9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9117257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21A8C05-F296-4246-AA5F-1AE9AA7F80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E336CAA-89CC-4CE6-AA61-45B6BC0284F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7EE8BBD-DA86-4978-AF3C-4BD31BF168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91C890-8411-4485-B924-51FA511038DE}" type="datetimeFigureOut">
              <a:rPr lang="en-GB" smtClean="0"/>
              <a:t>09/10/2024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EA5440D-8919-4084-A37C-4EDFE77999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99A372A-8EF7-44B2-AD1F-3136B630D8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452847-26D5-45F1-8016-31D2948B8B9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220901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94B233-2729-4974-9ABD-47C0D7FE26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A38D3CE-4910-42CF-9B0A-71A8C48390D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6BEA034-4BE3-42DC-B33F-1AED8DF1C5C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1471B4-CE41-40B5-9973-624ED2366A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91C890-8411-4485-B924-51FA511038DE}" type="datetimeFigureOut">
              <a:rPr lang="en-GB" smtClean="0"/>
              <a:t>09/10/2024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BAA9B82-69DC-457A-9588-246D5969F7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7514EBC-CA6D-491A-B87C-AF7FCEE4DC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452847-26D5-45F1-8016-31D2948B8B9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0180741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9D6DCD-AAE4-4A1D-B30C-9AF3080CEB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9B5BC86-666A-4A18-9F77-E4E56F1712C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C94EFE7-6044-4F1A-84A3-F126D54E14F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0544368-953B-4C0C-99F7-B7E7096DFE8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CBA74B4-CF59-4E4D-8A6C-89DF930DFF9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C3FBC1DB-BC76-4384-A584-92FB5B26CA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91C890-8411-4485-B924-51FA511038DE}" type="datetimeFigureOut">
              <a:rPr lang="en-GB" smtClean="0"/>
              <a:t>09/10/2024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17988DFF-8E10-4C60-AC86-ADD166DEB9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5B5A478-9861-42F6-B1F9-6EDB0B221C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452847-26D5-45F1-8016-31D2948B8B9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0684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6F821D7-7E66-421F-9C6C-8D118FB003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E2C9383-638B-41F2-BFD2-CDF4DCCF99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91C890-8411-4485-B924-51FA511038DE}" type="datetimeFigureOut">
              <a:rPr lang="en-GB" smtClean="0"/>
              <a:t>09/10/2024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BC6D97F-33E4-473C-AFC9-75B95332C6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AD98392-6354-4286-805D-81DDD148FC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452847-26D5-45F1-8016-31D2948B8B9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429431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4487747-3B40-48EA-B4C4-BC4F21533D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91C890-8411-4485-B924-51FA511038DE}" type="datetimeFigureOut">
              <a:rPr lang="en-GB" smtClean="0"/>
              <a:t>09/10/2024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4676C0B-EEA7-4391-BD37-D10532ED57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3124112-EE5D-48EE-9853-ECFEE92485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452847-26D5-45F1-8016-31D2948B8B9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79146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6AB293-AFDD-4B5C-B49F-5207E81F19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DC49032-F437-456F-9B72-634AC00E3CF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09DACD9-B1D7-419F-8B59-5F37BA677F3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AD37035-BBE7-4521-99E1-FB342966D2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91C890-8411-4485-B924-51FA511038DE}" type="datetimeFigureOut">
              <a:rPr lang="en-GB" smtClean="0"/>
              <a:t>09/10/2024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CDF1442-BF77-470C-BCDC-90A8813F7C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5303B04-6435-4D64-BD81-5D0E6B727C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452847-26D5-45F1-8016-31D2948B8B9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29927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901A87-A2CB-431B-A2F7-71FB684881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C34F7DC-13D5-4E01-8D38-1EA60EF164E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FDC36ED-2D60-4891-9404-6D72FBBD568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C4B71F4-9090-43DD-8EED-E260BD8E7D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91C890-8411-4485-B924-51FA511038DE}" type="datetimeFigureOut">
              <a:rPr lang="en-GB" smtClean="0"/>
              <a:t>09/10/2024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6081E4D-F6FD-48C1-BDAC-1F0B40725B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863D59A-D21C-4F7E-B7E5-514612CFC9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452847-26D5-45F1-8016-31D2948B8B9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8257143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3B9726-9F96-47BE-B87F-6C2B6464E8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A11C101-D950-4AC1-8BFB-4B5582B2C00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5861785-5F22-40FF-9DC7-41D42A1CD3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91C890-8411-4485-B924-51FA511038DE}" type="datetimeFigureOut">
              <a:rPr lang="en-GB" smtClean="0"/>
              <a:t>09/10/2024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CD171E2-DA5A-4925-B3C3-F9C25C0BF6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E8C345-A02F-4E72-86F2-7ACE58CEC2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452847-26D5-45F1-8016-31D2948B8B9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1509154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C7C12A1E-4AB5-4E89-8CE1-99743022D02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9C7B9BD-0E38-4738-B393-0979F456FAA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37A830A-7B60-4B0E-BA43-16EE41A735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91C890-8411-4485-B924-51FA511038DE}" type="datetimeFigureOut">
              <a:rPr lang="en-GB" smtClean="0"/>
              <a:t>09/10/2024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7714EFB-B1CF-4DAA-A817-B604BAFA46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91E4F5D-5584-45D5-A030-0F9B1B00E9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452847-26D5-45F1-8016-31D2948B8B9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662551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170DE1F-3A76-4487-9708-541E089926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573A568-9F97-4150-98F8-CDB5E8F37E4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8155F1-566B-45AA-A6C8-C5F438056A9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C91C890-8411-4485-B924-51FA511038DE}" type="datetimeFigureOut">
              <a:rPr lang="en-GB" smtClean="0"/>
              <a:t>09/10/2024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71E77D9-C394-40D7-A5DA-B4CAA02CCEA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418E33F-69F6-4A9B-AA59-7B8D38DB9F0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1452847-26D5-45F1-8016-31D2948B8B9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778868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876301" y="2947392"/>
            <a:ext cx="10348748" cy="22775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>
                <a:solidFill>
                  <a:schemeClr val="bg2">
                    <a:lumMod val="50000"/>
                  </a:schemeClr>
                </a:solidFill>
              </a:rPr>
              <a:t>   </a:t>
            </a:r>
          </a:p>
          <a:p>
            <a:r>
              <a:rPr lang="cs-CZ" sz="4400" b="1">
                <a:solidFill>
                  <a:schemeClr val="bg2">
                    <a:lumMod val="50000"/>
                  </a:schemeClr>
                </a:solidFill>
              </a:rPr>
              <a:t>Integrace spisových služeb s aplikací Bakaláři – přijímací řízení</a:t>
            </a:r>
            <a:endParaRPr lang="en-GB" sz="3600">
              <a:solidFill>
                <a:schemeClr val="bg2">
                  <a:lumMod val="50000"/>
                </a:schemeClr>
              </a:solidFill>
            </a:endParaRPr>
          </a:p>
        </p:txBody>
      </p:sp>
      <p:pic>
        <p:nvPicPr>
          <p:cNvPr id="5" name="Picture 4" descr="Logo&#10;&#10;Description automatically generated">
            <a:extLst>
              <a:ext uri="{FF2B5EF4-FFF2-40B4-BE49-F238E27FC236}">
                <a16:creationId xmlns:a16="http://schemas.microsoft.com/office/drawing/2014/main" id="{BDA628C0-0DE6-4A64-80C1-CBF2F1D5949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638" y="974260"/>
            <a:ext cx="8096250" cy="30540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900046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7" name="Straight Connector 96">
            <a:extLst>
              <a:ext uri="{FF2B5EF4-FFF2-40B4-BE49-F238E27FC236}">
                <a16:creationId xmlns:a16="http://schemas.microsoft.com/office/drawing/2014/main" id="{EA71535C-758B-C05A-B1A8-429939D9A5C7}"/>
              </a:ext>
            </a:extLst>
          </p:cNvPr>
          <p:cNvCxnSpPr>
            <a:cxnSpLocks/>
          </p:cNvCxnSpPr>
          <p:nvPr/>
        </p:nvCxnSpPr>
        <p:spPr>
          <a:xfrm>
            <a:off x="371475" y="962952"/>
            <a:ext cx="11563350" cy="0"/>
          </a:xfrm>
          <a:prstGeom prst="line">
            <a:avLst/>
          </a:prstGeom>
          <a:ln w="9525">
            <a:solidFill>
              <a:schemeClr val="bg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8" name="TextBox 97">
            <a:extLst>
              <a:ext uri="{FF2B5EF4-FFF2-40B4-BE49-F238E27FC236}">
                <a16:creationId xmlns:a16="http://schemas.microsoft.com/office/drawing/2014/main" id="{2CE1C37C-00A9-D55A-A68B-679DC15A4AA0}"/>
              </a:ext>
            </a:extLst>
          </p:cNvPr>
          <p:cNvSpPr txBox="1"/>
          <p:nvPr/>
        </p:nvSpPr>
        <p:spPr>
          <a:xfrm>
            <a:off x="381000" y="347958"/>
            <a:ext cx="11439525" cy="5959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cs-CZ" sz="3200" err="1">
                <a:solidFill>
                  <a:schemeClr val="bg2">
                    <a:lumMod val="50000"/>
                  </a:schemeClr>
                </a:solidFill>
              </a:rPr>
              <a:t>Work</a:t>
            </a:r>
            <a:r>
              <a:rPr lang="cs-CZ" sz="3200">
                <a:solidFill>
                  <a:schemeClr val="bg2">
                    <a:lumMod val="50000"/>
                  </a:schemeClr>
                </a:solidFill>
              </a:rPr>
              <a:t> </a:t>
            </a:r>
            <a:r>
              <a:rPr lang="cs-CZ" sz="3200" err="1">
                <a:solidFill>
                  <a:schemeClr val="bg2">
                    <a:lumMod val="50000"/>
                  </a:schemeClr>
                </a:solidFill>
              </a:rPr>
              <a:t>flow</a:t>
            </a:r>
            <a:r>
              <a:rPr lang="cs-CZ" sz="3200">
                <a:solidFill>
                  <a:schemeClr val="bg2">
                    <a:lumMod val="50000"/>
                  </a:schemeClr>
                </a:solidFill>
              </a:rPr>
              <a:t> pro přijímací řízení</a:t>
            </a:r>
            <a:endParaRPr lang="en-GB" sz="3200">
              <a:solidFill>
                <a:schemeClr val="bg2">
                  <a:lumMod val="50000"/>
                </a:schemeClr>
              </a:solidFill>
            </a:endParaRPr>
          </a:p>
        </p:txBody>
      </p:sp>
      <p:pic>
        <p:nvPicPr>
          <p:cNvPr id="99" name="Picture 98" descr="Logo&#10;&#10;Description automatically generated">
            <a:extLst>
              <a:ext uri="{FF2B5EF4-FFF2-40B4-BE49-F238E27FC236}">
                <a16:creationId xmlns:a16="http://schemas.microsoft.com/office/drawing/2014/main" id="{7C716317-62E5-7A2C-D44D-853AE7518F9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529" t="12855" r="66295" b="13229"/>
          <a:stretch/>
        </p:blipFill>
        <p:spPr>
          <a:xfrm>
            <a:off x="11001747" y="-3899"/>
            <a:ext cx="1104178" cy="1055201"/>
          </a:xfrm>
          <a:prstGeom prst="rect">
            <a:avLst/>
          </a:prstGeom>
          <a:solidFill>
            <a:schemeClr val="bg1"/>
          </a:solidFill>
        </p:spPr>
      </p:pic>
      <p:graphicFrame>
        <p:nvGraphicFramePr>
          <p:cNvPr id="3" name="Tabulka 2">
            <a:extLst>
              <a:ext uri="{FF2B5EF4-FFF2-40B4-BE49-F238E27FC236}">
                <a16:creationId xmlns:a16="http://schemas.microsoft.com/office/drawing/2014/main" id="{A5833145-7438-4D1E-8CC7-1C11D30141E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27659773"/>
              </p:ext>
            </p:extLst>
          </p:nvPr>
        </p:nvGraphicFramePr>
        <p:xfrm>
          <a:off x="380999" y="1295747"/>
          <a:ext cx="11439525" cy="533365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92427">
                  <a:extLst>
                    <a:ext uri="{9D8B030D-6E8A-4147-A177-3AD203B41FA5}">
                      <a16:colId xmlns:a16="http://schemas.microsoft.com/office/drawing/2014/main" val="1193822920"/>
                    </a:ext>
                  </a:extLst>
                </a:gridCol>
                <a:gridCol w="6933923">
                  <a:extLst>
                    <a:ext uri="{9D8B030D-6E8A-4147-A177-3AD203B41FA5}">
                      <a16:colId xmlns:a16="http://schemas.microsoft.com/office/drawing/2014/main" val="1561759766"/>
                    </a:ext>
                  </a:extLst>
                </a:gridCol>
                <a:gridCol w="3813175">
                  <a:extLst>
                    <a:ext uri="{9D8B030D-6E8A-4147-A177-3AD203B41FA5}">
                      <a16:colId xmlns:a16="http://schemas.microsoft.com/office/drawing/2014/main" val="4055152485"/>
                    </a:ext>
                  </a:extLst>
                </a:gridCol>
              </a:tblGrid>
              <a:tr h="761951">
                <a:tc>
                  <a:txBody>
                    <a:bodyPr/>
                    <a:lstStyle/>
                    <a:p>
                      <a:pPr algn="ctr"/>
                      <a:endParaRPr lang="cs-CZ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/>
                        <a:t>Klíčové body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/>
                        <a:t>Aplikace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648108429"/>
                  </a:ext>
                </a:extLst>
              </a:tr>
              <a:tr h="761951">
                <a:tc>
                  <a:txBody>
                    <a:bodyPr/>
                    <a:lstStyle/>
                    <a:p>
                      <a:pPr algn="ctr"/>
                      <a:r>
                        <a:rPr lang="cs-CZ"/>
                        <a:t>1.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/>
                        <a:t>Přijetí přihlášky (fyzicky/elektronicky)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/>
                        <a:t>Spisová služba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852095640"/>
                  </a:ext>
                </a:extLst>
              </a:tr>
              <a:tr h="761951">
                <a:tc>
                  <a:txBody>
                    <a:bodyPr/>
                    <a:lstStyle/>
                    <a:p>
                      <a:pPr algn="ctr"/>
                      <a:r>
                        <a:rPr lang="cs-CZ"/>
                        <a:t>2.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/>
                        <a:t>Založení spisu a předání spisu BAK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/>
                        <a:t>Spisová služba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568112286"/>
                  </a:ext>
                </a:extLst>
              </a:tr>
              <a:tr h="761951">
                <a:tc>
                  <a:txBody>
                    <a:bodyPr/>
                    <a:lstStyle/>
                    <a:p>
                      <a:pPr algn="ctr"/>
                      <a:r>
                        <a:rPr lang="cs-CZ"/>
                        <a:t>3.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/>
                        <a:t>Evidence spisu v BAK včetně 1. dokumentu (přihláška)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/>
                        <a:t>BAK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021208823"/>
                  </a:ext>
                </a:extLst>
              </a:tr>
              <a:tr h="761951">
                <a:tc>
                  <a:txBody>
                    <a:bodyPr/>
                    <a:lstStyle/>
                    <a:p>
                      <a:pPr algn="ctr"/>
                      <a:r>
                        <a:rPr lang="cs-CZ"/>
                        <a:t>4.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/>
                        <a:t>Vytváření vlastních dokumentů a zakládání do spisu – synchronizace </a:t>
                      </a:r>
                      <a:r>
                        <a:rPr lang="cs-CZ" err="1"/>
                        <a:t>metadat</a:t>
                      </a:r>
                      <a:r>
                        <a:rPr lang="cs-CZ"/>
                        <a:t> se spisovou službou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/>
                        <a:t>BAK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237202759"/>
                  </a:ext>
                </a:extLst>
              </a:tr>
              <a:tr h="761951">
                <a:tc>
                  <a:txBody>
                    <a:bodyPr/>
                    <a:lstStyle/>
                    <a:p>
                      <a:pPr algn="ctr"/>
                      <a:r>
                        <a:rPr lang="cs-CZ"/>
                        <a:t>5.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/>
                        <a:t>Ukončení správního řízení a předání spisu do spisové služba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/>
                        <a:t>BAK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247557517"/>
                  </a:ext>
                </a:extLst>
              </a:tr>
              <a:tr h="761951">
                <a:tc>
                  <a:txBody>
                    <a:bodyPr/>
                    <a:lstStyle/>
                    <a:p>
                      <a:pPr algn="ctr"/>
                      <a:r>
                        <a:rPr lang="cs-CZ"/>
                        <a:t>6.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/>
                        <a:t>Uložení spisu ve spisové službě pro potřebu archivace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/>
                        <a:t>Spisová služba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70258888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5645835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7" name="Straight Connector 96">
            <a:extLst>
              <a:ext uri="{FF2B5EF4-FFF2-40B4-BE49-F238E27FC236}">
                <a16:creationId xmlns:a16="http://schemas.microsoft.com/office/drawing/2014/main" id="{EA71535C-758B-C05A-B1A8-429939D9A5C7}"/>
              </a:ext>
            </a:extLst>
          </p:cNvPr>
          <p:cNvCxnSpPr>
            <a:cxnSpLocks/>
          </p:cNvCxnSpPr>
          <p:nvPr/>
        </p:nvCxnSpPr>
        <p:spPr>
          <a:xfrm>
            <a:off x="371475" y="962952"/>
            <a:ext cx="11563350" cy="0"/>
          </a:xfrm>
          <a:prstGeom prst="line">
            <a:avLst/>
          </a:prstGeom>
          <a:ln w="9525">
            <a:solidFill>
              <a:schemeClr val="bg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8" name="TextBox 97">
            <a:extLst>
              <a:ext uri="{FF2B5EF4-FFF2-40B4-BE49-F238E27FC236}">
                <a16:creationId xmlns:a16="http://schemas.microsoft.com/office/drawing/2014/main" id="{2CE1C37C-00A9-D55A-A68B-679DC15A4AA0}"/>
              </a:ext>
            </a:extLst>
          </p:cNvPr>
          <p:cNvSpPr txBox="1"/>
          <p:nvPr/>
        </p:nvSpPr>
        <p:spPr>
          <a:xfrm>
            <a:off x="381000" y="347958"/>
            <a:ext cx="11439525" cy="5959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cs-CZ" sz="3200">
                <a:solidFill>
                  <a:schemeClr val="bg2">
                    <a:lumMod val="50000"/>
                  </a:schemeClr>
                </a:solidFill>
              </a:rPr>
              <a:t>Aktivity s dokumenty detailně</a:t>
            </a:r>
            <a:endParaRPr lang="en-GB" sz="3200">
              <a:solidFill>
                <a:schemeClr val="bg2">
                  <a:lumMod val="50000"/>
                </a:schemeClr>
              </a:solidFill>
            </a:endParaRPr>
          </a:p>
        </p:txBody>
      </p:sp>
      <p:pic>
        <p:nvPicPr>
          <p:cNvPr id="99" name="Picture 98" descr="Logo&#10;&#10;Description automatically generated">
            <a:extLst>
              <a:ext uri="{FF2B5EF4-FFF2-40B4-BE49-F238E27FC236}">
                <a16:creationId xmlns:a16="http://schemas.microsoft.com/office/drawing/2014/main" id="{7C716317-62E5-7A2C-D44D-853AE7518F9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529" t="12855" r="66295" b="13229"/>
          <a:stretch/>
        </p:blipFill>
        <p:spPr>
          <a:xfrm>
            <a:off x="11001747" y="-3899"/>
            <a:ext cx="1104178" cy="1055201"/>
          </a:xfrm>
          <a:prstGeom prst="rect">
            <a:avLst/>
          </a:prstGeom>
          <a:solidFill>
            <a:schemeClr val="bg1"/>
          </a:solidFill>
        </p:spPr>
      </p:pic>
      <p:graphicFrame>
        <p:nvGraphicFramePr>
          <p:cNvPr id="5" name="Tabulka 4">
            <a:extLst>
              <a:ext uri="{FF2B5EF4-FFF2-40B4-BE49-F238E27FC236}">
                <a16:creationId xmlns:a16="http://schemas.microsoft.com/office/drawing/2014/main" id="{A613A237-9C83-4AEE-8829-5709C5039FF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4492968"/>
              </p:ext>
            </p:extLst>
          </p:nvPr>
        </p:nvGraphicFramePr>
        <p:xfrm>
          <a:off x="380999" y="1070364"/>
          <a:ext cx="11553825" cy="5435360"/>
        </p:xfrm>
        <a:graphic>
          <a:graphicData uri="http://schemas.openxmlformats.org/drawingml/2006/table">
            <a:tbl>
              <a:tblPr/>
              <a:tblGrid>
                <a:gridCol w="3314100">
                  <a:extLst>
                    <a:ext uri="{9D8B030D-6E8A-4147-A177-3AD203B41FA5}">
                      <a16:colId xmlns:a16="http://schemas.microsoft.com/office/drawing/2014/main" val="1622620576"/>
                    </a:ext>
                  </a:extLst>
                </a:gridCol>
                <a:gridCol w="1702573">
                  <a:extLst>
                    <a:ext uri="{9D8B030D-6E8A-4147-A177-3AD203B41FA5}">
                      <a16:colId xmlns:a16="http://schemas.microsoft.com/office/drawing/2014/main" val="2362148226"/>
                    </a:ext>
                  </a:extLst>
                </a:gridCol>
                <a:gridCol w="1702573">
                  <a:extLst>
                    <a:ext uri="{9D8B030D-6E8A-4147-A177-3AD203B41FA5}">
                      <a16:colId xmlns:a16="http://schemas.microsoft.com/office/drawing/2014/main" val="404594704"/>
                    </a:ext>
                  </a:extLst>
                </a:gridCol>
                <a:gridCol w="3132006">
                  <a:extLst>
                    <a:ext uri="{9D8B030D-6E8A-4147-A177-3AD203B41FA5}">
                      <a16:colId xmlns:a16="http://schemas.microsoft.com/office/drawing/2014/main" val="737961721"/>
                    </a:ext>
                  </a:extLst>
                </a:gridCol>
                <a:gridCol w="1702573">
                  <a:extLst>
                    <a:ext uri="{9D8B030D-6E8A-4147-A177-3AD203B41FA5}">
                      <a16:colId xmlns:a16="http://schemas.microsoft.com/office/drawing/2014/main" val="2147022197"/>
                    </a:ext>
                  </a:extLst>
                </a:gridCol>
              </a:tblGrid>
              <a:tr h="203640"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b="1" i="0" u="none" strike="noStrike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Aktivita</a:t>
                      </a:r>
                    </a:p>
                  </a:txBody>
                  <a:tcPr marL="3906" marR="3906" marT="3906" marB="28124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A5A5A5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b="1" i="0" u="none" strike="noStrike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Typ dokumentu</a:t>
                      </a:r>
                    </a:p>
                  </a:txBody>
                  <a:tcPr marL="3906" marR="3906" marT="3906" marB="28124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A5A5A5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b="1" i="0" u="none" strike="noStrike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Aplikace</a:t>
                      </a:r>
                    </a:p>
                  </a:txBody>
                  <a:tcPr marL="3906" marR="3906" marT="3906" marB="28124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A5A5A5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b="1" i="0" u="none" strike="noStrike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Popis kroku</a:t>
                      </a:r>
                    </a:p>
                  </a:txBody>
                  <a:tcPr marL="3906" marR="3906" marT="3906" marB="28124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A5A5A5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b="1" i="0" u="none" strike="noStrike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Forma</a:t>
                      </a:r>
                    </a:p>
                  </a:txBody>
                  <a:tcPr marL="3906" marR="3906" marT="3906" marB="28124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A5A5A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0762065"/>
                  </a:ext>
                </a:extLst>
              </a:tr>
              <a:tr h="203640"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Přijetí dokumentu přihlášky</a:t>
                      </a:r>
                    </a:p>
                  </a:txBody>
                  <a:tcPr marL="3906" marR="3906" marT="3906" marB="28124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Přihláška</a:t>
                      </a:r>
                    </a:p>
                  </a:txBody>
                  <a:tcPr marL="3906" marR="3906" marT="3906" marB="28124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DiPSy</a:t>
                      </a:r>
                    </a:p>
                  </a:txBody>
                  <a:tcPr marL="3906" marR="3906" marT="3906" marB="28124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Vyplnění formuláře zákonným zastupcem</a:t>
                      </a:r>
                    </a:p>
                  </a:txBody>
                  <a:tcPr marL="3906" marR="3906" marT="3906" marB="28124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automaticky</a:t>
                      </a:r>
                    </a:p>
                  </a:txBody>
                  <a:tcPr marL="3906" marR="3906" marT="3906" marB="28124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2EFD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66516057"/>
                  </a:ext>
                </a:extLst>
              </a:tr>
              <a:tr h="203640"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Založení dokumentu</a:t>
                      </a:r>
                    </a:p>
                  </a:txBody>
                  <a:tcPr marL="3906" marR="3906" marT="3906" marB="28124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Přihláška</a:t>
                      </a:r>
                    </a:p>
                  </a:txBody>
                  <a:tcPr marL="3906" marR="3906" marT="3906" marB="28124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Spisová služba</a:t>
                      </a:r>
                    </a:p>
                  </a:txBody>
                  <a:tcPr marL="3906" marR="3906" marT="3906" marB="28124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Zavedení dokumentu s přihláškou do spisové služby</a:t>
                      </a:r>
                    </a:p>
                  </a:txBody>
                  <a:tcPr marL="3906" marR="3906" marT="3906" marB="28124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ručně</a:t>
                      </a:r>
                    </a:p>
                  </a:txBody>
                  <a:tcPr marL="3906" marR="3906" marT="3906" marB="28124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2EFD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64627317"/>
                  </a:ext>
                </a:extLst>
              </a:tr>
              <a:tr h="294098"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Přiložení obrazu dokumentu s přihláškou ve výstupním souborovém formátu</a:t>
                      </a:r>
                    </a:p>
                  </a:txBody>
                  <a:tcPr marL="3906" marR="3906" marT="3906" marB="28124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Přihláška</a:t>
                      </a:r>
                    </a:p>
                  </a:txBody>
                  <a:tcPr marL="3906" marR="3906" marT="3906" marB="28124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Spisová služba</a:t>
                      </a:r>
                    </a:p>
                  </a:txBody>
                  <a:tcPr marL="3906" marR="3906" marT="3906" marB="28124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Vložení skutečného textu dokumentu/přílohy do spisové služby ve výstupním souborovém formátu</a:t>
                      </a:r>
                    </a:p>
                  </a:txBody>
                  <a:tcPr marL="3906" marR="3906" marT="3906" marB="28124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ručně</a:t>
                      </a:r>
                    </a:p>
                  </a:txBody>
                  <a:tcPr marL="3906" marR="3906" marT="3906" marB="28124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2EFD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26040796"/>
                  </a:ext>
                </a:extLst>
              </a:tr>
              <a:tr h="294098"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Přiložení přílohy přihlášky</a:t>
                      </a:r>
                    </a:p>
                  </a:txBody>
                  <a:tcPr marL="3906" marR="3906" marT="3906" marB="28124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Přihláška</a:t>
                      </a:r>
                    </a:p>
                  </a:txBody>
                  <a:tcPr marL="3906" marR="3906" marT="3906" marB="28124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Spisová služba</a:t>
                      </a:r>
                    </a:p>
                  </a:txBody>
                  <a:tcPr marL="3906" marR="3906" marT="3906" marB="28124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Vložení skutečného textu dokumentu/přílohy do spisové služby ve výstupním souborovém formátu</a:t>
                      </a:r>
                    </a:p>
                  </a:txBody>
                  <a:tcPr marL="3906" marR="3906" marT="3906" marB="28124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ručně</a:t>
                      </a:r>
                    </a:p>
                  </a:txBody>
                  <a:tcPr marL="3906" marR="3906" marT="3906" marB="28124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2EFD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36820137"/>
                  </a:ext>
                </a:extLst>
              </a:tr>
              <a:tr h="203640">
                <a:tc>
                  <a:txBody>
                    <a:bodyPr/>
                    <a:lstStyle/>
                    <a:p>
                      <a:pPr algn="l" fontAlgn="b"/>
                      <a:r>
                        <a:rPr lang="pl-PL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Založení spisu nad dokumentem přihlášky</a:t>
                      </a:r>
                    </a:p>
                  </a:txBody>
                  <a:tcPr marL="3906" marR="3906" marT="3906" marB="28124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DEDED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Spis</a:t>
                      </a:r>
                    </a:p>
                  </a:txBody>
                  <a:tcPr marL="3906" marR="3906" marT="3906" marB="28124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DEDED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Spisová služba</a:t>
                      </a:r>
                    </a:p>
                  </a:txBody>
                  <a:tcPr marL="3906" marR="3906" marT="3906" marB="28124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DEDED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l-PL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Zařazení dokumentu spisu nad dokumentem přihlášky</a:t>
                      </a:r>
                    </a:p>
                  </a:txBody>
                  <a:tcPr marL="3906" marR="3906" marT="3906" marB="28124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DEDED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ručně</a:t>
                      </a:r>
                    </a:p>
                  </a:txBody>
                  <a:tcPr marL="3906" marR="3906" marT="3906" marB="28124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DEDE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40517714"/>
                  </a:ext>
                </a:extLst>
              </a:tr>
              <a:tr h="203640"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Založení dokumentu ve spisu</a:t>
                      </a:r>
                    </a:p>
                  </a:txBody>
                  <a:tcPr marL="3906" marR="3906" marT="3906" marB="28124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Pozvánka</a:t>
                      </a:r>
                    </a:p>
                  </a:txBody>
                  <a:tcPr marL="3906" marR="3906" marT="3906" marB="28124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Spisová služba</a:t>
                      </a:r>
                    </a:p>
                  </a:txBody>
                  <a:tcPr marL="3906" marR="3906" marT="3906" marB="28124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Založení dokumentu - bez přílohy</a:t>
                      </a:r>
                    </a:p>
                  </a:txBody>
                  <a:tcPr marL="3906" marR="3906" marT="3906" marB="28124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ručně</a:t>
                      </a:r>
                    </a:p>
                  </a:txBody>
                  <a:tcPr marL="3906" marR="3906" marT="3906" marB="28124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93124147"/>
                  </a:ext>
                </a:extLst>
              </a:tr>
              <a:tr h="203640"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Získání čísla jednacího</a:t>
                      </a:r>
                    </a:p>
                  </a:txBody>
                  <a:tcPr marL="3906" marR="3906" marT="3906" marB="28124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Pozvánka</a:t>
                      </a:r>
                    </a:p>
                  </a:txBody>
                  <a:tcPr marL="3906" marR="3906" marT="3906" marB="28124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Spisová služba</a:t>
                      </a:r>
                    </a:p>
                  </a:txBody>
                  <a:tcPr marL="3906" marR="3906" marT="3906" marB="28124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Přidělení čísla jednacího dokumentu</a:t>
                      </a:r>
                    </a:p>
                  </a:txBody>
                  <a:tcPr marL="3906" marR="3906" marT="3906" marB="28124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automaticky</a:t>
                      </a:r>
                    </a:p>
                  </a:txBody>
                  <a:tcPr marL="3906" marR="3906" marT="3906" marB="28124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15501131"/>
                  </a:ext>
                </a:extLst>
              </a:tr>
              <a:tr h="203640"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Evidence čísla jednacího</a:t>
                      </a:r>
                    </a:p>
                  </a:txBody>
                  <a:tcPr marL="3906" marR="3906" marT="3906" marB="28124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Pozvánka</a:t>
                      </a:r>
                    </a:p>
                  </a:txBody>
                  <a:tcPr marL="3906" marR="3906" marT="3906" marB="28124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DiPSy</a:t>
                      </a:r>
                    </a:p>
                  </a:txBody>
                  <a:tcPr marL="3906" marR="3906" marT="3906" marB="28124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Zadání čísla jednacího do DiPSy pro odeslání dokumentu</a:t>
                      </a:r>
                    </a:p>
                  </a:txBody>
                  <a:tcPr marL="3906" marR="3906" marT="3906" marB="28124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ručně</a:t>
                      </a:r>
                    </a:p>
                  </a:txBody>
                  <a:tcPr marL="3906" marR="3906" marT="3906" marB="28124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962337"/>
                  </a:ext>
                </a:extLst>
              </a:tr>
              <a:tr h="203640"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Vytvoření pozvánky</a:t>
                      </a:r>
                    </a:p>
                  </a:txBody>
                  <a:tcPr marL="3906" marR="3906" marT="3906" marB="28124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Pozvánka</a:t>
                      </a:r>
                    </a:p>
                  </a:txBody>
                  <a:tcPr marL="3906" marR="3906" marT="3906" marB="28124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DiPSy</a:t>
                      </a:r>
                    </a:p>
                  </a:txBody>
                  <a:tcPr marL="3906" marR="3906" marT="3906" marB="28124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l-PL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Vytvoření dokumentu s podporou šablony v DiPSy</a:t>
                      </a:r>
                    </a:p>
                  </a:txBody>
                  <a:tcPr marL="3906" marR="3906" marT="3906" marB="28124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ručně</a:t>
                      </a:r>
                    </a:p>
                  </a:txBody>
                  <a:tcPr marL="3906" marR="3906" marT="3906" marB="28124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77926903"/>
                  </a:ext>
                </a:extLst>
              </a:tr>
              <a:tr h="203640"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Odeslání pozvánky</a:t>
                      </a:r>
                    </a:p>
                  </a:txBody>
                  <a:tcPr marL="3906" marR="3906" marT="3906" marB="28124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Pozvánka</a:t>
                      </a:r>
                    </a:p>
                  </a:txBody>
                  <a:tcPr marL="3906" marR="3906" marT="3906" marB="28124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DiPSy</a:t>
                      </a:r>
                    </a:p>
                  </a:txBody>
                  <a:tcPr marL="3906" marR="3906" marT="3906" marB="28124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Odeslání dokumentu přes komunikační prostředí DiPSy</a:t>
                      </a:r>
                    </a:p>
                  </a:txBody>
                  <a:tcPr marL="3906" marR="3906" marT="3906" marB="28124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ručně</a:t>
                      </a:r>
                    </a:p>
                  </a:txBody>
                  <a:tcPr marL="3906" marR="3906" marT="3906" marB="28124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60807258"/>
                  </a:ext>
                </a:extLst>
              </a:tr>
              <a:tr h="203640">
                <a:tc>
                  <a:txBody>
                    <a:bodyPr/>
                    <a:lstStyle/>
                    <a:p>
                      <a:pPr algn="l" fontAlgn="b"/>
                      <a:r>
                        <a:rPr lang="pl-PL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Přiložení obrazu dokumentu s pozvánkou</a:t>
                      </a:r>
                    </a:p>
                  </a:txBody>
                  <a:tcPr marL="3906" marR="3906" marT="3906" marB="28124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Pozvánka</a:t>
                      </a:r>
                    </a:p>
                  </a:txBody>
                  <a:tcPr marL="3906" marR="3906" marT="3906" marB="28124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Spisová služba</a:t>
                      </a:r>
                    </a:p>
                  </a:txBody>
                  <a:tcPr marL="3906" marR="3906" marT="3906" marB="28124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Vložení skutečného textu dokumentu/přílohy do spisové služby</a:t>
                      </a:r>
                    </a:p>
                  </a:txBody>
                  <a:tcPr marL="3906" marR="3906" marT="3906" marB="28124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ručně</a:t>
                      </a:r>
                    </a:p>
                  </a:txBody>
                  <a:tcPr marL="3906" marR="3906" marT="3906" marB="28124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72573922"/>
                  </a:ext>
                </a:extLst>
              </a:tr>
              <a:tr h="203640"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Evidence data doručení</a:t>
                      </a:r>
                    </a:p>
                  </a:txBody>
                  <a:tcPr marL="3906" marR="3906" marT="3906" marB="28124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Pozvánka</a:t>
                      </a:r>
                    </a:p>
                  </a:txBody>
                  <a:tcPr marL="3906" marR="3906" marT="3906" marB="28124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Spisová služba</a:t>
                      </a:r>
                    </a:p>
                  </a:txBody>
                  <a:tcPr marL="3906" marR="3906" marT="3906" marB="28124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Přepis data doručení z DiPSy do spisové služby</a:t>
                      </a:r>
                    </a:p>
                  </a:txBody>
                  <a:tcPr marL="3906" marR="3906" marT="3906" marB="28124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ručně</a:t>
                      </a:r>
                    </a:p>
                  </a:txBody>
                  <a:tcPr marL="3906" marR="3906" marT="3906" marB="28124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09110048"/>
                  </a:ext>
                </a:extLst>
              </a:tr>
              <a:tr h="203640"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Založení dokumentu</a:t>
                      </a:r>
                    </a:p>
                  </a:txBody>
                  <a:tcPr marL="3906" marR="3906" marT="3906" marB="28124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Obecný odchozí dokument</a:t>
                      </a:r>
                    </a:p>
                  </a:txBody>
                  <a:tcPr marL="3906" marR="3906" marT="3906" marB="28124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Spisová služba</a:t>
                      </a:r>
                    </a:p>
                  </a:txBody>
                  <a:tcPr marL="3906" marR="3906" marT="3906" marB="28124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Založení dokumentu - bez přílohy</a:t>
                      </a:r>
                    </a:p>
                  </a:txBody>
                  <a:tcPr marL="3906" marR="3906" marT="3906" marB="28124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ručně</a:t>
                      </a:r>
                    </a:p>
                  </a:txBody>
                  <a:tcPr marL="3906" marR="3906" marT="3906" marB="28124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CE4D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8009473"/>
                  </a:ext>
                </a:extLst>
              </a:tr>
              <a:tr h="203640"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Získání čísla jednacího</a:t>
                      </a:r>
                    </a:p>
                  </a:txBody>
                  <a:tcPr marL="3906" marR="3906" marT="3906" marB="28124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Obecný odchozí dokument</a:t>
                      </a:r>
                    </a:p>
                  </a:txBody>
                  <a:tcPr marL="3906" marR="3906" marT="3906" marB="28124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Spisová služba</a:t>
                      </a:r>
                    </a:p>
                  </a:txBody>
                  <a:tcPr marL="3906" marR="3906" marT="3906" marB="28124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Přidělení čísla jednacího dokumentu</a:t>
                      </a:r>
                    </a:p>
                  </a:txBody>
                  <a:tcPr marL="3906" marR="3906" marT="3906" marB="28124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automaticky</a:t>
                      </a:r>
                    </a:p>
                  </a:txBody>
                  <a:tcPr marL="3906" marR="3906" marT="3906" marB="28124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CE4D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38412156"/>
                  </a:ext>
                </a:extLst>
              </a:tr>
              <a:tr h="203640"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Založení dokumentu do spisu</a:t>
                      </a:r>
                    </a:p>
                  </a:txBody>
                  <a:tcPr marL="3906" marR="3906" marT="3906" marB="28124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Obecný odchozí dokument</a:t>
                      </a:r>
                    </a:p>
                  </a:txBody>
                  <a:tcPr marL="3906" marR="3906" marT="3906" marB="28124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Spisová služba</a:t>
                      </a:r>
                    </a:p>
                  </a:txBody>
                  <a:tcPr marL="3906" marR="3906" marT="3906" marB="28124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Založení dokumentu do spisu</a:t>
                      </a:r>
                    </a:p>
                  </a:txBody>
                  <a:tcPr marL="3906" marR="3906" marT="3906" marB="28124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ručně</a:t>
                      </a:r>
                    </a:p>
                  </a:txBody>
                  <a:tcPr marL="3906" marR="3906" marT="3906" marB="28124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CE4D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88437130"/>
                  </a:ext>
                </a:extLst>
              </a:tr>
              <a:tr h="203640"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Evidence čísla jednacího</a:t>
                      </a:r>
                    </a:p>
                  </a:txBody>
                  <a:tcPr marL="3906" marR="3906" marT="3906" marB="28124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Obecný odchozí dokument</a:t>
                      </a:r>
                    </a:p>
                  </a:txBody>
                  <a:tcPr marL="3906" marR="3906" marT="3906" marB="28124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DiPSy</a:t>
                      </a:r>
                    </a:p>
                  </a:txBody>
                  <a:tcPr marL="3906" marR="3906" marT="3906" marB="28124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Zadání čísla jednacího do DiPSy pro odeslání dokumentu</a:t>
                      </a:r>
                    </a:p>
                  </a:txBody>
                  <a:tcPr marL="3906" marR="3906" marT="3906" marB="28124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ručně</a:t>
                      </a:r>
                    </a:p>
                  </a:txBody>
                  <a:tcPr marL="3906" marR="3906" marT="3906" marB="28124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CE4D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63325039"/>
                  </a:ext>
                </a:extLst>
              </a:tr>
              <a:tr h="203640"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Odeslání dokumentu</a:t>
                      </a:r>
                    </a:p>
                  </a:txBody>
                  <a:tcPr marL="3906" marR="3906" marT="3906" marB="28124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Obecný odchozí dokument</a:t>
                      </a:r>
                    </a:p>
                  </a:txBody>
                  <a:tcPr marL="3906" marR="3906" marT="3906" marB="28124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DiPSy</a:t>
                      </a:r>
                    </a:p>
                  </a:txBody>
                  <a:tcPr marL="3906" marR="3906" marT="3906" marB="28124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Odeslání dokumentu přes komunikační prostředí DiPSy</a:t>
                      </a:r>
                    </a:p>
                  </a:txBody>
                  <a:tcPr marL="3906" marR="3906" marT="3906" marB="28124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ručně</a:t>
                      </a:r>
                    </a:p>
                  </a:txBody>
                  <a:tcPr marL="3906" marR="3906" marT="3906" marB="28124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CE4D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51631665"/>
                  </a:ext>
                </a:extLst>
              </a:tr>
              <a:tr h="418466"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Přiložení obrazu dokumentu</a:t>
                      </a:r>
                    </a:p>
                  </a:txBody>
                  <a:tcPr marL="3906" marR="3906" marT="3906" marB="28124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Obecný odchozí dokument</a:t>
                      </a:r>
                    </a:p>
                  </a:txBody>
                  <a:tcPr marL="3906" marR="3906" marT="3906" marB="28124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Spisová služba</a:t>
                      </a:r>
                    </a:p>
                  </a:txBody>
                  <a:tcPr marL="3906" marR="3906" marT="3906" marB="28124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Vložení skutečného textu dokumentu/přílohy do spisové služby ve výstupním souborovém formátu ve výstupním souborovém formátu</a:t>
                      </a:r>
                    </a:p>
                  </a:txBody>
                  <a:tcPr marL="3906" marR="3906" marT="3906" marB="28124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ručně</a:t>
                      </a:r>
                    </a:p>
                  </a:txBody>
                  <a:tcPr marL="3906" marR="3906" marT="3906" marB="28124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CE4D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8133542"/>
                  </a:ext>
                </a:extLst>
              </a:tr>
              <a:tr h="203640"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Evidence data doručení dokumentu</a:t>
                      </a:r>
                    </a:p>
                  </a:txBody>
                  <a:tcPr marL="3906" marR="3906" marT="3906" marB="28124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Obecný odchozí dokument</a:t>
                      </a:r>
                    </a:p>
                  </a:txBody>
                  <a:tcPr marL="3906" marR="3906" marT="3906" marB="28124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Spisová služba</a:t>
                      </a:r>
                    </a:p>
                  </a:txBody>
                  <a:tcPr marL="3906" marR="3906" marT="3906" marB="28124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Přepis data doručení z DiPSy do spisové služby</a:t>
                      </a:r>
                    </a:p>
                  </a:txBody>
                  <a:tcPr marL="3906" marR="3906" marT="3906" marB="28124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ručně</a:t>
                      </a:r>
                    </a:p>
                  </a:txBody>
                  <a:tcPr marL="3906" marR="3906" marT="3906" marB="28124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CE4D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90613708"/>
                  </a:ext>
                </a:extLst>
              </a:tr>
              <a:tr h="203640"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Přijetí dokumentu</a:t>
                      </a:r>
                    </a:p>
                  </a:txBody>
                  <a:tcPr marL="3906" marR="3906" marT="3906" marB="28124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Obecný příchozí dokument</a:t>
                      </a:r>
                    </a:p>
                  </a:txBody>
                  <a:tcPr marL="3906" marR="3906" marT="3906" marB="28124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DiPSy</a:t>
                      </a:r>
                    </a:p>
                  </a:txBody>
                  <a:tcPr marL="3906" marR="3906" marT="3906" marB="28124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Doručení dokumentu v rámci komunikačního prostředí DiPSy</a:t>
                      </a:r>
                    </a:p>
                  </a:txBody>
                  <a:tcPr marL="3906" marR="3906" marT="3906" marB="28124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automaticky</a:t>
                      </a:r>
                    </a:p>
                  </a:txBody>
                  <a:tcPr marL="3906" marR="3906" marT="3906" marB="28124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2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18896242"/>
                  </a:ext>
                </a:extLst>
              </a:tr>
              <a:tr h="203640"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Založení dokumentu do spisu</a:t>
                      </a:r>
                    </a:p>
                  </a:txBody>
                  <a:tcPr marL="3906" marR="3906" marT="3906" marB="28124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Obecný příchozí dokument</a:t>
                      </a:r>
                    </a:p>
                  </a:txBody>
                  <a:tcPr marL="3906" marR="3906" marT="3906" marB="28124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Spisová služba</a:t>
                      </a:r>
                    </a:p>
                  </a:txBody>
                  <a:tcPr marL="3906" marR="3906" marT="3906" marB="28124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l-PL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Založení dokumentu u do spisu</a:t>
                      </a:r>
                    </a:p>
                  </a:txBody>
                  <a:tcPr marL="3906" marR="3906" marT="3906" marB="28124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ručně</a:t>
                      </a:r>
                    </a:p>
                  </a:txBody>
                  <a:tcPr marL="3906" marR="3906" marT="3906" marB="28124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2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70992930"/>
                  </a:ext>
                </a:extLst>
              </a:tr>
              <a:tr h="203640"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Přidělení čísla jednacího</a:t>
                      </a:r>
                    </a:p>
                  </a:txBody>
                  <a:tcPr marL="3906" marR="3906" marT="3906" marB="28124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Obecný příchozí dokument</a:t>
                      </a:r>
                    </a:p>
                  </a:txBody>
                  <a:tcPr marL="3906" marR="3906" marT="3906" marB="28124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Spisová služba</a:t>
                      </a:r>
                    </a:p>
                  </a:txBody>
                  <a:tcPr marL="3906" marR="3906" marT="3906" marB="28124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Přidělení čísla jednacího dokumentu</a:t>
                      </a:r>
                    </a:p>
                  </a:txBody>
                  <a:tcPr marL="3906" marR="3906" marT="3906" marB="28124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automaticky</a:t>
                      </a:r>
                    </a:p>
                  </a:txBody>
                  <a:tcPr marL="3906" marR="3906" marT="3906" marB="28124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2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8904003"/>
                  </a:ext>
                </a:extLst>
              </a:tr>
              <a:tr h="294098"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Přiložení obrazu dokumentu</a:t>
                      </a:r>
                    </a:p>
                  </a:txBody>
                  <a:tcPr marL="3906" marR="3906" marT="3906" marB="28124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Obecný příchozí dokument</a:t>
                      </a:r>
                    </a:p>
                  </a:txBody>
                  <a:tcPr marL="3906" marR="3906" marT="3906" marB="28124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Spisová služba</a:t>
                      </a:r>
                    </a:p>
                  </a:txBody>
                  <a:tcPr marL="3906" marR="3906" marT="3906" marB="28124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Vložení skutečného textu dokumentu/přílohy do spisové služby ve výstupním souborovém formátu</a:t>
                      </a:r>
                    </a:p>
                  </a:txBody>
                  <a:tcPr marL="3906" marR="3906" marT="3906" marB="28124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ručně</a:t>
                      </a:r>
                    </a:p>
                  </a:txBody>
                  <a:tcPr marL="3906" marR="3906" marT="3906" marB="28124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2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6887757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5379663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7" name="Straight Connector 96">
            <a:extLst>
              <a:ext uri="{FF2B5EF4-FFF2-40B4-BE49-F238E27FC236}">
                <a16:creationId xmlns:a16="http://schemas.microsoft.com/office/drawing/2014/main" id="{EA71535C-758B-C05A-B1A8-429939D9A5C7}"/>
              </a:ext>
            </a:extLst>
          </p:cNvPr>
          <p:cNvCxnSpPr>
            <a:cxnSpLocks/>
          </p:cNvCxnSpPr>
          <p:nvPr/>
        </p:nvCxnSpPr>
        <p:spPr>
          <a:xfrm>
            <a:off x="371475" y="962952"/>
            <a:ext cx="11563350" cy="0"/>
          </a:xfrm>
          <a:prstGeom prst="line">
            <a:avLst/>
          </a:prstGeom>
          <a:ln w="9525">
            <a:solidFill>
              <a:schemeClr val="bg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8" name="TextBox 97">
            <a:extLst>
              <a:ext uri="{FF2B5EF4-FFF2-40B4-BE49-F238E27FC236}">
                <a16:creationId xmlns:a16="http://schemas.microsoft.com/office/drawing/2014/main" id="{2CE1C37C-00A9-D55A-A68B-679DC15A4AA0}"/>
              </a:ext>
            </a:extLst>
          </p:cNvPr>
          <p:cNvSpPr txBox="1"/>
          <p:nvPr/>
        </p:nvSpPr>
        <p:spPr>
          <a:xfrm>
            <a:off x="381000" y="347958"/>
            <a:ext cx="11439525" cy="5959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cs-CZ" sz="3200">
                <a:solidFill>
                  <a:schemeClr val="bg2">
                    <a:lumMod val="50000"/>
                  </a:schemeClr>
                </a:solidFill>
              </a:rPr>
              <a:t>Karta uchazeče včetně</a:t>
            </a:r>
            <a:endParaRPr lang="en-GB" sz="3200">
              <a:solidFill>
                <a:schemeClr val="bg2">
                  <a:lumMod val="50000"/>
                </a:schemeClr>
              </a:solidFill>
            </a:endParaRPr>
          </a:p>
        </p:txBody>
      </p:sp>
      <p:pic>
        <p:nvPicPr>
          <p:cNvPr id="99" name="Picture 98" descr="Logo&#10;&#10;Description automatically generated">
            <a:extLst>
              <a:ext uri="{FF2B5EF4-FFF2-40B4-BE49-F238E27FC236}">
                <a16:creationId xmlns:a16="http://schemas.microsoft.com/office/drawing/2014/main" id="{7C716317-62E5-7A2C-D44D-853AE7518F9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529" t="12855" r="66295" b="13229"/>
          <a:stretch/>
        </p:blipFill>
        <p:spPr>
          <a:xfrm>
            <a:off x="11001747" y="-3899"/>
            <a:ext cx="1104178" cy="1055201"/>
          </a:xfrm>
          <a:prstGeom prst="rect">
            <a:avLst/>
          </a:prstGeom>
          <a:solidFill>
            <a:schemeClr val="bg1"/>
          </a:solidFill>
        </p:spPr>
      </p:pic>
      <p:pic>
        <p:nvPicPr>
          <p:cNvPr id="3" name="Obrázek 2">
            <a:extLst>
              <a:ext uri="{FF2B5EF4-FFF2-40B4-BE49-F238E27FC236}">
                <a16:creationId xmlns:a16="http://schemas.microsoft.com/office/drawing/2014/main" id="{84A75ACC-952F-423D-B21A-18CFD7158A7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1000" y="1890968"/>
            <a:ext cx="11326821" cy="41561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97294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7" name="Straight Connector 96">
            <a:extLst>
              <a:ext uri="{FF2B5EF4-FFF2-40B4-BE49-F238E27FC236}">
                <a16:creationId xmlns:a16="http://schemas.microsoft.com/office/drawing/2014/main" id="{EA71535C-758B-C05A-B1A8-429939D9A5C7}"/>
              </a:ext>
            </a:extLst>
          </p:cNvPr>
          <p:cNvCxnSpPr>
            <a:cxnSpLocks/>
          </p:cNvCxnSpPr>
          <p:nvPr/>
        </p:nvCxnSpPr>
        <p:spPr>
          <a:xfrm>
            <a:off x="371475" y="962952"/>
            <a:ext cx="11563350" cy="0"/>
          </a:xfrm>
          <a:prstGeom prst="line">
            <a:avLst/>
          </a:prstGeom>
          <a:ln w="9525">
            <a:solidFill>
              <a:schemeClr val="bg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8" name="TextBox 97">
            <a:extLst>
              <a:ext uri="{FF2B5EF4-FFF2-40B4-BE49-F238E27FC236}">
                <a16:creationId xmlns:a16="http://schemas.microsoft.com/office/drawing/2014/main" id="{2CE1C37C-00A9-D55A-A68B-679DC15A4AA0}"/>
              </a:ext>
            </a:extLst>
          </p:cNvPr>
          <p:cNvSpPr txBox="1"/>
          <p:nvPr/>
        </p:nvSpPr>
        <p:spPr>
          <a:xfrm>
            <a:off x="381000" y="347958"/>
            <a:ext cx="11439525" cy="5959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cs-CZ" sz="3200">
                <a:solidFill>
                  <a:schemeClr val="bg2">
                    <a:lumMod val="50000"/>
                  </a:schemeClr>
                </a:solidFill>
              </a:rPr>
              <a:t>Jak to vypadá v GINIS</a:t>
            </a:r>
            <a:endParaRPr lang="en-GB" sz="3200">
              <a:solidFill>
                <a:schemeClr val="bg2">
                  <a:lumMod val="50000"/>
                </a:schemeClr>
              </a:solidFill>
            </a:endParaRPr>
          </a:p>
        </p:txBody>
      </p:sp>
      <p:pic>
        <p:nvPicPr>
          <p:cNvPr id="99" name="Picture 98" descr="Logo&#10;&#10;Description automatically generated">
            <a:extLst>
              <a:ext uri="{FF2B5EF4-FFF2-40B4-BE49-F238E27FC236}">
                <a16:creationId xmlns:a16="http://schemas.microsoft.com/office/drawing/2014/main" id="{7C716317-62E5-7A2C-D44D-853AE7518F9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529" t="12855" r="66295" b="13229"/>
          <a:stretch/>
        </p:blipFill>
        <p:spPr>
          <a:xfrm>
            <a:off x="11001747" y="-3899"/>
            <a:ext cx="1104178" cy="1055201"/>
          </a:xfrm>
          <a:prstGeom prst="rect">
            <a:avLst/>
          </a:prstGeom>
          <a:solidFill>
            <a:schemeClr val="bg1"/>
          </a:solidFill>
        </p:spPr>
      </p:pic>
      <p:pic>
        <p:nvPicPr>
          <p:cNvPr id="6" name="Obrázek 5" descr="Obsah obrázku text, snímek obrazovky&#10;&#10;Popis byl vytvořen automaticky">
            <a:extLst>
              <a:ext uri="{FF2B5EF4-FFF2-40B4-BE49-F238E27FC236}">
                <a16:creationId xmlns:a16="http://schemas.microsoft.com/office/drawing/2014/main" id="{25873091-BB80-4112-BADA-70BAC30BC4B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8119" y="3194307"/>
            <a:ext cx="9134475" cy="3419475"/>
          </a:xfrm>
          <a:prstGeom prst="rect">
            <a:avLst/>
          </a:prstGeom>
        </p:spPr>
      </p:pic>
      <p:pic>
        <p:nvPicPr>
          <p:cNvPr id="7" name="Obrázek 6" descr="Obsah obrázku text, software, Počítačová ikona, Webová stránka&#10;&#10;Popis byl vytvořen automaticky">
            <a:extLst>
              <a:ext uri="{FF2B5EF4-FFF2-40B4-BE49-F238E27FC236}">
                <a16:creationId xmlns:a16="http://schemas.microsoft.com/office/drawing/2014/main" id="{29004112-49FD-4AEC-9953-5666C2721A3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02479" y="1407205"/>
            <a:ext cx="4552950" cy="2962275"/>
          </a:xfrm>
          <a:prstGeom prst="rect">
            <a:avLst/>
          </a:prstGeom>
        </p:spPr>
      </p:pic>
      <p:pic>
        <p:nvPicPr>
          <p:cNvPr id="8" name="Obrázek 7" descr="Obsah obrázku Písmo, logo, Grafika, symbol&#10;&#10;Popis byl vytvořen automaticky">
            <a:extLst>
              <a:ext uri="{FF2B5EF4-FFF2-40B4-BE49-F238E27FC236}">
                <a16:creationId xmlns:a16="http://schemas.microsoft.com/office/drawing/2014/main" id="{C963BB95-9A1E-4E47-B6CC-F7E1C7FCDCB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8119" y="1207371"/>
            <a:ext cx="4125317" cy="17425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262638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7" name="Straight Connector 96">
            <a:extLst>
              <a:ext uri="{FF2B5EF4-FFF2-40B4-BE49-F238E27FC236}">
                <a16:creationId xmlns:a16="http://schemas.microsoft.com/office/drawing/2014/main" id="{EA71535C-758B-C05A-B1A8-429939D9A5C7}"/>
              </a:ext>
            </a:extLst>
          </p:cNvPr>
          <p:cNvCxnSpPr>
            <a:cxnSpLocks/>
          </p:cNvCxnSpPr>
          <p:nvPr/>
        </p:nvCxnSpPr>
        <p:spPr>
          <a:xfrm>
            <a:off x="371475" y="962952"/>
            <a:ext cx="11563350" cy="0"/>
          </a:xfrm>
          <a:prstGeom prst="line">
            <a:avLst/>
          </a:prstGeom>
          <a:ln w="9525">
            <a:solidFill>
              <a:schemeClr val="bg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8" name="TextBox 97">
            <a:extLst>
              <a:ext uri="{FF2B5EF4-FFF2-40B4-BE49-F238E27FC236}">
                <a16:creationId xmlns:a16="http://schemas.microsoft.com/office/drawing/2014/main" id="{2CE1C37C-00A9-D55A-A68B-679DC15A4AA0}"/>
              </a:ext>
            </a:extLst>
          </p:cNvPr>
          <p:cNvSpPr txBox="1"/>
          <p:nvPr/>
        </p:nvSpPr>
        <p:spPr>
          <a:xfrm>
            <a:off x="381000" y="347958"/>
            <a:ext cx="11439525" cy="5959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cs-CZ" sz="3200">
                <a:solidFill>
                  <a:schemeClr val="bg2">
                    <a:lumMod val="50000"/>
                  </a:schemeClr>
                </a:solidFill>
              </a:rPr>
              <a:t>Integrace s GINIS</a:t>
            </a:r>
            <a:endParaRPr lang="en-GB" sz="3200">
              <a:solidFill>
                <a:schemeClr val="bg2">
                  <a:lumMod val="50000"/>
                </a:schemeClr>
              </a:solidFill>
            </a:endParaRPr>
          </a:p>
        </p:txBody>
      </p:sp>
      <p:pic>
        <p:nvPicPr>
          <p:cNvPr id="99" name="Picture 98" descr="Logo&#10;&#10;Description automatically generated">
            <a:extLst>
              <a:ext uri="{FF2B5EF4-FFF2-40B4-BE49-F238E27FC236}">
                <a16:creationId xmlns:a16="http://schemas.microsoft.com/office/drawing/2014/main" id="{7C716317-62E5-7A2C-D44D-853AE7518F9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529" t="12855" r="66295" b="13229"/>
          <a:stretch/>
        </p:blipFill>
        <p:spPr>
          <a:xfrm>
            <a:off x="11001747" y="-3899"/>
            <a:ext cx="1104178" cy="1055201"/>
          </a:xfrm>
          <a:prstGeom prst="rect">
            <a:avLst/>
          </a:prstGeom>
          <a:solidFill>
            <a:schemeClr val="bg1"/>
          </a:solidFill>
        </p:spPr>
      </p:pic>
      <p:pic>
        <p:nvPicPr>
          <p:cNvPr id="7" name="Obrázek 6" descr="Obsah obrázku text, snímek obrazovky, Písmo, Webová stránka&#10;&#10;Popis byl vytvořen automaticky">
            <a:extLst>
              <a:ext uri="{FF2B5EF4-FFF2-40B4-BE49-F238E27FC236}">
                <a16:creationId xmlns:a16="http://schemas.microsoft.com/office/drawing/2014/main" id="{20B7A677-2712-4F0D-9482-2FD8CA9AAE22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13714"/>
          <a:stretch/>
        </p:blipFill>
        <p:spPr>
          <a:xfrm>
            <a:off x="908079" y="1536015"/>
            <a:ext cx="10375841" cy="43590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98024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7" name="Straight Connector 96">
            <a:extLst>
              <a:ext uri="{FF2B5EF4-FFF2-40B4-BE49-F238E27FC236}">
                <a16:creationId xmlns:a16="http://schemas.microsoft.com/office/drawing/2014/main" id="{EA71535C-758B-C05A-B1A8-429939D9A5C7}"/>
              </a:ext>
            </a:extLst>
          </p:cNvPr>
          <p:cNvCxnSpPr>
            <a:cxnSpLocks/>
          </p:cNvCxnSpPr>
          <p:nvPr/>
        </p:nvCxnSpPr>
        <p:spPr>
          <a:xfrm>
            <a:off x="371475" y="962952"/>
            <a:ext cx="11563350" cy="0"/>
          </a:xfrm>
          <a:prstGeom prst="line">
            <a:avLst/>
          </a:prstGeom>
          <a:ln w="9525">
            <a:solidFill>
              <a:schemeClr val="bg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8" name="TextBox 97">
            <a:extLst>
              <a:ext uri="{FF2B5EF4-FFF2-40B4-BE49-F238E27FC236}">
                <a16:creationId xmlns:a16="http://schemas.microsoft.com/office/drawing/2014/main" id="{2CE1C37C-00A9-D55A-A68B-679DC15A4AA0}"/>
              </a:ext>
            </a:extLst>
          </p:cNvPr>
          <p:cNvSpPr txBox="1"/>
          <p:nvPr/>
        </p:nvSpPr>
        <p:spPr>
          <a:xfrm>
            <a:off x="381000" y="347958"/>
            <a:ext cx="11439525" cy="5959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cs-CZ" sz="3200">
                <a:solidFill>
                  <a:schemeClr val="bg2">
                    <a:lumMod val="50000"/>
                  </a:schemeClr>
                </a:solidFill>
              </a:rPr>
              <a:t>Jak to vypadá v ICZ e-spis® LITE</a:t>
            </a:r>
            <a:endParaRPr lang="en-GB" sz="3200">
              <a:solidFill>
                <a:schemeClr val="bg2">
                  <a:lumMod val="50000"/>
                </a:schemeClr>
              </a:solidFill>
            </a:endParaRPr>
          </a:p>
        </p:txBody>
      </p:sp>
      <p:pic>
        <p:nvPicPr>
          <p:cNvPr id="99" name="Picture 98" descr="Logo&#10;&#10;Description automatically generated">
            <a:extLst>
              <a:ext uri="{FF2B5EF4-FFF2-40B4-BE49-F238E27FC236}">
                <a16:creationId xmlns:a16="http://schemas.microsoft.com/office/drawing/2014/main" id="{7C716317-62E5-7A2C-D44D-853AE7518F9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529" t="12855" r="66295" b="13229"/>
          <a:stretch/>
        </p:blipFill>
        <p:spPr>
          <a:xfrm>
            <a:off x="11001747" y="-3899"/>
            <a:ext cx="1104178" cy="1055201"/>
          </a:xfrm>
          <a:prstGeom prst="rect">
            <a:avLst/>
          </a:prstGeom>
          <a:solidFill>
            <a:schemeClr val="bg1"/>
          </a:solidFill>
        </p:spPr>
      </p:pic>
      <p:pic>
        <p:nvPicPr>
          <p:cNvPr id="6" name="Obrázek 5" descr="Obsah obrázku text, snímek obrazovky&#10;&#10;Popis byl vytvořen automaticky">
            <a:extLst>
              <a:ext uri="{FF2B5EF4-FFF2-40B4-BE49-F238E27FC236}">
                <a16:creationId xmlns:a16="http://schemas.microsoft.com/office/drawing/2014/main" id="{25873091-BB80-4112-BADA-70BAC30BC4B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8119" y="3194307"/>
            <a:ext cx="9134475" cy="3419475"/>
          </a:xfrm>
          <a:prstGeom prst="rect">
            <a:avLst/>
          </a:prstGeom>
        </p:spPr>
      </p:pic>
      <p:grpSp>
        <p:nvGrpSpPr>
          <p:cNvPr id="9" name="Group 17">
            <a:extLst>
              <a:ext uri="{FF2B5EF4-FFF2-40B4-BE49-F238E27FC236}">
                <a16:creationId xmlns:a16="http://schemas.microsoft.com/office/drawing/2014/main" id="{1D557E7C-1D98-440B-B97D-1C6D2FB5E7BF}"/>
              </a:ext>
            </a:extLst>
          </p:cNvPr>
          <p:cNvGrpSpPr>
            <a:grpSpLocks/>
          </p:cNvGrpSpPr>
          <p:nvPr/>
        </p:nvGrpSpPr>
        <p:grpSpPr bwMode="auto">
          <a:xfrm>
            <a:off x="1664896" y="1673538"/>
            <a:ext cx="1923691" cy="967110"/>
            <a:chOff x="850" y="794"/>
            <a:chExt cx="804" cy="397"/>
          </a:xfrm>
        </p:grpSpPr>
        <p:grpSp>
          <p:nvGrpSpPr>
            <p:cNvPr id="10" name="Group 26">
              <a:extLst>
                <a:ext uri="{FF2B5EF4-FFF2-40B4-BE49-F238E27FC236}">
                  <a16:creationId xmlns:a16="http://schemas.microsoft.com/office/drawing/2014/main" id="{CE7659D8-F7DF-4F5C-91FA-DBC4DC18FC6A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850" y="794"/>
              <a:ext cx="87" cy="396"/>
              <a:chOff x="850" y="794"/>
              <a:chExt cx="87" cy="396"/>
            </a:xfrm>
          </p:grpSpPr>
          <p:sp>
            <p:nvSpPr>
              <p:cNvPr id="19" name="Freeform 27">
                <a:extLst>
                  <a:ext uri="{FF2B5EF4-FFF2-40B4-BE49-F238E27FC236}">
                    <a16:creationId xmlns:a16="http://schemas.microsoft.com/office/drawing/2014/main" id="{27963BDD-EDE0-4AD5-9F38-845FC20CE5B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50" y="794"/>
                <a:ext cx="87" cy="396"/>
              </a:xfrm>
              <a:custGeom>
                <a:avLst/>
                <a:gdLst>
                  <a:gd name="T0" fmla="+- 0 937 850"/>
                  <a:gd name="T1" fmla="*/ T0 w 87"/>
                  <a:gd name="T2" fmla="+- 0 794 794"/>
                  <a:gd name="T3" fmla="*/ 794 h 396"/>
                  <a:gd name="T4" fmla="+- 0 850 850"/>
                  <a:gd name="T5" fmla="*/ T4 w 87"/>
                  <a:gd name="T6" fmla="+- 0 794 794"/>
                  <a:gd name="T7" fmla="*/ 794 h 396"/>
                  <a:gd name="T8" fmla="+- 0 850 850"/>
                  <a:gd name="T9" fmla="*/ T8 w 87"/>
                  <a:gd name="T10" fmla="+- 0 1190 794"/>
                  <a:gd name="T11" fmla="*/ 1190 h 396"/>
                  <a:gd name="T12" fmla="+- 0 937 850"/>
                  <a:gd name="T13" fmla="*/ T12 w 87"/>
                  <a:gd name="T14" fmla="+- 0 1190 794"/>
                  <a:gd name="T15" fmla="*/ 1190 h 396"/>
                  <a:gd name="T16" fmla="+- 0 937 850"/>
                  <a:gd name="T17" fmla="*/ T16 w 87"/>
                  <a:gd name="T18" fmla="+- 0 794 794"/>
                  <a:gd name="T19" fmla="*/ 794 h 396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  <a:cxn ang="0">
                    <a:pos x="T17" y="T19"/>
                  </a:cxn>
                </a:cxnLst>
                <a:rect l="0" t="0" r="r" b="b"/>
                <a:pathLst>
                  <a:path w="87" h="396">
                    <a:moveTo>
                      <a:pt x="87" y="0"/>
                    </a:moveTo>
                    <a:lnTo>
                      <a:pt x="0" y="0"/>
                    </a:lnTo>
                    <a:lnTo>
                      <a:pt x="0" y="396"/>
                    </a:lnTo>
                    <a:lnTo>
                      <a:pt x="87" y="396"/>
                    </a:lnTo>
                    <a:lnTo>
                      <a:pt x="87" y="0"/>
                    </a:lnTo>
                  </a:path>
                </a:pathLst>
              </a:custGeom>
              <a:solidFill>
                <a:srgbClr val="00395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rot="0" vert="horz" wrap="square" lIns="91440" tIns="45720" rIns="91440" bIns="45720" anchor="t" anchorCtr="0" upright="1">
                <a:noAutofit/>
              </a:bodyPr>
              <a:lstStyle/>
              <a:p>
                <a:endParaRPr lang="cs-CZ"/>
              </a:p>
            </p:txBody>
          </p:sp>
        </p:grpSp>
        <p:grpSp>
          <p:nvGrpSpPr>
            <p:cNvPr id="11" name="Group 23">
              <a:extLst>
                <a:ext uri="{FF2B5EF4-FFF2-40B4-BE49-F238E27FC236}">
                  <a16:creationId xmlns:a16="http://schemas.microsoft.com/office/drawing/2014/main" id="{6C4B1F9F-8610-48DA-AC79-575B2988A106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985" y="794"/>
              <a:ext cx="296" cy="397"/>
              <a:chOff x="985" y="794"/>
              <a:chExt cx="296" cy="397"/>
            </a:xfrm>
          </p:grpSpPr>
          <p:sp>
            <p:nvSpPr>
              <p:cNvPr id="17" name="Freeform 25">
                <a:extLst>
                  <a:ext uri="{FF2B5EF4-FFF2-40B4-BE49-F238E27FC236}">
                    <a16:creationId xmlns:a16="http://schemas.microsoft.com/office/drawing/2014/main" id="{17731462-9E3B-4C60-B452-FD1D2B33A70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985" y="794"/>
                <a:ext cx="296" cy="397"/>
              </a:xfrm>
              <a:custGeom>
                <a:avLst/>
                <a:gdLst>
                  <a:gd name="T0" fmla="+- 0 1280 985"/>
                  <a:gd name="T1" fmla="*/ T0 w 296"/>
                  <a:gd name="T2" fmla="+- 0 794 794"/>
                  <a:gd name="T3" fmla="*/ 794 h 397"/>
                  <a:gd name="T4" fmla="+- 0 1147 985"/>
                  <a:gd name="T5" fmla="*/ T4 w 296"/>
                  <a:gd name="T6" fmla="+- 0 794 794"/>
                  <a:gd name="T7" fmla="*/ 794 h 397"/>
                  <a:gd name="T8" fmla="+- 0 1079 985"/>
                  <a:gd name="T9" fmla="*/ T8 w 296"/>
                  <a:gd name="T10" fmla="+- 0 802 794"/>
                  <a:gd name="T11" fmla="*/ 802 h 397"/>
                  <a:gd name="T12" fmla="+- 0 1025 985"/>
                  <a:gd name="T13" fmla="*/ T12 w 296"/>
                  <a:gd name="T14" fmla="+- 0 828 794"/>
                  <a:gd name="T15" fmla="*/ 828 h 397"/>
                  <a:gd name="T16" fmla="+- 0 992 985"/>
                  <a:gd name="T17" fmla="*/ T16 w 296"/>
                  <a:gd name="T18" fmla="+- 0 885 794"/>
                  <a:gd name="T19" fmla="*/ 885 h 397"/>
                  <a:gd name="T20" fmla="+- 0 985 985"/>
                  <a:gd name="T21" fmla="*/ T20 w 296"/>
                  <a:gd name="T22" fmla="+- 0 944 794"/>
                  <a:gd name="T23" fmla="*/ 944 h 397"/>
                  <a:gd name="T24" fmla="+- 0 986 985"/>
                  <a:gd name="T25" fmla="*/ T24 w 296"/>
                  <a:gd name="T26" fmla="+- 0 1072 794"/>
                  <a:gd name="T27" fmla="*/ 1072 h 397"/>
                  <a:gd name="T28" fmla="+- 0 1012 985"/>
                  <a:gd name="T29" fmla="*/ T28 w 296"/>
                  <a:gd name="T30" fmla="+- 0 1145 794"/>
                  <a:gd name="T31" fmla="*/ 1145 h 397"/>
                  <a:gd name="T32" fmla="+- 0 1081 985"/>
                  <a:gd name="T33" fmla="*/ T32 w 296"/>
                  <a:gd name="T34" fmla="+- 0 1185 794"/>
                  <a:gd name="T35" fmla="*/ 1185 h 397"/>
                  <a:gd name="T36" fmla="+- 0 1147 985"/>
                  <a:gd name="T37" fmla="*/ T36 w 296"/>
                  <a:gd name="T38" fmla="+- 0 1190 794"/>
                  <a:gd name="T39" fmla="*/ 1190 h 397"/>
                  <a:gd name="T40" fmla="+- 0 1280 985"/>
                  <a:gd name="T41" fmla="*/ T40 w 296"/>
                  <a:gd name="T42" fmla="+- 0 1191 794"/>
                  <a:gd name="T43" fmla="*/ 1191 h 397"/>
                  <a:gd name="T44" fmla="+- 0 1280 985"/>
                  <a:gd name="T45" fmla="*/ T44 w 296"/>
                  <a:gd name="T46" fmla="+- 0 1104 794"/>
                  <a:gd name="T47" fmla="*/ 1104 h 397"/>
                  <a:gd name="T48" fmla="+- 0 1130 985"/>
                  <a:gd name="T49" fmla="*/ T48 w 296"/>
                  <a:gd name="T50" fmla="+- 0 1103 794"/>
                  <a:gd name="T51" fmla="*/ 1103 h 397"/>
                  <a:gd name="T52" fmla="+- 0 1105 985"/>
                  <a:gd name="T53" fmla="*/ T52 w 296"/>
                  <a:gd name="T54" fmla="+- 0 1100 794"/>
                  <a:gd name="T55" fmla="*/ 1100 h 397"/>
                  <a:gd name="T56" fmla="+- 0 1088 985"/>
                  <a:gd name="T57" fmla="*/ T56 w 296"/>
                  <a:gd name="T58" fmla="+- 0 1092 794"/>
                  <a:gd name="T59" fmla="*/ 1092 h 397"/>
                  <a:gd name="T60" fmla="+- 0 1077 985"/>
                  <a:gd name="T61" fmla="*/ T60 w 296"/>
                  <a:gd name="T62" fmla="+- 0 1079 794"/>
                  <a:gd name="T63" fmla="*/ 1079 h 397"/>
                  <a:gd name="T64" fmla="+- 0 1072 985"/>
                  <a:gd name="T65" fmla="*/ T64 w 296"/>
                  <a:gd name="T66" fmla="+- 0 1057 794"/>
                  <a:gd name="T67" fmla="*/ 1057 h 397"/>
                  <a:gd name="T68" fmla="+- 0 1071 985"/>
                  <a:gd name="T69" fmla="*/ T68 w 296"/>
                  <a:gd name="T70" fmla="+- 0 1026 794"/>
                  <a:gd name="T71" fmla="*/ 1026 h 397"/>
                  <a:gd name="T72" fmla="+- 0 1072 985"/>
                  <a:gd name="T73" fmla="*/ T72 w 296"/>
                  <a:gd name="T74" fmla="+- 0 932 794"/>
                  <a:gd name="T75" fmla="*/ 932 h 397"/>
                  <a:gd name="T76" fmla="+- 0 1125 985"/>
                  <a:gd name="T77" fmla="*/ T76 w 296"/>
                  <a:gd name="T78" fmla="+- 0 881 794"/>
                  <a:gd name="T79" fmla="*/ 881 h 397"/>
                  <a:gd name="T80" fmla="+- 0 1159 985"/>
                  <a:gd name="T81" fmla="*/ T80 w 296"/>
                  <a:gd name="T82" fmla="+- 0 880 794"/>
                  <a:gd name="T83" fmla="*/ 880 h 397"/>
                  <a:gd name="T84" fmla="+- 0 1280 985"/>
                  <a:gd name="T85" fmla="*/ T84 w 296"/>
                  <a:gd name="T86" fmla="+- 0 880 794"/>
                  <a:gd name="T87" fmla="*/ 880 h 397"/>
                  <a:gd name="T88" fmla="+- 0 1280 985"/>
                  <a:gd name="T89" fmla="*/ T88 w 296"/>
                  <a:gd name="T90" fmla="+- 0 794 794"/>
                  <a:gd name="T91" fmla="*/ 794 h 397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  <a:cxn ang="0">
                    <a:pos x="T17" y="T19"/>
                  </a:cxn>
                  <a:cxn ang="0">
                    <a:pos x="T21" y="T23"/>
                  </a:cxn>
                  <a:cxn ang="0">
                    <a:pos x="T25" y="T27"/>
                  </a:cxn>
                  <a:cxn ang="0">
                    <a:pos x="T29" y="T31"/>
                  </a:cxn>
                  <a:cxn ang="0">
                    <a:pos x="T33" y="T35"/>
                  </a:cxn>
                  <a:cxn ang="0">
                    <a:pos x="T37" y="T39"/>
                  </a:cxn>
                  <a:cxn ang="0">
                    <a:pos x="T41" y="T43"/>
                  </a:cxn>
                  <a:cxn ang="0">
                    <a:pos x="T45" y="T47"/>
                  </a:cxn>
                  <a:cxn ang="0">
                    <a:pos x="T49" y="T51"/>
                  </a:cxn>
                  <a:cxn ang="0">
                    <a:pos x="T53" y="T55"/>
                  </a:cxn>
                  <a:cxn ang="0">
                    <a:pos x="T57" y="T59"/>
                  </a:cxn>
                  <a:cxn ang="0">
                    <a:pos x="T61" y="T63"/>
                  </a:cxn>
                  <a:cxn ang="0">
                    <a:pos x="T65" y="T67"/>
                  </a:cxn>
                  <a:cxn ang="0">
                    <a:pos x="T69" y="T71"/>
                  </a:cxn>
                  <a:cxn ang="0">
                    <a:pos x="T73" y="T75"/>
                  </a:cxn>
                  <a:cxn ang="0">
                    <a:pos x="T77" y="T79"/>
                  </a:cxn>
                  <a:cxn ang="0">
                    <a:pos x="T81" y="T83"/>
                  </a:cxn>
                  <a:cxn ang="0">
                    <a:pos x="T85" y="T87"/>
                  </a:cxn>
                  <a:cxn ang="0">
                    <a:pos x="T89" y="T91"/>
                  </a:cxn>
                </a:cxnLst>
                <a:rect l="0" t="0" r="r" b="b"/>
                <a:pathLst>
                  <a:path w="296" h="397">
                    <a:moveTo>
                      <a:pt x="295" y="0"/>
                    </a:moveTo>
                    <a:lnTo>
                      <a:pt x="162" y="0"/>
                    </a:lnTo>
                    <a:lnTo>
                      <a:pt x="94" y="8"/>
                    </a:lnTo>
                    <a:lnTo>
                      <a:pt x="40" y="34"/>
                    </a:lnTo>
                    <a:lnTo>
                      <a:pt x="7" y="91"/>
                    </a:lnTo>
                    <a:lnTo>
                      <a:pt x="0" y="150"/>
                    </a:lnTo>
                    <a:lnTo>
                      <a:pt x="1" y="278"/>
                    </a:lnTo>
                    <a:lnTo>
                      <a:pt x="27" y="351"/>
                    </a:lnTo>
                    <a:lnTo>
                      <a:pt x="96" y="391"/>
                    </a:lnTo>
                    <a:lnTo>
                      <a:pt x="162" y="396"/>
                    </a:lnTo>
                    <a:lnTo>
                      <a:pt x="295" y="397"/>
                    </a:lnTo>
                    <a:lnTo>
                      <a:pt x="295" y="310"/>
                    </a:lnTo>
                    <a:lnTo>
                      <a:pt x="145" y="309"/>
                    </a:lnTo>
                    <a:lnTo>
                      <a:pt x="120" y="306"/>
                    </a:lnTo>
                    <a:lnTo>
                      <a:pt x="103" y="298"/>
                    </a:lnTo>
                    <a:lnTo>
                      <a:pt x="92" y="285"/>
                    </a:lnTo>
                    <a:lnTo>
                      <a:pt x="87" y="263"/>
                    </a:lnTo>
                    <a:lnTo>
                      <a:pt x="86" y="232"/>
                    </a:lnTo>
                    <a:lnTo>
                      <a:pt x="87" y="138"/>
                    </a:lnTo>
                    <a:lnTo>
                      <a:pt x="140" y="87"/>
                    </a:lnTo>
                    <a:lnTo>
                      <a:pt x="174" y="86"/>
                    </a:lnTo>
                    <a:lnTo>
                      <a:pt x="295" y="86"/>
                    </a:lnTo>
                    <a:lnTo>
                      <a:pt x="295" y="0"/>
                    </a:lnTo>
                  </a:path>
                </a:pathLst>
              </a:custGeom>
              <a:solidFill>
                <a:srgbClr val="00395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rot="0" vert="horz" wrap="square" lIns="91440" tIns="45720" rIns="91440" bIns="45720" anchor="t" anchorCtr="0" upright="1">
                <a:noAutofit/>
              </a:bodyPr>
              <a:lstStyle/>
              <a:p>
                <a:endParaRPr lang="cs-CZ"/>
              </a:p>
            </p:txBody>
          </p:sp>
          <p:sp>
            <p:nvSpPr>
              <p:cNvPr id="18" name="Freeform 24">
                <a:extLst>
                  <a:ext uri="{FF2B5EF4-FFF2-40B4-BE49-F238E27FC236}">
                    <a16:creationId xmlns:a16="http://schemas.microsoft.com/office/drawing/2014/main" id="{52EE7D19-D8CA-45C7-BFAD-7112A3ED877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985" y="794"/>
                <a:ext cx="296" cy="397"/>
              </a:xfrm>
              <a:custGeom>
                <a:avLst/>
                <a:gdLst>
                  <a:gd name="T0" fmla="+- 0 1280 985"/>
                  <a:gd name="T1" fmla="*/ T0 w 296"/>
                  <a:gd name="T2" fmla="+- 0 880 794"/>
                  <a:gd name="T3" fmla="*/ 880 h 397"/>
                  <a:gd name="T4" fmla="+- 0 1159 985"/>
                  <a:gd name="T5" fmla="*/ T4 w 296"/>
                  <a:gd name="T6" fmla="+- 0 880 794"/>
                  <a:gd name="T7" fmla="*/ 880 h 397"/>
                  <a:gd name="T8" fmla="+- 0 1280 985"/>
                  <a:gd name="T9" fmla="*/ T8 w 296"/>
                  <a:gd name="T10" fmla="+- 0 880 794"/>
                  <a:gd name="T11" fmla="*/ 880 h 397"/>
                  <a:gd name="T12" fmla="+- 0 1280 985"/>
                  <a:gd name="T13" fmla="*/ T12 w 296"/>
                  <a:gd name="T14" fmla="+- 0 880 794"/>
                  <a:gd name="T15" fmla="*/ 880 h 397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96" h="397">
                    <a:moveTo>
                      <a:pt x="295" y="86"/>
                    </a:moveTo>
                    <a:lnTo>
                      <a:pt x="174" y="86"/>
                    </a:lnTo>
                    <a:lnTo>
                      <a:pt x="295" y="86"/>
                    </a:lnTo>
                  </a:path>
                </a:pathLst>
              </a:custGeom>
              <a:solidFill>
                <a:srgbClr val="00395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rot="0" vert="horz" wrap="square" lIns="91440" tIns="45720" rIns="91440" bIns="45720" anchor="t" anchorCtr="0" upright="1">
                <a:noAutofit/>
              </a:bodyPr>
              <a:lstStyle/>
              <a:p>
                <a:endParaRPr lang="cs-CZ"/>
              </a:p>
            </p:txBody>
          </p:sp>
        </p:grpSp>
        <p:grpSp>
          <p:nvGrpSpPr>
            <p:cNvPr id="12" name="Group 20">
              <a:extLst>
                <a:ext uri="{FF2B5EF4-FFF2-40B4-BE49-F238E27FC236}">
                  <a16:creationId xmlns:a16="http://schemas.microsoft.com/office/drawing/2014/main" id="{2C841881-82B5-40FE-8285-8A56442BC5F7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329" y="794"/>
              <a:ext cx="325" cy="396"/>
              <a:chOff x="1329" y="794"/>
              <a:chExt cx="325" cy="396"/>
            </a:xfrm>
          </p:grpSpPr>
          <p:sp>
            <p:nvSpPr>
              <p:cNvPr id="15" name="Freeform 22">
                <a:extLst>
                  <a:ext uri="{FF2B5EF4-FFF2-40B4-BE49-F238E27FC236}">
                    <a16:creationId xmlns:a16="http://schemas.microsoft.com/office/drawing/2014/main" id="{1093B708-B9A4-49E4-83E1-4510698850D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329" y="794"/>
                <a:ext cx="325" cy="396"/>
              </a:xfrm>
              <a:custGeom>
                <a:avLst/>
                <a:gdLst>
                  <a:gd name="T0" fmla="+- 0 1653 1329"/>
                  <a:gd name="T1" fmla="*/ T0 w 325"/>
                  <a:gd name="T2" fmla="+- 0 882 794"/>
                  <a:gd name="T3" fmla="*/ 882 h 396"/>
                  <a:gd name="T4" fmla="+- 0 1528 1329"/>
                  <a:gd name="T5" fmla="*/ T4 w 325"/>
                  <a:gd name="T6" fmla="+- 0 882 794"/>
                  <a:gd name="T7" fmla="*/ 882 h 396"/>
                  <a:gd name="T8" fmla="+- 0 1331 1329"/>
                  <a:gd name="T9" fmla="*/ T8 w 325"/>
                  <a:gd name="T10" fmla="+- 0 1103 794"/>
                  <a:gd name="T11" fmla="*/ 1103 h 396"/>
                  <a:gd name="T12" fmla="+- 0 1331 1329"/>
                  <a:gd name="T13" fmla="*/ T12 w 325"/>
                  <a:gd name="T14" fmla="+- 0 1190 794"/>
                  <a:gd name="T15" fmla="*/ 1190 h 396"/>
                  <a:gd name="T16" fmla="+- 0 1654 1329"/>
                  <a:gd name="T17" fmla="*/ T16 w 325"/>
                  <a:gd name="T18" fmla="+- 0 1190 794"/>
                  <a:gd name="T19" fmla="*/ 1190 h 396"/>
                  <a:gd name="T20" fmla="+- 0 1654 1329"/>
                  <a:gd name="T21" fmla="*/ T20 w 325"/>
                  <a:gd name="T22" fmla="+- 0 1105 794"/>
                  <a:gd name="T23" fmla="*/ 1105 h 396"/>
                  <a:gd name="T24" fmla="+- 0 1644 1329"/>
                  <a:gd name="T25" fmla="*/ T24 w 325"/>
                  <a:gd name="T26" fmla="+- 0 1105 794"/>
                  <a:gd name="T27" fmla="*/ 1105 h 396"/>
                  <a:gd name="T28" fmla="+- 0 1456 1329"/>
                  <a:gd name="T29" fmla="*/ T28 w 325"/>
                  <a:gd name="T30" fmla="+- 0 1104 794"/>
                  <a:gd name="T31" fmla="*/ 1104 h 396"/>
                  <a:gd name="T32" fmla="+- 0 1653 1329"/>
                  <a:gd name="T33" fmla="*/ T32 w 325"/>
                  <a:gd name="T34" fmla="+- 0 882 794"/>
                  <a:gd name="T35" fmla="*/ 882 h 396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  <a:cxn ang="0">
                    <a:pos x="T17" y="T19"/>
                  </a:cxn>
                  <a:cxn ang="0">
                    <a:pos x="T21" y="T23"/>
                  </a:cxn>
                  <a:cxn ang="0">
                    <a:pos x="T25" y="T27"/>
                  </a:cxn>
                  <a:cxn ang="0">
                    <a:pos x="T29" y="T31"/>
                  </a:cxn>
                  <a:cxn ang="0">
                    <a:pos x="T33" y="T35"/>
                  </a:cxn>
                </a:cxnLst>
                <a:rect l="0" t="0" r="r" b="b"/>
                <a:pathLst>
                  <a:path w="325" h="396">
                    <a:moveTo>
                      <a:pt x="324" y="88"/>
                    </a:moveTo>
                    <a:lnTo>
                      <a:pt x="199" y="88"/>
                    </a:lnTo>
                    <a:lnTo>
                      <a:pt x="2" y="309"/>
                    </a:lnTo>
                    <a:lnTo>
                      <a:pt x="2" y="396"/>
                    </a:lnTo>
                    <a:lnTo>
                      <a:pt x="325" y="396"/>
                    </a:lnTo>
                    <a:lnTo>
                      <a:pt x="325" y="311"/>
                    </a:lnTo>
                    <a:lnTo>
                      <a:pt x="315" y="311"/>
                    </a:lnTo>
                    <a:lnTo>
                      <a:pt x="127" y="310"/>
                    </a:lnTo>
                    <a:lnTo>
                      <a:pt x="324" y="88"/>
                    </a:lnTo>
                  </a:path>
                </a:pathLst>
              </a:custGeom>
              <a:solidFill>
                <a:srgbClr val="00395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rot="0" vert="horz" wrap="square" lIns="91440" tIns="45720" rIns="91440" bIns="45720" anchor="t" anchorCtr="0" upright="1">
                <a:noAutofit/>
              </a:bodyPr>
              <a:lstStyle/>
              <a:p>
                <a:endParaRPr lang="cs-CZ"/>
              </a:p>
            </p:txBody>
          </p:sp>
          <p:sp>
            <p:nvSpPr>
              <p:cNvPr id="16" name="Freeform 21">
                <a:extLst>
                  <a:ext uri="{FF2B5EF4-FFF2-40B4-BE49-F238E27FC236}">
                    <a16:creationId xmlns:a16="http://schemas.microsoft.com/office/drawing/2014/main" id="{53C824EF-F455-492D-9F6F-83571A5FDC6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329" y="794"/>
                <a:ext cx="325" cy="396"/>
              </a:xfrm>
              <a:custGeom>
                <a:avLst/>
                <a:gdLst>
                  <a:gd name="T0" fmla="+- 0 1654 1329"/>
                  <a:gd name="T1" fmla="*/ T0 w 325"/>
                  <a:gd name="T2" fmla="+- 0 794 794"/>
                  <a:gd name="T3" fmla="*/ 794 h 396"/>
                  <a:gd name="T4" fmla="+- 0 1329 1329"/>
                  <a:gd name="T5" fmla="*/ T4 w 325"/>
                  <a:gd name="T6" fmla="+- 0 794 794"/>
                  <a:gd name="T7" fmla="*/ 794 h 396"/>
                  <a:gd name="T8" fmla="+- 0 1329 1329"/>
                  <a:gd name="T9" fmla="*/ T8 w 325"/>
                  <a:gd name="T10" fmla="+- 0 882 794"/>
                  <a:gd name="T11" fmla="*/ 882 h 396"/>
                  <a:gd name="T12" fmla="+- 0 1339 1329"/>
                  <a:gd name="T13" fmla="*/ T12 w 325"/>
                  <a:gd name="T14" fmla="+- 0 882 794"/>
                  <a:gd name="T15" fmla="*/ 882 h 396"/>
                  <a:gd name="T16" fmla="+- 0 1653 1329"/>
                  <a:gd name="T17" fmla="*/ T16 w 325"/>
                  <a:gd name="T18" fmla="+- 0 882 794"/>
                  <a:gd name="T19" fmla="*/ 882 h 396"/>
                  <a:gd name="T20" fmla="+- 0 1654 1329"/>
                  <a:gd name="T21" fmla="*/ T20 w 325"/>
                  <a:gd name="T22" fmla="+- 0 880 794"/>
                  <a:gd name="T23" fmla="*/ 880 h 396"/>
                  <a:gd name="T24" fmla="+- 0 1654 1329"/>
                  <a:gd name="T25" fmla="*/ T24 w 325"/>
                  <a:gd name="T26" fmla="+- 0 794 794"/>
                  <a:gd name="T27" fmla="*/ 794 h 396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  <a:cxn ang="0">
                    <a:pos x="T17" y="T19"/>
                  </a:cxn>
                  <a:cxn ang="0">
                    <a:pos x="T21" y="T23"/>
                  </a:cxn>
                  <a:cxn ang="0">
                    <a:pos x="T25" y="T27"/>
                  </a:cxn>
                </a:cxnLst>
                <a:rect l="0" t="0" r="r" b="b"/>
                <a:pathLst>
                  <a:path w="325" h="396">
                    <a:moveTo>
                      <a:pt x="325" y="0"/>
                    </a:moveTo>
                    <a:lnTo>
                      <a:pt x="0" y="0"/>
                    </a:lnTo>
                    <a:lnTo>
                      <a:pt x="0" y="88"/>
                    </a:lnTo>
                    <a:lnTo>
                      <a:pt x="10" y="88"/>
                    </a:lnTo>
                    <a:lnTo>
                      <a:pt x="324" y="88"/>
                    </a:lnTo>
                    <a:lnTo>
                      <a:pt x="325" y="86"/>
                    </a:lnTo>
                    <a:lnTo>
                      <a:pt x="325" y="0"/>
                    </a:lnTo>
                  </a:path>
                </a:pathLst>
              </a:custGeom>
              <a:solidFill>
                <a:srgbClr val="00395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rot="0" vert="horz" wrap="square" lIns="91440" tIns="45720" rIns="91440" bIns="45720" anchor="t" anchorCtr="0" upright="1">
                <a:noAutofit/>
              </a:bodyPr>
              <a:lstStyle/>
              <a:p>
                <a:endParaRPr lang="cs-CZ"/>
              </a:p>
            </p:txBody>
          </p:sp>
        </p:grpSp>
        <p:grpSp>
          <p:nvGrpSpPr>
            <p:cNvPr id="13" name="Group 18">
              <a:extLst>
                <a:ext uri="{FF2B5EF4-FFF2-40B4-BE49-F238E27FC236}">
                  <a16:creationId xmlns:a16="http://schemas.microsoft.com/office/drawing/2014/main" id="{277E17EC-7407-4DBB-9333-C77D9A36BFA1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865" y="808"/>
              <a:ext cx="153" cy="153"/>
              <a:chOff x="865" y="808"/>
              <a:chExt cx="153" cy="153"/>
            </a:xfrm>
          </p:grpSpPr>
          <p:sp>
            <p:nvSpPr>
              <p:cNvPr id="14" name="Freeform 19">
                <a:extLst>
                  <a:ext uri="{FF2B5EF4-FFF2-40B4-BE49-F238E27FC236}">
                    <a16:creationId xmlns:a16="http://schemas.microsoft.com/office/drawing/2014/main" id="{0166B82B-31BF-41DB-AF1C-C719B621131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65" y="808"/>
                <a:ext cx="153" cy="153"/>
              </a:xfrm>
              <a:custGeom>
                <a:avLst/>
                <a:gdLst>
                  <a:gd name="T0" fmla="+- 0 1018 865"/>
                  <a:gd name="T1" fmla="*/ T0 w 153"/>
                  <a:gd name="T2" fmla="+- 0 808 808"/>
                  <a:gd name="T3" fmla="*/ 808 h 153"/>
                  <a:gd name="T4" fmla="+- 0 865 865"/>
                  <a:gd name="T5" fmla="*/ T4 w 153"/>
                  <a:gd name="T6" fmla="+- 0 808 808"/>
                  <a:gd name="T7" fmla="*/ 808 h 153"/>
                  <a:gd name="T8" fmla="+- 0 865 865"/>
                  <a:gd name="T9" fmla="*/ T8 w 153"/>
                  <a:gd name="T10" fmla="+- 0 962 808"/>
                  <a:gd name="T11" fmla="*/ 962 h 153"/>
                  <a:gd name="T12" fmla="+- 0 1018 865"/>
                  <a:gd name="T13" fmla="*/ T12 w 153"/>
                  <a:gd name="T14" fmla="+- 0 808 808"/>
                  <a:gd name="T15" fmla="*/ 808 h 153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153" h="153">
                    <a:moveTo>
                      <a:pt x="153" y="0"/>
                    </a:moveTo>
                    <a:lnTo>
                      <a:pt x="0" y="0"/>
                    </a:lnTo>
                    <a:lnTo>
                      <a:pt x="0" y="154"/>
                    </a:lnTo>
                    <a:lnTo>
                      <a:pt x="153" y="0"/>
                    </a:lnTo>
                  </a:path>
                </a:pathLst>
              </a:custGeom>
              <a:solidFill>
                <a:srgbClr val="ED1C2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rot="0" vert="horz" wrap="square" lIns="91440" tIns="45720" rIns="91440" bIns="45720" anchor="t" anchorCtr="0" upright="1">
                <a:noAutofit/>
              </a:bodyPr>
              <a:lstStyle/>
              <a:p>
                <a:endParaRPr lang="cs-CZ"/>
              </a:p>
            </p:txBody>
          </p:sp>
        </p:grpSp>
      </p:grpSp>
      <p:pic>
        <p:nvPicPr>
          <p:cNvPr id="3074" name="Picture 2">
            <a:extLst>
              <a:ext uri="{FF2B5EF4-FFF2-40B4-BE49-F238E27FC236}">
                <a16:creationId xmlns:a16="http://schemas.microsoft.com/office/drawing/2014/main" id="{9C988DA1-E641-47BF-A1D9-CEBE42ADADC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2714" y="1146193"/>
            <a:ext cx="5604390" cy="33567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7357722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7" name="Straight Connector 96">
            <a:extLst>
              <a:ext uri="{FF2B5EF4-FFF2-40B4-BE49-F238E27FC236}">
                <a16:creationId xmlns:a16="http://schemas.microsoft.com/office/drawing/2014/main" id="{EA71535C-758B-C05A-B1A8-429939D9A5C7}"/>
              </a:ext>
            </a:extLst>
          </p:cNvPr>
          <p:cNvCxnSpPr>
            <a:cxnSpLocks/>
          </p:cNvCxnSpPr>
          <p:nvPr/>
        </p:nvCxnSpPr>
        <p:spPr>
          <a:xfrm>
            <a:off x="371475" y="962952"/>
            <a:ext cx="11563350" cy="0"/>
          </a:xfrm>
          <a:prstGeom prst="line">
            <a:avLst/>
          </a:prstGeom>
          <a:ln w="9525">
            <a:solidFill>
              <a:schemeClr val="bg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8" name="TextBox 97">
            <a:extLst>
              <a:ext uri="{FF2B5EF4-FFF2-40B4-BE49-F238E27FC236}">
                <a16:creationId xmlns:a16="http://schemas.microsoft.com/office/drawing/2014/main" id="{2CE1C37C-00A9-D55A-A68B-679DC15A4AA0}"/>
              </a:ext>
            </a:extLst>
          </p:cNvPr>
          <p:cNvSpPr txBox="1"/>
          <p:nvPr/>
        </p:nvSpPr>
        <p:spPr>
          <a:xfrm>
            <a:off x="381000" y="347958"/>
            <a:ext cx="11439525" cy="5959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cs-CZ" sz="3200">
                <a:solidFill>
                  <a:schemeClr val="bg2">
                    <a:lumMod val="50000"/>
                  </a:schemeClr>
                </a:solidFill>
              </a:rPr>
              <a:t>Seznam dokumentů a detail dokumentu v Bakalářích</a:t>
            </a:r>
            <a:endParaRPr lang="en-GB" sz="3200">
              <a:solidFill>
                <a:schemeClr val="bg2">
                  <a:lumMod val="50000"/>
                </a:schemeClr>
              </a:solidFill>
            </a:endParaRPr>
          </a:p>
        </p:txBody>
      </p:sp>
      <p:pic>
        <p:nvPicPr>
          <p:cNvPr id="99" name="Picture 98" descr="Logo&#10;&#10;Description automatically generated">
            <a:extLst>
              <a:ext uri="{FF2B5EF4-FFF2-40B4-BE49-F238E27FC236}">
                <a16:creationId xmlns:a16="http://schemas.microsoft.com/office/drawing/2014/main" id="{7C716317-62E5-7A2C-D44D-853AE7518F9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529" t="12855" r="66295" b="13229"/>
          <a:stretch/>
        </p:blipFill>
        <p:spPr>
          <a:xfrm>
            <a:off x="11001747" y="-3899"/>
            <a:ext cx="1104178" cy="1055201"/>
          </a:xfrm>
          <a:prstGeom prst="rect">
            <a:avLst/>
          </a:prstGeom>
          <a:solidFill>
            <a:schemeClr val="bg1"/>
          </a:solidFill>
        </p:spPr>
      </p:pic>
      <p:pic>
        <p:nvPicPr>
          <p:cNvPr id="4" name="Obrázek 3">
            <a:extLst>
              <a:ext uri="{FF2B5EF4-FFF2-40B4-BE49-F238E27FC236}">
                <a16:creationId xmlns:a16="http://schemas.microsoft.com/office/drawing/2014/main" id="{9E67DCBA-56A5-4FAE-AA14-347393B2772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000" y="1142999"/>
            <a:ext cx="7030977" cy="5476461"/>
          </a:xfrm>
          <a:prstGeom prst="rect">
            <a:avLst/>
          </a:prstGeom>
        </p:spPr>
      </p:pic>
      <p:pic>
        <p:nvPicPr>
          <p:cNvPr id="11" name="Obrázek 10">
            <a:extLst>
              <a:ext uri="{FF2B5EF4-FFF2-40B4-BE49-F238E27FC236}">
                <a16:creationId xmlns:a16="http://schemas.microsoft.com/office/drawing/2014/main" id="{DA0F4451-27C4-497F-ACFA-581727CBB92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27497" y="1282146"/>
            <a:ext cx="3282363" cy="51981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986315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876301" y="2947392"/>
            <a:ext cx="11313948" cy="1600438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5400" b="1" dirty="0">
                <a:solidFill>
                  <a:schemeClr val="bg2">
                    <a:lumMod val="50000"/>
                  </a:schemeClr>
                </a:solidFill>
              </a:rPr>
              <a:t>   </a:t>
            </a:r>
          </a:p>
          <a:p>
            <a:r>
              <a:rPr lang="cs-CZ" sz="4400" b="1">
                <a:solidFill>
                  <a:schemeClr val="bg2">
                    <a:lumMod val="50000"/>
                  </a:schemeClr>
                </a:solidFill>
              </a:rPr>
              <a:t>Bakaláři – přijímací řízení ve webové aplikaci</a:t>
            </a:r>
            <a:endParaRPr lang="en-GB" sz="3600">
              <a:solidFill>
                <a:schemeClr val="bg2">
                  <a:lumMod val="50000"/>
                </a:schemeClr>
              </a:solidFill>
            </a:endParaRPr>
          </a:p>
        </p:txBody>
      </p:sp>
      <p:pic>
        <p:nvPicPr>
          <p:cNvPr id="5" name="Picture 4" descr="Logo&#10;&#10;Description automatically generated">
            <a:extLst>
              <a:ext uri="{FF2B5EF4-FFF2-40B4-BE49-F238E27FC236}">
                <a16:creationId xmlns:a16="http://schemas.microsoft.com/office/drawing/2014/main" id="{BDA628C0-0DE6-4A64-80C1-CBF2F1D5949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638" y="974260"/>
            <a:ext cx="8096250" cy="30540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873857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7" name="Straight Connector 96">
            <a:extLst>
              <a:ext uri="{FF2B5EF4-FFF2-40B4-BE49-F238E27FC236}">
                <a16:creationId xmlns:a16="http://schemas.microsoft.com/office/drawing/2014/main" id="{EA71535C-758B-C05A-B1A8-429939D9A5C7}"/>
              </a:ext>
            </a:extLst>
          </p:cNvPr>
          <p:cNvCxnSpPr>
            <a:cxnSpLocks/>
          </p:cNvCxnSpPr>
          <p:nvPr/>
        </p:nvCxnSpPr>
        <p:spPr>
          <a:xfrm>
            <a:off x="371475" y="962952"/>
            <a:ext cx="11563350" cy="0"/>
          </a:xfrm>
          <a:prstGeom prst="line">
            <a:avLst/>
          </a:prstGeom>
          <a:ln w="9525">
            <a:solidFill>
              <a:schemeClr val="bg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8" name="TextBox 97">
            <a:extLst>
              <a:ext uri="{FF2B5EF4-FFF2-40B4-BE49-F238E27FC236}">
                <a16:creationId xmlns:a16="http://schemas.microsoft.com/office/drawing/2014/main" id="{2CE1C37C-00A9-D55A-A68B-679DC15A4AA0}"/>
              </a:ext>
            </a:extLst>
          </p:cNvPr>
          <p:cNvSpPr txBox="1"/>
          <p:nvPr/>
        </p:nvSpPr>
        <p:spPr>
          <a:xfrm>
            <a:off x="381000" y="347958"/>
            <a:ext cx="11439525" cy="5959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cs-CZ" sz="3200">
                <a:solidFill>
                  <a:schemeClr val="bg2">
                    <a:lumMod val="50000"/>
                  </a:schemeClr>
                </a:solidFill>
              </a:rPr>
              <a:t>Přijímací zkoušky - Pilot</a:t>
            </a:r>
            <a:endParaRPr lang="en-GB" sz="3200">
              <a:solidFill>
                <a:schemeClr val="bg2">
                  <a:lumMod val="50000"/>
                </a:schemeClr>
              </a:solidFill>
            </a:endParaRPr>
          </a:p>
        </p:txBody>
      </p:sp>
      <p:pic>
        <p:nvPicPr>
          <p:cNvPr id="99" name="Picture 98" descr="Logo&#10;&#10;Description automatically generated">
            <a:extLst>
              <a:ext uri="{FF2B5EF4-FFF2-40B4-BE49-F238E27FC236}">
                <a16:creationId xmlns:a16="http://schemas.microsoft.com/office/drawing/2014/main" id="{7C716317-62E5-7A2C-D44D-853AE7518F9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529" t="12855" r="66295" b="13229"/>
          <a:stretch/>
        </p:blipFill>
        <p:spPr>
          <a:xfrm>
            <a:off x="11001747" y="-3899"/>
            <a:ext cx="1104178" cy="1055201"/>
          </a:xfrm>
          <a:prstGeom prst="rect">
            <a:avLst/>
          </a:prstGeom>
          <a:solidFill>
            <a:schemeClr val="bg1"/>
          </a:solidFill>
        </p:spPr>
      </p:pic>
      <p:sp>
        <p:nvSpPr>
          <p:cNvPr id="2" name="TextovéPole 1">
            <a:extLst>
              <a:ext uri="{FF2B5EF4-FFF2-40B4-BE49-F238E27FC236}">
                <a16:creationId xmlns:a16="http://schemas.microsoft.com/office/drawing/2014/main" id="{C1E006EB-A878-E693-D282-AD8A96DE97A1}"/>
              </a:ext>
            </a:extLst>
          </p:cNvPr>
          <p:cNvSpPr txBox="1"/>
          <p:nvPr/>
        </p:nvSpPr>
        <p:spPr>
          <a:xfrm>
            <a:off x="5495731" y="3500444"/>
            <a:ext cx="1614398" cy="58477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cs-CZ" sz="3200" b="1">
                <a:solidFill>
                  <a:srgbClr val="F4AF02"/>
                </a:solidFill>
                <a:cs typeface="Calibri"/>
              </a:rPr>
              <a:t>22 škol</a:t>
            </a:r>
          </a:p>
        </p:txBody>
      </p:sp>
      <p:graphicFrame>
        <p:nvGraphicFramePr>
          <p:cNvPr id="3" name="Diagram 2">
            <a:extLst>
              <a:ext uri="{FF2B5EF4-FFF2-40B4-BE49-F238E27FC236}">
                <a16:creationId xmlns:a16="http://schemas.microsoft.com/office/drawing/2014/main" id="{E8EEB273-E41F-437F-488E-89947F466C58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595949732"/>
              </p:ext>
            </p:extLst>
          </p:nvPr>
        </p:nvGraphicFramePr>
        <p:xfrm>
          <a:off x="1718932" y="1210339"/>
          <a:ext cx="9002231" cy="540311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44409022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7" name="Straight Connector 96">
            <a:extLst>
              <a:ext uri="{FF2B5EF4-FFF2-40B4-BE49-F238E27FC236}">
                <a16:creationId xmlns:a16="http://schemas.microsoft.com/office/drawing/2014/main" id="{EA71535C-758B-C05A-B1A8-429939D9A5C7}"/>
              </a:ext>
            </a:extLst>
          </p:cNvPr>
          <p:cNvCxnSpPr>
            <a:cxnSpLocks/>
          </p:cNvCxnSpPr>
          <p:nvPr/>
        </p:nvCxnSpPr>
        <p:spPr>
          <a:xfrm>
            <a:off x="371475" y="962952"/>
            <a:ext cx="11563350" cy="0"/>
          </a:xfrm>
          <a:prstGeom prst="line">
            <a:avLst/>
          </a:prstGeom>
          <a:ln w="9525">
            <a:solidFill>
              <a:schemeClr val="bg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8" name="TextBox 97">
            <a:extLst>
              <a:ext uri="{FF2B5EF4-FFF2-40B4-BE49-F238E27FC236}">
                <a16:creationId xmlns:a16="http://schemas.microsoft.com/office/drawing/2014/main" id="{2CE1C37C-00A9-D55A-A68B-679DC15A4AA0}"/>
              </a:ext>
            </a:extLst>
          </p:cNvPr>
          <p:cNvSpPr txBox="1"/>
          <p:nvPr/>
        </p:nvSpPr>
        <p:spPr>
          <a:xfrm>
            <a:off x="381000" y="347958"/>
            <a:ext cx="11439525" cy="5959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cs-CZ" sz="3200">
                <a:solidFill>
                  <a:schemeClr val="bg2">
                    <a:lumMod val="50000"/>
                  </a:schemeClr>
                </a:solidFill>
              </a:rPr>
              <a:t>Průvodce založením nového přijímacího řízení</a:t>
            </a:r>
            <a:endParaRPr lang="en-GB" sz="3200">
              <a:solidFill>
                <a:schemeClr val="bg2">
                  <a:lumMod val="50000"/>
                </a:schemeClr>
              </a:solidFill>
            </a:endParaRPr>
          </a:p>
        </p:txBody>
      </p:sp>
      <p:pic>
        <p:nvPicPr>
          <p:cNvPr id="99" name="Picture 98" descr="Logo&#10;&#10;Description automatically generated">
            <a:extLst>
              <a:ext uri="{FF2B5EF4-FFF2-40B4-BE49-F238E27FC236}">
                <a16:creationId xmlns:a16="http://schemas.microsoft.com/office/drawing/2014/main" id="{7C716317-62E5-7A2C-D44D-853AE7518F9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529" t="12855" r="66295" b="13229"/>
          <a:stretch/>
        </p:blipFill>
        <p:spPr>
          <a:xfrm>
            <a:off x="11001747" y="-3899"/>
            <a:ext cx="1104178" cy="1055201"/>
          </a:xfrm>
          <a:prstGeom prst="rect">
            <a:avLst/>
          </a:prstGeom>
          <a:solidFill>
            <a:schemeClr val="bg1"/>
          </a:solidFill>
        </p:spPr>
      </p:pic>
      <p:pic>
        <p:nvPicPr>
          <p:cNvPr id="2" name="Obrázek 1" descr="Obsah obrázku text, snímek obrazovky, software, Webová stránka&#10;&#10;Popis se vygeneroval automaticky.">
            <a:extLst>
              <a:ext uri="{FF2B5EF4-FFF2-40B4-BE49-F238E27FC236}">
                <a16:creationId xmlns:a16="http://schemas.microsoft.com/office/drawing/2014/main" id="{1B6F6252-1753-036A-447D-02F90F9216F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24551" y="1010093"/>
            <a:ext cx="7440410" cy="5847907"/>
          </a:xfrm>
          <a:prstGeom prst="rect">
            <a:avLst/>
          </a:prstGeom>
          <a:ln>
            <a:solidFill>
              <a:srgbClr val="4472C4"/>
            </a:solidFill>
          </a:ln>
        </p:spPr>
      </p:pic>
    </p:spTree>
    <p:extLst>
      <p:ext uri="{BB962C8B-B14F-4D97-AF65-F5344CB8AC3E}">
        <p14:creationId xmlns:p14="http://schemas.microsoft.com/office/powerpoint/2010/main" val="7358023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7" name="Straight Connector 96">
            <a:extLst>
              <a:ext uri="{FF2B5EF4-FFF2-40B4-BE49-F238E27FC236}">
                <a16:creationId xmlns:a16="http://schemas.microsoft.com/office/drawing/2014/main" id="{EA71535C-758B-C05A-B1A8-429939D9A5C7}"/>
              </a:ext>
            </a:extLst>
          </p:cNvPr>
          <p:cNvCxnSpPr>
            <a:cxnSpLocks/>
          </p:cNvCxnSpPr>
          <p:nvPr/>
        </p:nvCxnSpPr>
        <p:spPr>
          <a:xfrm>
            <a:off x="371475" y="962952"/>
            <a:ext cx="11563350" cy="0"/>
          </a:xfrm>
          <a:prstGeom prst="line">
            <a:avLst/>
          </a:prstGeom>
          <a:ln w="9525">
            <a:solidFill>
              <a:schemeClr val="bg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8" name="TextBox 97">
            <a:extLst>
              <a:ext uri="{FF2B5EF4-FFF2-40B4-BE49-F238E27FC236}">
                <a16:creationId xmlns:a16="http://schemas.microsoft.com/office/drawing/2014/main" id="{2CE1C37C-00A9-D55A-A68B-679DC15A4AA0}"/>
              </a:ext>
            </a:extLst>
          </p:cNvPr>
          <p:cNvSpPr txBox="1"/>
          <p:nvPr/>
        </p:nvSpPr>
        <p:spPr>
          <a:xfrm>
            <a:off x="381000" y="347958"/>
            <a:ext cx="11439525" cy="5959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cs-CZ" sz="3200">
                <a:solidFill>
                  <a:schemeClr val="bg2">
                    <a:lumMod val="50000"/>
                  </a:schemeClr>
                </a:solidFill>
              </a:rPr>
              <a:t>Nové Přijímací řízení</a:t>
            </a:r>
            <a:endParaRPr lang="en-GB" sz="3200">
              <a:solidFill>
                <a:schemeClr val="bg2">
                  <a:lumMod val="50000"/>
                </a:schemeClr>
              </a:solidFill>
            </a:endParaRPr>
          </a:p>
        </p:txBody>
      </p:sp>
      <p:pic>
        <p:nvPicPr>
          <p:cNvPr id="99" name="Picture 98" descr="Logo&#10;&#10;Description automatically generated">
            <a:extLst>
              <a:ext uri="{FF2B5EF4-FFF2-40B4-BE49-F238E27FC236}">
                <a16:creationId xmlns:a16="http://schemas.microsoft.com/office/drawing/2014/main" id="{7C716317-62E5-7A2C-D44D-853AE7518F9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529" t="12855" r="66295" b="13229"/>
          <a:stretch/>
        </p:blipFill>
        <p:spPr>
          <a:xfrm>
            <a:off x="11001747" y="-3899"/>
            <a:ext cx="1104178" cy="1055201"/>
          </a:xfrm>
          <a:prstGeom prst="rect">
            <a:avLst/>
          </a:prstGeom>
          <a:solidFill>
            <a:schemeClr val="bg1"/>
          </a:solidFill>
        </p:spPr>
      </p:pic>
      <p:pic>
        <p:nvPicPr>
          <p:cNvPr id="2" name="Obrázek 1" descr="Obsah obrázku text, snímek obrazovky, software, číslo&#10;&#10;Popis se vygeneroval automaticky.">
            <a:extLst>
              <a:ext uri="{FF2B5EF4-FFF2-40B4-BE49-F238E27FC236}">
                <a16:creationId xmlns:a16="http://schemas.microsoft.com/office/drawing/2014/main" id="{8A6DA78C-1B3D-11D3-6581-D4A326E8C45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26298" y="-1772"/>
            <a:ext cx="6841843" cy="6879264"/>
          </a:xfrm>
          <a:prstGeom prst="rect">
            <a:avLst/>
          </a:prstGeom>
          <a:ln>
            <a:solidFill>
              <a:srgbClr val="4472C4"/>
            </a:solidFill>
          </a:ln>
        </p:spPr>
      </p:pic>
    </p:spTree>
    <p:extLst>
      <p:ext uri="{BB962C8B-B14F-4D97-AF65-F5344CB8AC3E}">
        <p14:creationId xmlns:p14="http://schemas.microsoft.com/office/powerpoint/2010/main" val="322227024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7" name="Straight Connector 96">
            <a:extLst>
              <a:ext uri="{FF2B5EF4-FFF2-40B4-BE49-F238E27FC236}">
                <a16:creationId xmlns:a16="http://schemas.microsoft.com/office/drawing/2014/main" id="{EA71535C-758B-C05A-B1A8-429939D9A5C7}"/>
              </a:ext>
            </a:extLst>
          </p:cNvPr>
          <p:cNvCxnSpPr>
            <a:cxnSpLocks/>
          </p:cNvCxnSpPr>
          <p:nvPr/>
        </p:nvCxnSpPr>
        <p:spPr>
          <a:xfrm>
            <a:off x="371475" y="962952"/>
            <a:ext cx="11563350" cy="0"/>
          </a:xfrm>
          <a:prstGeom prst="line">
            <a:avLst/>
          </a:prstGeom>
          <a:ln w="9525">
            <a:solidFill>
              <a:schemeClr val="bg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8" name="TextBox 97">
            <a:extLst>
              <a:ext uri="{FF2B5EF4-FFF2-40B4-BE49-F238E27FC236}">
                <a16:creationId xmlns:a16="http://schemas.microsoft.com/office/drawing/2014/main" id="{2CE1C37C-00A9-D55A-A68B-679DC15A4AA0}"/>
              </a:ext>
            </a:extLst>
          </p:cNvPr>
          <p:cNvSpPr txBox="1"/>
          <p:nvPr/>
        </p:nvSpPr>
        <p:spPr>
          <a:xfrm>
            <a:off x="381000" y="347958"/>
            <a:ext cx="11439525" cy="5959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cs-CZ" sz="3200">
                <a:solidFill>
                  <a:schemeClr val="bg2">
                    <a:lumMod val="50000"/>
                  </a:schemeClr>
                </a:solidFill>
              </a:rPr>
              <a:t>Kritéria pro přijímací řízení</a:t>
            </a:r>
            <a:endParaRPr lang="en-GB" sz="3200">
              <a:solidFill>
                <a:schemeClr val="bg2">
                  <a:lumMod val="50000"/>
                </a:schemeClr>
              </a:solidFill>
            </a:endParaRPr>
          </a:p>
        </p:txBody>
      </p:sp>
      <p:pic>
        <p:nvPicPr>
          <p:cNvPr id="99" name="Picture 98" descr="Logo&#10;&#10;Description automatically generated">
            <a:extLst>
              <a:ext uri="{FF2B5EF4-FFF2-40B4-BE49-F238E27FC236}">
                <a16:creationId xmlns:a16="http://schemas.microsoft.com/office/drawing/2014/main" id="{7C716317-62E5-7A2C-D44D-853AE7518F9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529" t="12855" r="66295" b="13229"/>
          <a:stretch/>
        </p:blipFill>
        <p:spPr>
          <a:xfrm>
            <a:off x="11001747" y="-3899"/>
            <a:ext cx="1104178" cy="1055201"/>
          </a:xfrm>
          <a:prstGeom prst="rect">
            <a:avLst/>
          </a:prstGeom>
          <a:solidFill>
            <a:schemeClr val="bg1"/>
          </a:solidFill>
        </p:spPr>
      </p:pic>
      <p:pic>
        <p:nvPicPr>
          <p:cNvPr id="3" name="Obrázek 2" descr="Obsah obrázku text, snímek obrazovky, číslo, software&#10;&#10;Popis se vygeneroval automaticky.">
            <a:extLst>
              <a:ext uri="{FF2B5EF4-FFF2-40B4-BE49-F238E27FC236}">
                <a16:creationId xmlns:a16="http://schemas.microsoft.com/office/drawing/2014/main" id="{6C062AC4-027C-C345-52B3-B2BA8A98B10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15140" y="1046991"/>
            <a:ext cx="7425778" cy="4893025"/>
          </a:xfrm>
          <a:prstGeom prst="rect">
            <a:avLst/>
          </a:prstGeom>
          <a:ln>
            <a:solidFill>
              <a:srgbClr val="4472C4"/>
            </a:solidFill>
          </a:ln>
        </p:spPr>
      </p:pic>
      <p:sp>
        <p:nvSpPr>
          <p:cNvPr id="2" name="TextovéPole 1">
            <a:extLst>
              <a:ext uri="{FF2B5EF4-FFF2-40B4-BE49-F238E27FC236}">
                <a16:creationId xmlns:a16="http://schemas.microsoft.com/office/drawing/2014/main" id="{540AE565-D07D-CB28-14FF-B89872315D7A}"/>
              </a:ext>
            </a:extLst>
          </p:cNvPr>
          <p:cNvSpPr txBox="1"/>
          <p:nvPr/>
        </p:nvSpPr>
        <p:spPr>
          <a:xfrm>
            <a:off x="680719" y="6116320"/>
            <a:ext cx="10952479" cy="6463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cs-CZ" dirty="0">
                <a:cs typeface="Calibri"/>
              </a:rPr>
              <a:t>TIP: Pokud máte shodná kritéria pro více oborů, jednoduše kritéria nastavíte pouze jednou a přiřadíte je ke konkrétním oborům.</a:t>
            </a:r>
          </a:p>
        </p:txBody>
      </p:sp>
    </p:spTree>
    <p:extLst>
      <p:ext uri="{BB962C8B-B14F-4D97-AF65-F5344CB8AC3E}">
        <p14:creationId xmlns:p14="http://schemas.microsoft.com/office/powerpoint/2010/main" val="92690252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7" name="Straight Connector 96">
            <a:extLst>
              <a:ext uri="{FF2B5EF4-FFF2-40B4-BE49-F238E27FC236}">
                <a16:creationId xmlns:a16="http://schemas.microsoft.com/office/drawing/2014/main" id="{EA71535C-758B-C05A-B1A8-429939D9A5C7}"/>
              </a:ext>
            </a:extLst>
          </p:cNvPr>
          <p:cNvCxnSpPr>
            <a:cxnSpLocks/>
          </p:cNvCxnSpPr>
          <p:nvPr/>
        </p:nvCxnSpPr>
        <p:spPr>
          <a:xfrm>
            <a:off x="371475" y="962952"/>
            <a:ext cx="11563350" cy="0"/>
          </a:xfrm>
          <a:prstGeom prst="line">
            <a:avLst/>
          </a:prstGeom>
          <a:ln w="9525">
            <a:solidFill>
              <a:schemeClr val="bg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8" name="TextBox 97">
            <a:extLst>
              <a:ext uri="{FF2B5EF4-FFF2-40B4-BE49-F238E27FC236}">
                <a16:creationId xmlns:a16="http://schemas.microsoft.com/office/drawing/2014/main" id="{2CE1C37C-00A9-D55A-A68B-679DC15A4AA0}"/>
              </a:ext>
            </a:extLst>
          </p:cNvPr>
          <p:cNvSpPr txBox="1"/>
          <p:nvPr/>
        </p:nvSpPr>
        <p:spPr>
          <a:xfrm>
            <a:off x="381000" y="347958"/>
            <a:ext cx="11439525" cy="5959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cs-CZ" sz="3200" dirty="0">
                <a:solidFill>
                  <a:schemeClr val="bg2">
                    <a:lumMod val="50000"/>
                  </a:schemeClr>
                </a:solidFill>
              </a:rPr>
              <a:t>Jednoduché exporty a importy dat </a:t>
            </a:r>
            <a:endParaRPr lang="en-GB" sz="3200" dirty="0" err="1">
              <a:solidFill>
                <a:schemeClr val="bg2">
                  <a:lumMod val="50000"/>
                </a:schemeClr>
              </a:solidFill>
            </a:endParaRPr>
          </a:p>
        </p:txBody>
      </p:sp>
      <p:pic>
        <p:nvPicPr>
          <p:cNvPr id="99" name="Picture 98" descr="Logo&#10;&#10;Description automatically generated">
            <a:extLst>
              <a:ext uri="{FF2B5EF4-FFF2-40B4-BE49-F238E27FC236}">
                <a16:creationId xmlns:a16="http://schemas.microsoft.com/office/drawing/2014/main" id="{7C716317-62E5-7A2C-D44D-853AE7518F9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529" t="12855" r="66295" b="13229"/>
          <a:stretch/>
        </p:blipFill>
        <p:spPr>
          <a:xfrm>
            <a:off x="11001747" y="-3899"/>
            <a:ext cx="1104178" cy="1055201"/>
          </a:xfrm>
          <a:prstGeom prst="rect">
            <a:avLst/>
          </a:prstGeom>
          <a:solidFill>
            <a:schemeClr val="bg1"/>
          </a:solidFill>
        </p:spPr>
      </p:pic>
      <p:pic>
        <p:nvPicPr>
          <p:cNvPr id="3" name="Obrázek 2" descr="Obsah obrázku text, snímek obrazovky, displej, software&#10;&#10;Popis se vygeneroval automaticky.">
            <a:extLst>
              <a:ext uri="{FF2B5EF4-FFF2-40B4-BE49-F238E27FC236}">
                <a16:creationId xmlns:a16="http://schemas.microsoft.com/office/drawing/2014/main" id="{9D6DD95B-A813-D168-466A-F4C76CBEADB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3840" y="1044767"/>
            <a:ext cx="11816080" cy="3721985"/>
          </a:xfrm>
          <a:prstGeom prst="rect">
            <a:avLst/>
          </a:prstGeom>
          <a:ln>
            <a:solidFill>
              <a:srgbClr val="4472C4"/>
            </a:solidFill>
          </a:ln>
        </p:spPr>
      </p:pic>
      <p:pic>
        <p:nvPicPr>
          <p:cNvPr id="4" name="Obrázek 3" descr="Obsah obrázku text, snímek obrazovky, displej, číslo&#10;&#10;Popis se vygeneroval automaticky.">
            <a:extLst>
              <a:ext uri="{FF2B5EF4-FFF2-40B4-BE49-F238E27FC236}">
                <a16:creationId xmlns:a16="http://schemas.microsoft.com/office/drawing/2014/main" id="{17DCB991-A436-2572-112B-1F69A4D7D2B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3840" y="4942680"/>
            <a:ext cx="11816080" cy="1910401"/>
          </a:xfrm>
          <a:prstGeom prst="rect">
            <a:avLst/>
          </a:prstGeom>
          <a:ln>
            <a:solidFill>
              <a:srgbClr val="4472C4"/>
            </a:solidFill>
          </a:ln>
        </p:spPr>
      </p:pic>
    </p:spTree>
    <p:extLst>
      <p:ext uri="{BB962C8B-B14F-4D97-AF65-F5344CB8AC3E}">
        <p14:creationId xmlns:p14="http://schemas.microsoft.com/office/powerpoint/2010/main" val="220377598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7" name="Straight Connector 96">
            <a:extLst>
              <a:ext uri="{FF2B5EF4-FFF2-40B4-BE49-F238E27FC236}">
                <a16:creationId xmlns:a16="http://schemas.microsoft.com/office/drawing/2014/main" id="{EA71535C-758B-C05A-B1A8-429939D9A5C7}"/>
              </a:ext>
            </a:extLst>
          </p:cNvPr>
          <p:cNvCxnSpPr>
            <a:cxnSpLocks/>
          </p:cNvCxnSpPr>
          <p:nvPr/>
        </p:nvCxnSpPr>
        <p:spPr>
          <a:xfrm>
            <a:off x="371475" y="962952"/>
            <a:ext cx="11563350" cy="0"/>
          </a:xfrm>
          <a:prstGeom prst="line">
            <a:avLst/>
          </a:prstGeom>
          <a:ln w="9525">
            <a:solidFill>
              <a:schemeClr val="bg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8" name="TextBox 97">
            <a:extLst>
              <a:ext uri="{FF2B5EF4-FFF2-40B4-BE49-F238E27FC236}">
                <a16:creationId xmlns:a16="http://schemas.microsoft.com/office/drawing/2014/main" id="{2CE1C37C-00A9-D55A-A68B-679DC15A4AA0}"/>
              </a:ext>
            </a:extLst>
          </p:cNvPr>
          <p:cNvSpPr txBox="1"/>
          <p:nvPr/>
        </p:nvSpPr>
        <p:spPr>
          <a:xfrm>
            <a:off x="381000" y="347958"/>
            <a:ext cx="11439525" cy="5959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cs-CZ" sz="3200">
                <a:solidFill>
                  <a:schemeClr val="bg2">
                    <a:lumMod val="50000"/>
                  </a:schemeClr>
                </a:solidFill>
              </a:rPr>
              <a:t>Karta uchazeče režim editace</a:t>
            </a:r>
            <a:endParaRPr lang="cs-CZ" sz="3200">
              <a:solidFill>
                <a:schemeClr val="bg2">
                  <a:lumMod val="50000"/>
                </a:schemeClr>
              </a:solidFill>
              <a:cs typeface="Calibri"/>
            </a:endParaRPr>
          </a:p>
        </p:txBody>
      </p:sp>
      <p:pic>
        <p:nvPicPr>
          <p:cNvPr id="99" name="Picture 98" descr="Logo&#10;&#10;Description automatically generated">
            <a:extLst>
              <a:ext uri="{FF2B5EF4-FFF2-40B4-BE49-F238E27FC236}">
                <a16:creationId xmlns:a16="http://schemas.microsoft.com/office/drawing/2014/main" id="{7C716317-62E5-7A2C-D44D-853AE7518F9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529" t="12855" r="66295" b="13229"/>
          <a:stretch/>
        </p:blipFill>
        <p:spPr>
          <a:xfrm>
            <a:off x="11001747" y="-3899"/>
            <a:ext cx="1104178" cy="1055201"/>
          </a:xfrm>
          <a:prstGeom prst="rect">
            <a:avLst/>
          </a:prstGeom>
          <a:solidFill>
            <a:schemeClr val="bg1"/>
          </a:solidFill>
        </p:spPr>
      </p:pic>
      <p:pic>
        <p:nvPicPr>
          <p:cNvPr id="8" name="Obrázek 7" descr="Obsah obrázku text, snímek obrazovky, číslo, displej&#10;&#10;Popis se vygeneroval automaticky.">
            <a:extLst>
              <a:ext uri="{FF2B5EF4-FFF2-40B4-BE49-F238E27FC236}">
                <a16:creationId xmlns:a16="http://schemas.microsoft.com/office/drawing/2014/main" id="{9CFA3AA4-FC8C-5852-E12F-5843AC71E90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8918" y="1168465"/>
            <a:ext cx="10766610" cy="5444434"/>
          </a:xfrm>
          <a:prstGeom prst="rect">
            <a:avLst/>
          </a:prstGeom>
          <a:ln>
            <a:solidFill>
              <a:srgbClr val="4472C4"/>
            </a:solidFill>
          </a:ln>
        </p:spPr>
      </p:pic>
    </p:spTree>
    <p:extLst>
      <p:ext uri="{BB962C8B-B14F-4D97-AF65-F5344CB8AC3E}">
        <p14:creationId xmlns:p14="http://schemas.microsoft.com/office/powerpoint/2010/main" val="428980245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7" name="Straight Connector 96">
            <a:extLst>
              <a:ext uri="{FF2B5EF4-FFF2-40B4-BE49-F238E27FC236}">
                <a16:creationId xmlns:a16="http://schemas.microsoft.com/office/drawing/2014/main" id="{EA71535C-758B-C05A-B1A8-429939D9A5C7}"/>
              </a:ext>
            </a:extLst>
          </p:cNvPr>
          <p:cNvCxnSpPr>
            <a:cxnSpLocks/>
          </p:cNvCxnSpPr>
          <p:nvPr/>
        </p:nvCxnSpPr>
        <p:spPr>
          <a:xfrm>
            <a:off x="371475" y="962952"/>
            <a:ext cx="11563350" cy="0"/>
          </a:xfrm>
          <a:prstGeom prst="line">
            <a:avLst/>
          </a:prstGeom>
          <a:ln w="9525">
            <a:solidFill>
              <a:schemeClr val="bg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8" name="TextBox 97">
            <a:extLst>
              <a:ext uri="{FF2B5EF4-FFF2-40B4-BE49-F238E27FC236}">
                <a16:creationId xmlns:a16="http://schemas.microsoft.com/office/drawing/2014/main" id="{2CE1C37C-00A9-D55A-A68B-679DC15A4AA0}"/>
              </a:ext>
            </a:extLst>
          </p:cNvPr>
          <p:cNvSpPr txBox="1"/>
          <p:nvPr/>
        </p:nvSpPr>
        <p:spPr>
          <a:xfrm>
            <a:off x="381000" y="347958"/>
            <a:ext cx="11439525" cy="5959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cs-CZ" sz="3200">
                <a:solidFill>
                  <a:schemeClr val="bg2">
                    <a:lumMod val="50000"/>
                  </a:schemeClr>
                </a:solidFill>
              </a:rPr>
              <a:t>Karta uchazeče - přehled uchazečů pro přijímací řízení </a:t>
            </a:r>
            <a:endParaRPr lang="cs-CZ" sz="3200">
              <a:solidFill>
                <a:schemeClr val="bg2">
                  <a:lumMod val="50000"/>
                </a:schemeClr>
              </a:solidFill>
              <a:cs typeface="Calibri"/>
            </a:endParaRPr>
          </a:p>
        </p:txBody>
      </p:sp>
      <p:pic>
        <p:nvPicPr>
          <p:cNvPr id="99" name="Picture 98" descr="Logo&#10;&#10;Description automatically generated">
            <a:extLst>
              <a:ext uri="{FF2B5EF4-FFF2-40B4-BE49-F238E27FC236}">
                <a16:creationId xmlns:a16="http://schemas.microsoft.com/office/drawing/2014/main" id="{7C716317-62E5-7A2C-D44D-853AE7518F9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529" t="12855" r="66295" b="13229"/>
          <a:stretch/>
        </p:blipFill>
        <p:spPr>
          <a:xfrm>
            <a:off x="11001747" y="-3899"/>
            <a:ext cx="1104178" cy="1055201"/>
          </a:xfrm>
          <a:prstGeom prst="rect">
            <a:avLst/>
          </a:prstGeom>
          <a:solidFill>
            <a:schemeClr val="bg1"/>
          </a:solidFill>
        </p:spPr>
      </p:pic>
      <p:pic>
        <p:nvPicPr>
          <p:cNvPr id="4" name="Obrázek 3" descr="Obsah obrázku text, snímek obrazovky, číslo, software&#10;&#10;Popis se vygeneroval automaticky.">
            <a:extLst>
              <a:ext uri="{FF2B5EF4-FFF2-40B4-BE49-F238E27FC236}">
                <a16:creationId xmlns:a16="http://schemas.microsoft.com/office/drawing/2014/main" id="{C75749D3-BC95-F2E3-BE17-ABF00782CBE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6954" y="1274604"/>
            <a:ext cx="11562905" cy="4946744"/>
          </a:xfrm>
          <a:prstGeom prst="rect">
            <a:avLst/>
          </a:prstGeom>
          <a:ln>
            <a:solidFill>
              <a:srgbClr val="4472C4"/>
            </a:solidFill>
          </a:ln>
        </p:spPr>
      </p:pic>
      <p:pic>
        <p:nvPicPr>
          <p:cNvPr id="6" name="Obrázek 5" descr="Obsah obrázku text, snímek obrazovky, Písmo&#10;&#10;Popis se vygeneroval automaticky.">
            <a:extLst>
              <a:ext uri="{FF2B5EF4-FFF2-40B4-BE49-F238E27FC236}">
                <a16:creationId xmlns:a16="http://schemas.microsoft.com/office/drawing/2014/main" id="{B055D33C-4530-158D-36AE-AD03529F8DB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506872" y="2315852"/>
            <a:ext cx="3596636" cy="4538877"/>
          </a:xfrm>
          <a:prstGeom prst="rect">
            <a:avLst/>
          </a:prstGeom>
          <a:ln>
            <a:solidFill>
              <a:srgbClr val="4472C4"/>
            </a:solidFill>
          </a:ln>
        </p:spPr>
      </p:pic>
      <p:pic>
        <p:nvPicPr>
          <p:cNvPr id="7" name="Obrázek 6" descr="Obsah obrázku text, snímek obrazovky, Písmo&#10;&#10;Popis se vygeneroval automaticky.">
            <a:extLst>
              <a:ext uri="{FF2B5EF4-FFF2-40B4-BE49-F238E27FC236}">
                <a16:creationId xmlns:a16="http://schemas.microsoft.com/office/drawing/2014/main" id="{73AE76FF-0A20-C786-8000-9AE57D3D931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81536" y="343101"/>
            <a:ext cx="6904504" cy="2875429"/>
          </a:xfrm>
          <a:prstGeom prst="rect">
            <a:avLst/>
          </a:prstGeom>
          <a:ln>
            <a:solidFill>
              <a:srgbClr val="4472C4"/>
            </a:solidFill>
          </a:ln>
        </p:spPr>
      </p:pic>
    </p:spTree>
    <p:extLst>
      <p:ext uri="{BB962C8B-B14F-4D97-AF65-F5344CB8AC3E}">
        <p14:creationId xmlns:p14="http://schemas.microsoft.com/office/powerpoint/2010/main" val="36700299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7" name="Straight Connector 96">
            <a:extLst>
              <a:ext uri="{FF2B5EF4-FFF2-40B4-BE49-F238E27FC236}">
                <a16:creationId xmlns:a16="http://schemas.microsoft.com/office/drawing/2014/main" id="{EA71535C-758B-C05A-B1A8-429939D9A5C7}"/>
              </a:ext>
            </a:extLst>
          </p:cNvPr>
          <p:cNvCxnSpPr>
            <a:cxnSpLocks/>
          </p:cNvCxnSpPr>
          <p:nvPr/>
        </p:nvCxnSpPr>
        <p:spPr>
          <a:xfrm>
            <a:off x="371475" y="962952"/>
            <a:ext cx="11563350" cy="0"/>
          </a:xfrm>
          <a:prstGeom prst="line">
            <a:avLst/>
          </a:prstGeom>
          <a:ln w="9525">
            <a:solidFill>
              <a:schemeClr val="bg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8" name="TextBox 97">
            <a:extLst>
              <a:ext uri="{FF2B5EF4-FFF2-40B4-BE49-F238E27FC236}">
                <a16:creationId xmlns:a16="http://schemas.microsoft.com/office/drawing/2014/main" id="{2CE1C37C-00A9-D55A-A68B-679DC15A4AA0}"/>
              </a:ext>
            </a:extLst>
          </p:cNvPr>
          <p:cNvSpPr txBox="1"/>
          <p:nvPr/>
        </p:nvSpPr>
        <p:spPr>
          <a:xfrm>
            <a:off x="381000" y="347958"/>
            <a:ext cx="11439525" cy="5959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cs-CZ" sz="3200">
                <a:solidFill>
                  <a:schemeClr val="bg2">
                    <a:lumMod val="50000"/>
                  </a:schemeClr>
                </a:solidFill>
              </a:rPr>
              <a:t>Karta uchazeče - výsledky</a:t>
            </a:r>
            <a:endParaRPr lang="cs-CZ" sz="3200">
              <a:solidFill>
                <a:schemeClr val="bg2">
                  <a:lumMod val="50000"/>
                </a:schemeClr>
              </a:solidFill>
              <a:cs typeface="Calibri"/>
            </a:endParaRPr>
          </a:p>
        </p:txBody>
      </p:sp>
      <p:pic>
        <p:nvPicPr>
          <p:cNvPr id="99" name="Picture 98" descr="Logo&#10;&#10;Description automatically generated">
            <a:extLst>
              <a:ext uri="{FF2B5EF4-FFF2-40B4-BE49-F238E27FC236}">
                <a16:creationId xmlns:a16="http://schemas.microsoft.com/office/drawing/2014/main" id="{7C716317-62E5-7A2C-D44D-853AE7518F9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529" t="12855" r="66295" b="13229"/>
          <a:stretch/>
        </p:blipFill>
        <p:spPr>
          <a:xfrm>
            <a:off x="11001747" y="-3899"/>
            <a:ext cx="1104178" cy="1055201"/>
          </a:xfrm>
          <a:prstGeom prst="rect">
            <a:avLst/>
          </a:prstGeom>
          <a:solidFill>
            <a:schemeClr val="bg1"/>
          </a:solidFill>
        </p:spPr>
      </p:pic>
      <p:pic>
        <p:nvPicPr>
          <p:cNvPr id="5" name="Obrázek 4" descr="Obsah obrázku text, snímek obrazovky, software, číslo&#10;&#10;Popis se vygeneroval automaticky.">
            <a:extLst>
              <a:ext uri="{FF2B5EF4-FFF2-40B4-BE49-F238E27FC236}">
                <a16:creationId xmlns:a16="http://schemas.microsoft.com/office/drawing/2014/main" id="{DBDB67D8-94DD-A03B-A275-DAB087B89BD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4401" y="1054110"/>
            <a:ext cx="10088522" cy="5573806"/>
          </a:xfrm>
          <a:prstGeom prst="rect">
            <a:avLst/>
          </a:prstGeom>
          <a:ln>
            <a:solidFill>
              <a:srgbClr val="4472C4"/>
            </a:solidFill>
          </a:ln>
        </p:spPr>
      </p:pic>
    </p:spTree>
    <p:extLst>
      <p:ext uri="{BB962C8B-B14F-4D97-AF65-F5344CB8AC3E}">
        <p14:creationId xmlns:p14="http://schemas.microsoft.com/office/powerpoint/2010/main" val="17465156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7" name="Straight Connector 96">
            <a:extLst>
              <a:ext uri="{FF2B5EF4-FFF2-40B4-BE49-F238E27FC236}">
                <a16:creationId xmlns:a16="http://schemas.microsoft.com/office/drawing/2014/main" id="{EA71535C-758B-C05A-B1A8-429939D9A5C7}"/>
              </a:ext>
            </a:extLst>
          </p:cNvPr>
          <p:cNvCxnSpPr>
            <a:cxnSpLocks/>
          </p:cNvCxnSpPr>
          <p:nvPr/>
        </p:nvCxnSpPr>
        <p:spPr>
          <a:xfrm>
            <a:off x="371475" y="962952"/>
            <a:ext cx="11563350" cy="0"/>
          </a:xfrm>
          <a:prstGeom prst="line">
            <a:avLst/>
          </a:prstGeom>
          <a:ln w="9525">
            <a:solidFill>
              <a:schemeClr val="bg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8" name="TextBox 97">
            <a:extLst>
              <a:ext uri="{FF2B5EF4-FFF2-40B4-BE49-F238E27FC236}">
                <a16:creationId xmlns:a16="http://schemas.microsoft.com/office/drawing/2014/main" id="{2CE1C37C-00A9-D55A-A68B-679DC15A4AA0}"/>
              </a:ext>
            </a:extLst>
          </p:cNvPr>
          <p:cNvSpPr txBox="1"/>
          <p:nvPr/>
        </p:nvSpPr>
        <p:spPr>
          <a:xfrm>
            <a:off x="381000" y="347958"/>
            <a:ext cx="11439525" cy="5959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cs-CZ" sz="3200" dirty="0">
                <a:solidFill>
                  <a:schemeClr val="bg2">
                    <a:lumMod val="50000"/>
                  </a:schemeClr>
                </a:solidFill>
                <a:cs typeface="Calibri"/>
              </a:rPr>
              <a:t>Volný modul - náhled pro uchazeče</a:t>
            </a:r>
          </a:p>
        </p:txBody>
      </p:sp>
      <p:pic>
        <p:nvPicPr>
          <p:cNvPr id="99" name="Picture 98" descr="Logo&#10;&#10;Description automatically generated">
            <a:extLst>
              <a:ext uri="{FF2B5EF4-FFF2-40B4-BE49-F238E27FC236}">
                <a16:creationId xmlns:a16="http://schemas.microsoft.com/office/drawing/2014/main" id="{7C716317-62E5-7A2C-D44D-853AE7518F9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529" t="12855" r="66295" b="13229"/>
          <a:stretch/>
        </p:blipFill>
        <p:spPr>
          <a:xfrm>
            <a:off x="11001747" y="-3899"/>
            <a:ext cx="1104178" cy="1055201"/>
          </a:xfrm>
          <a:prstGeom prst="rect">
            <a:avLst/>
          </a:prstGeom>
          <a:solidFill>
            <a:schemeClr val="bg1"/>
          </a:solidFill>
        </p:spPr>
      </p:pic>
      <p:pic>
        <p:nvPicPr>
          <p:cNvPr id="2" name="Obrázek 1" descr="Obsah obrázku text, snímek obrazovky, Písmo, logo&#10;&#10;Popis se vygeneroval automaticky.">
            <a:extLst>
              <a:ext uri="{FF2B5EF4-FFF2-40B4-BE49-F238E27FC236}">
                <a16:creationId xmlns:a16="http://schemas.microsoft.com/office/drawing/2014/main" id="{0BBEA657-B877-F157-70B6-89E2C3AC198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77700" y="1194905"/>
            <a:ext cx="4147233" cy="4747911"/>
          </a:xfrm>
          <a:prstGeom prst="rect">
            <a:avLst/>
          </a:prstGeom>
          <a:ln>
            <a:solidFill>
              <a:srgbClr val="4472C4"/>
            </a:solidFill>
          </a:ln>
        </p:spPr>
      </p:pic>
    </p:spTree>
    <p:extLst>
      <p:ext uri="{BB962C8B-B14F-4D97-AF65-F5344CB8AC3E}">
        <p14:creationId xmlns:p14="http://schemas.microsoft.com/office/powerpoint/2010/main" val="348477911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7" name="Straight Connector 96">
            <a:extLst>
              <a:ext uri="{FF2B5EF4-FFF2-40B4-BE49-F238E27FC236}">
                <a16:creationId xmlns:a16="http://schemas.microsoft.com/office/drawing/2014/main" id="{EA71535C-758B-C05A-B1A8-429939D9A5C7}"/>
              </a:ext>
            </a:extLst>
          </p:cNvPr>
          <p:cNvCxnSpPr>
            <a:cxnSpLocks/>
          </p:cNvCxnSpPr>
          <p:nvPr/>
        </p:nvCxnSpPr>
        <p:spPr>
          <a:xfrm>
            <a:off x="371475" y="962952"/>
            <a:ext cx="11563350" cy="0"/>
          </a:xfrm>
          <a:prstGeom prst="line">
            <a:avLst/>
          </a:prstGeom>
          <a:ln w="9525">
            <a:solidFill>
              <a:schemeClr val="bg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8" name="TextBox 97">
            <a:extLst>
              <a:ext uri="{FF2B5EF4-FFF2-40B4-BE49-F238E27FC236}">
                <a16:creationId xmlns:a16="http://schemas.microsoft.com/office/drawing/2014/main" id="{2CE1C37C-00A9-D55A-A68B-679DC15A4AA0}"/>
              </a:ext>
            </a:extLst>
          </p:cNvPr>
          <p:cNvSpPr txBox="1"/>
          <p:nvPr/>
        </p:nvSpPr>
        <p:spPr>
          <a:xfrm>
            <a:off x="381000" y="347958"/>
            <a:ext cx="11439525" cy="5959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cs-CZ" sz="3200" dirty="0">
                <a:solidFill>
                  <a:schemeClr val="bg2">
                    <a:lumMod val="50000"/>
                  </a:schemeClr>
                </a:solidFill>
                <a:cs typeface="Calibri"/>
              </a:rPr>
              <a:t>Volný modul - náhled pro uchazeče</a:t>
            </a:r>
          </a:p>
        </p:txBody>
      </p:sp>
      <p:pic>
        <p:nvPicPr>
          <p:cNvPr id="99" name="Picture 98" descr="Logo&#10;&#10;Description automatically generated">
            <a:extLst>
              <a:ext uri="{FF2B5EF4-FFF2-40B4-BE49-F238E27FC236}">
                <a16:creationId xmlns:a16="http://schemas.microsoft.com/office/drawing/2014/main" id="{7C716317-62E5-7A2C-D44D-853AE7518F9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529" t="12855" r="66295" b="13229"/>
          <a:stretch/>
        </p:blipFill>
        <p:spPr>
          <a:xfrm>
            <a:off x="11001747" y="-3899"/>
            <a:ext cx="1104178" cy="1055201"/>
          </a:xfrm>
          <a:prstGeom prst="rect">
            <a:avLst/>
          </a:prstGeom>
          <a:solidFill>
            <a:schemeClr val="bg1"/>
          </a:solidFill>
        </p:spPr>
      </p:pic>
      <p:pic>
        <p:nvPicPr>
          <p:cNvPr id="2" name="Obrázek 1" descr="Obsah obrázku text, snímek obrazovky, číslo, software&#10;&#10;Popis se vygeneroval automaticky.">
            <a:extLst>
              <a:ext uri="{FF2B5EF4-FFF2-40B4-BE49-F238E27FC236}">
                <a16:creationId xmlns:a16="http://schemas.microsoft.com/office/drawing/2014/main" id="{CCE842C4-8266-C5D6-B91C-8F806776A95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40158" y="1051294"/>
            <a:ext cx="8948405" cy="4799714"/>
          </a:xfrm>
          <a:prstGeom prst="rect">
            <a:avLst/>
          </a:prstGeom>
          <a:ln>
            <a:solidFill>
              <a:srgbClr val="4472C4"/>
            </a:solidFill>
          </a:ln>
        </p:spPr>
      </p:pic>
      <p:sp>
        <p:nvSpPr>
          <p:cNvPr id="4" name="TextovéPole 3">
            <a:extLst>
              <a:ext uri="{FF2B5EF4-FFF2-40B4-BE49-F238E27FC236}">
                <a16:creationId xmlns:a16="http://schemas.microsoft.com/office/drawing/2014/main" id="{B191AFB5-3324-5450-E2B8-ABEA352FD0EC}"/>
              </a:ext>
            </a:extLst>
          </p:cNvPr>
          <p:cNvSpPr txBox="1"/>
          <p:nvPr/>
        </p:nvSpPr>
        <p:spPr>
          <a:xfrm>
            <a:off x="680719" y="6116320"/>
            <a:ext cx="10952479" cy="6463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cs-CZ" dirty="0">
                <a:cs typeface="Calibri"/>
              </a:rPr>
              <a:t>TIP: Všechny parametry jdou schovat a uzpůsobit potřebám. Je možné využít tento pohled i v zákonné lhůtě nahlížení do spisových služeb, kdy očistíte data o rozhodnutí, pořadí a spodní výsledkové listiny.</a:t>
            </a:r>
            <a:endParaRPr lang="cs-CZ" dirty="0">
              <a:ea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14352629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7" name="Straight Connector 96">
            <a:extLst>
              <a:ext uri="{FF2B5EF4-FFF2-40B4-BE49-F238E27FC236}">
                <a16:creationId xmlns:a16="http://schemas.microsoft.com/office/drawing/2014/main" id="{EA71535C-758B-C05A-B1A8-429939D9A5C7}"/>
              </a:ext>
            </a:extLst>
          </p:cNvPr>
          <p:cNvCxnSpPr>
            <a:cxnSpLocks/>
          </p:cNvCxnSpPr>
          <p:nvPr/>
        </p:nvCxnSpPr>
        <p:spPr>
          <a:xfrm>
            <a:off x="371475" y="962952"/>
            <a:ext cx="11563350" cy="0"/>
          </a:xfrm>
          <a:prstGeom prst="line">
            <a:avLst/>
          </a:prstGeom>
          <a:ln w="9525">
            <a:solidFill>
              <a:schemeClr val="bg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8" name="TextBox 97">
            <a:extLst>
              <a:ext uri="{FF2B5EF4-FFF2-40B4-BE49-F238E27FC236}">
                <a16:creationId xmlns:a16="http://schemas.microsoft.com/office/drawing/2014/main" id="{2CE1C37C-00A9-D55A-A68B-679DC15A4AA0}"/>
              </a:ext>
            </a:extLst>
          </p:cNvPr>
          <p:cNvSpPr txBox="1"/>
          <p:nvPr/>
        </p:nvSpPr>
        <p:spPr>
          <a:xfrm>
            <a:off x="381000" y="347958"/>
            <a:ext cx="11439525" cy="5959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cs-CZ" sz="3200">
                <a:solidFill>
                  <a:schemeClr val="bg2">
                    <a:lumMod val="50000"/>
                  </a:schemeClr>
                </a:solidFill>
              </a:rPr>
              <a:t>Tiskové sestavy</a:t>
            </a:r>
            <a:endParaRPr lang="cs-CZ" sz="3200">
              <a:solidFill>
                <a:schemeClr val="bg2">
                  <a:lumMod val="50000"/>
                </a:schemeClr>
              </a:solidFill>
              <a:cs typeface="Calibri"/>
            </a:endParaRPr>
          </a:p>
        </p:txBody>
      </p:sp>
      <p:pic>
        <p:nvPicPr>
          <p:cNvPr id="99" name="Picture 98" descr="Logo&#10;&#10;Description automatically generated">
            <a:extLst>
              <a:ext uri="{FF2B5EF4-FFF2-40B4-BE49-F238E27FC236}">
                <a16:creationId xmlns:a16="http://schemas.microsoft.com/office/drawing/2014/main" id="{7C716317-62E5-7A2C-D44D-853AE7518F9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529" t="12855" r="66295" b="13229"/>
          <a:stretch/>
        </p:blipFill>
        <p:spPr>
          <a:xfrm>
            <a:off x="11001747" y="-3899"/>
            <a:ext cx="1104178" cy="1055201"/>
          </a:xfrm>
          <a:prstGeom prst="rect">
            <a:avLst/>
          </a:prstGeom>
          <a:solidFill>
            <a:schemeClr val="bg1"/>
          </a:solidFill>
        </p:spPr>
      </p:pic>
      <p:sp>
        <p:nvSpPr>
          <p:cNvPr id="2" name="TextovéPole 1">
            <a:extLst>
              <a:ext uri="{FF2B5EF4-FFF2-40B4-BE49-F238E27FC236}">
                <a16:creationId xmlns:a16="http://schemas.microsoft.com/office/drawing/2014/main" id="{2FE2AB4D-4F05-1660-4126-E6C5B654B73E}"/>
              </a:ext>
            </a:extLst>
          </p:cNvPr>
          <p:cNvSpPr txBox="1"/>
          <p:nvPr/>
        </p:nvSpPr>
        <p:spPr>
          <a:xfrm>
            <a:off x="385482" y="1138518"/>
            <a:ext cx="6275294" cy="477053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just"/>
            <a:r>
              <a:rPr lang="en-US" sz="1600" b="1" err="1">
                <a:latin typeface="Arial"/>
                <a:cs typeface="Arial"/>
              </a:rPr>
              <a:t>Seznamy</a:t>
            </a:r>
            <a:r>
              <a:rPr lang="en-US" sz="1600" b="1">
                <a:latin typeface="Arial"/>
                <a:cs typeface="Arial"/>
              </a:rPr>
              <a:t> </a:t>
            </a:r>
            <a:r>
              <a:rPr lang="en-US" sz="1600" b="1" err="1">
                <a:latin typeface="Arial"/>
                <a:cs typeface="Arial"/>
              </a:rPr>
              <a:t>uchazečů</a:t>
            </a:r>
            <a:endParaRPr lang="en-US" sz="1600" b="1">
              <a:latin typeface="Arial"/>
              <a:cs typeface="Arial"/>
            </a:endParaRPr>
          </a:p>
          <a:p>
            <a:pPr algn="just"/>
            <a:r>
              <a:rPr lang="en-US" sz="1600" err="1">
                <a:latin typeface="Arial"/>
                <a:cs typeface="Arial"/>
              </a:rPr>
              <a:t>Seznam</a:t>
            </a:r>
            <a:r>
              <a:rPr lang="en-US" sz="1600">
                <a:latin typeface="Arial"/>
                <a:cs typeface="Arial"/>
              </a:rPr>
              <a:t> </a:t>
            </a:r>
            <a:r>
              <a:rPr lang="en-US" sz="1600" err="1">
                <a:latin typeface="Arial"/>
                <a:cs typeface="Arial"/>
              </a:rPr>
              <a:t>uchazečů</a:t>
            </a:r>
            <a:r>
              <a:rPr lang="en-US" sz="1600">
                <a:latin typeface="Arial"/>
                <a:cs typeface="Arial"/>
              </a:rPr>
              <a:t> s </a:t>
            </a:r>
            <a:r>
              <a:rPr lang="en-US" sz="1600" err="1">
                <a:latin typeface="Arial"/>
                <a:cs typeface="Arial"/>
              </a:rPr>
              <a:t>trvalým</a:t>
            </a:r>
            <a:r>
              <a:rPr lang="en-US" sz="1600">
                <a:latin typeface="Arial"/>
                <a:cs typeface="Arial"/>
              </a:rPr>
              <a:t> </a:t>
            </a:r>
            <a:r>
              <a:rPr lang="en-US" sz="1600" err="1">
                <a:latin typeface="Arial"/>
                <a:cs typeface="Arial"/>
              </a:rPr>
              <a:t>bydlištěm</a:t>
            </a:r>
            <a:r>
              <a:rPr lang="en-US" sz="1600">
                <a:latin typeface="Arial"/>
                <a:cs typeface="Arial"/>
              </a:rPr>
              <a:t> </a:t>
            </a:r>
          </a:p>
          <a:p>
            <a:pPr algn="just"/>
            <a:r>
              <a:rPr lang="en-US" sz="1600" err="1">
                <a:latin typeface="Arial"/>
                <a:cs typeface="Arial"/>
              </a:rPr>
              <a:t>Seznam</a:t>
            </a:r>
            <a:r>
              <a:rPr lang="en-US" sz="1600">
                <a:latin typeface="Arial"/>
                <a:cs typeface="Arial"/>
              </a:rPr>
              <a:t> </a:t>
            </a:r>
            <a:r>
              <a:rPr lang="en-US" sz="1600" err="1">
                <a:latin typeface="Arial"/>
                <a:cs typeface="Arial"/>
              </a:rPr>
              <a:t>zákonných</a:t>
            </a:r>
            <a:r>
              <a:rPr lang="en-US" sz="1600">
                <a:latin typeface="Arial"/>
                <a:cs typeface="Arial"/>
              </a:rPr>
              <a:t> </a:t>
            </a:r>
            <a:r>
              <a:rPr lang="en-US" sz="1600" err="1">
                <a:latin typeface="Arial"/>
                <a:cs typeface="Arial"/>
              </a:rPr>
              <a:t>zástupců</a:t>
            </a:r>
            <a:r>
              <a:rPr lang="en-US" sz="1600">
                <a:latin typeface="Arial"/>
                <a:cs typeface="Arial"/>
              </a:rPr>
              <a:t> </a:t>
            </a:r>
            <a:r>
              <a:rPr lang="en-US" sz="1600" err="1">
                <a:latin typeface="Arial"/>
                <a:cs typeface="Arial"/>
              </a:rPr>
              <a:t>uchazečů</a:t>
            </a:r>
            <a:r>
              <a:rPr lang="en-US" sz="1600">
                <a:latin typeface="Arial"/>
                <a:cs typeface="Arial"/>
              </a:rPr>
              <a:t> s </a:t>
            </a:r>
            <a:r>
              <a:rPr lang="en-US" sz="1600" err="1">
                <a:latin typeface="Arial"/>
                <a:cs typeface="Arial"/>
              </a:rPr>
              <a:t>datovými</a:t>
            </a:r>
            <a:r>
              <a:rPr lang="en-US" sz="1600">
                <a:latin typeface="Arial"/>
                <a:cs typeface="Arial"/>
              </a:rPr>
              <a:t> </a:t>
            </a:r>
            <a:r>
              <a:rPr lang="en-US" sz="1600" err="1">
                <a:latin typeface="Arial"/>
                <a:cs typeface="Arial"/>
              </a:rPr>
              <a:t>schránkami</a:t>
            </a:r>
            <a:r>
              <a:rPr lang="en-US" sz="1600">
                <a:latin typeface="Arial"/>
                <a:cs typeface="Arial"/>
              </a:rPr>
              <a:t> </a:t>
            </a:r>
          </a:p>
          <a:p>
            <a:pPr algn="just"/>
            <a:r>
              <a:rPr lang="en-US" sz="1600" err="1">
                <a:latin typeface="Arial"/>
                <a:cs typeface="Arial"/>
              </a:rPr>
              <a:t>Seznam</a:t>
            </a:r>
            <a:r>
              <a:rPr lang="en-US" sz="1600">
                <a:latin typeface="Arial"/>
                <a:cs typeface="Arial"/>
              </a:rPr>
              <a:t> </a:t>
            </a:r>
            <a:r>
              <a:rPr lang="en-US" sz="1600" err="1">
                <a:latin typeface="Arial"/>
                <a:cs typeface="Arial"/>
              </a:rPr>
              <a:t>uchazečů</a:t>
            </a:r>
            <a:r>
              <a:rPr lang="en-US" sz="1600">
                <a:latin typeface="Arial"/>
                <a:cs typeface="Arial"/>
              </a:rPr>
              <a:t> s </a:t>
            </a:r>
            <a:r>
              <a:rPr lang="en-US" sz="1600" err="1">
                <a:latin typeface="Arial"/>
                <a:cs typeface="Arial"/>
              </a:rPr>
              <a:t>trvalým</a:t>
            </a:r>
            <a:r>
              <a:rPr lang="en-US" sz="1600">
                <a:latin typeface="Arial"/>
                <a:cs typeface="Arial"/>
              </a:rPr>
              <a:t> </a:t>
            </a:r>
            <a:r>
              <a:rPr lang="en-US" sz="1600" err="1">
                <a:latin typeface="Arial"/>
                <a:cs typeface="Arial"/>
              </a:rPr>
              <a:t>bydlištěm</a:t>
            </a:r>
            <a:r>
              <a:rPr lang="en-US" sz="1600">
                <a:latin typeface="Arial"/>
                <a:cs typeface="Arial"/>
              </a:rPr>
              <a:t> </a:t>
            </a:r>
            <a:r>
              <a:rPr lang="en-US" sz="1600" err="1">
                <a:latin typeface="Arial"/>
                <a:cs typeface="Arial"/>
              </a:rPr>
              <a:t>přes</a:t>
            </a:r>
            <a:r>
              <a:rPr lang="en-US" sz="1600">
                <a:latin typeface="Arial"/>
                <a:cs typeface="Arial"/>
              </a:rPr>
              <a:t> kola a </a:t>
            </a:r>
            <a:r>
              <a:rPr lang="en-US" sz="1600" err="1">
                <a:latin typeface="Arial"/>
                <a:cs typeface="Arial"/>
              </a:rPr>
              <a:t>termíny</a:t>
            </a:r>
            <a:r>
              <a:rPr lang="en-US" sz="1600">
                <a:latin typeface="Arial"/>
                <a:cs typeface="Arial"/>
              </a:rPr>
              <a:t> </a:t>
            </a:r>
          </a:p>
          <a:p>
            <a:pPr algn="just"/>
            <a:r>
              <a:rPr lang="en-US" sz="1600" err="1">
                <a:latin typeface="Arial"/>
                <a:cs typeface="Arial"/>
              </a:rPr>
              <a:t>Seznam</a:t>
            </a:r>
            <a:r>
              <a:rPr lang="en-US" sz="1600">
                <a:latin typeface="Arial"/>
                <a:cs typeface="Arial"/>
              </a:rPr>
              <a:t> </a:t>
            </a:r>
            <a:r>
              <a:rPr lang="en-US" sz="1600" err="1">
                <a:latin typeface="Arial"/>
                <a:cs typeface="Arial"/>
              </a:rPr>
              <a:t>uchazečů</a:t>
            </a:r>
            <a:r>
              <a:rPr lang="en-US" sz="1600">
                <a:latin typeface="Arial"/>
                <a:cs typeface="Arial"/>
              </a:rPr>
              <a:t> s </a:t>
            </a:r>
            <a:r>
              <a:rPr lang="en-US" sz="1600" err="1">
                <a:latin typeface="Arial"/>
                <a:cs typeface="Arial"/>
              </a:rPr>
              <a:t>kontakty</a:t>
            </a:r>
            <a:r>
              <a:rPr lang="en-US" sz="1600">
                <a:latin typeface="Arial"/>
                <a:cs typeface="Arial"/>
              </a:rPr>
              <a:t> </a:t>
            </a:r>
            <a:r>
              <a:rPr lang="en-US" sz="1600" err="1">
                <a:latin typeface="Arial"/>
                <a:cs typeface="Arial"/>
              </a:rPr>
              <a:t>přes</a:t>
            </a:r>
            <a:r>
              <a:rPr lang="en-US" sz="1600">
                <a:latin typeface="Arial"/>
                <a:cs typeface="Arial"/>
              </a:rPr>
              <a:t> kola a </a:t>
            </a:r>
            <a:r>
              <a:rPr lang="en-US" sz="1600" err="1">
                <a:latin typeface="Arial"/>
                <a:cs typeface="Arial"/>
              </a:rPr>
              <a:t>termíny</a:t>
            </a:r>
            <a:r>
              <a:rPr lang="en-US" sz="1600">
                <a:latin typeface="Arial"/>
                <a:cs typeface="Arial"/>
              </a:rPr>
              <a:t> </a:t>
            </a:r>
          </a:p>
          <a:p>
            <a:pPr algn="just"/>
            <a:r>
              <a:rPr lang="en-US" sz="1600" err="1">
                <a:latin typeface="Arial"/>
                <a:cs typeface="Arial"/>
              </a:rPr>
              <a:t>Seznam</a:t>
            </a:r>
            <a:r>
              <a:rPr lang="en-US" sz="1600">
                <a:latin typeface="Arial"/>
                <a:cs typeface="Arial"/>
              </a:rPr>
              <a:t> </a:t>
            </a:r>
            <a:r>
              <a:rPr lang="en-US" sz="1600" err="1">
                <a:latin typeface="Arial"/>
                <a:cs typeface="Arial"/>
              </a:rPr>
              <a:t>uchazečů</a:t>
            </a:r>
            <a:r>
              <a:rPr lang="en-US" sz="1600">
                <a:latin typeface="Arial"/>
                <a:cs typeface="Arial"/>
              </a:rPr>
              <a:t> s </a:t>
            </a:r>
            <a:r>
              <a:rPr lang="en-US" sz="1600" err="1">
                <a:latin typeface="Arial"/>
                <a:cs typeface="Arial"/>
              </a:rPr>
              <a:t>kontakty</a:t>
            </a:r>
            <a:r>
              <a:rPr lang="en-US" sz="1600">
                <a:latin typeface="Arial"/>
                <a:cs typeface="Arial"/>
              </a:rPr>
              <a:t> </a:t>
            </a:r>
            <a:endParaRPr lang="en-US">
              <a:latin typeface="Calibri" panose="020F0502020204030204"/>
              <a:cs typeface="Calibri" panose="020F0502020204030204"/>
            </a:endParaRPr>
          </a:p>
          <a:p>
            <a:pPr algn="just"/>
            <a:r>
              <a:rPr lang="en-US" sz="1600" err="1">
                <a:latin typeface="Arial"/>
                <a:cs typeface="Arial"/>
              </a:rPr>
              <a:t>Seznam</a:t>
            </a:r>
            <a:r>
              <a:rPr lang="en-US" sz="1600">
                <a:latin typeface="Arial"/>
                <a:cs typeface="Arial"/>
              </a:rPr>
              <a:t> </a:t>
            </a:r>
            <a:r>
              <a:rPr lang="en-US" sz="1600" err="1">
                <a:latin typeface="Arial"/>
                <a:cs typeface="Arial"/>
              </a:rPr>
              <a:t>uchazečů</a:t>
            </a:r>
            <a:r>
              <a:rPr lang="en-US" sz="1600">
                <a:latin typeface="Arial"/>
                <a:cs typeface="Arial"/>
              </a:rPr>
              <a:t> s </a:t>
            </a:r>
            <a:r>
              <a:rPr lang="en-US" sz="1600" err="1">
                <a:latin typeface="Arial"/>
                <a:cs typeface="Arial"/>
              </a:rPr>
              <a:t>trvalým</a:t>
            </a:r>
            <a:r>
              <a:rPr lang="en-US" sz="1600">
                <a:latin typeface="Arial"/>
                <a:cs typeface="Arial"/>
              </a:rPr>
              <a:t> </a:t>
            </a:r>
            <a:r>
              <a:rPr lang="en-US" sz="1600" err="1">
                <a:latin typeface="Arial"/>
                <a:cs typeface="Arial"/>
              </a:rPr>
              <a:t>bydlištěm</a:t>
            </a:r>
            <a:r>
              <a:rPr lang="en-US" sz="1600">
                <a:latin typeface="Arial"/>
                <a:cs typeface="Arial"/>
              </a:rPr>
              <a:t> </a:t>
            </a:r>
            <a:r>
              <a:rPr lang="en-US" sz="1600" err="1">
                <a:latin typeface="Arial"/>
                <a:cs typeface="Arial"/>
              </a:rPr>
              <a:t>přes</a:t>
            </a:r>
            <a:r>
              <a:rPr lang="en-US" sz="1600">
                <a:latin typeface="Arial"/>
                <a:cs typeface="Arial"/>
              </a:rPr>
              <a:t> kola, </a:t>
            </a:r>
            <a:r>
              <a:rPr lang="en-US" sz="1600" err="1">
                <a:latin typeface="Arial"/>
                <a:cs typeface="Arial"/>
              </a:rPr>
              <a:t>zkoušky</a:t>
            </a:r>
            <a:r>
              <a:rPr lang="en-US" sz="1600">
                <a:latin typeface="Arial"/>
                <a:cs typeface="Arial"/>
              </a:rPr>
              <a:t> a </a:t>
            </a:r>
            <a:r>
              <a:rPr lang="en-US" sz="1600" err="1">
                <a:latin typeface="Arial"/>
                <a:cs typeface="Arial"/>
              </a:rPr>
              <a:t>termíny</a:t>
            </a:r>
            <a:endParaRPr lang="en-US" err="1">
              <a:latin typeface="Calibri" panose="020F0502020204030204"/>
              <a:cs typeface="Calibri"/>
            </a:endParaRPr>
          </a:p>
          <a:p>
            <a:pPr algn="just"/>
            <a:r>
              <a:rPr lang="en-US" sz="1600" err="1">
                <a:latin typeface="Arial"/>
                <a:cs typeface="Arial"/>
              </a:rPr>
              <a:t>Seznam</a:t>
            </a:r>
            <a:r>
              <a:rPr lang="en-US" sz="1600">
                <a:latin typeface="Arial"/>
                <a:cs typeface="Arial"/>
              </a:rPr>
              <a:t> </a:t>
            </a:r>
            <a:r>
              <a:rPr lang="en-US" sz="1600" err="1">
                <a:latin typeface="Arial"/>
                <a:cs typeface="Arial"/>
              </a:rPr>
              <a:t>uchazečů</a:t>
            </a:r>
            <a:r>
              <a:rPr lang="en-US" sz="1600">
                <a:latin typeface="Arial"/>
                <a:cs typeface="Arial"/>
              </a:rPr>
              <a:t> s </a:t>
            </a:r>
            <a:r>
              <a:rPr lang="en-US" sz="1600" err="1">
                <a:latin typeface="Arial"/>
                <a:cs typeface="Arial"/>
              </a:rPr>
              <a:t>kontakty</a:t>
            </a:r>
            <a:r>
              <a:rPr lang="en-US" sz="1600">
                <a:latin typeface="Arial"/>
                <a:cs typeface="Arial"/>
              </a:rPr>
              <a:t> </a:t>
            </a:r>
            <a:r>
              <a:rPr lang="en-US" sz="1600" err="1">
                <a:latin typeface="Arial"/>
                <a:cs typeface="Arial"/>
              </a:rPr>
              <a:t>přes</a:t>
            </a:r>
            <a:r>
              <a:rPr lang="en-US" sz="1600">
                <a:latin typeface="Arial"/>
                <a:cs typeface="Arial"/>
              </a:rPr>
              <a:t> kola, </a:t>
            </a:r>
            <a:r>
              <a:rPr lang="en-US" sz="1600" err="1">
                <a:latin typeface="Arial"/>
                <a:cs typeface="Arial"/>
              </a:rPr>
              <a:t>zkoušky</a:t>
            </a:r>
            <a:r>
              <a:rPr lang="en-US" sz="1600">
                <a:latin typeface="Arial"/>
                <a:cs typeface="Arial"/>
              </a:rPr>
              <a:t> a </a:t>
            </a:r>
            <a:r>
              <a:rPr lang="en-US" sz="1600" err="1">
                <a:latin typeface="Arial"/>
                <a:cs typeface="Arial"/>
              </a:rPr>
              <a:t>termíny</a:t>
            </a:r>
            <a:endParaRPr lang="en-US" sz="1600">
              <a:latin typeface="Arial"/>
              <a:cs typeface="Arial"/>
            </a:endParaRPr>
          </a:p>
          <a:p>
            <a:pPr algn="just"/>
            <a:r>
              <a:rPr lang="en-US" sz="1600" err="1">
                <a:latin typeface="Arial"/>
                <a:cs typeface="Arial"/>
              </a:rPr>
              <a:t>Počty</a:t>
            </a:r>
            <a:r>
              <a:rPr lang="en-US" sz="1600">
                <a:latin typeface="Arial"/>
                <a:cs typeface="Arial"/>
              </a:rPr>
              <a:t> </a:t>
            </a:r>
            <a:r>
              <a:rPr lang="en-US" sz="1600" err="1">
                <a:latin typeface="Arial"/>
                <a:cs typeface="Arial"/>
              </a:rPr>
              <a:t>uchazečů</a:t>
            </a:r>
            <a:r>
              <a:rPr lang="en-US" sz="1600">
                <a:latin typeface="Arial"/>
                <a:cs typeface="Arial"/>
              </a:rPr>
              <a:t> </a:t>
            </a:r>
            <a:r>
              <a:rPr lang="en-US" sz="1600" err="1">
                <a:latin typeface="Arial"/>
                <a:cs typeface="Arial"/>
              </a:rPr>
              <a:t>dle</a:t>
            </a:r>
            <a:r>
              <a:rPr lang="en-US" sz="1600">
                <a:latin typeface="Arial"/>
                <a:cs typeface="Arial"/>
              </a:rPr>
              <a:t> </a:t>
            </a:r>
            <a:r>
              <a:rPr lang="en-US" sz="1600" err="1">
                <a:latin typeface="Arial"/>
                <a:cs typeface="Arial"/>
              </a:rPr>
              <a:t>předchozí</a:t>
            </a:r>
            <a:r>
              <a:rPr lang="en-US" sz="1600">
                <a:latin typeface="Arial"/>
                <a:cs typeface="Arial"/>
              </a:rPr>
              <a:t> </a:t>
            </a:r>
            <a:r>
              <a:rPr lang="en-US" sz="1600" err="1">
                <a:latin typeface="Arial"/>
                <a:cs typeface="Arial"/>
              </a:rPr>
              <a:t>školy</a:t>
            </a:r>
            <a:r>
              <a:rPr lang="en-US" sz="1600">
                <a:latin typeface="Arial"/>
                <a:cs typeface="Arial"/>
              </a:rPr>
              <a:t> po </a:t>
            </a:r>
            <a:r>
              <a:rPr lang="en-US" sz="1600" err="1">
                <a:latin typeface="Arial"/>
                <a:cs typeface="Arial"/>
              </a:rPr>
              <a:t>oborech</a:t>
            </a:r>
            <a:r>
              <a:rPr lang="en-US" sz="1600">
                <a:latin typeface="Arial"/>
                <a:cs typeface="Arial"/>
              </a:rPr>
              <a:t> </a:t>
            </a:r>
          </a:p>
          <a:p>
            <a:pPr algn="just"/>
            <a:r>
              <a:rPr lang="en-US" sz="1600" err="1">
                <a:latin typeface="Arial"/>
                <a:cs typeface="Arial"/>
              </a:rPr>
              <a:t>Počty</a:t>
            </a:r>
            <a:r>
              <a:rPr lang="en-US" sz="1600">
                <a:latin typeface="Arial"/>
                <a:cs typeface="Arial"/>
              </a:rPr>
              <a:t> </a:t>
            </a:r>
            <a:r>
              <a:rPr lang="en-US" sz="1600" err="1">
                <a:latin typeface="Arial"/>
                <a:cs typeface="Arial"/>
              </a:rPr>
              <a:t>uchazečů</a:t>
            </a:r>
            <a:r>
              <a:rPr lang="en-US" sz="1600">
                <a:latin typeface="Arial"/>
                <a:cs typeface="Arial"/>
              </a:rPr>
              <a:t> </a:t>
            </a:r>
            <a:r>
              <a:rPr lang="en-US" sz="1600" err="1">
                <a:latin typeface="Arial"/>
                <a:cs typeface="Arial"/>
              </a:rPr>
              <a:t>dle</a:t>
            </a:r>
            <a:r>
              <a:rPr lang="en-US" sz="1600">
                <a:latin typeface="Arial"/>
                <a:cs typeface="Arial"/>
              </a:rPr>
              <a:t> </a:t>
            </a:r>
            <a:r>
              <a:rPr lang="en-US" sz="1600" err="1">
                <a:latin typeface="Arial"/>
                <a:cs typeface="Arial"/>
              </a:rPr>
              <a:t>výsledků</a:t>
            </a:r>
            <a:r>
              <a:rPr lang="en-US" sz="1600">
                <a:latin typeface="Arial"/>
                <a:cs typeface="Arial"/>
              </a:rPr>
              <a:t> </a:t>
            </a:r>
            <a:r>
              <a:rPr lang="en-US" sz="1600" err="1">
                <a:latin typeface="Arial"/>
                <a:cs typeface="Arial"/>
              </a:rPr>
              <a:t>přijímacího</a:t>
            </a:r>
            <a:r>
              <a:rPr lang="en-US" sz="1600">
                <a:latin typeface="Arial"/>
                <a:cs typeface="Arial"/>
              </a:rPr>
              <a:t> </a:t>
            </a:r>
            <a:r>
              <a:rPr lang="en-US" sz="1600" err="1">
                <a:latin typeface="Arial"/>
                <a:cs typeface="Arial"/>
              </a:rPr>
              <a:t>řízení</a:t>
            </a:r>
            <a:r>
              <a:rPr lang="en-US" sz="1600">
                <a:latin typeface="Arial"/>
                <a:cs typeface="Arial"/>
              </a:rPr>
              <a:t> po </a:t>
            </a:r>
            <a:r>
              <a:rPr lang="en-US" sz="1600" err="1">
                <a:latin typeface="Arial"/>
                <a:cs typeface="Arial"/>
              </a:rPr>
              <a:t>oborech</a:t>
            </a:r>
            <a:r>
              <a:rPr lang="en-US" sz="1600">
                <a:latin typeface="Arial"/>
                <a:cs typeface="Arial"/>
              </a:rPr>
              <a:t> </a:t>
            </a:r>
          </a:p>
          <a:p>
            <a:pPr algn="just"/>
            <a:r>
              <a:rPr lang="en-US" sz="1600" err="1">
                <a:latin typeface="Arial"/>
                <a:cs typeface="Arial"/>
              </a:rPr>
              <a:t>Počty</a:t>
            </a:r>
            <a:r>
              <a:rPr lang="en-US" sz="1600">
                <a:latin typeface="Arial"/>
                <a:cs typeface="Arial"/>
              </a:rPr>
              <a:t> </a:t>
            </a:r>
            <a:r>
              <a:rPr lang="en-US" sz="1600" err="1">
                <a:latin typeface="Arial"/>
                <a:cs typeface="Arial"/>
              </a:rPr>
              <a:t>uchazečů</a:t>
            </a:r>
            <a:r>
              <a:rPr lang="en-US" sz="1600">
                <a:latin typeface="Arial"/>
                <a:cs typeface="Arial"/>
              </a:rPr>
              <a:t> </a:t>
            </a:r>
            <a:r>
              <a:rPr lang="en-US" sz="1600" err="1">
                <a:latin typeface="Arial"/>
                <a:cs typeface="Arial"/>
              </a:rPr>
              <a:t>dle</a:t>
            </a:r>
            <a:r>
              <a:rPr lang="en-US" sz="1600">
                <a:latin typeface="Arial"/>
                <a:cs typeface="Arial"/>
              </a:rPr>
              <a:t> </a:t>
            </a:r>
            <a:r>
              <a:rPr lang="en-US" sz="1600" err="1">
                <a:latin typeface="Arial"/>
                <a:cs typeface="Arial"/>
              </a:rPr>
              <a:t>školních</a:t>
            </a:r>
            <a:r>
              <a:rPr lang="en-US" sz="1600">
                <a:latin typeface="Arial"/>
                <a:cs typeface="Arial"/>
              </a:rPr>
              <a:t> let </a:t>
            </a:r>
          </a:p>
          <a:p>
            <a:pPr algn="just"/>
            <a:endParaRPr lang="en-US" sz="1600" b="1">
              <a:latin typeface="Arial"/>
              <a:cs typeface="Arial"/>
            </a:endParaRPr>
          </a:p>
          <a:p>
            <a:pPr algn="just"/>
            <a:r>
              <a:rPr lang="en-US" sz="1600" b="1" err="1">
                <a:latin typeface="Arial"/>
                <a:cs typeface="Arial"/>
              </a:rPr>
              <a:t>Pozvánku</a:t>
            </a:r>
            <a:r>
              <a:rPr lang="en-US" sz="1600" b="1">
                <a:latin typeface="Arial"/>
                <a:cs typeface="Arial"/>
              </a:rPr>
              <a:t> k </a:t>
            </a:r>
            <a:r>
              <a:rPr lang="en-US" sz="1600" b="1" err="1">
                <a:latin typeface="Arial"/>
                <a:cs typeface="Arial"/>
              </a:rPr>
              <a:t>přijímací</a:t>
            </a:r>
            <a:r>
              <a:rPr lang="en-US" sz="1600" b="1">
                <a:latin typeface="Arial"/>
                <a:cs typeface="Arial"/>
              </a:rPr>
              <a:t> </a:t>
            </a:r>
            <a:r>
              <a:rPr lang="en-US" sz="1600" b="1" err="1">
                <a:latin typeface="Arial"/>
                <a:cs typeface="Arial"/>
              </a:rPr>
              <a:t>zkoušce</a:t>
            </a:r>
            <a:r>
              <a:rPr lang="en-US" sz="1600" b="1">
                <a:latin typeface="Arial"/>
                <a:cs typeface="Arial"/>
              </a:rPr>
              <a:t> a </a:t>
            </a:r>
            <a:r>
              <a:rPr lang="en-US" sz="1600" b="1" err="1">
                <a:latin typeface="Arial"/>
                <a:cs typeface="Arial"/>
              </a:rPr>
              <a:t>rozhodnutí</a:t>
            </a:r>
            <a:r>
              <a:rPr lang="en-US" sz="1600" b="1">
                <a:latin typeface="Arial"/>
                <a:cs typeface="Arial"/>
              </a:rPr>
              <a:t> o </a:t>
            </a:r>
            <a:r>
              <a:rPr lang="en-US" sz="1600" b="1" err="1">
                <a:latin typeface="Arial"/>
                <a:cs typeface="Arial"/>
              </a:rPr>
              <a:t>přijetí</a:t>
            </a:r>
            <a:endParaRPr lang="en-US" sz="1600" b="1">
              <a:latin typeface="Arial"/>
              <a:cs typeface="Arial"/>
            </a:endParaRPr>
          </a:p>
          <a:p>
            <a:pPr algn="just"/>
            <a:r>
              <a:rPr lang="en-US" sz="1600" err="1">
                <a:latin typeface="Arial"/>
                <a:cs typeface="Arial"/>
              </a:rPr>
              <a:t>Pozvánka</a:t>
            </a:r>
            <a:r>
              <a:rPr lang="en-US" sz="1600">
                <a:latin typeface="Arial"/>
                <a:cs typeface="Arial"/>
              </a:rPr>
              <a:t> k </a:t>
            </a:r>
            <a:r>
              <a:rPr lang="en-US" sz="1600" err="1">
                <a:latin typeface="Arial"/>
                <a:cs typeface="Arial"/>
              </a:rPr>
              <a:t>přijímacím</a:t>
            </a:r>
            <a:r>
              <a:rPr lang="en-US" sz="1600">
                <a:latin typeface="Arial"/>
                <a:cs typeface="Arial"/>
              </a:rPr>
              <a:t> </a:t>
            </a:r>
            <a:r>
              <a:rPr lang="en-US" sz="1600" err="1">
                <a:latin typeface="Arial"/>
                <a:cs typeface="Arial"/>
              </a:rPr>
              <a:t>zkouškám</a:t>
            </a:r>
            <a:endParaRPr lang="en-US" sz="1600">
              <a:latin typeface="Arial"/>
              <a:cs typeface="Arial"/>
            </a:endParaRPr>
          </a:p>
          <a:p>
            <a:pPr algn="just"/>
            <a:r>
              <a:rPr lang="en-US" sz="1600" err="1">
                <a:latin typeface="Arial"/>
                <a:cs typeface="Arial"/>
              </a:rPr>
              <a:t>Rozhodnutí</a:t>
            </a:r>
            <a:r>
              <a:rPr lang="en-US" sz="1600">
                <a:latin typeface="Arial"/>
                <a:cs typeface="Arial"/>
              </a:rPr>
              <a:t> o </a:t>
            </a:r>
            <a:r>
              <a:rPr lang="en-US" sz="1600" err="1">
                <a:latin typeface="Arial"/>
                <a:cs typeface="Arial"/>
              </a:rPr>
              <a:t>nepřijetí</a:t>
            </a:r>
            <a:r>
              <a:rPr lang="en-US" sz="1600">
                <a:latin typeface="Arial"/>
                <a:cs typeface="Arial"/>
              </a:rPr>
              <a:t> </a:t>
            </a:r>
          </a:p>
          <a:p>
            <a:pPr algn="just"/>
            <a:r>
              <a:rPr lang="en-US" sz="1600" err="1">
                <a:latin typeface="Arial"/>
                <a:cs typeface="Arial"/>
              </a:rPr>
              <a:t>Rozhodnutí</a:t>
            </a:r>
            <a:r>
              <a:rPr lang="en-US" sz="1600">
                <a:latin typeface="Arial"/>
                <a:cs typeface="Arial"/>
              </a:rPr>
              <a:t> o </a:t>
            </a:r>
            <a:r>
              <a:rPr lang="en-US" sz="1600" err="1">
                <a:latin typeface="Arial"/>
                <a:cs typeface="Arial"/>
              </a:rPr>
              <a:t>přijetí</a:t>
            </a:r>
            <a:r>
              <a:rPr lang="en-US" sz="1600">
                <a:latin typeface="Arial"/>
                <a:cs typeface="Arial"/>
              </a:rPr>
              <a:t> </a:t>
            </a:r>
          </a:p>
          <a:p>
            <a:pPr algn="just"/>
            <a:r>
              <a:rPr lang="en-US" sz="1600" err="1">
                <a:latin typeface="Arial"/>
                <a:cs typeface="Arial"/>
              </a:rPr>
              <a:t>Poštovní</a:t>
            </a:r>
            <a:r>
              <a:rPr lang="en-US" sz="1600">
                <a:latin typeface="Arial"/>
                <a:cs typeface="Arial"/>
              </a:rPr>
              <a:t> </a:t>
            </a:r>
            <a:r>
              <a:rPr lang="en-US" sz="1600" err="1">
                <a:latin typeface="Arial"/>
                <a:cs typeface="Arial"/>
              </a:rPr>
              <a:t>podací</a:t>
            </a:r>
            <a:r>
              <a:rPr lang="en-US" sz="1600">
                <a:latin typeface="Arial"/>
                <a:cs typeface="Arial"/>
              </a:rPr>
              <a:t> arch pro </a:t>
            </a:r>
            <a:r>
              <a:rPr lang="en-US" sz="1600" err="1">
                <a:latin typeface="Arial"/>
                <a:cs typeface="Arial"/>
              </a:rPr>
              <a:t>přijímací</a:t>
            </a:r>
            <a:r>
              <a:rPr lang="en-US" sz="1600">
                <a:latin typeface="Arial"/>
                <a:cs typeface="Arial"/>
              </a:rPr>
              <a:t> </a:t>
            </a:r>
            <a:r>
              <a:rPr lang="en-US" sz="1600" err="1">
                <a:latin typeface="Arial"/>
                <a:cs typeface="Arial"/>
              </a:rPr>
              <a:t>řízení</a:t>
            </a:r>
            <a:endParaRPr lang="en-US" sz="1600">
              <a:latin typeface="Arial"/>
              <a:cs typeface="Arial"/>
            </a:endParaRPr>
          </a:p>
          <a:p>
            <a:pPr algn="just"/>
            <a:r>
              <a:rPr lang="en-US" sz="1600" err="1">
                <a:latin typeface="Arial"/>
                <a:cs typeface="Arial"/>
              </a:rPr>
              <a:t>Adresní</a:t>
            </a:r>
            <a:r>
              <a:rPr lang="en-US" sz="1600">
                <a:latin typeface="Arial"/>
                <a:cs typeface="Arial"/>
              </a:rPr>
              <a:t> </a:t>
            </a:r>
            <a:r>
              <a:rPr lang="en-US" sz="1600" err="1">
                <a:latin typeface="Arial"/>
                <a:cs typeface="Arial"/>
              </a:rPr>
              <a:t>štítky</a:t>
            </a:r>
            <a:r>
              <a:rPr lang="en-US" sz="1600">
                <a:latin typeface="Arial"/>
                <a:cs typeface="Arial"/>
              </a:rPr>
              <a:t> - </a:t>
            </a:r>
            <a:r>
              <a:rPr lang="en-US" sz="1600" err="1">
                <a:latin typeface="Arial"/>
                <a:cs typeface="Arial"/>
              </a:rPr>
              <a:t>zákonný</a:t>
            </a:r>
            <a:r>
              <a:rPr lang="en-US" sz="1600">
                <a:latin typeface="Arial"/>
                <a:cs typeface="Arial"/>
              </a:rPr>
              <a:t> </a:t>
            </a:r>
            <a:r>
              <a:rPr lang="en-US" sz="1600" err="1">
                <a:latin typeface="Arial"/>
                <a:cs typeface="Arial"/>
              </a:rPr>
              <a:t>zástupce</a:t>
            </a:r>
            <a:r>
              <a:rPr lang="en-US" sz="1600">
                <a:latin typeface="Arial"/>
                <a:cs typeface="Arial"/>
              </a:rPr>
              <a:t> </a:t>
            </a:r>
            <a:r>
              <a:rPr lang="en-US" sz="1600" err="1">
                <a:latin typeface="Arial"/>
                <a:cs typeface="Arial"/>
              </a:rPr>
              <a:t>uchazeče</a:t>
            </a:r>
            <a:r>
              <a:rPr lang="en-US" sz="1600">
                <a:latin typeface="Arial"/>
                <a:cs typeface="Arial"/>
              </a:rPr>
              <a:t> z </a:t>
            </a:r>
            <a:r>
              <a:rPr lang="en-US" sz="1600" err="1">
                <a:latin typeface="Arial"/>
                <a:cs typeface="Arial"/>
              </a:rPr>
              <a:t>přijímacího</a:t>
            </a:r>
            <a:r>
              <a:rPr lang="en-US" sz="1600">
                <a:latin typeface="Arial"/>
                <a:cs typeface="Arial"/>
              </a:rPr>
              <a:t> </a:t>
            </a:r>
            <a:r>
              <a:rPr lang="en-US" sz="1600" err="1">
                <a:latin typeface="Arial"/>
                <a:cs typeface="Arial"/>
              </a:rPr>
              <a:t>řízení</a:t>
            </a:r>
            <a:endParaRPr lang="en-US" sz="1600">
              <a:latin typeface="Arial"/>
              <a:cs typeface="Arial"/>
            </a:endParaRPr>
          </a:p>
          <a:p>
            <a:pPr algn="just"/>
            <a:r>
              <a:rPr lang="en-US" sz="1600" err="1">
                <a:latin typeface="Arial"/>
                <a:cs typeface="Arial"/>
              </a:rPr>
              <a:t>Dopisní</a:t>
            </a:r>
            <a:r>
              <a:rPr lang="en-US" sz="1600">
                <a:latin typeface="Arial"/>
                <a:cs typeface="Arial"/>
              </a:rPr>
              <a:t> </a:t>
            </a:r>
            <a:r>
              <a:rPr lang="en-US" sz="1600" err="1">
                <a:latin typeface="Arial"/>
                <a:cs typeface="Arial"/>
              </a:rPr>
              <a:t>obálka</a:t>
            </a:r>
            <a:r>
              <a:rPr lang="en-US" sz="1600">
                <a:latin typeface="Arial"/>
                <a:cs typeface="Arial"/>
              </a:rPr>
              <a:t> C5, C6, DL</a:t>
            </a:r>
          </a:p>
        </p:txBody>
      </p:sp>
      <p:sp>
        <p:nvSpPr>
          <p:cNvPr id="3" name="TextovéPole 2">
            <a:extLst>
              <a:ext uri="{FF2B5EF4-FFF2-40B4-BE49-F238E27FC236}">
                <a16:creationId xmlns:a16="http://schemas.microsoft.com/office/drawing/2014/main" id="{1A525013-B863-DFBA-D72E-9BDF19CDA795}"/>
              </a:ext>
            </a:extLst>
          </p:cNvPr>
          <p:cNvSpPr txBox="1"/>
          <p:nvPr/>
        </p:nvSpPr>
        <p:spPr>
          <a:xfrm>
            <a:off x="7189693" y="4069976"/>
            <a:ext cx="6275294" cy="132343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just"/>
            <a:r>
              <a:rPr lang="en-US" sz="1600" b="1" err="1">
                <a:latin typeface="Arial"/>
                <a:cs typeface="Arial"/>
              </a:rPr>
              <a:t>Výsledkové</a:t>
            </a:r>
            <a:r>
              <a:rPr lang="en-US" sz="1600" b="1">
                <a:latin typeface="Arial"/>
                <a:cs typeface="Arial"/>
              </a:rPr>
              <a:t> </a:t>
            </a:r>
            <a:r>
              <a:rPr lang="en-US" sz="1600" b="1" err="1">
                <a:latin typeface="Arial"/>
                <a:cs typeface="Arial"/>
              </a:rPr>
              <a:t>listiny</a:t>
            </a:r>
            <a:endParaRPr lang="en-US" sz="1600" b="1">
              <a:latin typeface="Arial"/>
              <a:cs typeface="Arial"/>
            </a:endParaRPr>
          </a:p>
          <a:p>
            <a:pPr algn="just"/>
            <a:r>
              <a:rPr lang="en-US" sz="1600" err="1">
                <a:latin typeface="Arial"/>
                <a:cs typeface="Arial"/>
              </a:rPr>
              <a:t>Výsledky</a:t>
            </a:r>
            <a:r>
              <a:rPr lang="en-US" sz="1600">
                <a:latin typeface="Arial"/>
                <a:cs typeface="Arial"/>
              </a:rPr>
              <a:t> </a:t>
            </a:r>
            <a:r>
              <a:rPr lang="en-US" sz="1600" err="1">
                <a:latin typeface="Arial"/>
                <a:cs typeface="Arial"/>
              </a:rPr>
              <a:t>přijímacího</a:t>
            </a:r>
            <a:r>
              <a:rPr lang="en-US" sz="1600">
                <a:latin typeface="Arial"/>
                <a:cs typeface="Arial"/>
              </a:rPr>
              <a:t> </a:t>
            </a:r>
            <a:r>
              <a:rPr lang="en-US" sz="1600" err="1">
                <a:latin typeface="Arial"/>
                <a:cs typeface="Arial"/>
              </a:rPr>
              <a:t>řízení</a:t>
            </a:r>
            <a:r>
              <a:rPr lang="en-US" sz="1600">
                <a:latin typeface="Arial"/>
                <a:cs typeface="Arial"/>
              </a:rPr>
              <a:t> </a:t>
            </a:r>
            <a:r>
              <a:rPr lang="en-US" sz="1600" err="1">
                <a:latin typeface="Arial"/>
                <a:cs typeface="Arial"/>
              </a:rPr>
              <a:t>dle</a:t>
            </a:r>
            <a:r>
              <a:rPr lang="en-US" sz="1600">
                <a:latin typeface="Arial"/>
                <a:cs typeface="Arial"/>
              </a:rPr>
              <a:t> </a:t>
            </a:r>
            <a:r>
              <a:rPr lang="en-US" sz="1600" err="1">
                <a:latin typeface="Arial"/>
                <a:cs typeface="Arial"/>
              </a:rPr>
              <a:t>zadaných</a:t>
            </a:r>
            <a:r>
              <a:rPr lang="en-US" sz="1600">
                <a:latin typeface="Arial"/>
                <a:cs typeface="Arial"/>
              </a:rPr>
              <a:t> </a:t>
            </a:r>
            <a:r>
              <a:rPr lang="en-US" sz="1600" err="1">
                <a:latin typeface="Arial"/>
                <a:cs typeface="Arial"/>
              </a:rPr>
              <a:t>kritérií</a:t>
            </a:r>
            <a:endParaRPr lang="en-US" sz="1600">
              <a:cs typeface="Calibri"/>
            </a:endParaRPr>
          </a:p>
          <a:p>
            <a:pPr algn="just"/>
            <a:r>
              <a:rPr lang="en-US" sz="1600" err="1">
                <a:latin typeface="Arial"/>
                <a:cs typeface="Arial"/>
              </a:rPr>
              <a:t>Výsledky</a:t>
            </a:r>
            <a:r>
              <a:rPr lang="en-US" sz="1600">
                <a:latin typeface="Arial"/>
                <a:cs typeface="Arial"/>
              </a:rPr>
              <a:t> </a:t>
            </a:r>
            <a:r>
              <a:rPr lang="en-US" sz="1600" err="1">
                <a:latin typeface="Arial"/>
                <a:cs typeface="Arial"/>
              </a:rPr>
              <a:t>přijímacího</a:t>
            </a:r>
            <a:r>
              <a:rPr lang="en-US" sz="1600">
                <a:latin typeface="Arial"/>
                <a:cs typeface="Arial"/>
              </a:rPr>
              <a:t> </a:t>
            </a:r>
            <a:r>
              <a:rPr lang="en-US" sz="1600" err="1">
                <a:latin typeface="Arial"/>
                <a:cs typeface="Arial"/>
              </a:rPr>
              <a:t>řízení</a:t>
            </a:r>
            <a:r>
              <a:rPr lang="en-US" sz="1600">
                <a:latin typeface="Arial"/>
                <a:cs typeface="Arial"/>
              </a:rPr>
              <a:t> - </a:t>
            </a:r>
            <a:r>
              <a:rPr lang="en-US" sz="1600" err="1">
                <a:latin typeface="Arial"/>
                <a:cs typeface="Arial"/>
              </a:rPr>
              <a:t>vývěska</a:t>
            </a:r>
            <a:r>
              <a:rPr lang="en-US" sz="1600">
                <a:latin typeface="Arial"/>
                <a:cs typeface="Arial"/>
              </a:rPr>
              <a:t> po </a:t>
            </a:r>
            <a:r>
              <a:rPr lang="en-US" sz="1600" err="1">
                <a:latin typeface="Arial"/>
                <a:cs typeface="Arial"/>
              </a:rPr>
              <a:t>termínech</a:t>
            </a:r>
            <a:endParaRPr lang="en-US" sz="1600">
              <a:cs typeface="Calibri"/>
            </a:endParaRPr>
          </a:p>
          <a:p>
            <a:pPr algn="just"/>
            <a:r>
              <a:rPr lang="en-US" sz="1600" err="1">
                <a:latin typeface="Arial"/>
                <a:cs typeface="Arial"/>
              </a:rPr>
              <a:t>Výsledky</a:t>
            </a:r>
            <a:r>
              <a:rPr lang="en-US" sz="1600">
                <a:latin typeface="Arial"/>
                <a:cs typeface="Arial"/>
              </a:rPr>
              <a:t> </a:t>
            </a:r>
            <a:r>
              <a:rPr lang="en-US" sz="1600" err="1">
                <a:latin typeface="Arial"/>
                <a:cs typeface="Arial"/>
              </a:rPr>
              <a:t>přijímacího</a:t>
            </a:r>
            <a:r>
              <a:rPr lang="en-US" sz="1600">
                <a:latin typeface="Arial"/>
                <a:cs typeface="Arial"/>
              </a:rPr>
              <a:t> </a:t>
            </a:r>
            <a:r>
              <a:rPr lang="en-US" sz="1600" err="1">
                <a:latin typeface="Arial"/>
                <a:cs typeface="Arial"/>
              </a:rPr>
              <a:t>řízení</a:t>
            </a:r>
            <a:r>
              <a:rPr lang="en-US" sz="1600">
                <a:latin typeface="Arial"/>
                <a:cs typeface="Arial"/>
              </a:rPr>
              <a:t> - </a:t>
            </a:r>
            <a:r>
              <a:rPr lang="en-US" sz="1600" err="1">
                <a:latin typeface="Arial"/>
                <a:cs typeface="Arial"/>
              </a:rPr>
              <a:t>vývěska</a:t>
            </a:r>
            <a:r>
              <a:rPr lang="en-US" sz="1600">
                <a:latin typeface="Arial"/>
                <a:cs typeface="Arial"/>
              </a:rPr>
              <a:t> po </a:t>
            </a:r>
            <a:r>
              <a:rPr lang="en-US" sz="1600" err="1">
                <a:latin typeface="Arial"/>
                <a:cs typeface="Arial"/>
              </a:rPr>
              <a:t>oborech</a:t>
            </a:r>
            <a:endParaRPr lang="en-US" sz="1600">
              <a:cs typeface="Calibri"/>
            </a:endParaRPr>
          </a:p>
          <a:p>
            <a:pPr algn="just"/>
            <a:endParaRPr lang="en-US" sz="1600"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418504047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42250" y="3603291"/>
            <a:ext cx="11313948" cy="295465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5400" b="1" dirty="0">
                <a:solidFill>
                  <a:schemeClr val="bg2">
                    <a:lumMod val="50000"/>
                  </a:schemeClr>
                </a:solidFill>
              </a:rPr>
              <a:t>   </a:t>
            </a:r>
          </a:p>
          <a:p>
            <a:pPr algn="ctr"/>
            <a:r>
              <a:rPr lang="cs-CZ" sz="4400" b="1" dirty="0">
                <a:solidFill>
                  <a:schemeClr val="bg2">
                    <a:lumMod val="50000"/>
                  </a:schemeClr>
                </a:solidFill>
              </a:rPr>
              <a:t>Děkujeme za pozornost</a:t>
            </a:r>
            <a:br>
              <a:rPr lang="cs-CZ" sz="4400" b="1" dirty="0">
                <a:solidFill>
                  <a:schemeClr val="bg2">
                    <a:lumMod val="50000"/>
                  </a:schemeClr>
                </a:solidFill>
                <a:ea typeface="Calibri"/>
                <a:cs typeface="Calibri"/>
              </a:rPr>
            </a:br>
            <a:br>
              <a:rPr lang="cs-CZ" sz="4400" b="1" dirty="0">
                <a:solidFill>
                  <a:schemeClr val="bg2">
                    <a:lumMod val="50000"/>
                  </a:schemeClr>
                </a:solidFill>
                <a:ea typeface="Calibri"/>
                <a:cs typeface="Calibri"/>
              </a:rPr>
            </a:br>
            <a:r>
              <a:rPr lang="cs-CZ" sz="4400" b="1" dirty="0">
                <a:solidFill>
                  <a:schemeClr val="bg2">
                    <a:lumMod val="50000"/>
                  </a:schemeClr>
                </a:solidFill>
                <a:ea typeface="Calibri"/>
                <a:cs typeface="Calibri"/>
              </a:rPr>
              <a:t>Ondřej Košek                          Hana </a:t>
            </a:r>
            <a:r>
              <a:rPr lang="cs-CZ" sz="4400" b="1" err="1">
                <a:solidFill>
                  <a:schemeClr val="bg2">
                    <a:lumMod val="50000"/>
                  </a:schemeClr>
                </a:solidFill>
                <a:ea typeface="Calibri"/>
                <a:cs typeface="Calibri"/>
              </a:rPr>
              <a:t>Čerychová</a:t>
            </a:r>
            <a:endParaRPr lang="cs-CZ" sz="4400" b="1">
              <a:solidFill>
                <a:schemeClr val="bg2">
                  <a:lumMod val="50000"/>
                </a:schemeClr>
              </a:solidFill>
              <a:ea typeface="Calibri"/>
              <a:cs typeface="Calibri"/>
            </a:endParaRPr>
          </a:p>
        </p:txBody>
      </p:sp>
      <p:pic>
        <p:nvPicPr>
          <p:cNvPr id="5" name="Picture 4" descr="Logo&#10;&#10;Description automatically generated">
            <a:extLst>
              <a:ext uri="{FF2B5EF4-FFF2-40B4-BE49-F238E27FC236}">
                <a16:creationId xmlns:a16="http://schemas.microsoft.com/office/drawing/2014/main" id="{BDA628C0-0DE6-4A64-80C1-CBF2F1D5949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638" y="974260"/>
            <a:ext cx="8096250" cy="30540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854187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kument" ma:contentTypeID="0x010100732244F06EC87E43BA8C94E8D340A0F5" ma:contentTypeVersion="28" ma:contentTypeDescription="Vytvoří nový dokument" ma:contentTypeScope="" ma:versionID="6c2a2253cdb26af0eb968db87e0ff0eb">
  <xsd:schema xmlns:xsd="http://www.w3.org/2001/XMLSchema" xmlns:xs="http://www.w3.org/2001/XMLSchema" xmlns:p="http://schemas.microsoft.com/office/2006/metadata/properties" xmlns:ns2="bf2f443a-4189-47d3-a850-bf01ce894ae4" xmlns:ns3="98f728c7-626e-4410-89c2-c8d666780af6" targetNamespace="http://schemas.microsoft.com/office/2006/metadata/properties" ma:root="true" ma:fieldsID="a81e66b686149be334839e45639488e9" ns2:_="" ns3:_="">
    <xsd:import namespace="bf2f443a-4189-47d3-a850-bf01ce894ae4"/>
    <xsd:import namespace="98f728c7-626e-4410-89c2-c8d666780af6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3:TaxKeywordTaxHTField" minOccurs="0"/>
                <xsd:element ref="ns3:TaxCatchAll" minOccurs="0"/>
                <xsd:element ref="ns2:d423361e27214da8a72b59d69548bcfb" minOccurs="0"/>
                <xsd:element ref="ns2:lcf76f155ced4ddcb4097134ff3c332f" minOccurs="0"/>
                <xsd:element ref="ns2:MediaServiceDateTaken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AutoKeyPoints" minOccurs="0"/>
                <xsd:element ref="ns2:MediaServiceKeyPoints" minOccurs="0"/>
                <xsd:element ref="ns2:MediaServiceLocation" minOccurs="0"/>
                <xsd:element ref="ns2:g1f538ae62054df7a6ccd7bb48229db5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f2f443a-4189-47d3-a850-bf01ce894ae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d423361e27214da8a72b59d69548bcfb" ma:index="16" nillable="true" ma:taxonomy="true" ma:internalName="d423361e27214da8a72b59d69548bcfb" ma:taxonomyFieldName="Testovac_x00ed__x0020_metadata" ma:displayName="Typ dokumentu" ma:default="" ma:fieldId="{d423361e-2721-4da8-a72b-59d69548bcfb}" ma:sspId="716a4519-f6cf-47c8-a9dd-1933f5d90ce2" ma:termSetId="736871f6-960b-45c4-b1a9-01293bb5bb9a" ma:anchorId="26898424-813a-4a13-848a-73418480914d" ma:open="false" ma:isKeyword="false">
      <xsd:complexType>
        <xsd:sequence>
          <xsd:element ref="pc:Terms" minOccurs="0" maxOccurs="1"/>
        </xsd:sequence>
      </xsd:complexType>
    </xsd:element>
    <xsd:element name="lcf76f155ced4ddcb4097134ff3c332f" ma:index="18" nillable="true" ma:taxonomy="true" ma:internalName="lcf76f155ced4ddcb4097134ff3c332f" ma:taxonomyFieldName="MediaServiceImageTags" ma:displayName="Značky obrázků" ma:readOnly="false" ma:fieldId="{5cf76f15-5ced-4ddc-b409-7134ff3c332f}" ma:taxonomyMulti="true" ma:sspId="716a4519-f6cf-47c8-a9dd-1933f5d90ce2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DateTaken" ma:index="19" nillable="true" ma:displayName="MediaServiceDateTaken" ma:hidden="true" ma:internalName="MediaServiceDateTaken" ma:readOnly="true">
      <xsd:simpleType>
        <xsd:restriction base="dms:Text"/>
      </xsd:simpleType>
    </xsd:element>
    <xsd:element name="MediaServiceOCR" ma:index="20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21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2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23" nillable="true" ma:displayName="MediaLengthInSeconds" ma:hidden="true" ma:internalName="MediaLengthInSeconds" ma:readOnly="true">
      <xsd:simpleType>
        <xsd:restriction base="dms:Unknown"/>
      </xsd:simpleType>
    </xsd:element>
    <xsd:element name="MediaServiceAutoKeyPoints" ma:index="24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25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Location" ma:index="26" nillable="true" ma:displayName="Location" ma:indexed="true" ma:internalName="MediaServiceLocation" ma:readOnly="true">
      <xsd:simpleType>
        <xsd:restriction base="dms:Text"/>
      </xsd:simpleType>
    </xsd:element>
    <xsd:element name="g1f538ae62054df7a6ccd7bb48229db5" ma:index="28" nillable="true" ma:taxonomy="true" ma:internalName="g1f538ae62054df7a6ccd7bb48229db5" ma:taxonomyFieldName="Techinfo" ma:displayName="Techinfo" ma:default="" ma:fieldId="{01f538ae-6205-4df7-a6cc-d7bb48229db5}" ma:sspId="716a4519-f6cf-47c8-a9dd-1933f5d90ce2" ma:termSetId="91707658-902e-4bfc-a854-73198480a571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MediaServiceObjectDetectorVersions" ma:index="29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30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8f728c7-626e-4410-89c2-c8d666780af6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dílí se s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dílené s podrobnostmi" ma:internalName="SharedWithDetails" ma:readOnly="true">
      <xsd:simpleType>
        <xsd:restriction base="dms:Note">
          <xsd:maxLength value="255"/>
        </xsd:restriction>
      </xsd:simpleType>
    </xsd:element>
    <xsd:element name="TaxKeywordTaxHTField" ma:index="13" nillable="true" ma:taxonomy="true" ma:internalName="TaxKeywordTaxHTField" ma:taxonomyFieldName="TaxKeyword" ma:displayName="Podniková klíčová slova" ma:fieldId="{23f27201-bee3-471e-b2e7-b64fd8b7ca38}" ma:taxonomyMulti="true" ma:sspId="716a4519-f6cf-47c8-a9dd-1933f5d90ce2" ma:termSetId="00000000-0000-0000-0000-000000000000" ma:anchorId="00000000-0000-0000-0000-000000000000" ma:open="true" ma:isKeyword="true">
      <xsd:complexType>
        <xsd:sequence>
          <xsd:element ref="pc:Terms" minOccurs="0" maxOccurs="1"/>
        </xsd:sequence>
      </xsd:complexType>
    </xsd:element>
    <xsd:element name="TaxCatchAll" ma:index="14" nillable="true" ma:displayName="Taxonomy Catch All Column" ma:hidden="true" ma:list="{15074b78-4f0b-4571-b6ab-07813551ceda}" ma:internalName="TaxCatchAll" ma:showField="CatchAllData" ma:web="98f728c7-626e-4410-89c2-c8d666780af6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Typ obsahu"/>
        <xsd:element ref="dc:title" minOccurs="0" maxOccurs="1" ma:index="4" ma:displayName="Nadpis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g1f538ae62054df7a6ccd7bb48229db5 xmlns="bf2f443a-4189-47d3-a850-bf01ce894ae4">
      <Terms xmlns="http://schemas.microsoft.com/office/infopath/2007/PartnerControls"/>
    </g1f538ae62054df7a6ccd7bb48229db5>
    <TaxCatchAll xmlns="98f728c7-626e-4410-89c2-c8d666780af6" xsi:nil="true"/>
    <d423361e27214da8a72b59d69548bcfb xmlns="bf2f443a-4189-47d3-a850-bf01ce894ae4">
      <Terms xmlns="http://schemas.microsoft.com/office/infopath/2007/PartnerControls"/>
    </d423361e27214da8a72b59d69548bcfb>
    <TaxKeywordTaxHTField xmlns="98f728c7-626e-4410-89c2-c8d666780af6">
      <Terms xmlns="http://schemas.microsoft.com/office/infopath/2007/PartnerControls"/>
    </TaxKeywordTaxHTField>
    <lcf76f155ced4ddcb4097134ff3c332f xmlns="bf2f443a-4189-47d3-a850-bf01ce894ae4">
      <Terms xmlns="http://schemas.microsoft.com/office/infopath/2007/PartnerControls"/>
    </lcf76f155ced4ddcb4097134ff3c332f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A8D947B2-893F-4819-9F7B-2E02507F0323}">
  <ds:schemaRefs>
    <ds:schemaRef ds:uri="98f728c7-626e-4410-89c2-c8d666780af6"/>
    <ds:schemaRef ds:uri="bf2f443a-4189-47d3-a850-bf01ce894ae4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2.xml><?xml version="1.0" encoding="utf-8"?>
<ds:datastoreItem xmlns:ds="http://schemas.openxmlformats.org/officeDocument/2006/customXml" ds:itemID="{A449269E-4E17-4CC5-B9C2-C0AF5D4BC046}">
  <ds:schemaRefs>
    <ds:schemaRef ds:uri="98f728c7-626e-4410-89c2-c8d666780af6"/>
    <ds:schemaRef ds:uri="bf2f443a-4189-47d3-a850-bf01ce894ae4"/>
    <ds:schemaRef ds:uri="http://schemas.microsoft.com/office/2006/metadata/properties"/>
    <ds:schemaRef ds:uri="http://schemas.microsoft.com/office/infopath/2007/PartnerControls"/>
  </ds:schemaRefs>
</ds:datastoreItem>
</file>

<file path=customXml/itemProps3.xml><?xml version="1.0" encoding="utf-8"?>
<ds:datastoreItem xmlns:ds="http://schemas.openxmlformats.org/officeDocument/2006/customXml" ds:itemID="{5A6BA61E-E12A-4363-954B-001C798475D5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759</Words>
  <Application>Microsoft Office PowerPoint</Application>
  <PresentationFormat>Širokoúhlá obrazovka</PresentationFormat>
  <Paragraphs>194</Paragraphs>
  <Slides>21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3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21</vt:i4>
      </vt:variant>
    </vt:vector>
  </HeadingPairs>
  <TitlesOfParts>
    <vt:vector size="25" baseType="lpstr">
      <vt:lpstr>Arial</vt:lpstr>
      <vt:lpstr>Calibri</vt:lpstr>
      <vt:lpstr>Calibri Light</vt:lpstr>
      <vt:lpstr>Office Theme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Ondřej Sedloň</dc:creator>
  <cp:lastModifiedBy>Jiří Zajíček</cp:lastModifiedBy>
  <cp:revision>69</cp:revision>
  <dcterms:created xsi:type="dcterms:W3CDTF">2021-09-07T06:53:56Z</dcterms:created>
  <dcterms:modified xsi:type="dcterms:W3CDTF">2024-10-09T06:59:08Z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0x010100732244F06EC87E43BA8C94E8D340A0F5</vt:lpwstr>
  </property>
  <property fmtid="{D5CDD505-2E9C-101B-9397-08002B2CF9AE}" pid="3" name="TaxKeyword">
    <vt:lpwstr/>
  </property>
  <property fmtid="{D5CDD505-2E9C-101B-9397-08002B2CF9AE}" pid="4" name="Testovací metadata">
    <vt:lpwstr/>
  </property>
  <property fmtid="{D5CDD505-2E9C-101B-9397-08002B2CF9AE}" pid="5" name="Techinfo">
    <vt:lpwstr/>
  </property>
  <property fmtid="{D5CDD505-2E9C-101B-9397-08002B2CF9AE}" pid="6" name="MediaServiceImageTags">
    <vt:lpwstr/>
  </property>
</Properties>
</file>