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17"/>
  </p:notesMasterIdLst>
  <p:sldIdLst>
    <p:sldId id="257" r:id="rId7"/>
    <p:sldId id="284" r:id="rId8"/>
    <p:sldId id="270" r:id="rId9"/>
    <p:sldId id="285" r:id="rId10"/>
    <p:sldId id="286" r:id="rId11"/>
    <p:sldId id="287" r:id="rId12"/>
    <p:sldId id="283" r:id="rId13"/>
    <p:sldId id="280" r:id="rId14"/>
    <p:sldId id="282" r:id="rId15"/>
    <p:sldId id="265" r:id="rId16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0000"/>
    <a:srgbClr val="B2B2B2"/>
    <a:srgbClr val="5E5E5E"/>
    <a:srgbClr val="006CB5"/>
    <a:srgbClr val="E52C1A"/>
    <a:srgbClr val="205385"/>
    <a:srgbClr val="101C3F"/>
    <a:srgbClr val="E2645E"/>
    <a:srgbClr val="0C42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řední sty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348631-D2B9-447F-99F2-C1EF5DE31E4A}" type="datetimeFigureOut">
              <a:rPr lang="cs-CZ" smtClean="0"/>
              <a:t>08.10.2024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89D4EF-5AA0-4288-8DD3-B5A9142410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772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9D4EF-5AA0-4288-8DD3-B5A9142410D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3757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9D4EF-5AA0-4288-8DD3-B5A9142410D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1336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9D4EF-5AA0-4288-8DD3-B5A9142410D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509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9D4EF-5AA0-4288-8DD3-B5A9142410D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5168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9D4EF-5AA0-4288-8DD3-B5A9142410D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15545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9D4EF-5AA0-4288-8DD3-B5A9142410D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711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9D4EF-5AA0-4288-8DD3-B5A9142410D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5472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9D4EF-5AA0-4288-8DD3-B5A9142410D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949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9D4EF-5AA0-4288-8DD3-B5A9142410D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04119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9D4EF-5AA0-4288-8DD3-B5A9142410D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0410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E31-069E-4395-AA26-3222B302CE2F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latin typeface="Myriad Pro" panose="020B0503030403020204" pitchFamily="34" charset="0"/>
              </a:rPr>
              <a:t>www.agentura-cas.cz</a:t>
            </a:r>
            <a:endParaRPr lang="cs-CZ" b="1" dirty="0"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3250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  <a:p>
            <a:pPr lvl="4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4AEFE-A6DF-4BF4-983A-16EDEDE0518D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latin typeface="Myriad Pro" panose="020B0503030403020204" pitchFamily="34" charset="0"/>
              </a:rPr>
              <a:t>www.agentura-cas.cz</a:t>
            </a:r>
            <a:endParaRPr lang="cs-CZ" b="1" dirty="0"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421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A458-BD9A-480D-990F-04C584B9BCF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latin typeface="Myriad Pro" panose="020B0503030403020204" pitchFamily="34" charset="0"/>
              </a:rPr>
              <a:t>www.agentura-cas.cz</a:t>
            </a:r>
            <a:endParaRPr lang="cs-CZ" b="1" dirty="0"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6306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1E208-7601-4C52-BFF2-F697AE75AC36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latin typeface="Myriad Pro" panose="020B0503030403020204" pitchFamily="34" charset="0"/>
              </a:rPr>
              <a:t>www.agentura-cas.cz</a:t>
            </a:r>
            <a:endParaRPr lang="cs-CZ" b="1" dirty="0"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048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C2BCE-D195-45FF-8AA1-9457CF0CB4F1}" type="datetime1">
              <a:rPr lang="cs-CZ" smtClean="0"/>
              <a:t>08.10.2024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latin typeface="Myriad Pro" panose="020B0503030403020204" pitchFamily="34" charset="0"/>
              </a:rPr>
              <a:t>www.agentura-cas.cz</a:t>
            </a:r>
            <a:endParaRPr lang="cs-CZ" b="1" dirty="0"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3789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DFB-2BBB-409D-8967-047EE1962BAC}" type="datetime1">
              <a:rPr lang="cs-CZ" smtClean="0"/>
              <a:t>08.10.2024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latin typeface="Myriad Pro" panose="020B0503030403020204" pitchFamily="34" charset="0"/>
              </a:rPr>
              <a:t>www.agentura-cas.cz</a:t>
            </a:r>
            <a:endParaRPr lang="cs-CZ" b="1" dirty="0"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064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4A7F-6312-41E6-A6F1-BD29BAAA2D92}" type="datetime1">
              <a:rPr lang="cs-CZ" smtClean="0"/>
              <a:t>08.10.2024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latin typeface="Myriad Pro" panose="020B0503030403020204" pitchFamily="34" charset="0"/>
              </a:rPr>
              <a:t>www.agentura-cas.cz</a:t>
            </a:r>
            <a:endParaRPr lang="cs-CZ" b="1" dirty="0"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7798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E6B58-46B4-4E91-9ECE-2DCDB24F64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latin typeface="Myriad Pro" panose="020B0503030403020204" pitchFamily="34" charset="0"/>
              </a:rPr>
              <a:t>www.agentura-cas.cz</a:t>
            </a:r>
            <a:endParaRPr lang="cs-CZ" b="1" dirty="0"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163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F8C2-1C6B-4660-B5F4-99AD1C26F2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latin typeface="Myriad Pro" panose="020B0503030403020204" pitchFamily="34" charset="0"/>
              </a:rPr>
              <a:t>www.agentura-cas.cz</a:t>
            </a:r>
            <a:endParaRPr lang="cs-CZ" b="1" dirty="0"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7495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6AFB2-8BD3-4764-B253-468D6B0BE3AC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7744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6C767-AF18-4822-9279-D58FCB697B57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52106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E31-069E-4395-AA26-3222B302CE2F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8157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4AEFE-A6DF-4BF4-983A-16EDEDE0518D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6065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A458-BD9A-480D-990F-04C584B9BCF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0454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1E208-7601-4C52-BFF2-F697AE75AC36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906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C2BCE-D195-45FF-8AA1-9457CF0CB4F1}" type="datetime1">
              <a:rPr lang="cs-CZ" smtClean="0"/>
              <a:t>08.10.2024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0729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DFB-2BBB-409D-8967-047EE1962BAC}" type="datetime1">
              <a:rPr lang="cs-CZ" smtClean="0"/>
              <a:t>08.10.2024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731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4A7F-6312-41E6-A6F1-BD29BAAA2D92}" type="datetime1">
              <a:rPr lang="cs-CZ" smtClean="0"/>
              <a:t>08.10.2024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2107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E6B58-46B4-4E91-9ECE-2DCDB24F64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96378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F8C2-1C6B-4660-B5F4-99AD1C26F2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01062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6AFB2-8BD3-4764-B253-468D6B0BE3AC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1328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6C767-AF18-4822-9279-D58FCB697B57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50258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E31-069E-4395-AA26-3222B302CE2F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4021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4AEFE-A6DF-4BF4-983A-16EDEDE0518D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0320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A458-BD9A-480D-990F-04C584B9BCF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5140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1E208-7601-4C52-BFF2-F697AE75AC36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1023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C2BCE-D195-45FF-8AA1-9457CF0CB4F1}" type="datetime1">
              <a:rPr lang="cs-CZ" smtClean="0"/>
              <a:t>08.10.2024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3019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DFB-2BBB-409D-8967-047EE1962BAC}" type="datetime1">
              <a:rPr lang="cs-CZ" smtClean="0"/>
              <a:t>08.10.2024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26181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4A7F-6312-41E6-A6F1-BD29BAAA2D92}" type="datetime1">
              <a:rPr lang="cs-CZ" smtClean="0"/>
              <a:t>08.10.2024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8778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E6B58-46B4-4E91-9ECE-2DCDB24F64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42642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F8C2-1C6B-4660-B5F4-99AD1C26F2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63996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6AFB2-8BD3-4764-B253-468D6B0BE3AC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928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6C767-AF18-4822-9279-D58FCB697B57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25101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E31-069E-4395-AA26-3222B302CE2F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59613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4AEFE-A6DF-4BF4-983A-16EDEDE0518D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1192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A458-BD9A-480D-990F-04C584B9BCF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565490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1E208-7601-4C52-BFF2-F697AE75AC36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278220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C2BCE-D195-45FF-8AA1-9457CF0CB4F1}" type="datetime1">
              <a:rPr lang="cs-CZ" smtClean="0"/>
              <a:t>08.10.2024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665363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DFB-2BBB-409D-8967-047EE1962BAC}" type="datetime1">
              <a:rPr lang="cs-CZ" smtClean="0"/>
              <a:t>08.10.2024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50269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4A7F-6312-41E6-A6F1-BD29BAAA2D92}" type="datetime1">
              <a:rPr lang="cs-CZ" smtClean="0"/>
              <a:t>08.10.2024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51634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E6B58-46B4-4E91-9ECE-2DCDB24F64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3330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F8C2-1C6B-4660-B5F4-99AD1C26F2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0562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6AFB2-8BD3-4764-B253-468D6B0BE3AC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541921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6C767-AF18-4822-9279-D58FCB697B57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42416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E31-069E-4395-AA26-3222B302CE2F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9927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4AEFE-A6DF-4BF4-983A-16EDEDE0518D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152472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A458-BD9A-480D-990F-04C584B9BCF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90482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1E208-7601-4C52-BFF2-F697AE75AC36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038942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C2BCE-D195-45FF-8AA1-9457CF0CB4F1}" type="datetime1">
              <a:rPr lang="cs-CZ" smtClean="0"/>
              <a:t>08.10.2024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55053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DFB-2BBB-409D-8967-047EE1962BAC}" type="datetime1">
              <a:rPr lang="cs-CZ" smtClean="0"/>
              <a:t>08.10.2024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809560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4A7F-6312-41E6-A6F1-BD29BAAA2D92}" type="datetime1">
              <a:rPr lang="cs-CZ" smtClean="0"/>
              <a:t>08.10.2024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8114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E6B58-46B4-4E91-9ECE-2DCDB24F64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18580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F8C2-1C6B-4660-B5F4-99AD1C26F2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611513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6AFB2-8BD3-4764-B253-468D6B0BE3AC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9357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6C767-AF18-4822-9279-D58FCB697B57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85170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E31-069E-4395-AA26-3222B302CE2F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460708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4AEFE-A6DF-4BF4-983A-16EDEDE0518D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73540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A458-BD9A-480D-990F-04C584B9BCF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43110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1E208-7601-4C52-BFF2-F697AE75AC36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123601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C2BCE-D195-45FF-8AA1-9457CF0CB4F1}" type="datetime1">
              <a:rPr lang="cs-CZ" smtClean="0"/>
              <a:t>08.10.2024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087121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A8DFB-2BBB-409D-8967-047EE1962BAC}" type="datetime1">
              <a:rPr lang="cs-CZ" smtClean="0"/>
              <a:t>08.10.2024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04161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4A7F-6312-41E6-A6F1-BD29BAAA2D92}" type="datetime1">
              <a:rPr lang="cs-CZ" smtClean="0"/>
              <a:t>08.10.2024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00285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E6B58-46B4-4E91-9ECE-2DCDB24F64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34403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F8C2-1C6B-4660-B5F4-99AD1C26F297}" type="datetime1">
              <a:rPr lang="cs-CZ" smtClean="0"/>
              <a:t>08.10.2024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5205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6AFB2-8BD3-4764-B253-468D6B0BE3AC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465723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6C767-AF18-4822-9279-D58FCB697B57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941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953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107583"/>
            <a:ext cx="7886700" cy="5069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03253" y="6356351"/>
            <a:ext cx="13546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4385D-856F-4014-A802-2CAC58904BA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6358" y="6356351"/>
            <a:ext cx="39256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 baseline="0">
                <a:solidFill>
                  <a:schemeClr val="tx1"/>
                </a:solidFill>
              </a:defRPr>
            </a:lvl1pPr>
          </a:lstStyle>
          <a:p>
            <a:r>
              <a:rPr lang="cs-CZ" dirty="0">
                <a:latin typeface="Myriad Pro" panose="020B0503030403020204" pitchFamily="34" charset="0"/>
              </a:rPr>
              <a:t>www.agentura-cas.cz</a:t>
            </a:r>
            <a:endParaRPr lang="cs-CZ" b="1" dirty="0"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6456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D9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8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953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107583"/>
            <a:ext cx="7886700" cy="5069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4385D-856F-4014-A802-2CAC58904BA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0555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8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953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107583"/>
            <a:ext cx="7886700" cy="5069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4385D-856F-4014-A802-2CAC58904BA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380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8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953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107583"/>
            <a:ext cx="7886700" cy="5069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4385D-856F-4014-A802-2CAC58904BA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8461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8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953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107583"/>
            <a:ext cx="7886700" cy="5069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4385D-856F-4014-A802-2CAC58904BA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716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D9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953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Nadpis </a:t>
            </a:r>
            <a:r>
              <a:rPr lang="cs-CZ" dirty="0" err="1"/>
              <a:t>slidu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107583"/>
            <a:ext cx="7886700" cy="5069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4385D-856F-4014-A802-2CAC58904BA6}" type="datetime1">
              <a:rPr lang="cs-CZ" smtClean="0"/>
              <a:t>08.10.2024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8A44F-AF04-4B6B-AF5E-0D05AF4A64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793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D9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hyperlink" Target="mailto:kolinska@agentura-cas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xmlns="" id="{954411BA-8FC4-457B-A5E1-57D22988C076}"/>
              </a:ext>
            </a:extLst>
          </p:cNvPr>
          <p:cNvSpPr txBox="1"/>
          <p:nvPr/>
        </p:nvSpPr>
        <p:spPr>
          <a:xfrm>
            <a:off x="541019" y="1874297"/>
            <a:ext cx="57114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rgbClr val="D90000"/>
                </a:solidFill>
                <a:latin typeface="Myriad Pro" panose="020B0503030403020204" pitchFamily="34" charset="0"/>
                <a:ea typeface="Roboto" pitchFamily="2" charset="0"/>
              </a:rPr>
              <a:t>ČSNONLINE PRO ŽÁKY</a:t>
            </a:r>
          </a:p>
          <a:p>
            <a:r>
              <a:rPr lang="cs-CZ" sz="3000" b="1" dirty="0" smtClean="0">
                <a:solidFill>
                  <a:srgbClr val="D90000"/>
                </a:solidFill>
                <a:latin typeface="Myriad Pro" panose="020B0503030403020204" pitchFamily="34" charset="0"/>
                <a:ea typeface="Roboto" pitchFamily="2" charset="0"/>
              </a:rPr>
              <a:t>STŘEDNÍCH ŠKOL A </a:t>
            </a:r>
            <a:r>
              <a:rPr lang="cs-CZ" sz="3000" b="1" dirty="0" smtClean="0">
                <a:solidFill>
                  <a:srgbClr val="D90000"/>
                </a:solidFill>
                <a:latin typeface="Myriad Pro" panose="020B0503030403020204" pitchFamily="34" charset="0"/>
                <a:ea typeface="Roboto" pitchFamily="2" charset="0"/>
              </a:rPr>
              <a:t>UČILIŠŤ TECHNICKÉHO ZAMĚŘENÍ</a:t>
            </a:r>
            <a:endParaRPr lang="cs-CZ" sz="3000" b="1" dirty="0">
              <a:solidFill>
                <a:srgbClr val="D90000"/>
              </a:solidFill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xmlns="" id="{9A9D14D8-6308-4B29-AFF7-68FCD2A8ED38}"/>
              </a:ext>
            </a:extLst>
          </p:cNvPr>
          <p:cNvSpPr txBox="1"/>
          <p:nvPr/>
        </p:nvSpPr>
        <p:spPr>
          <a:xfrm>
            <a:off x="539784" y="3743236"/>
            <a:ext cx="5358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</a:rPr>
              <a:t>Zákaznické centrum České agentury pro standardizaci</a:t>
            </a:r>
            <a:endParaRPr lang="cs-CZ" b="1" dirty="0">
              <a:solidFill>
                <a:srgbClr val="5E5E5E"/>
              </a:solidFill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xmlns="" id="{FE19DF4A-C50E-4559-A95E-DD7634C01459}"/>
              </a:ext>
            </a:extLst>
          </p:cNvPr>
          <p:cNvSpPr txBox="1"/>
          <p:nvPr/>
        </p:nvSpPr>
        <p:spPr>
          <a:xfrm>
            <a:off x="548639" y="6310684"/>
            <a:ext cx="5802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  <a:latin typeface="Myriad Pro" panose="020B0503030403020204" pitchFamily="34" charset="0"/>
              </a:rPr>
              <a:t>Bezpečný, spolehlivý a efektivní svět kolem nás</a:t>
            </a:r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xmlns="" id="{954A2C5E-F00D-478D-94F2-A3D52DE9DB52}"/>
              </a:ext>
            </a:extLst>
          </p:cNvPr>
          <p:cNvCxnSpPr>
            <a:cxnSpLocks/>
          </p:cNvCxnSpPr>
          <p:nvPr/>
        </p:nvCxnSpPr>
        <p:spPr>
          <a:xfrm>
            <a:off x="637107" y="3537352"/>
            <a:ext cx="2575560" cy="0"/>
          </a:xfrm>
          <a:prstGeom prst="line">
            <a:avLst/>
          </a:prstGeom>
          <a:ln w="19050">
            <a:solidFill>
              <a:srgbClr val="D9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xmlns="" id="{90F128CD-19B9-43DE-A8BC-54E8A56F60A2}"/>
              </a:ext>
            </a:extLst>
          </p:cNvPr>
          <p:cNvSpPr txBox="1"/>
          <p:nvPr/>
        </p:nvSpPr>
        <p:spPr>
          <a:xfrm>
            <a:off x="556260" y="5367755"/>
            <a:ext cx="445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</a:rPr>
              <a:t> </a:t>
            </a:r>
            <a:r>
              <a:rPr lang="cs-CZ" dirty="0" smtClean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</a:rPr>
              <a:t>9. 10. 2024</a:t>
            </a:r>
            <a:endParaRPr lang="cs-CZ" dirty="0">
              <a:solidFill>
                <a:srgbClr val="5E5E5E"/>
              </a:solidFill>
              <a:latin typeface="Myriad Pro" panose="020B0503030403020204" pitchFamily="34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157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agentura pro standardizaci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zřizovatel – Úřad pro technickou normalizaci, metrologii a státní zkušebnictví (= národní normalizační organizace, která zastupuje Českou republiku v evropských a mezinárodních normalizačních organizacích CEN, CENELEC, ISO, IEC, ETSI)</a:t>
            </a:r>
          </a:p>
          <a:p>
            <a:r>
              <a:rPr lang="cs-CZ" sz="2000" dirty="0" smtClean="0"/>
              <a:t>státní příspěvková organizace</a:t>
            </a:r>
          </a:p>
          <a:p>
            <a:r>
              <a:rPr lang="cs-CZ" sz="2000" dirty="0"/>
              <a:t>p</a:t>
            </a:r>
            <a:r>
              <a:rPr lang="cs-CZ" sz="2000" dirty="0" smtClean="0"/>
              <a:t>ověřena tvorbou vydáváním a distribucí českých technických norem</a:t>
            </a:r>
          </a:p>
          <a:p>
            <a:r>
              <a:rPr lang="cs-CZ" sz="2000" dirty="0" smtClean="0"/>
              <a:t>zákon č. 22/1997 Sb., o technických požadavcích na výrobky</a:t>
            </a:r>
          </a:p>
          <a:p>
            <a:r>
              <a:rPr lang="cs-CZ" sz="2000" dirty="0" err="1"/>
              <a:t>v</a:t>
            </a:r>
            <a:r>
              <a:rPr lang="cs-CZ" sz="2000" dirty="0" err="1" smtClean="0"/>
              <a:t>yhl</a:t>
            </a:r>
            <a:r>
              <a:rPr lang="cs-CZ" sz="2000" dirty="0" smtClean="0"/>
              <a:t>. č. 571/2020 Sb., kterou se stanoví poplatky za poskytování a přístup k ČSN</a:t>
            </a:r>
          </a:p>
          <a:p>
            <a:r>
              <a:rPr lang="cs-CZ" sz="2000" dirty="0"/>
              <a:t>z</a:t>
            </a:r>
            <a:r>
              <a:rPr lang="cs-CZ" sz="2000" dirty="0" smtClean="0"/>
              <a:t>ávazné dokumenty vydávané normalizačními organizacemi, jejichž je ČR prostřednictvím ÚNMZ členem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39911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809F7E7-A11C-4FE9-8AC5-8DADCCA3A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Zákaznické centrum ČAS - činnosti</a:t>
            </a: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6700A0F3-F32B-48E5-B685-26B45BF94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A4E9CBEC-0922-40FB-8BE5-4513A455D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1200" dirty="0" err="1"/>
              <a:t>www.agentura-cas.cz</a:t>
            </a:r>
            <a:endParaRPr lang="cs-CZ" sz="1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tabLst>
                <a:tab pos="3951288" algn="l"/>
              </a:tabLst>
            </a:pPr>
            <a:r>
              <a:rPr lang="cs-CZ" sz="2000" dirty="0"/>
              <a:t>distribuce technických norem a </a:t>
            </a:r>
            <a:r>
              <a:rPr lang="cs-CZ" sz="2000" dirty="0" smtClean="0"/>
              <a:t>zákaznická podpora</a:t>
            </a:r>
          </a:p>
          <a:p>
            <a:pPr>
              <a:tabLst>
                <a:tab pos="3951288" algn="l"/>
              </a:tabLst>
            </a:pPr>
            <a:r>
              <a:rPr lang="cs-CZ" sz="2000" dirty="0" smtClean="0"/>
              <a:t>administrace </a:t>
            </a:r>
            <a:r>
              <a:rPr lang="cs-CZ" sz="2000" dirty="0"/>
              <a:t>a technická podpora online </a:t>
            </a:r>
            <a:r>
              <a:rPr lang="cs-CZ" sz="2000" dirty="0" smtClean="0"/>
              <a:t>služeb</a:t>
            </a:r>
          </a:p>
          <a:p>
            <a:pPr>
              <a:tabLst>
                <a:tab pos="3951288" algn="l"/>
              </a:tabLst>
            </a:pPr>
            <a:r>
              <a:rPr lang="cs-CZ" sz="2000" dirty="0" smtClean="0"/>
              <a:t>prodejna</a:t>
            </a:r>
            <a:r>
              <a:rPr lang="cs-CZ" sz="2000" dirty="0"/>
              <a:t>, studovna, </a:t>
            </a:r>
            <a:r>
              <a:rPr lang="cs-CZ" sz="2000" dirty="0" smtClean="0"/>
              <a:t>archiv</a:t>
            </a:r>
          </a:p>
          <a:p>
            <a:pPr>
              <a:tabLst>
                <a:tab pos="3951288" algn="l"/>
              </a:tabLst>
            </a:pPr>
            <a:r>
              <a:rPr lang="cs-CZ" sz="2000" dirty="0"/>
              <a:t>p</a:t>
            </a:r>
            <a:r>
              <a:rPr lang="cs-CZ" sz="2000" dirty="0" smtClean="0"/>
              <a:t>oradenství v oblasti autorských práv</a:t>
            </a:r>
          </a:p>
          <a:p>
            <a:pPr>
              <a:tabLst>
                <a:tab pos="3951288" algn="l"/>
              </a:tabLst>
            </a:pPr>
            <a:r>
              <a:rPr lang="cs-CZ" sz="2000" dirty="0" smtClean="0"/>
              <a:t>spolupráce s Odborem standardizace a Odd. marketingu</a:t>
            </a:r>
          </a:p>
          <a:p>
            <a:pPr>
              <a:tabLst>
                <a:tab pos="3951288" algn="l"/>
              </a:tabLst>
            </a:pPr>
            <a:r>
              <a:rPr lang="cs-CZ" sz="2000" dirty="0" smtClean="0"/>
              <a:t>poskytování informací o ČSN a TNI</a:t>
            </a:r>
            <a:endParaRPr lang="cs-CZ" sz="20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4086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8520" y="64852"/>
            <a:ext cx="7886700" cy="953037"/>
          </a:xfrm>
        </p:spPr>
        <p:txBody>
          <a:bodyPr/>
          <a:lstStyle/>
          <a:p>
            <a:r>
              <a:rPr lang="cs-CZ" dirty="0"/>
              <a:t>T</a:t>
            </a:r>
            <a:r>
              <a:rPr lang="cs-CZ" dirty="0" smtClean="0"/>
              <a:t>echnické normy – význam pro 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3081" y="1107583"/>
            <a:ext cx="8460260" cy="5069380"/>
          </a:xfrm>
        </p:spPr>
        <p:txBody>
          <a:bodyPr>
            <a:normAutofit lnSpcReduction="10000"/>
          </a:bodyPr>
          <a:lstStyle/>
          <a:p>
            <a:r>
              <a:rPr lang="cs-CZ" sz="2000" dirty="0"/>
              <a:t>j</a:t>
            </a:r>
            <a:r>
              <a:rPr lang="cs-CZ" sz="2000" dirty="0" smtClean="0"/>
              <a:t>sou </a:t>
            </a:r>
            <a:r>
              <a:rPr lang="cs-CZ" sz="2000" dirty="0"/>
              <a:t>nezbytnou podmínkou pro volný </a:t>
            </a:r>
            <a:r>
              <a:rPr lang="cs-CZ" sz="2000" dirty="0" smtClean="0"/>
              <a:t>pohyb </a:t>
            </a:r>
            <a:r>
              <a:rPr lang="cs-CZ" sz="2000" dirty="0"/>
              <a:t>zboží a služeb zejména v </a:t>
            </a:r>
            <a:r>
              <a:rPr lang="cs-CZ" sz="2000" dirty="0" smtClean="0"/>
              <a:t>EU</a:t>
            </a:r>
          </a:p>
          <a:p>
            <a:r>
              <a:rPr lang="cs-CZ" sz="2000" dirty="0" smtClean="0"/>
              <a:t>slouží </a:t>
            </a:r>
            <a:r>
              <a:rPr lang="cs-CZ" sz="2000" dirty="0"/>
              <a:t>jako referenční úroveň pro poměření/zhodnocení kvality výrobku nebo </a:t>
            </a:r>
            <a:r>
              <a:rPr lang="cs-CZ" sz="2000" dirty="0" smtClean="0"/>
              <a:t>služby</a:t>
            </a:r>
          </a:p>
          <a:p>
            <a:r>
              <a:rPr lang="cs-CZ" sz="2000" dirty="0" smtClean="0"/>
              <a:t>stanovují </a:t>
            </a:r>
            <a:r>
              <a:rPr lang="cs-CZ" sz="2000" dirty="0"/>
              <a:t>kritéria </a:t>
            </a:r>
            <a:r>
              <a:rPr lang="cs-CZ" sz="2000" dirty="0" smtClean="0"/>
              <a:t>bezpečnosti</a:t>
            </a:r>
          </a:p>
          <a:p>
            <a:r>
              <a:rPr lang="cs-CZ" sz="2000" dirty="0" smtClean="0"/>
              <a:t>podporují </a:t>
            </a:r>
            <a:r>
              <a:rPr lang="cs-CZ" sz="2000" dirty="0"/>
              <a:t>vyrovnaný vztah (soulad) mezi kvalitou a </a:t>
            </a:r>
            <a:r>
              <a:rPr lang="cs-CZ" sz="2000" dirty="0" smtClean="0"/>
              <a:t>náklady</a:t>
            </a:r>
          </a:p>
          <a:p>
            <a:r>
              <a:rPr lang="cs-CZ" sz="2000" dirty="0" smtClean="0"/>
              <a:t>jsou </a:t>
            </a:r>
            <a:r>
              <a:rPr lang="cs-CZ" sz="2000" dirty="0"/>
              <a:t>efektivním nástrojem konkurenčního boje v hospodářské </a:t>
            </a:r>
            <a:r>
              <a:rPr lang="cs-CZ" sz="2000" dirty="0" smtClean="0"/>
              <a:t>soutěži</a:t>
            </a:r>
          </a:p>
          <a:p>
            <a:r>
              <a:rPr lang="cs-CZ" sz="2000" dirty="0" smtClean="0"/>
              <a:t>chrání </a:t>
            </a:r>
            <a:r>
              <a:rPr lang="cs-CZ" sz="2000" dirty="0"/>
              <a:t>jak spotřebitele, tak i </a:t>
            </a:r>
            <a:r>
              <a:rPr lang="cs-CZ" sz="2000" dirty="0" smtClean="0"/>
              <a:t>výrobce</a:t>
            </a:r>
          </a:p>
          <a:p>
            <a:r>
              <a:rPr lang="cs-CZ" sz="2000" dirty="0" smtClean="0"/>
              <a:t>zajišťují </a:t>
            </a:r>
            <a:r>
              <a:rPr lang="cs-CZ" sz="2000" dirty="0"/>
              <a:t>efektivní </a:t>
            </a:r>
            <a:r>
              <a:rPr lang="cs-CZ" sz="2000" dirty="0" smtClean="0"/>
              <a:t>výrobu</a:t>
            </a:r>
          </a:p>
          <a:p>
            <a:r>
              <a:rPr lang="cs-CZ" sz="2000" dirty="0" smtClean="0"/>
              <a:t>umožňují </a:t>
            </a:r>
            <a:r>
              <a:rPr lang="cs-CZ" sz="2000" dirty="0"/>
              <a:t>přijímat vyspělá technická řešení bez ohledu na rozdílnou technickou úroveň účastníků </a:t>
            </a:r>
            <a:r>
              <a:rPr lang="cs-CZ" sz="2000" dirty="0" smtClean="0"/>
              <a:t>trhu</a:t>
            </a:r>
          </a:p>
          <a:p>
            <a:r>
              <a:rPr lang="cs-CZ" sz="2000" dirty="0" smtClean="0"/>
              <a:t>reflektují </a:t>
            </a:r>
            <a:r>
              <a:rPr lang="cs-CZ" sz="2000" dirty="0"/>
              <a:t>výsledky vývoje a </a:t>
            </a:r>
            <a:r>
              <a:rPr lang="cs-CZ" sz="2000" dirty="0" smtClean="0"/>
              <a:t>výzkumu</a:t>
            </a:r>
          </a:p>
          <a:p>
            <a:r>
              <a:rPr lang="cs-CZ" sz="2000" dirty="0"/>
              <a:t>s</a:t>
            </a:r>
            <a:r>
              <a:rPr lang="cs-CZ" sz="2000" dirty="0" smtClean="0"/>
              <a:t>družují znalosti osob v oblasti kterou reprezentují – výrobce, spotřebitele, zástupce vědy a výzkumu, obchodní asociace, …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805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618" y="64852"/>
            <a:ext cx="7886700" cy="953037"/>
          </a:xfrm>
        </p:spPr>
        <p:txBody>
          <a:bodyPr/>
          <a:lstStyle/>
          <a:p>
            <a:r>
              <a:rPr lang="cs-CZ" dirty="0"/>
              <a:t>Technické normy – význam pro hospodářství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o</a:t>
            </a:r>
            <a:r>
              <a:rPr lang="cs-CZ" sz="2000" dirty="0" smtClean="0"/>
              <a:t>dvětví průmyslu potřebují odborníky, kteří si důležitost technických norem pro trh uvědomují</a:t>
            </a:r>
          </a:p>
          <a:p>
            <a:r>
              <a:rPr lang="cs-CZ" sz="2000" dirty="0"/>
              <a:t>d</a:t>
            </a:r>
            <a:r>
              <a:rPr lang="cs-CZ" sz="2000" dirty="0" smtClean="0"/>
              <a:t>o tvorby norem se může zapojit každý – i jednotlivec může utvářet obsah technických norem, které budou mít vliv i na jeho podnikání</a:t>
            </a:r>
          </a:p>
          <a:p>
            <a:r>
              <a:rPr lang="cs-CZ" sz="2000" dirty="0"/>
              <a:t>m</a:t>
            </a:r>
            <a:r>
              <a:rPr lang="cs-CZ" sz="2000" dirty="0" smtClean="0"/>
              <a:t>ožnost prosadit vlastní zájmy</a:t>
            </a:r>
          </a:p>
          <a:p>
            <a:r>
              <a:rPr lang="cs-CZ" sz="2000" dirty="0"/>
              <a:t>v</a:t>
            </a:r>
            <a:r>
              <a:rPr lang="cs-CZ" sz="2000" dirty="0" smtClean="0"/>
              <a:t>časný přístup k informacím, které mohou být konkurenční výhodou při podnikání</a:t>
            </a:r>
          </a:p>
          <a:p>
            <a:r>
              <a:rPr lang="cs-CZ" sz="2000" dirty="0"/>
              <a:t>p</a:t>
            </a:r>
            <a:r>
              <a:rPr lang="cs-CZ" sz="2000" dirty="0" smtClean="0"/>
              <a:t>řístup k nejnovějším poznatkům v odvětví, inovacím, trendům a informacím o měnících se potřebách trhu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6990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České technické normy do škol – proč?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/>
              <a:t>v</a:t>
            </a:r>
            <a:r>
              <a:rPr lang="cs-CZ" sz="2000" dirty="0" smtClean="0"/>
              <a:t>ýchova odborníků, kteří si důležitost norem pro hospodářství uvědomují a umí s normami pracovat</a:t>
            </a:r>
          </a:p>
          <a:p>
            <a:r>
              <a:rPr lang="cs-CZ" sz="2000" dirty="0" smtClean="0"/>
              <a:t>včasné seznámení se se systémem tvorby norem a s principy jejich užívání v praxi</a:t>
            </a:r>
          </a:p>
          <a:p>
            <a:r>
              <a:rPr lang="cs-CZ" sz="2000" dirty="0"/>
              <a:t>z</a:t>
            </a:r>
            <a:r>
              <a:rPr lang="cs-CZ" sz="2000" dirty="0" smtClean="0"/>
              <a:t>isk konkurenční výhody na trhu práce – zvýšení šance na zisk lepší pracovní pozice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897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Základy technické normalizace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/>
              <a:t>p</a:t>
            </a:r>
            <a:r>
              <a:rPr lang="cs-CZ" sz="2000" dirty="0" smtClean="0"/>
              <a:t>odpůrný výukový materiál pro pedagogy </a:t>
            </a:r>
          </a:p>
          <a:p>
            <a:r>
              <a:rPr lang="cs-CZ" sz="2000" dirty="0"/>
              <a:t>proč normy vznikají, jaký mají význam pro trh, jak vznikají, jaký je jejich vztah vůči právním </a:t>
            </a:r>
            <a:r>
              <a:rPr lang="cs-CZ" sz="2000" dirty="0" smtClean="0"/>
              <a:t>předpisům, jak získat přístup k normám</a:t>
            </a:r>
          </a:p>
          <a:p>
            <a:r>
              <a:rPr lang="cs-CZ" sz="2000" dirty="0"/>
              <a:t>v</a:t>
            </a:r>
            <a:r>
              <a:rPr lang="cs-CZ" sz="2000" dirty="0" smtClean="0"/>
              <a:t> r. 2019 distribuce zdarma, nyní v e-</a:t>
            </a:r>
            <a:r>
              <a:rPr lang="cs-CZ" sz="2000" dirty="0" err="1" smtClean="0"/>
              <a:t>shopu</a:t>
            </a:r>
            <a:endParaRPr lang="cs-CZ" sz="2000" dirty="0" smtClean="0"/>
          </a:p>
          <a:p>
            <a:endParaRPr lang="cs-CZ" sz="2000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7</a:t>
            </a:fld>
            <a:endParaRPr lang="cs-CZ"/>
          </a:p>
        </p:txBody>
      </p:sp>
      <p:sp>
        <p:nvSpPr>
          <p:cNvPr id="5" name="AutoShape 2" descr="https://eshop.agentura-cas.cz/publikace/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393" y="2694174"/>
            <a:ext cx="2256678" cy="321789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5560" y="2694174"/>
            <a:ext cx="2237635" cy="316077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5684" y="2670374"/>
            <a:ext cx="2266200" cy="320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539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809F7E7-A11C-4FE9-8AC5-8DADCCA3A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35" y="64852"/>
            <a:ext cx="7886700" cy="953037"/>
          </a:xfrm>
        </p:spPr>
        <p:txBody>
          <a:bodyPr>
            <a:normAutofit/>
          </a:bodyPr>
          <a:lstStyle/>
          <a:p>
            <a:pPr lvl="1">
              <a:tabLst>
                <a:tab pos="3951288" algn="l"/>
              </a:tabLst>
            </a:pPr>
            <a:r>
              <a:rPr lang="cs-CZ" sz="2400" b="1" dirty="0" err="1" smtClean="0">
                <a:solidFill>
                  <a:srgbClr val="D90000"/>
                </a:solidFill>
                <a:latin typeface="+mj-lt"/>
              </a:rPr>
              <a:t>ČSNonline</a:t>
            </a:r>
            <a:r>
              <a:rPr lang="cs-CZ" sz="2400" b="1" dirty="0" smtClean="0">
                <a:solidFill>
                  <a:srgbClr val="D90000"/>
                </a:solidFill>
                <a:latin typeface="+mj-lt"/>
              </a:rPr>
              <a:t> pro střední školy 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6700A0F3-F32B-48E5-B685-26B45BF94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A4E9CBEC-0922-40FB-8BE5-4513A455D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1200" dirty="0" err="1"/>
              <a:t>www.agentura-cas.cz</a:t>
            </a:r>
            <a:endParaRPr lang="cs-CZ" sz="1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tabLst>
                <a:tab pos="3951288" algn="l"/>
              </a:tabLst>
            </a:pPr>
            <a:endParaRPr lang="cs-CZ" sz="2000" dirty="0" smtClean="0"/>
          </a:p>
          <a:p>
            <a:pPr>
              <a:tabLst>
                <a:tab pos="3951288" algn="l"/>
              </a:tabLst>
            </a:pPr>
            <a:r>
              <a:rPr lang="cs-CZ" sz="2000" dirty="0" smtClean="0"/>
              <a:t>financování z prostředků </a:t>
            </a:r>
            <a:r>
              <a:rPr lang="cs-CZ" sz="2000" dirty="0" smtClean="0"/>
              <a:t>České společnosti pro technickou normalizaci (školní rok 2024/2025)</a:t>
            </a:r>
            <a:r>
              <a:rPr lang="cs-CZ" sz="2000" dirty="0" smtClean="0"/>
              <a:t> </a:t>
            </a:r>
            <a:r>
              <a:rPr lang="cs-CZ" sz="2000" dirty="0" smtClean="0"/>
              <a:t>jako podpora technického vzdělávání </a:t>
            </a:r>
            <a:endParaRPr lang="cs-CZ" sz="2000" dirty="0"/>
          </a:p>
          <a:p>
            <a:pPr>
              <a:tabLst>
                <a:tab pos="3951288" algn="l"/>
              </a:tabLst>
            </a:pPr>
            <a:r>
              <a:rPr lang="cs-CZ" sz="2000" dirty="0" smtClean="0"/>
              <a:t>střední </a:t>
            </a:r>
            <a:r>
              <a:rPr lang="cs-CZ" sz="2000" dirty="0" smtClean="0"/>
              <a:t>školy, vyšší odborné školy a učiliště technického zaměření, zřizované státem, krajem, obcí nebo svazkem obcí</a:t>
            </a:r>
          </a:p>
          <a:p>
            <a:pPr>
              <a:tabLst>
                <a:tab pos="3951288" algn="l"/>
              </a:tabLst>
            </a:pPr>
            <a:r>
              <a:rPr lang="cs-CZ" sz="2000" dirty="0"/>
              <a:t>s</a:t>
            </a:r>
            <a:r>
              <a:rPr lang="cs-CZ" sz="2000" dirty="0" smtClean="0"/>
              <a:t>mlouva na jeden školní rok (1.9. - 31.8.)</a:t>
            </a:r>
          </a:p>
          <a:p>
            <a:pPr>
              <a:tabLst>
                <a:tab pos="3951288" algn="l"/>
              </a:tabLst>
            </a:pPr>
            <a:r>
              <a:rPr lang="cs-CZ" sz="2000" dirty="0"/>
              <a:t>p</a:t>
            </a:r>
            <a:r>
              <a:rPr lang="cs-CZ" sz="2000" dirty="0" smtClean="0"/>
              <a:t>rodloužení možné v případě, že je zajištěno financování a že škola plní podmínky používání </a:t>
            </a:r>
          </a:p>
          <a:p>
            <a:pPr>
              <a:tabLst>
                <a:tab pos="3951288" algn="l"/>
              </a:tabLst>
            </a:pPr>
            <a:r>
              <a:rPr lang="cs-CZ" sz="2000" dirty="0"/>
              <a:t>c</a:t>
            </a:r>
            <a:r>
              <a:rPr lang="cs-CZ" sz="2000" dirty="0" smtClean="0"/>
              <a:t>íl: dlouhodobě udržitelné univerzální řešení pro přístup k normám tak, aby se žáci za asistence pedagoga naučili tento zdroj informací používat ve výuce</a:t>
            </a:r>
          </a:p>
          <a:p>
            <a:pPr marL="0" indent="0">
              <a:buNone/>
              <a:tabLst>
                <a:tab pos="3951288" algn="l"/>
              </a:tabLst>
            </a:pPr>
            <a:endParaRPr lang="cs-CZ" sz="2000" dirty="0" smtClean="0"/>
          </a:p>
          <a:p>
            <a:pPr marL="0" indent="0">
              <a:buNone/>
              <a:tabLst>
                <a:tab pos="3951288" algn="l"/>
              </a:tabLst>
            </a:pPr>
            <a:endParaRPr lang="cs-CZ" sz="2000" dirty="0" smtClean="0"/>
          </a:p>
          <a:p>
            <a:pPr>
              <a:tabLst>
                <a:tab pos="3951288" algn="l"/>
              </a:tabLst>
            </a:pPr>
            <a:endParaRPr lang="cs-CZ" sz="2000" dirty="0" smtClean="0"/>
          </a:p>
          <a:p>
            <a:pPr marL="0" indent="0">
              <a:buNone/>
              <a:tabLst>
                <a:tab pos="3951288" algn="l"/>
              </a:tabLst>
            </a:pPr>
            <a:endParaRPr lang="cs-CZ" sz="20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4633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ČSNonline</a:t>
            </a:r>
            <a:r>
              <a:rPr lang="cs-CZ" dirty="0"/>
              <a:t> pro střední školy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přístup pro žáky z PC, ke kterým mají přístup (např. učebny ICT, dílny)</a:t>
            </a:r>
          </a:p>
          <a:p>
            <a:r>
              <a:rPr lang="cs-CZ" sz="2000" dirty="0" smtClean="0"/>
              <a:t>NE – kabinety, osobní PC pedagogů</a:t>
            </a:r>
          </a:p>
          <a:p>
            <a:r>
              <a:rPr lang="cs-CZ" sz="2000" dirty="0"/>
              <a:t>i</a:t>
            </a:r>
            <a:r>
              <a:rPr lang="cs-CZ" sz="2000" dirty="0" smtClean="0"/>
              <a:t>nstalace na max. 30 PC</a:t>
            </a:r>
          </a:p>
          <a:p>
            <a:r>
              <a:rPr lang="cs-CZ" sz="2000" dirty="0" smtClean="0"/>
              <a:t>přístup vázaný na uživatelské jméno a heslo (jedno pro školu)</a:t>
            </a:r>
          </a:p>
          <a:p>
            <a:r>
              <a:rPr lang="cs-CZ" sz="2000" dirty="0" smtClean="0"/>
              <a:t>přístup vázaný na IP adresu</a:t>
            </a:r>
          </a:p>
          <a:p>
            <a:r>
              <a:rPr lang="cs-CZ" sz="2000" dirty="0"/>
              <a:t>p</a:t>
            </a:r>
            <a:r>
              <a:rPr lang="cs-CZ" sz="2000" dirty="0" smtClean="0"/>
              <a:t>rávo prohlížení norem bez možnosti tisku</a:t>
            </a:r>
          </a:p>
          <a:p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8A44F-AF04-4B6B-AF5E-0D05AF4A6419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3629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E95C94B-8D9D-4FAC-90BC-9E5659B87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413" y="2771201"/>
            <a:ext cx="5654245" cy="434974"/>
          </a:xfrm>
        </p:spPr>
        <p:txBody>
          <a:bodyPr>
            <a:noAutofit/>
          </a:bodyPr>
          <a:lstStyle/>
          <a:p>
            <a:r>
              <a:rPr lang="cs-CZ" sz="3000" dirty="0">
                <a:solidFill>
                  <a:srgbClr val="006CB5"/>
                </a:solidFill>
                <a:latin typeface="Myriad Pro" panose="020B0503030403020204" pitchFamily="34" charset="0"/>
                <a:ea typeface="Roboto" pitchFamily="2" charset="0"/>
              </a:rPr>
              <a:t>DĚKUJEME!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619F3082-F557-4700-A5B4-773E5C4FB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2414" y="3869312"/>
            <a:ext cx="4434840" cy="2263140"/>
          </a:xfrm>
        </p:spPr>
        <p:txBody>
          <a:bodyPr/>
          <a:lstStyle/>
          <a:p>
            <a:pPr marL="0" indent="0">
              <a:buNone/>
            </a:pPr>
            <a:r>
              <a:rPr lang="cs-CZ" sz="2500" b="1" dirty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</a:rPr>
              <a:t>Kontakt: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</a:rPr>
              <a:t/>
            </a:r>
            <a:br>
              <a:rPr lang="cs-CZ" sz="2400" dirty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</a:rPr>
            </a:br>
            <a:r>
              <a:rPr lang="cs-CZ" sz="1800" b="1" dirty="0" smtClean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</a:rPr>
              <a:t>Ivana Kolínská, </a:t>
            </a:r>
            <a:r>
              <a:rPr lang="cs-CZ" sz="1800" b="1" dirty="0" err="1" smtClean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</a:rPr>
              <a:t>ved</a:t>
            </a:r>
            <a:r>
              <a:rPr lang="cs-CZ" sz="1800" b="1" dirty="0" smtClean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</a:rPr>
              <a:t>. odd. péče o zákazníky</a:t>
            </a:r>
            <a:endParaRPr lang="cs-CZ" sz="1800" b="1" dirty="0">
              <a:solidFill>
                <a:srgbClr val="5E5E5E"/>
              </a:solidFill>
              <a:latin typeface="Myriad Pro" panose="020B0503030403020204" pitchFamily="34" charset="0"/>
              <a:ea typeface="Roboto" pitchFamily="2" charset="0"/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  <a:hlinkClick r:id="rId4"/>
              </a:rPr>
              <a:t>kolinska@</a:t>
            </a:r>
            <a:r>
              <a:rPr lang="cs-CZ" sz="2000" dirty="0" smtClean="0">
                <a:solidFill>
                  <a:srgbClr val="5E5E5E"/>
                </a:solidFill>
                <a:latin typeface="Myriad Pro" panose="020B0503030403020204" pitchFamily="34" charset="0"/>
                <a:hlinkClick r:id="rId4"/>
              </a:rPr>
              <a:t>agentura-cas.cz</a:t>
            </a:r>
            <a:r>
              <a:rPr lang="cs-CZ" sz="2000" dirty="0" smtClean="0">
                <a:solidFill>
                  <a:srgbClr val="5E5E5E"/>
                </a:solidFill>
                <a:latin typeface="Myriad Pro" panose="020B0503030403020204" pitchFamily="34" charset="0"/>
              </a:rPr>
              <a:t> </a:t>
            </a:r>
            <a:endParaRPr lang="cs-CZ" sz="2000" dirty="0">
              <a:solidFill>
                <a:srgbClr val="5E5E5E"/>
              </a:solidFill>
              <a:latin typeface="Myriad Pro" panose="020B0503030403020204" pitchFamily="34" charset="0"/>
              <a:ea typeface="Roboto" pitchFamily="2" charset="0"/>
            </a:endParaRPr>
          </a:p>
          <a:p>
            <a:pPr marL="0" indent="0">
              <a:buNone/>
            </a:pPr>
            <a:r>
              <a:rPr lang="cs-CZ" sz="2000" dirty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</a:rPr>
              <a:t>tel. </a:t>
            </a:r>
            <a:r>
              <a:rPr lang="cs-CZ" sz="2000" dirty="0" smtClean="0">
                <a:solidFill>
                  <a:srgbClr val="5E5E5E"/>
                </a:solidFill>
                <a:latin typeface="Myriad Pro" panose="020B0503030403020204" pitchFamily="34" charset="0"/>
                <a:ea typeface="Roboto" pitchFamily="2" charset="0"/>
              </a:rPr>
              <a:t>+420 221 802 130</a:t>
            </a:r>
            <a:endParaRPr lang="cs-CZ" sz="2000" dirty="0">
              <a:solidFill>
                <a:srgbClr val="5E5E5E"/>
              </a:solidFill>
              <a:latin typeface="Myriad Pro" panose="020B0503030403020204" pitchFamily="34" charset="0"/>
              <a:ea typeface="Roboto" pitchFamily="2" charset="0"/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xmlns="" id="{F2E98F65-B1C9-461D-BAFC-4C13E36DB7E3}"/>
              </a:ext>
            </a:extLst>
          </p:cNvPr>
          <p:cNvSpPr txBox="1"/>
          <p:nvPr/>
        </p:nvSpPr>
        <p:spPr>
          <a:xfrm>
            <a:off x="672414" y="6311668"/>
            <a:ext cx="36854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>
                <a:solidFill>
                  <a:schemeClr val="bg1"/>
                </a:solidFill>
                <a:latin typeface="Myriad Pro" panose="020B0503030403020204" pitchFamily="34" charset="0"/>
              </a:rPr>
              <a:t>www.agentura-cas.cz</a:t>
            </a:r>
            <a:endParaRPr lang="cs-CZ" sz="1200" b="1" dirty="0">
              <a:solidFill>
                <a:schemeClr val="bg1"/>
              </a:solidFill>
              <a:latin typeface="Myriad Pro" panose="020B0503030403020204" pitchFamily="34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79761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ca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80000"/>
      </a:accent1>
      <a:accent2>
        <a:srgbClr val="2F5496"/>
      </a:accent2>
      <a:accent3>
        <a:srgbClr val="00B050"/>
      </a:accent3>
      <a:accent4>
        <a:srgbClr val="FFC000"/>
      </a:accent4>
      <a:accent5>
        <a:srgbClr val="00B0F0"/>
      </a:accent5>
      <a:accent6>
        <a:srgbClr val="FFFF00"/>
      </a:accent6>
      <a:hlink>
        <a:srgbClr val="0563C1"/>
      </a:hlink>
      <a:folHlink>
        <a:srgbClr val="954F72"/>
      </a:folHlink>
    </a:clrScheme>
    <a:fontScheme name="Vlastní 1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ADFED441-C127-1943-BCEB-CECA1BB3E201}" vid="{35B7B850-E34C-7841-8BA5-A68369053B8B}"/>
    </a:ext>
  </a:extLst>
</a:theme>
</file>

<file path=ppt/theme/theme2.xml><?xml version="1.0" encoding="utf-8"?>
<a:theme xmlns:a="http://schemas.openxmlformats.org/drawingml/2006/main" name="1_Motiv Office">
  <a:themeElements>
    <a:clrScheme name="ca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80000"/>
      </a:accent1>
      <a:accent2>
        <a:srgbClr val="2F5496"/>
      </a:accent2>
      <a:accent3>
        <a:srgbClr val="00B050"/>
      </a:accent3>
      <a:accent4>
        <a:srgbClr val="FFC000"/>
      </a:accent4>
      <a:accent5>
        <a:srgbClr val="00B0F0"/>
      </a:accent5>
      <a:accent6>
        <a:srgbClr val="FFFF00"/>
      </a:accent6>
      <a:hlink>
        <a:srgbClr val="0563C1"/>
      </a:hlink>
      <a:folHlink>
        <a:srgbClr val="954F72"/>
      </a:folHlink>
    </a:clrScheme>
    <a:fontScheme name="Vlastní 1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ADFED441-C127-1943-BCEB-CECA1BB3E201}" vid="{2C1CE122-0D1F-6340-9BD1-B2B7E34F5F22}"/>
    </a:ext>
  </a:extLst>
</a:theme>
</file>

<file path=ppt/theme/theme3.xml><?xml version="1.0" encoding="utf-8"?>
<a:theme xmlns:a="http://schemas.openxmlformats.org/drawingml/2006/main" name="2_Motiv Office">
  <a:themeElements>
    <a:clrScheme name="ca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80000"/>
      </a:accent1>
      <a:accent2>
        <a:srgbClr val="2F5496"/>
      </a:accent2>
      <a:accent3>
        <a:srgbClr val="00B050"/>
      </a:accent3>
      <a:accent4>
        <a:srgbClr val="FFC000"/>
      </a:accent4>
      <a:accent5>
        <a:srgbClr val="00B0F0"/>
      </a:accent5>
      <a:accent6>
        <a:srgbClr val="FFFF00"/>
      </a:accent6>
      <a:hlink>
        <a:srgbClr val="0563C1"/>
      </a:hlink>
      <a:folHlink>
        <a:srgbClr val="954F72"/>
      </a:folHlink>
    </a:clrScheme>
    <a:fontScheme name="Vlastní 1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ADFED441-C127-1943-BCEB-CECA1BB3E201}" vid="{33403FEA-A107-FE4D-9E57-1FC655B0B2EA}"/>
    </a:ext>
  </a:extLst>
</a:theme>
</file>

<file path=ppt/theme/theme4.xml><?xml version="1.0" encoding="utf-8"?>
<a:theme xmlns:a="http://schemas.openxmlformats.org/drawingml/2006/main" name="3_Motiv Office">
  <a:themeElements>
    <a:clrScheme name="ca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80000"/>
      </a:accent1>
      <a:accent2>
        <a:srgbClr val="2F5496"/>
      </a:accent2>
      <a:accent3>
        <a:srgbClr val="00B050"/>
      </a:accent3>
      <a:accent4>
        <a:srgbClr val="FFC000"/>
      </a:accent4>
      <a:accent5>
        <a:srgbClr val="00B0F0"/>
      </a:accent5>
      <a:accent6>
        <a:srgbClr val="FFFF00"/>
      </a:accent6>
      <a:hlink>
        <a:srgbClr val="0563C1"/>
      </a:hlink>
      <a:folHlink>
        <a:srgbClr val="954F72"/>
      </a:folHlink>
    </a:clrScheme>
    <a:fontScheme name="Vlastní 1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ADFED441-C127-1943-BCEB-CECA1BB3E201}" vid="{7A6F65B4-F14C-384E-8B1D-C1383DA939D2}"/>
    </a:ext>
  </a:extLst>
</a:theme>
</file>

<file path=ppt/theme/theme5.xml><?xml version="1.0" encoding="utf-8"?>
<a:theme xmlns:a="http://schemas.openxmlformats.org/drawingml/2006/main" name="4_Motiv Office">
  <a:themeElements>
    <a:clrScheme name="ca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80000"/>
      </a:accent1>
      <a:accent2>
        <a:srgbClr val="2F5496"/>
      </a:accent2>
      <a:accent3>
        <a:srgbClr val="00B050"/>
      </a:accent3>
      <a:accent4>
        <a:srgbClr val="FFC000"/>
      </a:accent4>
      <a:accent5>
        <a:srgbClr val="00B0F0"/>
      </a:accent5>
      <a:accent6>
        <a:srgbClr val="FFFF00"/>
      </a:accent6>
      <a:hlink>
        <a:srgbClr val="0563C1"/>
      </a:hlink>
      <a:folHlink>
        <a:srgbClr val="954F72"/>
      </a:folHlink>
    </a:clrScheme>
    <a:fontScheme name="Vlastní 1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ADFED441-C127-1943-BCEB-CECA1BB3E201}" vid="{34C61A7C-11B2-E146-8A58-DE1C8F81D026}"/>
    </a:ext>
  </a:extLst>
</a:theme>
</file>

<file path=ppt/theme/theme6.xml><?xml version="1.0" encoding="utf-8"?>
<a:theme xmlns:a="http://schemas.openxmlformats.org/drawingml/2006/main" name="5_Motiv Office">
  <a:themeElements>
    <a:clrScheme name="ca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80000"/>
      </a:accent1>
      <a:accent2>
        <a:srgbClr val="2F5496"/>
      </a:accent2>
      <a:accent3>
        <a:srgbClr val="00B050"/>
      </a:accent3>
      <a:accent4>
        <a:srgbClr val="FFC000"/>
      </a:accent4>
      <a:accent5>
        <a:srgbClr val="00B0F0"/>
      </a:accent5>
      <a:accent6>
        <a:srgbClr val="FFFF00"/>
      </a:accent6>
      <a:hlink>
        <a:srgbClr val="0563C1"/>
      </a:hlink>
      <a:folHlink>
        <a:srgbClr val="954F72"/>
      </a:folHlink>
    </a:clrScheme>
    <a:fontScheme name="Vlastní 1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ADFED441-C127-1943-BCEB-CECA1BB3E201}" vid="{07885266-B9C7-C846-8E6E-6E6C6A533203}"/>
    </a:ext>
  </a:extLst>
</a:theme>
</file>

<file path=ppt/theme/theme7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CAS_sablonafinal_cz</Template>
  <TotalTime>329</TotalTime>
  <Words>605</Words>
  <Application>Microsoft Office PowerPoint</Application>
  <PresentationFormat>Předvádění na obrazovce (4:3)</PresentationFormat>
  <Paragraphs>88</Paragraphs>
  <Slides>10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6</vt:i4>
      </vt:variant>
      <vt:variant>
        <vt:lpstr>Nadpisy snímků</vt:lpstr>
      </vt:variant>
      <vt:variant>
        <vt:i4>10</vt:i4>
      </vt:variant>
    </vt:vector>
  </HeadingPairs>
  <TitlesOfParts>
    <vt:vector size="21" baseType="lpstr">
      <vt:lpstr>Arial</vt:lpstr>
      <vt:lpstr>Calibri</vt:lpstr>
      <vt:lpstr>Myriad Pro</vt:lpstr>
      <vt:lpstr>Open Sans</vt:lpstr>
      <vt:lpstr>Roboto</vt:lpstr>
      <vt:lpstr>Motiv Office</vt:lpstr>
      <vt:lpstr>1_Motiv Office</vt:lpstr>
      <vt:lpstr>2_Motiv Office</vt:lpstr>
      <vt:lpstr>3_Motiv Office</vt:lpstr>
      <vt:lpstr>4_Motiv Office</vt:lpstr>
      <vt:lpstr>5_Motiv Office</vt:lpstr>
      <vt:lpstr>Prezentace aplikace PowerPoint</vt:lpstr>
      <vt:lpstr>Česká agentura pro standardizaci</vt:lpstr>
      <vt:lpstr>Zákaznické centrum ČAS - činnosti</vt:lpstr>
      <vt:lpstr>Technické normy – význam pro hospodářství</vt:lpstr>
      <vt:lpstr>Technické normy – význam pro hospodářství</vt:lpstr>
      <vt:lpstr>České technické normy do škol – proč?</vt:lpstr>
      <vt:lpstr>Základy technické normalizace </vt:lpstr>
      <vt:lpstr>ČSNonline pro střední školy </vt:lpstr>
      <vt:lpstr>ČSNonline pro střední školy </vt:lpstr>
      <vt:lpstr>DĚKUJEME!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Londová Petra</dc:creator>
  <cp:lastModifiedBy>Kolínská Ivana</cp:lastModifiedBy>
  <cp:revision>24</cp:revision>
  <dcterms:created xsi:type="dcterms:W3CDTF">2020-10-05T17:06:21Z</dcterms:created>
  <dcterms:modified xsi:type="dcterms:W3CDTF">2024-10-08T06:06:27Z</dcterms:modified>
</cp:coreProperties>
</file>