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  <p:sldMasterId id="2147483653" r:id="rId5"/>
    <p:sldMasterId id="2147483659" r:id="rId6"/>
    <p:sldMasterId id="2147483661" r:id="rId7"/>
    <p:sldMasterId id="2147483657" r:id="rId8"/>
  </p:sldMasterIdLst>
  <p:notesMasterIdLst>
    <p:notesMasterId r:id="rId23"/>
  </p:notesMasterIdLst>
  <p:sldIdLst>
    <p:sldId id="257" r:id="rId9"/>
    <p:sldId id="258" r:id="rId10"/>
    <p:sldId id="260" r:id="rId11"/>
    <p:sldId id="282" r:id="rId12"/>
    <p:sldId id="284" r:id="rId13"/>
    <p:sldId id="285" r:id="rId14"/>
    <p:sldId id="265" r:id="rId15"/>
    <p:sldId id="281" r:id="rId16"/>
    <p:sldId id="278" r:id="rId17"/>
    <p:sldId id="279" r:id="rId18"/>
    <p:sldId id="280" r:id="rId19"/>
    <p:sldId id="264" r:id="rId20"/>
    <p:sldId id="263" r:id="rId21"/>
    <p:sldId id="261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5E7E"/>
    <a:srgbClr val="A5CF4C"/>
    <a:srgbClr val="76C153"/>
    <a:srgbClr val="F478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 snapToGrid="0">
      <p:cViewPr varScale="1">
        <p:scale>
          <a:sx n="91" d="100"/>
          <a:sy n="91" d="100"/>
        </p:scale>
        <p:origin x="771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16E6B0-BDFE-48AF-8F23-3534737194FB}" type="datetimeFigureOut">
              <a:rPr lang="cs-CZ" smtClean="0"/>
              <a:t>08.10.2024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9D81C-BB98-416B-A5E5-60229C267B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987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Co chybí, co přebývá?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69D81C-BB98-416B-A5E5-60229C267BF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592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v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733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zentac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2">
            <a:extLst>
              <a:ext uri="{FF2B5EF4-FFF2-40B4-BE49-F238E27FC236}">
                <a16:creationId xmlns:a16="http://schemas.microsoft.com/office/drawing/2014/main" id="{7016DE29-E84E-9E25-0519-FEF49469BC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360" y="1723679"/>
            <a:ext cx="9321773" cy="272132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500" baseline="0">
                <a:solidFill>
                  <a:srgbClr val="004989"/>
                </a:solidFill>
                <a:latin typeface="Open Sans Extrabold" panose="020B0906030804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5pPr>
          </a:lstStyle>
          <a:p>
            <a:pPr lvl="0"/>
            <a:r>
              <a:rPr lang="cs-CZ" dirty="0"/>
              <a:t>Název prezentace</a:t>
            </a:r>
          </a:p>
        </p:txBody>
      </p:sp>
      <p:sp>
        <p:nvSpPr>
          <p:cNvPr id="3" name="Zástupný text 6">
            <a:extLst>
              <a:ext uri="{FF2B5EF4-FFF2-40B4-BE49-F238E27FC236}">
                <a16:creationId xmlns:a16="http://schemas.microsoft.com/office/drawing/2014/main" id="{4B508D53-D8C7-3A6F-B8E3-C1CE7C5DAF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3360" y="4318036"/>
            <a:ext cx="9321773" cy="138002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3300" b="0" i="0" baseline="0">
                <a:solidFill>
                  <a:srgbClr val="3A5E7E"/>
                </a:solidFill>
                <a:latin typeface="Open Sans" panose="020B0606030504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5pPr>
          </a:lstStyle>
          <a:p>
            <a:pPr lvl="0"/>
            <a:r>
              <a:rPr lang="cs-CZ" dirty="0"/>
              <a:t>Jméno Příjmení</a:t>
            </a:r>
          </a:p>
          <a:p>
            <a:pPr lvl="0"/>
            <a:r>
              <a:rPr lang="cs-CZ" dirty="0"/>
              <a:t>Organizace</a:t>
            </a:r>
          </a:p>
        </p:txBody>
      </p:sp>
    </p:spTree>
    <p:extLst>
      <p:ext uri="{BB962C8B-B14F-4D97-AF65-F5344CB8AC3E}">
        <p14:creationId xmlns:p14="http://schemas.microsoft.com/office/powerpoint/2010/main" val="4103157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o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5090AC-7D91-BAAC-BC8D-C33841CA5AA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360" y="954360"/>
            <a:ext cx="6222973" cy="539563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500" baseline="0">
                <a:solidFill>
                  <a:srgbClr val="3A5E7E"/>
                </a:solidFill>
                <a:latin typeface="Open Sans Extrabold" panose="020B0906030804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5pPr>
          </a:lstStyle>
          <a:p>
            <a:pPr lvl="0"/>
            <a:r>
              <a:rPr lang="cs-CZ" dirty="0"/>
              <a:t>Kapitola</a:t>
            </a:r>
          </a:p>
        </p:txBody>
      </p:sp>
    </p:spTree>
    <p:extLst>
      <p:ext uri="{BB962C8B-B14F-4D97-AF65-F5344CB8AC3E}">
        <p14:creationId xmlns:p14="http://schemas.microsoft.com/office/powerpoint/2010/main" val="2355418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lny lis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2">
            <a:extLst>
              <a:ext uri="{FF2B5EF4-FFF2-40B4-BE49-F238E27FC236}">
                <a16:creationId xmlns:a16="http://schemas.microsoft.com/office/drawing/2014/main" id="{12AC35D1-E13A-95CF-4222-376451F45B4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3360" y="869640"/>
            <a:ext cx="10219240" cy="81522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500" baseline="0">
                <a:solidFill>
                  <a:srgbClr val="3A5E7E"/>
                </a:solidFill>
                <a:latin typeface="Open Sans Extrabold" panose="020B0906030804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4000" baseline="0">
                <a:solidFill>
                  <a:srgbClr val="034EA2"/>
                </a:solidFill>
                <a:latin typeface="Open Sans Extrabold" panose="020B0906030804020204" pitchFamily="34" charset="0"/>
              </a:defRPr>
            </a:lvl5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</a:p>
        </p:txBody>
      </p:sp>
      <p:sp>
        <p:nvSpPr>
          <p:cNvPr id="5" name="Zástupný text 6">
            <a:extLst>
              <a:ext uri="{FF2B5EF4-FFF2-40B4-BE49-F238E27FC236}">
                <a16:creationId xmlns:a16="http://schemas.microsoft.com/office/drawing/2014/main" id="{15B28C54-73C9-E295-2A02-0AC7462995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3360" y="1794600"/>
            <a:ext cx="10219240" cy="491946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2200" b="0" i="0" baseline="0">
                <a:solidFill>
                  <a:schemeClr val="tx1"/>
                </a:solidFill>
                <a:latin typeface="Open Sans" panose="020B0606030504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3100" b="0" i="0" baseline="0">
                <a:solidFill>
                  <a:srgbClr val="034EA2"/>
                </a:solidFill>
                <a:latin typeface="Open Sans" panose="020B0606030504020204" pitchFamily="34" charset="0"/>
              </a:defRPr>
            </a:lvl5pPr>
          </a:lstStyle>
          <a:p>
            <a:pPr lvl="0"/>
            <a:r>
              <a:rPr lang="cs-CZ" dirty="0" err="1"/>
              <a:t>Pe</a:t>
            </a:r>
            <a:r>
              <a:rPr lang="cs-CZ" dirty="0"/>
              <a:t> </a:t>
            </a:r>
            <a:r>
              <a:rPr lang="cs-CZ" dirty="0" err="1"/>
              <a:t>repudam</a:t>
            </a:r>
            <a:r>
              <a:rPr lang="cs-CZ" dirty="0"/>
              <a:t>, et </a:t>
            </a:r>
            <a:r>
              <a:rPr lang="cs-CZ" dirty="0" err="1"/>
              <a:t>harum</a:t>
            </a:r>
            <a:r>
              <a:rPr lang="cs-CZ" dirty="0"/>
              <a:t> fuga. </a:t>
            </a:r>
            <a:r>
              <a:rPr lang="cs-CZ" dirty="0" err="1"/>
              <a:t>Itaeriossim</a:t>
            </a:r>
            <a:r>
              <a:rPr lang="cs-CZ" dirty="0"/>
              <a:t> aut </a:t>
            </a:r>
            <a:r>
              <a:rPr lang="cs-CZ" dirty="0" err="1"/>
              <a:t>parion</a:t>
            </a:r>
            <a:r>
              <a:rPr lang="cs-CZ" dirty="0"/>
              <a:t> </a:t>
            </a:r>
            <a:r>
              <a:rPr lang="cs-CZ" dirty="0" err="1"/>
              <a:t>consed</a:t>
            </a:r>
            <a:r>
              <a:rPr lang="cs-CZ" dirty="0"/>
              <a:t> </a:t>
            </a:r>
            <a:r>
              <a:rPr lang="cs-CZ" dirty="0" err="1"/>
              <a:t>que</a:t>
            </a:r>
            <a:r>
              <a:rPr lang="cs-CZ" dirty="0"/>
              <a:t> </a:t>
            </a:r>
            <a:r>
              <a:rPr lang="cs-CZ" dirty="0" err="1"/>
              <a:t>praecto</a:t>
            </a:r>
            <a:r>
              <a:rPr lang="cs-CZ" dirty="0"/>
              <a:t> </a:t>
            </a:r>
            <a:r>
              <a:rPr lang="cs-CZ" dirty="0" err="1"/>
              <a:t>ommossum</a:t>
            </a:r>
            <a:r>
              <a:rPr lang="cs-CZ" dirty="0"/>
              <a:t> </a:t>
            </a:r>
            <a:r>
              <a:rPr lang="cs-CZ" dirty="0" err="1"/>
              <a:t>que</a:t>
            </a:r>
            <a:r>
              <a:rPr lang="cs-CZ" dirty="0"/>
              <a:t> </a:t>
            </a:r>
            <a:r>
              <a:rPr lang="cs-CZ" dirty="0" err="1"/>
              <a:t>voluptas</a:t>
            </a:r>
            <a:r>
              <a:rPr lang="cs-CZ" dirty="0"/>
              <a:t> aut </a:t>
            </a:r>
            <a:r>
              <a:rPr lang="cs-CZ" dirty="0" err="1"/>
              <a:t>at</a:t>
            </a:r>
            <a:r>
              <a:rPr lang="cs-CZ" dirty="0"/>
              <a:t> fuga. </a:t>
            </a:r>
            <a:r>
              <a:rPr lang="cs-CZ" dirty="0" err="1"/>
              <a:t>Oluptatectist</a:t>
            </a:r>
            <a:r>
              <a:rPr lang="cs-CZ" dirty="0"/>
              <a:t> </a:t>
            </a:r>
            <a:r>
              <a:rPr lang="cs-CZ" dirty="0" err="1"/>
              <a:t>aspellabo</a:t>
            </a:r>
            <a:r>
              <a:rPr lang="cs-CZ" dirty="0"/>
              <a:t>. Et </a:t>
            </a:r>
            <a:r>
              <a:rPr lang="cs-CZ" dirty="0" err="1"/>
              <a:t>eum</a:t>
            </a:r>
            <a:r>
              <a:rPr lang="cs-CZ" dirty="0"/>
              <a:t> </a:t>
            </a:r>
            <a:r>
              <a:rPr lang="cs-CZ" dirty="0" err="1"/>
              <a:t>volor</a:t>
            </a:r>
            <a:r>
              <a:rPr lang="cs-CZ" dirty="0"/>
              <a:t> </a:t>
            </a:r>
            <a:r>
              <a:rPr lang="cs-CZ" dirty="0" err="1"/>
              <a:t>molorem</a:t>
            </a:r>
            <a:r>
              <a:rPr lang="cs-CZ" dirty="0"/>
              <a:t> </a:t>
            </a:r>
            <a:r>
              <a:rPr lang="cs-CZ" dirty="0" err="1"/>
              <a:t>lationsecate</a:t>
            </a:r>
            <a:r>
              <a:rPr lang="cs-CZ" dirty="0"/>
              <a:t> </a:t>
            </a:r>
            <a:r>
              <a:rPr lang="cs-CZ" dirty="0" err="1"/>
              <a:t>sus</a:t>
            </a:r>
            <a:r>
              <a:rPr lang="cs-CZ" dirty="0"/>
              <a:t> pro </a:t>
            </a:r>
            <a:r>
              <a:rPr lang="cs-CZ" dirty="0" err="1"/>
              <a:t>blanti</a:t>
            </a:r>
            <a:r>
              <a:rPr lang="cs-CZ" dirty="0"/>
              <a:t> </a:t>
            </a:r>
            <a:r>
              <a:rPr lang="cs-CZ" dirty="0" err="1"/>
              <a:t>ipsam</a:t>
            </a:r>
            <a:r>
              <a:rPr lang="cs-CZ" dirty="0"/>
              <a:t> re lam </a:t>
            </a:r>
            <a:r>
              <a:rPr lang="cs-CZ" dirty="0" err="1"/>
              <a:t>restota</a:t>
            </a:r>
            <a:r>
              <a:rPr lang="cs-CZ" dirty="0"/>
              <a:t> </a:t>
            </a:r>
            <a:r>
              <a:rPr lang="cs-CZ" dirty="0" err="1"/>
              <a:t>tiusandanis</a:t>
            </a:r>
            <a:r>
              <a:rPr lang="cs-CZ" dirty="0"/>
              <a:t> </a:t>
            </a:r>
            <a:r>
              <a:rPr lang="cs-CZ" dirty="0" err="1"/>
              <a:t>nones</a:t>
            </a:r>
            <a:r>
              <a:rPr lang="cs-CZ" dirty="0"/>
              <a:t> </a:t>
            </a:r>
            <a:r>
              <a:rPr lang="cs-CZ" dirty="0" err="1"/>
              <a:t>abo</a:t>
            </a:r>
            <a:r>
              <a:rPr lang="cs-CZ" dirty="0"/>
              <a:t>. </a:t>
            </a:r>
            <a:r>
              <a:rPr lang="cs-CZ" dirty="0" err="1"/>
              <a:t>Iqui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aut </a:t>
            </a:r>
            <a:r>
              <a:rPr lang="cs-CZ" dirty="0" err="1"/>
              <a:t>aut</a:t>
            </a:r>
            <a:r>
              <a:rPr lang="cs-CZ" dirty="0"/>
              <a:t> </a:t>
            </a:r>
            <a:r>
              <a:rPr lang="cs-CZ" dirty="0" err="1"/>
              <a:t>aut</a:t>
            </a:r>
            <a:r>
              <a:rPr lang="cs-CZ" dirty="0"/>
              <a:t> </a:t>
            </a:r>
            <a:r>
              <a:rPr lang="cs-CZ" dirty="0" err="1"/>
              <a:t>venisi</a:t>
            </a:r>
            <a:r>
              <a:rPr lang="cs-CZ" dirty="0"/>
              <a:t> </a:t>
            </a:r>
            <a:r>
              <a:rPr lang="cs-CZ" dirty="0" err="1"/>
              <a:t>dit</a:t>
            </a:r>
            <a:r>
              <a:rPr lang="cs-CZ" dirty="0"/>
              <a:t>, </a:t>
            </a:r>
            <a:r>
              <a:rPr lang="cs-CZ" dirty="0" err="1"/>
              <a:t>velique</a:t>
            </a:r>
            <a:r>
              <a:rPr lang="cs-CZ" dirty="0"/>
              <a:t> </a:t>
            </a:r>
            <a:r>
              <a:rPr lang="cs-CZ" dirty="0" err="1"/>
              <a:t>pratium</a:t>
            </a:r>
            <a:r>
              <a:rPr lang="cs-CZ" dirty="0"/>
              <a:t> es </a:t>
            </a:r>
            <a:r>
              <a:rPr lang="cs-CZ" dirty="0" err="1"/>
              <a:t>ut</a:t>
            </a:r>
            <a:r>
              <a:rPr lang="cs-CZ" dirty="0"/>
              <a:t> </a:t>
            </a:r>
            <a:r>
              <a:rPr lang="cs-CZ" dirty="0" err="1"/>
              <a:t>voluptae</a:t>
            </a:r>
            <a:r>
              <a:rPr lang="cs-CZ" dirty="0"/>
              <a:t> </a:t>
            </a:r>
            <a:r>
              <a:rPr lang="cs-CZ" dirty="0" err="1"/>
              <a:t>earia</a:t>
            </a:r>
            <a:r>
              <a:rPr lang="cs-CZ" dirty="0"/>
              <a:t> </a:t>
            </a:r>
            <a:r>
              <a:rPr lang="cs-CZ" dirty="0" err="1"/>
              <a:t>nonsequ</a:t>
            </a:r>
            <a:r>
              <a:rPr lang="cs-CZ" dirty="0"/>
              <a:t> </a:t>
            </a:r>
            <a:r>
              <a:rPr lang="cs-CZ" dirty="0" err="1"/>
              <a:t>idebis</a:t>
            </a:r>
            <a:r>
              <a:rPr lang="cs-CZ" dirty="0"/>
              <a:t> quo.</a:t>
            </a:r>
          </a:p>
        </p:txBody>
      </p:sp>
    </p:spTree>
    <p:extLst>
      <p:ext uri="{BB962C8B-B14F-4D97-AF65-F5344CB8AC3E}">
        <p14:creationId xmlns:p14="http://schemas.microsoft.com/office/powerpoint/2010/main" val="2289974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8">
            <a:extLst>
              <a:ext uri="{FF2B5EF4-FFF2-40B4-BE49-F238E27FC236}">
                <a16:creationId xmlns:a16="http://schemas.microsoft.com/office/drawing/2014/main" id="{59C70BB1-2004-7A24-33A7-6BE7A733524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867" y="1678115"/>
            <a:ext cx="6070600" cy="16238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500" b="0" baseline="0">
                <a:solidFill>
                  <a:schemeClr val="bg1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  <a:lvl2pPr marL="457200" indent="0">
              <a:buFontTx/>
              <a:buNone/>
              <a:defRPr sz="48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buFontTx/>
              <a:buNone/>
              <a:defRPr sz="48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371600" indent="0">
              <a:buFontTx/>
              <a:buNone/>
              <a:defRPr sz="48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828800" indent="0">
              <a:buFontTx/>
              <a:buNone/>
              <a:defRPr sz="48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 err="1"/>
              <a:t>Děkuji</a:t>
            </a:r>
            <a:r>
              <a:rPr lang="en-US" dirty="0"/>
              <a:t> </a:t>
            </a:r>
            <a:endParaRPr lang="cs-CZ" dirty="0"/>
          </a:p>
          <a:p>
            <a:pPr lvl="0"/>
            <a:r>
              <a:rPr lang="en-US" dirty="0"/>
              <a:t>za </a:t>
            </a:r>
            <a:r>
              <a:rPr lang="en-US" dirty="0" err="1"/>
              <a:t>pozornost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89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B767C320-825C-3232-EA7F-DDA291507A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2" y="0"/>
            <a:ext cx="12189355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19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B767C320-825C-3232-EA7F-DDA291507A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3" y="0"/>
            <a:ext cx="12189353" cy="685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342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B767C320-825C-3232-EA7F-DDA291507A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3" y="0"/>
            <a:ext cx="12189353" cy="685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10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B767C320-825C-3232-EA7F-DDA291507A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" y="0"/>
            <a:ext cx="12189351" cy="685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10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B767C320-825C-3232-EA7F-DDA291507A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" y="0"/>
            <a:ext cx="12189351" cy="685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95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#_ftnref2"/><Relationship Id="rId2" Type="http://schemas.openxmlformats.org/officeDocument/2006/relationships/hyperlink" Target="#_ftnref1"/><Relationship Id="rId1" Type="http://schemas.openxmlformats.org/officeDocument/2006/relationships/slideLayout" Target="../slideLayouts/slideLayout3.xml"/><Relationship Id="rId5" Type="http://schemas.openxmlformats.org/officeDocument/2006/relationships/hyperlink" Target="#_ftnref4"/><Relationship Id="rId4" Type="http://schemas.openxmlformats.org/officeDocument/2006/relationships/hyperlink" Target="#_ftnref3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936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23360" y="1530221"/>
            <a:ext cx="10736052" cy="2914780"/>
          </a:xfrm>
        </p:spPr>
        <p:txBody>
          <a:bodyPr/>
          <a:lstStyle/>
          <a:p>
            <a:pPr algn="ctr"/>
            <a:endParaRPr lang="cs-CZ" b="1" dirty="0"/>
          </a:p>
          <a:p>
            <a:pPr algn="ctr"/>
            <a:r>
              <a:rPr lang="cs-CZ" b="1" dirty="0"/>
              <a:t>Lyceum 2.0</a:t>
            </a:r>
          </a:p>
          <a:p>
            <a:pPr algn="ctr"/>
            <a:r>
              <a:rPr lang="cs-CZ" dirty="0"/>
              <a:t>všeobecné vzdělávání  neakademického typu s odbornou orientací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423360" y="4814596"/>
            <a:ext cx="9321773" cy="883467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7040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3"/>
            <a:ext cx="11389195" cy="1136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800" dirty="0"/>
              <a:t>Základní charakteristika RVP </a:t>
            </a:r>
            <a:endParaRPr lang="cs-CZ" sz="1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550506" y="1549876"/>
            <a:ext cx="10092094" cy="516419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i="1" dirty="0"/>
              <a:t>Společný základ všeobecného vzdělávání </a:t>
            </a:r>
            <a:r>
              <a:rPr lang="cs-CZ" sz="2400" dirty="0"/>
              <a:t>v rozsahu cca </a:t>
            </a:r>
            <a:r>
              <a:rPr lang="cs-CZ" sz="2400" b="1" i="1" dirty="0"/>
              <a:t>60%</a:t>
            </a:r>
            <a:r>
              <a:rPr lang="cs-CZ" sz="2400" dirty="0"/>
              <a:t>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cs-CZ" sz="2400" b="1" i="1" dirty="0"/>
              <a:t>Disponibilní složku vzdělání </a:t>
            </a:r>
            <a:r>
              <a:rPr lang="cs-CZ" sz="2400" dirty="0"/>
              <a:t>v rozsahu cca</a:t>
            </a:r>
            <a:r>
              <a:rPr lang="cs-CZ" sz="2400" b="1" i="1" dirty="0"/>
              <a:t> 40% </a:t>
            </a:r>
            <a:r>
              <a:rPr lang="cs-CZ" sz="2400" dirty="0"/>
              <a:t>vyučovacího času, která zahrnuje</a:t>
            </a:r>
          </a:p>
          <a:p>
            <a:r>
              <a:rPr lang="cs-CZ" sz="2400" b="1" i="1" dirty="0"/>
              <a:t>- hluboké studium volitelných všeobecně vzdělávacích předmětů </a:t>
            </a:r>
            <a:r>
              <a:rPr lang="cs-CZ" sz="2400" dirty="0"/>
              <a:t>(z nabídky školy) v rozsahu cca</a:t>
            </a:r>
            <a:r>
              <a:rPr lang="cs-CZ" sz="2400" b="1" i="1" dirty="0"/>
              <a:t> 40% </a:t>
            </a:r>
            <a:r>
              <a:rPr lang="cs-CZ" sz="2400" i="1" dirty="0"/>
              <a:t>vyučovacího času disponibilní složky</a:t>
            </a:r>
            <a:r>
              <a:rPr lang="cs-CZ" sz="2400" dirty="0"/>
              <a:t>,</a:t>
            </a:r>
            <a:r>
              <a:rPr lang="cs-CZ" sz="2400" b="1" i="1" dirty="0"/>
              <a:t> </a:t>
            </a:r>
            <a:r>
              <a:rPr lang="cs-CZ" sz="2400" dirty="0"/>
              <a:t>které umožní</a:t>
            </a:r>
            <a:r>
              <a:rPr lang="cs-CZ" sz="2400" b="1" i="1" dirty="0"/>
              <a:t> </a:t>
            </a:r>
            <a:r>
              <a:rPr lang="cs-CZ" sz="2400" dirty="0"/>
              <a:t>žákovi připravit se cíleně dle své volby ke studiu v terciární sféře;</a:t>
            </a:r>
          </a:p>
          <a:p>
            <a:r>
              <a:rPr lang="cs-CZ" sz="2400" b="1" i="1" dirty="0"/>
              <a:t> - odbornou orientaci </a:t>
            </a:r>
            <a:r>
              <a:rPr lang="cs-CZ" sz="2400" dirty="0"/>
              <a:t>v rozsahu cca</a:t>
            </a:r>
            <a:r>
              <a:rPr lang="cs-CZ" sz="2400" b="1" i="1" dirty="0"/>
              <a:t> </a:t>
            </a:r>
            <a:r>
              <a:rPr lang="cs-CZ" sz="2400" b="1" dirty="0"/>
              <a:t>60% </a:t>
            </a:r>
            <a:r>
              <a:rPr lang="cs-CZ" sz="2400" dirty="0"/>
              <a:t>vyučovacího času disponibilní složky</a:t>
            </a:r>
            <a:r>
              <a:rPr lang="cs-CZ" sz="2400" b="1" dirty="0"/>
              <a:t>,</a:t>
            </a:r>
            <a:r>
              <a:rPr lang="cs-CZ" sz="2400" b="1" i="1" dirty="0"/>
              <a:t> </a:t>
            </a:r>
            <a:r>
              <a:rPr lang="cs-CZ" sz="2400" dirty="0"/>
              <a:t>která umožní žákovi seznámit se na základě odborné vzdělávací nabídky školy, která tento obor vyučuje, s vybraným spektrem odborných témat a činností tak, aby se mohl zorientovat z hlediska možností volby dalšího studia a svého pracovního uplatnění..</a:t>
            </a:r>
          </a:p>
          <a:p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0799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3"/>
            <a:ext cx="11389195" cy="1136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800" dirty="0"/>
              <a:t>Rozdíly </a:t>
            </a:r>
            <a:r>
              <a:rPr lang="cs-CZ" sz="4800" dirty="0" err="1"/>
              <a:t>G</a:t>
            </a:r>
            <a:r>
              <a:rPr lang="cs-CZ" sz="2400" dirty="0" err="1"/>
              <a:t>ymnázium_</a:t>
            </a:r>
            <a:r>
              <a:rPr lang="cs-CZ" sz="4800" dirty="0" err="1"/>
              <a:t>L</a:t>
            </a:r>
            <a:r>
              <a:rPr lang="cs-CZ" sz="2400" dirty="0" err="1"/>
              <a:t>yceum_</a:t>
            </a:r>
            <a:r>
              <a:rPr lang="cs-CZ" sz="4800" dirty="0" err="1"/>
              <a:t>M</a:t>
            </a:r>
            <a:r>
              <a:rPr lang="cs-CZ" sz="2400" dirty="0" err="1"/>
              <a:t>obory</a:t>
            </a:r>
            <a:r>
              <a:rPr lang="cs-CZ" sz="2400" dirty="0"/>
              <a:t> SOV_ </a:t>
            </a:r>
            <a:r>
              <a:rPr lang="cs-CZ" sz="4800" dirty="0"/>
              <a:t>Lyceum 2.0 </a:t>
            </a:r>
            <a:endParaRPr lang="cs-CZ" sz="1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550506" y="1549876"/>
            <a:ext cx="10092094" cy="5164191"/>
          </a:xfrm>
        </p:spPr>
        <p:txBody>
          <a:bodyPr/>
          <a:lstStyle/>
          <a:p>
            <a:endParaRPr lang="cs-CZ" i="1" dirty="0"/>
          </a:p>
          <a:p>
            <a:r>
              <a:rPr lang="cs-CZ" sz="2400" i="1" dirty="0"/>
              <a:t>Na rozdíl od K/</a:t>
            </a:r>
            <a:r>
              <a:rPr lang="cs-CZ" sz="2400" i="1" dirty="0" err="1"/>
              <a:t>Gym</a:t>
            </a:r>
            <a:r>
              <a:rPr lang="cs-CZ" sz="2400" dirty="0"/>
              <a:t> nemá všeobecné vzdělání akademický charakter</a:t>
            </a:r>
          </a:p>
          <a:p>
            <a:endParaRPr lang="cs-CZ" sz="2400" dirty="0"/>
          </a:p>
          <a:p>
            <a:r>
              <a:rPr lang="cs-CZ" sz="2400" i="1" dirty="0"/>
              <a:t>Na rozdíl od oborů odborného vzdělávání (kategorie M)</a:t>
            </a:r>
            <a:r>
              <a:rPr lang="cs-CZ" sz="2400" dirty="0"/>
              <a:t> 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odstraní lyceum nedostatečnou přípravu žáka pro terciární studium,</a:t>
            </a:r>
          </a:p>
          <a:p>
            <a:pPr marL="342900" indent="-342900">
              <a:buFontTx/>
              <a:buChar char="-"/>
            </a:pPr>
            <a:r>
              <a:rPr lang="cs-CZ" sz="2400" dirty="0"/>
              <a:t>neposkytne profesní kvalifikaci bezprostředně uplatnitelnou na trhu práce.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0962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32690" y="590466"/>
            <a:ext cx="11099946" cy="827787"/>
          </a:xfrm>
        </p:spPr>
        <p:txBody>
          <a:bodyPr/>
          <a:lstStyle/>
          <a:p>
            <a:r>
              <a:rPr lang="cs-CZ" dirty="0"/>
              <a:t>Návrh učebního plánu  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4B8C163A-DD38-4B51-8DCE-D192BCD4FA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458062"/>
              </p:ext>
            </p:extLst>
          </p:nvPr>
        </p:nvGraphicFramePr>
        <p:xfrm>
          <a:off x="328312" y="1558212"/>
          <a:ext cx="11308702" cy="51149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46033">
                  <a:extLst>
                    <a:ext uri="{9D8B030D-6E8A-4147-A177-3AD203B41FA5}">
                      <a16:colId xmlns:a16="http://schemas.microsoft.com/office/drawing/2014/main" val="392467837"/>
                    </a:ext>
                  </a:extLst>
                </a:gridCol>
                <a:gridCol w="1119673">
                  <a:extLst>
                    <a:ext uri="{9D8B030D-6E8A-4147-A177-3AD203B41FA5}">
                      <a16:colId xmlns:a16="http://schemas.microsoft.com/office/drawing/2014/main" val="681704781"/>
                    </a:ext>
                  </a:extLst>
                </a:gridCol>
                <a:gridCol w="1231641">
                  <a:extLst>
                    <a:ext uri="{9D8B030D-6E8A-4147-A177-3AD203B41FA5}">
                      <a16:colId xmlns:a16="http://schemas.microsoft.com/office/drawing/2014/main" val="123006825"/>
                    </a:ext>
                  </a:extLst>
                </a:gridCol>
                <a:gridCol w="1026367">
                  <a:extLst>
                    <a:ext uri="{9D8B030D-6E8A-4147-A177-3AD203B41FA5}">
                      <a16:colId xmlns:a16="http://schemas.microsoft.com/office/drawing/2014/main" val="4264434449"/>
                    </a:ext>
                  </a:extLst>
                </a:gridCol>
                <a:gridCol w="1184988">
                  <a:extLst>
                    <a:ext uri="{9D8B030D-6E8A-4147-A177-3AD203B41FA5}">
                      <a16:colId xmlns:a16="http://schemas.microsoft.com/office/drawing/2014/main" val="2960501572"/>
                    </a:ext>
                  </a:extLst>
                </a:gridCol>
              </a:tblGrid>
              <a:tr h="727788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Vzdělávací oblasti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Typový učební plán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(povinný DCJ_A2)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Typový učební plán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 (volitelný  DCJ_B1)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462631"/>
                  </a:ext>
                </a:extLst>
              </a:tr>
              <a:tr h="48519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H/celkem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H/celkem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98984274"/>
                  </a:ext>
                </a:extLst>
              </a:tr>
              <a:tr h="339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Všeobecně vzdělávací základ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60%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2460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60%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2459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019482"/>
                  </a:ext>
                </a:extLst>
              </a:tr>
              <a:tr h="6681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Osobnostní rozvoj a vzdělávání ke zdraví, bezpečí a produktivnímu pracovnímu životu (kariéře)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500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585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9310583"/>
                  </a:ext>
                </a:extLst>
              </a:tr>
              <a:tr h="4011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Komunikační a jazykové vzdělávání 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960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704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99540052"/>
                  </a:ext>
                </a:extLst>
              </a:tr>
              <a:tr h="3544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Aplikované vzdělávání STEM 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500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585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37133438"/>
                  </a:ext>
                </a:extLst>
              </a:tr>
              <a:tr h="2520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Prakticky orientované vzdělávání společenskovědní a humanitní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500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565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80085602"/>
                  </a:ext>
                </a:extLst>
              </a:tr>
              <a:tr h="339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Disponibilní složka 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40%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1636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40%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1637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716484"/>
                  </a:ext>
                </a:extLst>
              </a:tr>
              <a:tr h="3197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Všeobecné vzdělávání volitelné </a:t>
                      </a:r>
                      <a:endParaRPr lang="cs-CZ" sz="20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16% </a:t>
                      </a:r>
                      <a:endParaRPr lang="cs-CZ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84544925"/>
                  </a:ext>
                </a:extLst>
              </a:tr>
              <a:tr h="4898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Odborná orientace</a:t>
                      </a:r>
                      <a:endParaRPr lang="cs-CZ" sz="20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24% </a:t>
                      </a:r>
                      <a:endParaRPr lang="cs-CZ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86340793"/>
                  </a:ext>
                </a:extLst>
              </a:tr>
              <a:tr h="6681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Celkem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100%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4096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100%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4096</a:t>
                      </a:r>
                      <a:endParaRPr lang="cs-CZ" sz="2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7335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827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32690" y="590466"/>
            <a:ext cx="11099946" cy="902427"/>
          </a:xfrm>
        </p:spPr>
        <p:txBody>
          <a:bodyPr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Srovnání učebního plánu  </a:t>
            </a:r>
            <a:r>
              <a:rPr lang="cs-CZ" altLang="cs-CZ" sz="1000" baseline="30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[</a:t>
            </a:r>
            <a:r>
              <a:rPr lang="cs-CZ" altLang="cs-CZ" sz="1000" baseline="30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1]</a:t>
            </a:r>
            <a:r>
              <a:rPr lang="cs-CZ" altLang="cs-CZ" sz="1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RVP 78-42-M/01 Technické lyceum</a:t>
            </a:r>
            <a:r>
              <a:rPr lang="cs-CZ" altLang="cs-CZ" sz="1000" baseline="30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[2]</a:t>
            </a:r>
            <a:r>
              <a:rPr lang="cs-CZ" altLang="cs-CZ" sz="1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RVP 23-41-M/01 Strojírenství</a:t>
            </a:r>
            <a:r>
              <a:rPr lang="cs-CZ" altLang="cs-CZ" sz="1000" baseline="30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[3]</a:t>
            </a:r>
            <a:r>
              <a:rPr lang="cs-CZ" altLang="cs-CZ" sz="1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altLang="cs-CZ" sz="1000" dirty="0" bmk="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Povinná časová dotace vychází z disponibilní dotace na OV</a:t>
            </a:r>
            <a:r>
              <a:rPr lang="cs-CZ" altLang="cs-CZ" sz="1000" baseline="30000" dirty="0" bmk="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[4]</a:t>
            </a:r>
            <a:r>
              <a:rPr lang="cs-CZ" altLang="cs-CZ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Disponibilní dotace je v lyceu 2.0 na rozdíl od G a oborů kategorie M povinně rozdělena na složku všeobecně vzdělávací a odbornou orientaci v uvedeném poměru</a:t>
            </a:r>
            <a:endParaRPr lang="cs-CZ" altLang="cs-CZ" sz="1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cs-CZ" dirty="0"/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61FC7B2F-691C-4D2B-A4C3-C2A34132B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81275"/>
              </p:ext>
            </p:extLst>
          </p:nvPr>
        </p:nvGraphicFramePr>
        <p:xfrm>
          <a:off x="432690" y="1645798"/>
          <a:ext cx="10892301" cy="50904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65205">
                  <a:extLst>
                    <a:ext uri="{9D8B030D-6E8A-4147-A177-3AD203B41FA5}">
                      <a16:colId xmlns:a16="http://schemas.microsoft.com/office/drawing/2014/main" val="996393926"/>
                    </a:ext>
                  </a:extLst>
                </a:gridCol>
                <a:gridCol w="1504516">
                  <a:extLst>
                    <a:ext uri="{9D8B030D-6E8A-4147-A177-3AD203B41FA5}">
                      <a16:colId xmlns:a16="http://schemas.microsoft.com/office/drawing/2014/main" val="960709207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4161455937"/>
                    </a:ext>
                  </a:extLst>
                </a:gridCol>
                <a:gridCol w="1504516">
                  <a:extLst>
                    <a:ext uri="{9D8B030D-6E8A-4147-A177-3AD203B41FA5}">
                      <a16:colId xmlns:a16="http://schemas.microsoft.com/office/drawing/2014/main" val="3244255390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4185329291"/>
                    </a:ext>
                  </a:extLst>
                </a:gridCol>
                <a:gridCol w="1504516">
                  <a:extLst>
                    <a:ext uri="{9D8B030D-6E8A-4147-A177-3AD203B41FA5}">
                      <a16:colId xmlns:a16="http://schemas.microsoft.com/office/drawing/2014/main" val="2806831566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1447449702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3299088367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1200715701"/>
                    </a:ext>
                  </a:extLst>
                </a:gridCol>
                <a:gridCol w="752258">
                  <a:extLst>
                    <a:ext uri="{9D8B030D-6E8A-4147-A177-3AD203B41FA5}">
                      <a16:colId xmlns:a16="http://schemas.microsoft.com/office/drawing/2014/main" val="701056493"/>
                    </a:ext>
                  </a:extLst>
                </a:gridCol>
              </a:tblGrid>
              <a:tr h="311437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Učební plán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G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 err="1">
                          <a:effectLst/>
                        </a:rPr>
                        <a:t>M_Lyc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M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Lyceum 2.0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8085051"/>
                  </a:ext>
                </a:extLst>
              </a:tr>
              <a:tr h="40464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Hod/týden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Hod/týden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Hod/týden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%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Hod/týden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000">
                          <a:effectLst/>
                        </a:rPr>
                        <a:t>%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%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354622"/>
                  </a:ext>
                </a:extLst>
              </a:tr>
              <a:tr h="700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Celková časová dotace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132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100 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128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128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128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000">
                          <a:effectLst/>
                        </a:rPr>
                        <a:t>100 %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1376473"/>
                  </a:ext>
                </a:extLst>
              </a:tr>
              <a:tr h="31143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00811687"/>
                  </a:ext>
                </a:extLst>
              </a:tr>
              <a:tr h="5458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Povinná časová dotace VV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106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80 %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90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70 %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60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47 %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77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000" dirty="0">
                          <a:effectLst/>
                        </a:rPr>
                        <a:t>60 %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60 %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1841387"/>
                  </a:ext>
                </a:extLst>
              </a:tr>
              <a:tr h="5518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Povinná časová dotace OV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--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18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14 %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40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31 %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x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6723561"/>
                  </a:ext>
                </a:extLst>
              </a:tr>
              <a:tr h="34618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Disponibilní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6137020"/>
                  </a:ext>
                </a:extLst>
              </a:tr>
              <a:tr h="39188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-z toho VV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26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20 %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20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16 %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28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22 %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20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16%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56802498"/>
                  </a:ext>
                </a:extLst>
              </a:tr>
              <a:tr h="40121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-z toho OV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31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24 %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09349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7D7A6DB8-F976-46E6-9209-864DF9D25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063" y="2667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586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32690" y="590466"/>
            <a:ext cx="11389196" cy="827787"/>
          </a:xfrm>
        </p:spPr>
        <p:txBody>
          <a:bodyPr/>
          <a:lstStyle/>
          <a:p>
            <a:r>
              <a:rPr lang="cs-CZ" dirty="0"/>
              <a:t>Konstrukce všeobecně vzdělávacího základu 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6E952D5D-F125-40E1-9208-8B363B0D1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592531"/>
              </p:ext>
            </p:extLst>
          </p:nvPr>
        </p:nvGraphicFramePr>
        <p:xfrm>
          <a:off x="326572" y="2171700"/>
          <a:ext cx="8154956" cy="44623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54956">
                  <a:extLst>
                    <a:ext uri="{9D8B030D-6E8A-4147-A177-3AD203B41FA5}">
                      <a16:colId xmlns:a16="http://schemas.microsoft.com/office/drawing/2014/main" val="2036736517"/>
                    </a:ext>
                  </a:extLst>
                </a:gridCol>
              </a:tblGrid>
              <a:tr h="7597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cs-CZ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Integrované všeobecně vzdělávací oblasti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99928693"/>
                  </a:ext>
                </a:extLst>
              </a:tr>
              <a:tr h="13486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Osobnostní rozvoj a vzdělávání ke zdraví, bezpečí a produktivnímu pracovnímu životu (kariéře)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(tělesná výchova, osobnostně sociální a etická výchova, výchova ke zdraví a bezpečí, kariérové vzdělávání)</a:t>
                      </a:r>
                      <a:endParaRPr lang="cs-CZ" sz="20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789790049"/>
                  </a:ext>
                </a:extLst>
              </a:tr>
              <a:tr h="6718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Komunikační a jazykové vzdělávání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(český jazyk a literatura, cizí jazyky)</a:t>
                      </a: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 </a:t>
                      </a: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96352012"/>
                  </a:ext>
                </a:extLst>
              </a:tr>
              <a:tr h="6718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Aplikované vzdělávání STEM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 matematika, informatika, přírodní vědy v souvislostech, technické aplikace)</a:t>
                      </a:r>
                      <a:endParaRPr lang="cs-CZ" sz="20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98511550"/>
                  </a:ext>
                </a:extLst>
              </a:tr>
              <a:tr h="1010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Prakticky orientované vzdělávání společenskovědní a humanitní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(výchova k občanství, historické a kulturní povědomí, ekonomické a organizační vzdělávání</a:t>
                      </a:r>
                      <a:r>
                        <a:rPr lang="cs-CZ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cs-CZ" sz="20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1" marR="41221" marT="8833" marB="0" anchor="ctr"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9964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8743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3"/>
            <a:ext cx="11389195" cy="1136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800" dirty="0"/>
              <a:t>Osobnostní rozvoj, </a:t>
            </a:r>
          </a:p>
          <a:p>
            <a:pPr>
              <a:spcBef>
                <a:spcPts val="0"/>
              </a:spcBef>
            </a:pPr>
            <a:r>
              <a:rPr lang="cs-CZ" sz="1600" dirty="0"/>
              <a:t>vzdělávání ke zdraví, bezpečí a produktivnímu pracovnímu životu (kariéře)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550506" y="1549876"/>
            <a:ext cx="10092094" cy="5164191"/>
          </a:xfrm>
        </p:spPr>
        <p:txBody>
          <a:bodyPr/>
          <a:lstStyle/>
          <a:p>
            <a:r>
              <a:rPr lang="cs-CZ" sz="2400" b="1" dirty="0"/>
              <a:t>Cíl VO: IDENTITA A OSOBNOSTNÍ ROZVOJ</a:t>
            </a:r>
            <a:endParaRPr lang="cs-CZ" sz="2800" b="1" dirty="0"/>
          </a:p>
          <a:p>
            <a:pPr algn="just">
              <a:spcAft>
                <a:spcPts val="0"/>
              </a:spcAft>
            </a:pPr>
            <a:r>
              <a:rPr lang="cs-CZ" sz="2400" dirty="0"/>
              <a:t>Žák je připraven aktivně poznávat a rozvíjet sám sebe, chápe přínosy zdravého životního stylu pro hledání vlastní životní cesty. </a:t>
            </a:r>
          </a:p>
          <a:p>
            <a:pPr algn="just">
              <a:spcAft>
                <a:spcPts val="0"/>
              </a:spcAft>
            </a:pPr>
            <a:r>
              <a:rPr lang="cs-CZ" sz="2400" b="1" dirty="0"/>
              <a:t>Charakteristika VO: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cs-CZ" sz="2000" dirty="0"/>
              <a:t>Smyslem vzdělávací oblasti je pomáhat každému žákovi hledat vlastní cestu životem  založenou na realistickém sebepoznání, živém vztahu k tradici, dobrých vztazích k sobě samému i k dalším lidem a světu. Obsahem je především otevřená a vnímavá komunikace, metody sebepoznání a hodnotové zakotvení, rozvoj vnímavosti a kreativity, rozhodování v běžných i vypjatých situacích, způsoby péče o psychické a psychosomatické zdraví, způsoby kultivace vztahů mezi lidmi, možnosti ovlivňovat a směrovat lidské jednání a chování, produktivní a kritická práce s informacemi a porozumění souvislostem sociálního života.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5396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3"/>
            <a:ext cx="11389195" cy="1136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800" dirty="0"/>
              <a:t>Komunikační a jazykové vzdělávání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634481" y="1549876"/>
            <a:ext cx="10092094" cy="5164191"/>
          </a:xfrm>
        </p:spPr>
        <p:txBody>
          <a:bodyPr/>
          <a:lstStyle/>
          <a:p>
            <a:r>
              <a:rPr lang="cs-CZ" sz="2400" b="1" dirty="0"/>
              <a:t>Cíl VO: KOMUNIKACE</a:t>
            </a:r>
            <a:endParaRPr lang="cs-CZ" sz="2800" b="1" dirty="0"/>
          </a:p>
          <a:p>
            <a:pPr algn="just">
              <a:spcAft>
                <a:spcPts val="0"/>
              </a:spcAft>
            </a:pPr>
            <a:r>
              <a:rPr lang="cs-CZ" sz="2400" dirty="0"/>
              <a:t>Používá souvislá, srozumitelná a výstižná vyjádření adekvátní komunikační situaci v psané i mluvené komunikaci v mateřském i cizím jazyce </a:t>
            </a:r>
            <a:r>
              <a:rPr lang="cs-CZ" sz="2400" b="1" dirty="0"/>
              <a:t>Charakteristika VO: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cs-CZ" sz="2000" dirty="0"/>
              <a:t>Žáci jsou vedeni ke kultivovanému jazykovému vyjadřování v širším rámci účinné (zejména interpersonální) komunikace. Jejím smyslem je naučit žáky používat mateřský a cizí jazyk jako nástroj komunikace a zároveň jako prostředek k myšlení a kritickému nakládání s informacemi. VO vede k uvědomění si jazyka jako faktoru, ve kterém se odráží národní historický a kulturní vývoj. Znalosti a dovednosti osvojované v rámci VO činí žáky odolnějšími vůči dezinformacím, manipulaci a intoleranci. VO je zvláště zaměřena na praktické osvojování dovedností potřebných k samostatné recepci, reprodukci i interpretaci textu.</a:t>
            </a:r>
          </a:p>
        </p:txBody>
      </p:sp>
    </p:spTree>
    <p:extLst>
      <p:ext uri="{BB962C8B-B14F-4D97-AF65-F5344CB8AC3E}">
        <p14:creationId xmlns:p14="http://schemas.microsoft.com/office/powerpoint/2010/main" val="1701228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3"/>
            <a:ext cx="11389195" cy="1136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dirty="0"/>
              <a:t>Aplikované vzdělávání STEM</a:t>
            </a:r>
            <a:endParaRPr lang="cs-CZ" sz="4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620193" y="1187926"/>
            <a:ext cx="10092094" cy="5164191"/>
          </a:xfrm>
        </p:spPr>
        <p:txBody>
          <a:bodyPr/>
          <a:lstStyle/>
          <a:p>
            <a:r>
              <a:rPr lang="cs-CZ" sz="2400" b="1" dirty="0"/>
              <a:t>Cíl VO: </a:t>
            </a:r>
            <a:r>
              <a:rPr lang="cs-CZ" sz="2400" b="1" cap="all" dirty="0"/>
              <a:t>ŘEŠENÍ </a:t>
            </a:r>
            <a:r>
              <a:rPr lang="cs-CZ" sz="2400" b="1" cap="all" dirty="0" err="1"/>
              <a:t>PROBLÉMů</a:t>
            </a:r>
            <a:r>
              <a:rPr lang="cs-CZ" sz="2400" b="1" cap="all" dirty="0"/>
              <a:t> v reálném i digitálním pro</a:t>
            </a:r>
            <a:r>
              <a:rPr lang="cs-CZ" sz="2800" b="1" cap="all" dirty="0"/>
              <a:t>středí</a:t>
            </a:r>
            <a:endParaRPr lang="cs-CZ" sz="2800" b="1" dirty="0"/>
          </a:p>
          <a:p>
            <a:pPr algn="just">
              <a:spcAft>
                <a:spcPts val="0"/>
              </a:spcAft>
            </a:pPr>
            <a:r>
              <a:rPr lang="cs-CZ" sz="2400" dirty="0"/>
              <a:t>Žák </a:t>
            </a:r>
            <a:r>
              <a:rPr lang="cs-CZ" dirty="0"/>
              <a:t>používá (integrovaně/synergicky) přírodovědné, matematické, technické a informatické poznatky, nástroje a postupy při řešení běžných denních situací, odborných i společenských témat a problémů. Umí aplikovat koncepty STEM při rozhodování s ohledem na udržitelnost. </a:t>
            </a:r>
          </a:p>
          <a:p>
            <a:pPr algn="just">
              <a:spcAft>
                <a:spcPts val="0"/>
              </a:spcAft>
            </a:pPr>
            <a:r>
              <a:rPr lang="cs-CZ" sz="2400" b="1" dirty="0"/>
              <a:t>Charakteristika VO: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cs-CZ" sz="2000" dirty="0"/>
              <a:t>Žáci jsou vedeni k tomu, aby si kladli otázky týkající se okolního světa přírody, udržitelnosti jeho přetváření člověkem a hledali k nim relevantní, na důkazech založené odpovědi; VO je založena na vybraných integrovaných/ komplexních tématech (big </a:t>
            </a:r>
            <a:r>
              <a:rPr lang="cs-CZ" sz="2000" dirty="0" err="1"/>
              <a:t>ideas</a:t>
            </a:r>
            <a:r>
              <a:rPr lang="cs-CZ" sz="2000" dirty="0"/>
              <a:t>), které zhodnocují badatelské zpracování s využitím matematických a informatických nástrojů a postupů včetně umělé inteligence. Matematika a informatika se prezentují jako nezbytný nástroj k řešení přírodovědných a technických problémů. Digitální kompetence jsou však rozvíjeny napříč všemi vzdělávacími oblastmi. Technické aplikace jsou řešeny volitelně ve vazbě na odbornou orientaci.</a:t>
            </a:r>
          </a:p>
        </p:txBody>
      </p:sp>
    </p:spTree>
    <p:extLst>
      <p:ext uri="{BB962C8B-B14F-4D97-AF65-F5344CB8AC3E}">
        <p14:creationId xmlns:p14="http://schemas.microsoft.com/office/powerpoint/2010/main" val="2652989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01402" y="413434"/>
            <a:ext cx="11389195" cy="82753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dirty="0"/>
              <a:t>Občanské vzdělávání, </a:t>
            </a:r>
            <a:r>
              <a:rPr lang="cs-CZ" sz="1400" dirty="0"/>
              <a:t>prakticky orientované vzdělávání společenskovědní a humanitní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1"/>
          </p:nvPr>
        </p:nvSpPr>
        <p:spPr>
          <a:xfrm>
            <a:off x="505893" y="1469572"/>
            <a:ext cx="10092094" cy="5473095"/>
          </a:xfrm>
        </p:spPr>
        <p:txBody>
          <a:bodyPr/>
          <a:lstStyle/>
          <a:p>
            <a:r>
              <a:rPr lang="cs-CZ" sz="2400" b="1" dirty="0"/>
              <a:t>Cíl VO: OBČANSTVÍ a PODNIKAVOST</a:t>
            </a:r>
          </a:p>
          <a:p>
            <a:pPr algn="just">
              <a:spcAft>
                <a:spcPts val="0"/>
              </a:spcAft>
            </a:pPr>
            <a:r>
              <a:rPr lang="cs-CZ" sz="2400" dirty="0"/>
              <a:t>Žák </a:t>
            </a:r>
            <a:r>
              <a:rPr lang="cs-CZ" dirty="0"/>
              <a:t>je připraven na aktivní a odpovědný život v demokratické společnosti a celoživotní učení, propojuje získané poznatky </a:t>
            </a:r>
            <a:r>
              <a:rPr lang="cs-CZ" dirty="0" err="1"/>
              <a:t>ztéto</a:t>
            </a:r>
            <a:r>
              <a:rPr lang="cs-CZ" dirty="0"/>
              <a:t> VO se svým osobnostním rozvojem. </a:t>
            </a:r>
          </a:p>
          <a:p>
            <a:pPr algn="just">
              <a:spcAft>
                <a:spcPts val="0"/>
              </a:spcAft>
            </a:pPr>
            <a:r>
              <a:rPr lang="cs-CZ" sz="2400" b="1" dirty="0"/>
              <a:t>Charakteristika VO: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cs-CZ" sz="2000" dirty="0"/>
              <a:t>VO se věnuje vybraným aspektům života člověka ve společnosti optikou nejdůležitějších konceptů z oblasti zájmu společenských věd (historie, politologie, ekonomie, sociologie, psychologie, antropologie, právní věda) a humanitních disciplín (filosofie, etika, estetika, historie aj.). Těžiště ovšem nespočívá ve faktografii, ale v budování široce využitelných osobních, občanských a sociálních kompetencí a interdisciplinárního porozumění svému okolí/společnosti/světu. VO rozvíjí schopnost nahlížet společenské fenomény z různých relevantních hledisek. Dále rozvíjí porozumění ekonomickým mechanismům a možnostem a podnikatelské schopnosti  s cílem plánovat a řídit projekty.</a:t>
            </a:r>
          </a:p>
        </p:txBody>
      </p:sp>
    </p:spTree>
    <p:extLst>
      <p:ext uri="{BB962C8B-B14F-4D97-AF65-F5344CB8AC3E}">
        <p14:creationId xmlns:p14="http://schemas.microsoft.com/office/powerpoint/2010/main" val="1132878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23360" y="954360"/>
            <a:ext cx="6222973" cy="883771"/>
          </a:xfrm>
        </p:spPr>
        <p:txBody>
          <a:bodyPr/>
          <a:lstStyle/>
          <a:p>
            <a:r>
              <a:rPr lang="cs-CZ" dirty="0"/>
              <a:t>Vzdělávací strategie</a:t>
            </a:r>
          </a:p>
          <a:p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84D2D61-61B7-4F77-9D10-812B9BF2A350}"/>
              </a:ext>
            </a:extLst>
          </p:cNvPr>
          <p:cNvSpPr/>
          <p:nvPr/>
        </p:nvSpPr>
        <p:spPr>
          <a:xfrm>
            <a:off x="423359" y="1935623"/>
            <a:ext cx="8972567" cy="3949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cs-CZ" sz="2800" dirty="0"/>
              <a:t>Důraz na takové organizační formy a metody výuky, které: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sz="2800" dirty="0"/>
              <a:t>povedou žáka k </a:t>
            </a:r>
            <a:r>
              <a:rPr lang="cs-CZ" sz="2800" b="1" dirty="0"/>
              <a:t>odpovědnosti za své učení, </a:t>
            </a:r>
            <a:r>
              <a:rPr lang="cs-CZ" sz="2800" dirty="0"/>
              <a:t>tzn. umožní samostatnější vzdělávací cestu s možností ovlivňovat ji různou volbou v průběhu studia;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sz="2800" b="1" dirty="0"/>
              <a:t>modulové </a:t>
            </a:r>
            <a:r>
              <a:rPr lang="cs-CZ" sz="2800" dirty="0"/>
              <a:t>uspořádání výuky;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sz="2800" b="1" dirty="0"/>
              <a:t>otevřenost </a:t>
            </a:r>
            <a:r>
              <a:rPr lang="cs-CZ" sz="2800" dirty="0"/>
              <a:t>výuky a propojení s externími aktivitami ( stáže, projekty);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cs-CZ" sz="2800" b="1" dirty="0"/>
              <a:t>uznání neformálního vzdělávání</a:t>
            </a:r>
            <a:r>
              <a:rPr lang="cs-CZ" sz="2800" dirty="0"/>
              <a:t> (jazykové certifikáty)</a:t>
            </a:r>
          </a:p>
        </p:txBody>
      </p:sp>
    </p:spTree>
    <p:extLst>
      <p:ext uri="{BB962C8B-B14F-4D97-AF65-F5344CB8AC3E}">
        <p14:creationId xmlns:p14="http://schemas.microsoft.com/office/powerpoint/2010/main" val="3455970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>
          <a:xfrm>
            <a:off x="423360" y="307665"/>
            <a:ext cx="10219240" cy="815227"/>
          </a:xfrm>
        </p:spPr>
        <p:txBody>
          <a:bodyPr/>
          <a:lstStyle/>
          <a:p>
            <a:r>
              <a:rPr lang="cs-CZ" dirty="0"/>
              <a:t>Pokusné ověřování - harmonogram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CDC4F5B4-93F0-4966-B03C-B1BFD4A0336E}"/>
              </a:ext>
            </a:extLst>
          </p:cNvPr>
          <p:cNvSpPr/>
          <p:nvPr/>
        </p:nvSpPr>
        <p:spPr>
          <a:xfrm>
            <a:off x="423360" y="1906071"/>
            <a:ext cx="10575637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u="sng" dirty="0"/>
              <a:t>Termín/období		Událost						</a:t>
            </a:r>
            <a:endParaRPr lang="cs-CZ" sz="2400" dirty="0"/>
          </a:p>
          <a:p>
            <a:pPr>
              <a:spcAft>
                <a:spcPts val="600"/>
              </a:spcAft>
            </a:pPr>
            <a:endParaRPr lang="cs-CZ" sz="2400" b="1" dirty="0"/>
          </a:p>
          <a:p>
            <a:pPr>
              <a:spcAft>
                <a:spcPts val="600"/>
              </a:spcAft>
            </a:pPr>
            <a:r>
              <a:rPr lang="cs-CZ" sz="2400" b="1" dirty="0"/>
              <a:t>do 30. září 2024                        připravený základní koncept RVP lycea 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do 15. října 2024                       vyhlášení pokusného ověřování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do 30. října 2024                       přihlašování škol do pokusného ověřování</a:t>
            </a:r>
          </a:p>
          <a:p>
            <a:pPr>
              <a:spcAft>
                <a:spcPts val="600"/>
              </a:spcAft>
            </a:pPr>
            <a:r>
              <a:rPr lang="cs-CZ" sz="2400" b="1" dirty="0"/>
              <a:t>do 30. listopadu 2024              připravené RVP lycea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do 31. ledna 2024 	              střední školy zveřejní kritéria přijímacího řízení</a:t>
            </a:r>
          </a:p>
          <a:p>
            <a:pPr>
              <a:spcAft>
                <a:spcPts val="600"/>
              </a:spcAft>
            </a:pPr>
            <a:r>
              <a:rPr lang="cs-CZ" sz="2400" b="1" dirty="0"/>
              <a:t>do 30. června 2025                    střední školy mají připraveny ŠVP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1.září 2025		               zahájení vzdělávání v novém oboru Lyceum podle PO</a:t>
            </a:r>
          </a:p>
          <a:p>
            <a:pPr>
              <a:spcAft>
                <a:spcPts val="600"/>
              </a:spcAft>
            </a:pPr>
            <a:r>
              <a:rPr lang="cs-CZ" dirty="0"/>
              <a:t> </a:t>
            </a:r>
          </a:p>
          <a:p>
            <a:endParaRPr lang="cs-CZ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871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Děkuji </a:t>
            </a:r>
            <a:r>
              <a:rPr lang="cs-CZ"/>
              <a:t>za pozornost</a:t>
            </a:r>
          </a:p>
        </p:txBody>
      </p:sp>
    </p:spTree>
    <p:extLst>
      <p:ext uri="{BB962C8B-B14F-4D97-AF65-F5344CB8AC3E}">
        <p14:creationId xmlns:p14="http://schemas.microsoft.com/office/powerpoint/2010/main" val="2350521931"/>
      </p:ext>
    </p:extLst>
  </p:cSld>
  <p:clrMapOvr>
    <a:masterClrMapping/>
  </p:clrMapOvr>
</p:sld>
</file>

<file path=ppt/theme/theme1.xml><?xml version="1.0" encoding="utf-8"?>
<a:theme xmlns:a="http://schemas.openxmlformats.org/drawingml/2006/main" name="SchooLink 2024 - lis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rikulum_konference_2024_PPT_s logy" id="{DA63BE60-EE84-4579-BD2D-55F84663FB73}" vid="{3E889929-574C-4BCE-B523-0B1D74069F40}"/>
    </a:ext>
  </a:extLst>
</a:theme>
</file>

<file path=ppt/theme/theme2.xml><?xml version="1.0" encoding="utf-8"?>
<a:theme xmlns:a="http://schemas.openxmlformats.org/drawingml/2006/main" name="SchooLink 2024 - lis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rikulum_konference_2024_PPT_s logy" id="{DA63BE60-EE84-4579-BD2D-55F84663FB73}" vid="{F61E8ECA-5448-4ED5-B168-DEC87956404C}"/>
    </a:ext>
  </a:extLst>
</a:theme>
</file>

<file path=ppt/theme/theme3.xml><?xml version="1.0" encoding="utf-8"?>
<a:theme xmlns:a="http://schemas.openxmlformats.org/drawingml/2006/main" name="SchooLink 2024 - lis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rikulum_konference_2024_PPT_s logy" id="{DA63BE60-EE84-4579-BD2D-55F84663FB73}" vid="{A52F3672-FDE7-45FB-9ED0-BDBECD89A39C}"/>
    </a:ext>
  </a:extLst>
</a:theme>
</file>

<file path=ppt/theme/theme4.xml><?xml version="1.0" encoding="utf-8"?>
<a:theme xmlns:a="http://schemas.openxmlformats.org/drawingml/2006/main" name="SchooLink 2024 - lis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rikulum_konference_2024_PPT_s logy" id="{DA63BE60-EE84-4579-BD2D-55F84663FB73}" vid="{02009740-D368-47D1-A673-B31284D1B671}"/>
    </a:ext>
  </a:extLst>
</a:theme>
</file>

<file path=ppt/theme/theme5.xml><?xml version="1.0" encoding="utf-8"?>
<a:theme xmlns:a="http://schemas.openxmlformats.org/drawingml/2006/main" name="SchooLink 2024 - list 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urikulum_konference_2024_PPT_s logy" id="{DA63BE60-EE84-4579-BD2D-55F84663FB73}" vid="{670E3649-FC11-460E-90D8-73B3F4DDE580}"/>
    </a:ext>
  </a:extLst>
</a:theme>
</file>

<file path=ppt/theme/theme6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EA6D89E0294654F8DD29108FD499279" ma:contentTypeVersion="14" ma:contentTypeDescription="Vytvoří nový dokument" ma:contentTypeScope="" ma:versionID="ec8aa670794702c79dd76854755acd76">
  <xsd:schema xmlns:xsd="http://www.w3.org/2001/XMLSchema" xmlns:xs="http://www.w3.org/2001/XMLSchema" xmlns:p="http://schemas.microsoft.com/office/2006/metadata/properties" xmlns:ns2="e5b02521-3fdd-43c0-814e-21b0b8830ae7" xmlns:ns3="5977e702-3286-4839-8756-2ee9e710b524" targetNamespace="http://schemas.microsoft.com/office/2006/metadata/properties" ma:root="true" ma:fieldsID="a1906cb6c84d724692a78796e864eb70" ns2:_="" ns3:_="">
    <xsd:import namespace="e5b02521-3fdd-43c0-814e-21b0b8830ae7"/>
    <xsd:import namespace="5977e702-3286-4839-8756-2ee9e710b5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b02521-3fdd-43c0-814e-21b0b8830a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Značky obrázků" ma:readOnly="false" ma:fieldId="{5cf76f15-5ced-4ddc-b409-7134ff3c332f}" ma:taxonomyMulti="true" ma:sspId="fb64034f-9bdc-497c-9a94-a18e7a7d24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77e702-3286-4839-8756-2ee9e710b52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5b02521-3fdd-43c0-814e-21b0b8830ae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0A17CA6-4D3E-4DBA-9C03-123F4D8F25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b02521-3fdd-43c0-814e-21b0b8830ae7"/>
    <ds:schemaRef ds:uri="5977e702-3286-4839-8756-2ee9e710b5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8521DF-4A99-4C08-B5D7-EC4CC3601F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32DCE5-F521-43FC-AFB2-70933FCF381A}">
  <ds:schemaRefs>
    <ds:schemaRef ds:uri="http://purl.org/dc/terms/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5977e702-3286-4839-8756-2ee9e710b524"/>
    <ds:schemaRef ds:uri="e5b02521-3fdd-43c0-814e-21b0b8830ae7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Kurikulum_konference_2024_PPT_s logy (2)</Template>
  <TotalTime>841</TotalTime>
  <Words>1283</Words>
  <Application>Microsoft Office PowerPoint</Application>
  <PresentationFormat>Širokoúhlá obrazovka</PresentationFormat>
  <Paragraphs>197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14</vt:i4>
      </vt:variant>
    </vt:vector>
  </HeadingPairs>
  <TitlesOfParts>
    <vt:vector size="24" baseType="lpstr">
      <vt:lpstr>Arial</vt:lpstr>
      <vt:lpstr>Calibri</vt:lpstr>
      <vt:lpstr>Open Sans</vt:lpstr>
      <vt:lpstr>Open Sans Extrabold</vt:lpstr>
      <vt:lpstr>Wingdings</vt:lpstr>
      <vt:lpstr>SchooLink 2024 - list 1</vt:lpstr>
      <vt:lpstr>SchooLink 2024 - list 2</vt:lpstr>
      <vt:lpstr>SchooLink 2024 - list 4</vt:lpstr>
      <vt:lpstr>SchooLink 2024 - list 5</vt:lpstr>
      <vt:lpstr>SchooLink 2024 - list 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NUV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Marinková Helena</dc:creator>
  <cp:lastModifiedBy>Jiří Zajíček</cp:lastModifiedBy>
  <cp:revision>31</cp:revision>
  <dcterms:created xsi:type="dcterms:W3CDTF">2024-09-27T07:22:11Z</dcterms:created>
  <dcterms:modified xsi:type="dcterms:W3CDTF">2024-10-08T09:13:02Z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0x010100DEA6D89E0294654F8DD29108FD499279</vt:lpwstr>
  </property>
</Properties>
</file>