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9" r:id="rId1"/>
  </p:sldMasterIdLst>
  <p:notesMasterIdLst>
    <p:notesMasterId r:id="rId20"/>
  </p:notesMasterIdLst>
  <p:sldIdLst>
    <p:sldId id="256" r:id="rId2"/>
    <p:sldId id="257" r:id="rId3"/>
    <p:sldId id="275" r:id="rId4"/>
    <p:sldId id="258" r:id="rId5"/>
    <p:sldId id="319" r:id="rId6"/>
    <p:sldId id="320" r:id="rId7"/>
    <p:sldId id="259" r:id="rId8"/>
    <p:sldId id="323" r:id="rId9"/>
    <p:sldId id="267" r:id="rId10"/>
    <p:sldId id="331" r:id="rId11"/>
    <p:sldId id="305" r:id="rId12"/>
    <p:sldId id="282" r:id="rId13"/>
    <p:sldId id="318" r:id="rId14"/>
    <p:sldId id="303" r:id="rId15"/>
    <p:sldId id="301" r:id="rId16"/>
    <p:sldId id="327" r:id="rId17"/>
    <p:sldId id="288" r:id="rId18"/>
    <p:sldId id="30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6A3FCC-809A-44F7-B627-98BFFF354DC2}" v="2" dt="2024-10-07T12:50:52.1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1651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iří Zajíček" userId="d26f12ba9d4f7bc7" providerId="LiveId" clId="{7E6A3FCC-809A-44F7-B627-98BFFF354DC2}"/>
    <pc:docChg chg="custSel delSld modSld">
      <pc:chgData name="Jiří Zajíček" userId="d26f12ba9d4f7bc7" providerId="LiveId" clId="{7E6A3FCC-809A-44F7-B627-98BFFF354DC2}" dt="2024-10-09T13:46:17.966" v="110" actId="20577"/>
      <pc:docMkLst>
        <pc:docMk/>
      </pc:docMkLst>
      <pc:sldChg chg="modSp mod">
        <pc:chgData name="Jiří Zajíček" userId="d26f12ba9d4f7bc7" providerId="LiveId" clId="{7E6A3FCC-809A-44F7-B627-98BFFF354DC2}" dt="2024-10-08T07:09:43.360" v="1" actId="20577"/>
        <pc:sldMkLst>
          <pc:docMk/>
          <pc:sldMk cId="2626287732" sldId="256"/>
        </pc:sldMkLst>
        <pc:spChg chg="mod">
          <ac:chgData name="Jiří Zajíček" userId="d26f12ba9d4f7bc7" providerId="LiveId" clId="{7E6A3FCC-809A-44F7-B627-98BFFF354DC2}" dt="2024-10-08T07:09:43.360" v="1" actId="20577"/>
          <ac:spMkLst>
            <pc:docMk/>
            <pc:sldMk cId="2626287732" sldId="256"/>
            <ac:spMk id="2" creationId="{00000000-0000-0000-0000-000000000000}"/>
          </ac:spMkLst>
        </pc:spChg>
      </pc:sldChg>
      <pc:sldChg chg="modSp mod">
        <pc:chgData name="Jiří Zajíček" userId="d26f12ba9d4f7bc7" providerId="LiveId" clId="{7E6A3FCC-809A-44F7-B627-98BFFF354DC2}" dt="2024-10-09T13:45:47.097" v="83" actId="20577"/>
        <pc:sldMkLst>
          <pc:docMk/>
          <pc:sldMk cId="1343525662" sldId="282"/>
        </pc:sldMkLst>
        <pc:spChg chg="mod">
          <ac:chgData name="Jiří Zajíček" userId="d26f12ba9d4f7bc7" providerId="LiveId" clId="{7E6A3FCC-809A-44F7-B627-98BFFF354DC2}" dt="2024-10-09T13:45:47.097" v="83" actId="20577"/>
          <ac:spMkLst>
            <pc:docMk/>
            <pc:sldMk cId="1343525662" sldId="282"/>
            <ac:spMk id="3" creationId="{00000000-0000-0000-0000-000000000000}"/>
          </ac:spMkLst>
        </pc:spChg>
      </pc:sldChg>
      <pc:sldChg chg="modSp mod">
        <pc:chgData name="Jiří Zajíček" userId="d26f12ba9d4f7bc7" providerId="LiveId" clId="{7E6A3FCC-809A-44F7-B627-98BFFF354DC2}" dt="2024-10-09T07:14:17.360" v="27" actId="20577"/>
        <pc:sldMkLst>
          <pc:docMk/>
          <pc:sldMk cId="2853132271" sldId="302"/>
        </pc:sldMkLst>
        <pc:spChg chg="mod">
          <ac:chgData name="Jiří Zajíček" userId="d26f12ba9d4f7bc7" providerId="LiveId" clId="{7E6A3FCC-809A-44F7-B627-98BFFF354DC2}" dt="2024-10-09T07:14:17.360" v="27" actId="20577"/>
          <ac:spMkLst>
            <pc:docMk/>
            <pc:sldMk cId="2853132271" sldId="302"/>
            <ac:spMk id="3" creationId="{00000000-0000-0000-0000-000000000000}"/>
          </ac:spMkLst>
        </pc:spChg>
      </pc:sldChg>
      <pc:sldChg chg="modSp mod">
        <pc:chgData name="Jiří Zajíček" userId="d26f12ba9d4f7bc7" providerId="LiveId" clId="{7E6A3FCC-809A-44F7-B627-98BFFF354DC2}" dt="2024-10-09T13:46:17.966" v="110" actId="20577"/>
        <pc:sldMkLst>
          <pc:docMk/>
          <pc:sldMk cId="3109262949" sldId="327"/>
        </pc:sldMkLst>
        <pc:spChg chg="mod">
          <ac:chgData name="Jiří Zajíček" userId="d26f12ba9d4f7bc7" providerId="LiveId" clId="{7E6A3FCC-809A-44F7-B627-98BFFF354DC2}" dt="2024-10-09T13:46:17.966" v="110" actId="20577"/>
          <ac:spMkLst>
            <pc:docMk/>
            <pc:sldMk cId="3109262949" sldId="327"/>
            <ac:spMk id="7" creationId="{A654E3DB-915A-BAAC-BEBD-5D3952236132}"/>
          </ac:spMkLst>
        </pc:spChg>
      </pc:sldChg>
      <pc:sldChg chg="del">
        <pc:chgData name="Jiří Zajíček" userId="d26f12ba9d4f7bc7" providerId="LiveId" clId="{7E6A3FCC-809A-44F7-B627-98BFFF354DC2}" dt="2024-10-09T07:13:29.475" v="15" actId="47"/>
        <pc:sldMkLst>
          <pc:docMk/>
          <pc:sldMk cId="2711121970" sldId="329"/>
        </pc:sldMkLst>
      </pc:sldChg>
      <pc:sldChg chg="del">
        <pc:chgData name="Jiří Zajíček" userId="d26f12ba9d4f7bc7" providerId="LiveId" clId="{7E6A3FCC-809A-44F7-B627-98BFFF354DC2}" dt="2024-10-09T07:13:26.181" v="14" actId="47"/>
        <pc:sldMkLst>
          <pc:docMk/>
          <pc:sldMk cId="2047948861" sldId="33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32EEB-D839-6349-A07F-A12B544E8564}" type="datetimeFigureOut">
              <a:rPr lang="cs-CZ" smtClean="0"/>
              <a:t>09.10.2024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GB"/>
              <a:t>Edit Master text styles
Second level
Third level
Fourth level
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99E7B-FA37-924F-A09B-A6AEEE5694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70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16631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20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18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697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230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534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77276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920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869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832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733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68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10/9/2024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61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  <p:sldLayoutId id="214748418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sps.cz/?strid=8" TargetMode="External"/><Relationship Id="rId2" Type="http://schemas.openxmlformats.org/officeDocument/2006/relationships/hyperlink" Target="mailto:reditel@mssch.cz" TargetMode="Externa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8">
            <a:extLst>
              <a:ext uri="{FF2B5EF4-FFF2-40B4-BE49-F238E27FC236}">
                <a16:creationId xmlns:a16="http://schemas.microsoft.com/office/drawing/2014/main" id="{6DBF50F6-DD88-4D9F-B7D3-79B989980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0">
            <a:extLst>
              <a:ext uri="{FF2B5EF4-FFF2-40B4-BE49-F238E27FC236}">
                <a16:creationId xmlns:a16="http://schemas.microsoft.com/office/drawing/2014/main" id="{916BBDC2-6929-469E-B7C4-A03E77BF9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03504" y="5434228"/>
            <a:ext cx="7980565" cy="775845"/>
          </a:xfrm>
        </p:spPr>
        <p:txBody>
          <a:bodyPr anchor="ctr">
            <a:normAutofit/>
          </a:bodyPr>
          <a:lstStyle/>
          <a:p>
            <a:pPr algn="l"/>
            <a:r>
              <a:rPr lang="cs-CZ" sz="1100" dirty="0">
                <a:solidFill>
                  <a:schemeClr val="tx2"/>
                </a:solidFill>
              </a:rPr>
              <a:t>Metodický seminář </a:t>
            </a:r>
            <a:br>
              <a:rPr lang="cs-CZ" sz="1100" dirty="0">
                <a:solidFill>
                  <a:schemeClr val="tx2"/>
                </a:solidFill>
              </a:rPr>
            </a:br>
            <a:r>
              <a:rPr lang="cs-CZ" sz="1100" dirty="0">
                <a:solidFill>
                  <a:schemeClr val="tx2"/>
                </a:solidFill>
              </a:rPr>
              <a:t>						a </a:t>
            </a:r>
            <a:br>
              <a:rPr lang="cs-CZ" sz="1100" dirty="0">
                <a:solidFill>
                  <a:schemeClr val="tx2"/>
                </a:solidFill>
              </a:rPr>
            </a:br>
            <a:r>
              <a:rPr lang="cs-CZ" sz="1100" dirty="0">
                <a:solidFill>
                  <a:schemeClr val="tx2"/>
                </a:solidFill>
              </a:rPr>
              <a:t>35. valná hromada</a:t>
            </a:r>
            <a:br>
              <a:rPr lang="cs-CZ" sz="1100" dirty="0">
                <a:solidFill>
                  <a:schemeClr val="tx2"/>
                </a:solidFill>
              </a:rPr>
            </a:br>
            <a:endParaRPr lang="cs-CZ" sz="1100" dirty="0">
              <a:solidFill>
                <a:schemeClr val="tx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03504" y="4980231"/>
            <a:ext cx="6872817" cy="450447"/>
          </a:xfrm>
        </p:spPr>
        <p:txBody>
          <a:bodyPr anchor="ctr">
            <a:normAutofit/>
          </a:bodyPr>
          <a:lstStyle/>
          <a:p>
            <a:pPr algn="l"/>
            <a:r>
              <a:rPr lang="cs-CZ" sz="1700">
                <a:solidFill>
                  <a:schemeClr val="tx2"/>
                </a:solidFill>
              </a:rPr>
              <a:t>Špindlerův Mlýn 8. – 9. října 2024</a:t>
            </a:r>
          </a:p>
        </p:txBody>
      </p:sp>
      <p:grpSp>
        <p:nvGrpSpPr>
          <p:cNvPr id="28" name="Group 12">
            <a:extLst>
              <a:ext uri="{FF2B5EF4-FFF2-40B4-BE49-F238E27FC236}">
                <a16:creationId xmlns:a16="http://schemas.microsoft.com/office/drawing/2014/main" id="{C344E6B5-C9F5-4338-9E33-003B12373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 flipH="1">
            <a:off x="-446669" y="442100"/>
            <a:ext cx="2514948" cy="1630750"/>
            <a:chOff x="-305" y="-4155"/>
            <a:chExt cx="2514948" cy="2174333"/>
          </a:xfrm>
        </p:grpSpPr>
        <p:sp>
          <p:nvSpPr>
            <p:cNvPr id="29" name="Freeform: Shape 13">
              <a:extLst>
                <a:ext uri="{FF2B5EF4-FFF2-40B4-BE49-F238E27FC236}">
                  <a16:creationId xmlns:a16="http://schemas.microsoft.com/office/drawing/2014/main" id="{C90B0F8D-9E81-4DE8-95D5-1A26E9390D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14">
              <a:extLst>
                <a:ext uri="{FF2B5EF4-FFF2-40B4-BE49-F238E27FC236}">
                  <a16:creationId xmlns:a16="http://schemas.microsoft.com/office/drawing/2014/main" id="{830BA43A-83E9-4C67-92A6-F247FB3700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15">
              <a:extLst>
                <a:ext uri="{FF2B5EF4-FFF2-40B4-BE49-F238E27FC236}">
                  <a16:creationId xmlns:a16="http://schemas.microsoft.com/office/drawing/2014/main" id="{92F3A0CC-EBFE-405D-B0C0-27DE361ED5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2" name="Freeform: Shape 16">
              <a:extLst>
                <a:ext uri="{FF2B5EF4-FFF2-40B4-BE49-F238E27FC236}">
                  <a16:creationId xmlns:a16="http://schemas.microsoft.com/office/drawing/2014/main" id="{DF2E853E-B55A-4FFD-B90E-6FB4F31BD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6" y="1050327"/>
            <a:ext cx="7916928" cy="2375079"/>
          </a:xfrm>
          <a:prstGeom prst="rect">
            <a:avLst/>
          </a:prstGeom>
        </p:spPr>
      </p:pic>
      <p:grpSp>
        <p:nvGrpSpPr>
          <p:cNvPr id="33" name="Group 18">
            <a:extLst>
              <a:ext uri="{FF2B5EF4-FFF2-40B4-BE49-F238E27FC236}">
                <a16:creationId xmlns:a16="http://schemas.microsoft.com/office/drawing/2014/main" id="{FDFEDBF7-8E2C-46B8-9095-AE1D77E21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6847914" y="4560733"/>
            <a:ext cx="2296085" cy="2297266"/>
            <a:chOff x="-305" y="-1"/>
            <a:chExt cx="3832880" cy="2876136"/>
          </a:xfrm>
        </p:grpSpPr>
        <p:sp>
          <p:nvSpPr>
            <p:cNvPr id="34" name="Freeform: Shape 19">
              <a:extLst>
                <a:ext uri="{FF2B5EF4-FFF2-40B4-BE49-F238E27FC236}">
                  <a16:creationId xmlns:a16="http://schemas.microsoft.com/office/drawing/2014/main" id="{60202872-FBB0-4F11-BC49-9FB400B21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20">
              <a:extLst>
                <a:ext uri="{FF2B5EF4-FFF2-40B4-BE49-F238E27FC236}">
                  <a16:creationId xmlns:a16="http://schemas.microsoft.com/office/drawing/2014/main" id="{0DEB2F40-D411-4D44-9638-AE0342C7F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21">
              <a:extLst>
                <a:ext uri="{FF2B5EF4-FFF2-40B4-BE49-F238E27FC236}">
                  <a16:creationId xmlns:a16="http://schemas.microsoft.com/office/drawing/2014/main" id="{507F7D91-A991-4196-AF73-327E04B562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Freeform: Shape 22">
              <a:extLst>
                <a:ext uri="{FF2B5EF4-FFF2-40B4-BE49-F238E27FC236}">
                  <a16:creationId xmlns:a16="http://schemas.microsoft.com/office/drawing/2014/main" id="{178739A9-E67C-40E5-9468-0A68AEC54E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26287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0008"/>
            <a:ext cx="7773338" cy="506226"/>
          </a:xfrm>
        </p:spPr>
        <p:txBody>
          <a:bodyPr>
            <a:normAutofit fontScale="90000"/>
          </a:bodyPr>
          <a:lstStyle/>
          <a:p>
            <a:r>
              <a:rPr lang="cs-CZ"/>
              <a:t>Program jednání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7B2CE9E4-2011-419D-BAFD-67F146BFA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510498"/>
              </p:ext>
            </p:extLst>
          </p:nvPr>
        </p:nvGraphicFramePr>
        <p:xfrm>
          <a:off x="225591" y="878668"/>
          <a:ext cx="8692818" cy="6161854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800200">
                  <a:extLst>
                    <a:ext uri="{9D8B030D-6E8A-4147-A177-3AD203B41FA5}">
                      <a16:colId xmlns:a16="http://schemas.microsoft.com/office/drawing/2014/main" val="3918729231"/>
                    </a:ext>
                  </a:extLst>
                </a:gridCol>
                <a:gridCol w="6892618">
                  <a:extLst>
                    <a:ext uri="{9D8B030D-6E8A-4147-A177-3AD203B41FA5}">
                      <a16:colId xmlns:a16="http://schemas.microsoft.com/office/drawing/2014/main" val="1252734496"/>
                    </a:ext>
                  </a:extLst>
                </a:gridCol>
              </a:tblGrid>
              <a:tr h="659261">
                <a:tc>
                  <a:txBody>
                    <a:bodyPr/>
                    <a:lstStyle/>
                    <a:p>
                      <a:r>
                        <a:rPr lang="cs-CZ" sz="1800"/>
                        <a:t>9:15 – 10:00 h	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/>
                        <a:t>Informace o činnosti za uplynulé období </a:t>
                      </a:r>
                      <a:br>
                        <a:rPr lang="cs-CZ" sz="1600"/>
                      </a:br>
                      <a:r>
                        <a:rPr lang="cs-CZ" sz="1600" i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Ing. Jiří Zajíček, předseda A SPŠ ČR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1254990"/>
                  </a:ext>
                </a:extLst>
              </a:tr>
              <a:tr h="941801">
                <a:tc>
                  <a:txBody>
                    <a:bodyPr/>
                    <a:lstStyle/>
                    <a:p>
                      <a:r>
                        <a:rPr lang="cs-CZ" sz="1800"/>
                        <a:t>10:00 – 12:00 h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/>
                        <a:t>Aktuální informace z MŠMT</a:t>
                      </a: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Bc. Petr </a:t>
                      </a:r>
                      <a:r>
                        <a:rPr lang="cs-CZ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Bannert</a:t>
                      </a:r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Ph.D., ředitel odboru středního, vyššího odborného a dalšího vzdělávání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Miroslav Krejčí, ředitel Centra pro zjišťování výsledků vzdělávání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Příprava státního rozpočtu v kapitole školství, zejména ve vztahu k odměňování ve školách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Kurikulární a strukturální změny ve vzdělávací soustavě ČR: 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Revize RVP ZV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Inovace oborové soustavy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Další větev praktické výuku s prvky duálního vzdělávání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Digitalizace agend CZVV a případné připravované změny v oblasti přijímacích zkoušek, závěrečných zkoušek a maturitních zkoušek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Podmínky zdravotní způsobilosti ke studiu některých oborů vzdělávání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Různé</a:t>
                      </a:r>
                    </a:p>
                    <a:p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5458849"/>
                  </a:ext>
                </a:extLst>
              </a:tr>
              <a:tr h="381953">
                <a:tc>
                  <a:txBody>
                    <a:bodyPr/>
                    <a:lstStyle/>
                    <a:p>
                      <a:r>
                        <a:rPr lang="cs-CZ" sz="1800"/>
                        <a:t>12:00 – 12:30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/>
                        <a:t>Diskuse k dopolednímu bloku jednání</a:t>
                      </a:r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064749"/>
                  </a:ext>
                </a:extLst>
              </a:tr>
              <a:tr h="381953">
                <a:tc>
                  <a:txBody>
                    <a:bodyPr/>
                    <a:lstStyle/>
                    <a:p>
                      <a:r>
                        <a:rPr lang="cs-CZ" sz="1800"/>
                        <a:t>12:30 – 13:30 h	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/>
                        <a:t>Oběd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3477068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985D24D8-1875-4566-8162-16079AB71DF3}"/>
              </a:ext>
            </a:extLst>
          </p:cNvPr>
          <p:cNvSpPr txBox="1"/>
          <p:nvPr/>
        </p:nvSpPr>
        <p:spPr>
          <a:xfrm>
            <a:off x="179512" y="476672"/>
            <a:ext cx="2387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/>
              <a:t>Úterý 8.10. 2024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5688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866266"/>
          </a:xfrm>
        </p:spPr>
        <p:txBody>
          <a:bodyPr/>
          <a:lstStyle/>
          <a:p>
            <a:r>
              <a:rPr lang="cs-CZ"/>
              <a:t>Odpolední blok jednání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95C0C821-B284-4C63-BE48-985ED948CD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257243"/>
              </p:ext>
            </p:extLst>
          </p:nvPr>
        </p:nvGraphicFramePr>
        <p:xfrm>
          <a:off x="431540" y="338185"/>
          <a:ext cx="8280920" cy="435044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77571">
                  <a:extLst>
                    <a:ext uri="{9D8B030D-6E8A-4147-A177-3AD203B41FA5}">
                      <a16:colId xmlns:a16="http://schemas.microsoft.com/office/drawing/2014/main" val="911418781"/>
                    </a:ext>
                  </a:extLst>
                </a:gridCol>
                <a:gridCol w="5803349">
                  <a:extLst>
                    <a:ext uri="{9D8B030D-6E8A-4147-A177-3AD203B41FA5}">
                      <a16:colId xmlns:a16="http://schemas.microsoft.com/office/drawing/2014/main" val="4013707507"/>
                    </a:ext>
                  </a:extLst>
                </a:gridCol>
              </a:tblGrid>
              <a:tr h="493250">
                <a:tc>
                  <a:txBody>
                    <a:bodyPr/>
                    <a:lstStyle/>
                    <a:p>
                      <a:r>
                        <a:rPr lang="cs-CZ" sz="1800"/>
                        <a:t>13:30 – 16:30 h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Jednání v odborných sekcích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3807930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16:30 – 16:45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/>
                        <a:t>Přestávka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685679"/>
                  </a:ext>
                </a:extLst>
              </a:tr>
              <a:tr h="664155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16:45 – 17:30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Napojení Bakalářů a elektronických spisových služeb 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Bakaláři s.r.o. - Ondřej Košek, produktový manažer</a:t>
                      </a:r>
                    </a:p>
                    <a:p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8107194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17.30 – 18.00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Valná hromada Asociace SPŠ ČR I. část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Volby předsedy a místopředsedy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zpráva Dozorčí rady o hospodaření za rok 2023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projednání a schválení výsledků hospodaření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projednání a schválení rozpočtu pro rok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8145244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b="0" dirty="0"/>
                        <a:t>18.30 – 19.00 h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Večeře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542692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Od 20:00 h 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SPOLEČENSKÝ VEČER</a:t>
                      </a:r>
                      <a:r>
                        <a:rPr lang="cs-CZ" sz="1800" dirty="0"/>
                        <a:t>, neformální diskuse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82463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829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D06557F8-890A-44E3-B91C-7795BA147C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787610"/>
              </p:ext>
            </p:extLst>
          </p:nvPr>
        </p:nvGraphicFramePr>
        <p:xfrm>
          <a:off x="179512" y="498277"/>
          <a:ext cx="8712968" cy="457039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772129">
                  <a:extLst>
                    <a:ext uri="{9D8B030D-6E8A-4147-A177-3AD203B41FA5}">
                      <a16:colId xmlns:a16="http://schemas.microsoft.com/office/drawing/2014/main" val="224605915"/>
                    </a:ext>
                  </a:extLst>
                </a:gridCol>
                <a:gridCol w="6940839">
                  <a:extLst>
                    <a:ext uri="{9D8B030D-6E8A-4147-A177-3AD203B41FA5}">
                      <a16:colId xmlns:a16="http://schemas.microsoft.com/office/drawing/2014/main" val="3216273099"/>
                    </a:ext>
                  </a:extLst>
                </a:gridCol>
              </a:tblGrid>
              <a:tr h="374301">
                <a:tc>
                  <a:txBody>
                    <a:bodyPr/>
                    <a:lstStyle/>
                    <a:p>
                      <a:r>
                        <a:rPr lang="cs-CZ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08:00 – 09:00 h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/>
                        <a:t>Snídaně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476484"/>
                  </a:ext>
                </a:extLst>
              </a:tr>
              <a:tr h="1332903">
                <a:tc>
                  <a:txBody>
                    <a:bodyPr/>
                    <a:lstStyle/>
                    <a:p>
                      <a:r>
                        <a:rPr lang="cs-CZ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09:00 – 09:45 h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ČSN pro výuku na středních průmyslových školách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Česká agentury pro standardizaci (ČAS) </a:t>
                      </a:r>
                    </a:p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Ivana Kolínská, Ing. Jiří Kratochvíl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93955"/>
                  </a:ext>
                </a:extLst>
              </a:tr>
              <a:tr h="661334">
                <a:tc>
                  <a:txBody>
                    <a:bodyPr/>
                    <a:lstStyle/>
                    <a:p>
                      <a:r>
                        <a:rPr lang="cs-CZ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09:45 – 10:45 h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Umělá inteligence jako kopilot pedagoga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Karel Klatovský, Microsoft ČR</a:t>
                      </a:r>
                      <a:endParaRPr lang="cs-CZ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383664"/>
                  </a:ext>
                </a:extLst>
              </a:tr>
              <a:tr h="1453258">
                <a:tc>
                  <a:txBody>
                    <a:bodyPr/>
                    <a:lstStyle/>
                    <a:p>
                      <a:r>
                        <a:rPr lang="cs-CZ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10:45 – 12:00 h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Valná hromada Asociace SPŠ ČR II. část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výstupy z jednání odborných sekcí (vedoucí odborných sekcí)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formulace a schválení usnesení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různé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439660"/>
                  </a:ext>
                </a:extLst>
              </a:tr>
              <a:tr h="37430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12:30 – 13:30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/>
                        <a:t>Oběd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8632117"/>
                  </a:ext>
                </a:extLst>
              </a:tr>
              <a:tr h="37430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13:30	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Ukončení semináře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273386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23981671-0114-46C1-BC49-53A7DEF27775}"/>
              </a:ext>
            </a:extLst>
          </p:cNvPr>
          <p:cNvSpPr txBox="1"/>
          <p:nvPr/>
        </p:nvSpPr>
        <p:spPr>
          <a:xfrm>
            <a:off x="107504" y="0"/>
            <a:ext cx="2471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Středa 9.10. 2024</a:t>
            </a:r>
          </a:p>
        </p:txBody>
      </p:sp>
    </p:spTree>
    <p:extLst>
      <p:ext uri="{BB962C8B-B14F-4D97-AF65-F5344CB8AC3E}">
        <p14:creationId xmlns:p14="http://schemas.microsoft.com/office/powerpoint/2010/main" val="1390053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F157346-C761-7A74-1A07-DB826C1D3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72" y="524256"/>
            <a:ext cx="7375161" cy="614156"/>
          </a:xfrm>
        </p:spPr>
        <p:txBody>
          <a:bodyPr anchor="b">
            <a:normAutofit/>
          </a:bodyPr>
          <a:lstStyle/>
          <a:p>
            <a:r>
              <a:rPr lang="cs-CZ" sz="3600" dirty="0">
                <a:solidFill>
                  <a:schemeClr val="tx2"/>
                </a:solidFill>
              </a:rPr>
              <a:t>Klíčová témata 2023/24		1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17417" y="0"/>
            <a:ext cx="2926583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3586F6-956B-A32C-B375-FF827C26413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5547" y="1785302"/>
            <a:ext cx="7375161" cy="269397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dirty="0">
                <a:solidFill>
                  <a:schemeClr val="tx2"/>
                </a:solidFill>
              </a:rPr>
              <a:t>Financování regionálního školství: </a:t>
            </a:r>
            <a:br>
              <a:rPr lang="cs-CZ" sz="2000" dirty="0">
                <a:solidFill>
                  <a:schemeClr val="tx2"/>
                </a:solidFill>
              </a:rPr>
            </a:br>
            <a:endParaRPr lang="cs-CZ" sz="2000" dirty="0">
              <a:solidFill>
                <a:schemeClr val="tx2"/>
              </a:solidFill>
            </a:endParaRPr>
          </a:p>
          <a:p>
            <a:pPr marL="742950" lvl="1" indent="-285750"/>
            <a:r>
              <a:rPr lang="cs-CZ" sz="2000" dirty="0">
                <a:solidFill>
                  <a:schemeClr val="tx2"/>
                </a:solidFill>
              </a:rPr>
              <a:t>Rozpočet kapitoly školství</a:t>
            </a:r>
          </a:p>
          <a:p>
            <a:pPr marL="742950" lvl="1" indent="-285750"/>
            <a:r>
              <a:rPr lang="cs-CZ" sz="2000" dirty="0">
                <a:solidFill>
                  <a:schemeClr val="tx2"/>
                </a:solidFill>
              </a:rPr>
              <a:t>Změny v nastavení </a:t>
            </a:r>
            <a:r>
              <a:rPr lang="cs-CZ" sz="2000" dirty="0" err="1">
                <a:solidFill>
                  <a:schemeClr val="tx2"/>
                </a:solidFill>
              </a:rPr>
              <a:t>PHmax</a:t>
            </a:r>
            <a:endParaRPr lang="cs-CZ" sz="2000" dirty="0">
              <a:solidFill>
                <a:schemeClr val="tx2"/>
              </a:solidFill>
            </a:endParaRPr>
          </a:p>
          <a:p>
            <a:pPr marL="742950" lvl="1" indent="-285750"/>
            <a:r>
              <a:rPr lang="cs-CZ" sz="2000" dirty="0">
                <a:solidFill>
                  <a:schemeClr val="tx2"/>
                </a:solidFill>
              </a:rPr>
              <a:t>Financování </a:t>
            </a:r>
            <a:r>
              <a:rPr lang="cs-CZ" sz="2000" dirty="0" err="1">
                <a:solidFill>
                  <a:schemeClr val="tx2"/>
                </a:solidFill>
              </a:rPr>
              <a:t>nepedagogů</a:t>
            </a:r>
            <a:r>
              <a:rPr lang="cs-CZ" sz="2000" dirty="0">
                <a:solidFill>
                  <a:schemeClr val="tx2"/>
                </a:solidFill>
              </a:rPr>
              <a:t> a jejich počet</a:t>
            </a:r>
          </a:p>
          <a:p>
            <a:pPr marL="742950" lvl="1" indent="-285750"/>
            <a:r>
              <a:rPr lang="cs-CZ" sz="2000" dirty="0">
                <a:solidFill>
                  <a:schemeClr val="tx2"/>
                </a:solidFill>
              </a:rPr>
              <a:t>ONIV a hrazení nemocenské</a:t>
            </a:r>
          </a:p>
          <a:p>
            <a:endParaRPr lang="cs-CZ" sz="16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174211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96665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461B1C-3C6F-3554-D6C5-7F7BBD725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60648"/>
            <a:ext cx="7560840" cy="1080120"/>
          </a:xfrm>
        </p:spPr>
        <p:txBody>
          <a:bodyPr>
            <a:normAutofit/>
          </a:bodyPr>
          <a:lstStyle/>
          <a:p>
            <a:r>
              <a:rPr lang="cs-CZ" sz="3600" dirty="0"/>
              <a:t>Klíčová témata 2023/24		2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BE3370D-0FEB-F497-5F45-121C5B084B1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1844824"/>
            <a:ext cx="8136904" cy="4536504"/>
          </a:xfrm>
        </p:spPr>
        <p:txBody>
          <a:bodyPr>
            <a:normAutofit/>
          </a:bodyPr>
          <a:lstStyle/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5CF0A75-7C11-28B0-11CA-6F1F1F0A7CD7}"/>
              </a:ext>
            </a:extLst>
          </p:cNvPr>
          <p:cNvSpPr txBox="1"/>
          <p:nvPr/>
        </p:nvSpPr>
        <p:spPr>
          <a:xfrm>
            <a:off x="539552" y="1304093"/>
            <a:ext cx="56492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/>
            <a:r>
              <a:rPr lang="cs-CZ" sz="2800" dirty="0"/>
              <a:t>Odměňování ředitelů </a:t>
            </a:r>
          </a:p>
          <a:p>
            <a:pPr marL="742950" lvl="1" indent="-285750"/>
            <a:r>
              <a:rPr lang="cs-CZ" sz="2800" dirty="0"/>
              <a:t>a zařazení do 14. platové třídy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FC3F84C-19EE-0457-911F-B88A6A6D1239}"/>
              </a:ext>
            </a:extLst>
          </p:cNvPr>
          <p:cNvSpPr txBox="1"/>
          <p:nvPr/>
        </p:nvSpPr>
        <p:spPr>
          <a:xfrm>
            <a:off x="934075" y="2831544"/>
            <a:ext cx="734785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cs-CZ" b="1" dirty="0">
                <a:ea typeface="Calibri" panose="020F0502020204030204" pitchFamily="34" charset="0"/>
              </a:rPr>
              <a:t>Jednání Celostátní komise pro hodnocení prací a tvorbu katalogů prací 29.11. 2023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b="1" dirty="0">
              <a:ea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cs-CZ" b="1" dirty="0">
                <a:ea typeface="Calibri" panose="020F0502020204030204" pitchFamily="34" charset="0"/>
              </a:rPr>
              <a:t>2.16.01 Učitel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>
                <a:ea typeface="Calibri" panose="020F0502020204030204" pitchFamily="34" charset="0"/>
              </a:rPr>
              <a:t>Návrh na doplnění příkladu práce do 14. platové třídy ve znění: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dirty="0">
              <a:ea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>
                <a:ea typeface="Calibri" panose="020F0502020204030204" pitchFamily="34" charset="0"/>
              </a:rPr>
              <a:t>„2. Tvorba návrhů celostátních koncepcí rozvoje regionálního školství, oborů vzdělání případně státní správy a samosprávy ve školství podle podmínek a zkušeností získaných ve školách a školských zařízeních včetně koordinace s dalšími obory a sociálními partnery.“</a:t>
            </a:r>
          </a:p>
        </p:txBody>
      </p:sp>
    </p:spTree>
    <p:extLst>
      <p:ext uri="{BB962C8B-B14F-4D97-AF65-F5344CB8AC3E}">
        <p14:creationId xmlns:p14="http://schemas.microsoft.com/office/powerpoint/2010/main" val="3350835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4304" y="762094"/>
            <a:ext cx="7375161" cy="660088"/>
          </a:xfrm>
        </p:spPr>
        <p:txBody>
          <a:bodyPr anchor="b">
            <a:normAutofit/>
          </a:bodyPr>
          <a:lstStyle/>
          <a:p>
            <a:r>
              <a:rPr lang="cs-CZ" sz="3600" dirty="0">
                <a:solidFill>
                  <a:schemeClr val="tx2"/>
                </a:solidFill>
              </a:rPr>
              <a:t>Klíčová témata 2023/24		3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17417" y="0"/>
            <a:ext cx="2926583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93103" y="2092186"/>
            <a:ext cx="7466478" cy="3492769"/>
          </a:xfrm>
        </p:spPr>
        <p:txBody>
          <a:bodyPr>
            <a:norm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0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Digitalizace agend CZVV a případné připravované změny v oblasti přijímacích zkoušek, závěrečných zkoušek a maturitních zkoušek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0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Jednání s Bakaláři k propojení systémů</a:t>
            </a:r>
            <a:endParaRPr lang="cs-CZ" sz="2000" dirty="0">
              <a:solidFill>
                <a:schemeClr val="tx2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0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Podmínky zdravotní způsobilosti ke studiu některých oborů vzdělávání</a:t>
            </a:r>
            <a:r>
              <a:rPr lang="cs-CZ" sz="2000" dirty="0">
                <a:solidFill>
                  <a:schemeClr val="tx2"/>
                </a:solidFill>
              </a:rPr>
              <a:t> NV č. 211/2010 Sb., o soustavě oborů vzdělání v základním, středním a vyšším odborném vzdělávání)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2"/>
                </a:solidFill>
              </a:rPr>
              <a:t>Duální větev praktického vzdělávání </a:t>
            </a:r>
          </a:p>
          <a:p>
            <a:pPr marL="285750" indent="-285750"/>
            <a:r>
              <a:rPr lang="cs-CZ" sz="2000" dirty="0">
                <a:solidFill>
                  <a:schemeClr val="tx2"/>
                </a:solidFill>
              </a:rPr>
              <a:t>Inovace oborové soustavy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174211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10276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7D69C81-5AC7-57E2-D2C5-DC19247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304" y="435843"/>
            <a:ext cx="7375161" cy="576113"/>
          </a:xfrm>
        </p:spPr>
        <p:txBody>
          <a:bodyPr anchor="b">
            <a:normAutofit/>
          </a:bodyPr>
          <a:lstStyle/>
          <a:p>
            <a:pPr algn="ctr"/>
            <a:r>
              <a:rPr lang="cs-CZ" sz="3100" b="1" dirty="0">
                <a:solidFill>
                  <a:schemeClr val="tx2"/>
                </a:solidFill>
              </a:rPr>
              <a:t>Aktualizace v seznamu členů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17417" y="0"/>
            <a:ext cx="2926583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1E3661-AA25-5F15-94EA-8C5DFD1125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9188" y="1096347"/>
            <a:ext cx="8299579" cy="5285792"/>
          </a:xfrm>
        </p:spPr>
        <p:txBody>
          <a:bodyPr>
            <a:normAutofit/>
          </a:bodyPr>
          <a:lstStyle/>
          <a:p>
            <a:pPr lvl="0"/>
            <a:r>
              <a:rPr lang="cs-CZ" sz="2000" dirty="0">
                <a:solidFill>
                  <a:schemeClr val="tx2"/>
                </a:solidFill>
              </a:rPr>
              <a:t>Změny </a:t>
            </a:r>
            <a:r>
              <a:rPr lang="cs-CZ" sz="2000" dirty="0"/>
              <a:t>členů Rady A SPŠ ČR</a:t>
            </a:r>
          </a:p>
          <a:p>
            <a:pPr lvl="1"/>
            <a:r>
              <a:rPr lang="cs-CZ" sz="2000" dirty="0"/>
              <a:t>Pardubice</a:t>
            </a:r>
            <a:endParaRPr lang="en-GB" sz="2000" dirty="0"/>
          </a:p>
          <a:p>
            <a:pPr lvl="1"/>
            <a:r>
              <a:rPr lang="cs-CZ" sz="2000" dirty="0"/>
              <a:t>České Budějovice</a:t>
            </a:r>
            <a:endParaRPr lang="en-GB" sz="2000" dirty="0"/>
          </a:p>
          <a:p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>
                <a:solidFill>
                  <a:schemeClr val="tx2"/>
                </a:solidFill>
              </a:rPr>
              <a:t>Kontrola údajů členů v databázi Asociace</a:t>
            </a:r>
          </a:p>
          <a:p>
            <a:r>
              <a:rPr lang="cs-CZ" sz="2000" dirty="0">
                <a:solidFill>
                  <a:schemeClr val="tx2"/>
                </a:solidFill>
              </a:rPr>
              <a:t>Případné změny údajů domluvte s Jaruškou Buzkovou</a:t>
            </a:r>
          </a:p>
          <a:p>
            <a:r>
              <a:rPr lang="cs-CZ" sz="2000" dirty="0">
                <a:solidFill>
                  <a:schemeClr val="tx2"/>
                </a:solidFill>
              </a:rPr>
              <a:t>Preferujeme e-mailové kontakty v obecných formátech, např. </a:t>
            </a:r>
            <a:r>
              <a:rPr lang="cs-CZ" sz="2000" dirty="0">
                <a:solidFill>
                  <a:schemeClr val="tx2"/>
                </a:solidFill>
                <a:hlinkClick r:id="rId2"/>
              </a:rPr>
              <a:t>reditel@mssch.cz</a:t>
            </a:r>
            <a:r>
              <a:rPr lang="cs-CZ" sz="2000" dirty="0">
                <a:solidFill>
                  <a:schemeClr val="tx2"/>
                </a:solidFill>
              </a:rPr>
              <a:t>. Fungují i v případě personálních změn </a:t>
            </a:r>
            <a:r>
              <a:rPr lang="cs-CZ" sz="2000" dirty="0">
                <a:solidFill>
                  <a:schemeClr val="tx2"/>
                </a:solidFill>
                <a:sym typeface="Wingdings" pitchFamily="2" charset="2"/>
              </a:rPr>
              <a:t></a:t>
            </a:r>
            <a:endParaRPr lang="cs-CZ" sz="2000" dirty="0">
              <a:solidFill>
                <a:schemeClr val="tx2"/>
              </a:solidFill>
            </a:endParaRPr>
          </a:p>
          <a:p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>
                <a:solidFill>
                  <a:schemeClr val="tx2"/>
                </a:solidFill>
                <a:hlinkClick r:id="rId3"/>
              </a:rPr>
              <a:t>http://www.asps.cz/?strid=8</a:t>
            </a:r>
            <a:endParaRPr lang="cs-CZ" sz="2000" dirty="0">
              <a:solidFill>
                <a:schemeClr val="tx2"/>
              </a:solidFill>
            </a:endParaRPr>
          </a:p>
          <a:p>
            <a:endParaRPr lang="cs-CZ" sz="16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174211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9753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5845" y="448158"/>
            <a:ext cx="4685956" cy="507935"/>
          </a:xfrm>
        </p:spPr>
        <p:txBody>
          <a:bodyPr anchor="b">
            <a:normAutofit fontScale="90000"/>
          </a:bodyPr>
          <a:lstStyle/>
          <a:p>
            <a:r>
              <a:rPr lang="cs-CZ" sz="3100" b="1" dirty="0">
                <a:solidFill>
                  <a:schemeClr val="tx2"/>
                </a:solidFill>
              </a:rPr>
              <a:t>Stanovisko valné hromady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17417" y="0"/>
            <a:ext cx="2926583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53144" y="1072726"/>
            <a:ext cx="8010330" cy="4772903"/>
          </a:xfrm>
        </p:spPr>
        <p:txBody>
          <a:bodyPr>
            <a:normAutofit lnSpcReduction="10000"/>
          </a:bodyPr>
          <a:lstStyle/>
          <a:p>
            <a:r>
              <a:rPr lang="cs-CZ" sz="2000" dirty="0">
                <a:solidFill>
                  <a:schemeClr val="tx2"/>
                </a:solidFill>
              </a:rPr>
              <a:t>Projednání v odborných sekcích</a:t>
            </a:r>
          </a:p>
          <a:p>
            <a:r>
              <a:rPr lang="cs-CZ" sz="2000" dirty="0">
                <a:solidFill>
                  <a:schemeClr val="tx2"/>
                </a:solidFill>
              </a:rPr>
              <a:t>Vyjádření ve výstupu z jednání sekcí</a:t>
            </a:r>
          </a:p>
          <a:p>
            <a:pPr marL="0" indent="0">
              <a:buNone/>
            </a:pPr>
            <a:endParaRPr lang="cs-CZ" sz="20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sz="2000" b="1" dirty="0">
                <a:solidFill>
                  <a:schemeClr val="tx2"/>
                </a:solidFill>
              </a:rPr>
              <a:t>Prioritní témata:</a:t>
            </a:r>
          </a:p>
          <a:p>
            <a:r>
              <a:rPr lang="cs-CZ" sz="2000" dirty="0">
                <a:solidFill>
                  <a:schemeClr val="tx2"/>
                </a:solidFill>
              </a:rPr>
              <a:t>Připravovaná změna financování nepedagogických pracovníků</a:t>
            </a:r>
          </a:p>
          <a:p>
            <a:r>
              <a:rPr lang="cs-CZ" sz="2000" dirty="0">
                <a:solidFill>
                  <a:schemeClr val="tx2"/>
                </a:solidFill>
              </a:rPr>
              <a:t>Nastavení </a:t>
            </a:r>
            <a:r>
              <a:rPr lang="cs-CZ" sz="2000" dirty="0" err="1">
                <a:solidFill>
                  <a:schemeClr val="tx2"/>
                </a:solidFill>
              </a:rPr>
              <a:t>PHmax</a:t>
            </a:r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Podmínky zdravotní způsobilosti ke studiu některých oborů vzdělávání</a:t>
            </a:r>
            <a:r>
              <a:rPr lang="cs-CZ" sz="2000" dirty="0">
                <a:solidFill>
                  <a:schemeClr val="tx2"/>
                </a:solidFill>
              </a:rPr>
              <a:t> NV č. 211/2010 Sb., o soustavě oborů vzdělání v základním, středním a vyšším odborném vzdělávání)</a:t>
            </a:r>
          </a:p>
          <a:p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>
                <a:solidFill>
                  <a:schemeClr val="tx2"/>
                </a:solidFill>
              </a:rPr>
              <a:t>Návrhy na usnesení poslat e-mailem do 19 h</a:t>
            </a:r>
          </a:p>
          <a:p>
            <a:r>
              <a:rPr lang="cs-CZ" sz="2000" dirty="0">
                <a:solidFill>
                  <a:schemeClr val="tx2"/>
                </a:solidFill>
              </a:rPr>
              <a:t>Kontrola údajů členů v databázi Asociace</a:t>
            </a:r>
          </a:p>
          <a:p>
            <a:r>
              <a:rPr lang="cs-CZ" sz="2000" dirty="0">
                <a:solidFill>
                  <a:schemeClr val="tx2"/>
                </a:solidFill>
              </a:rPr>
              <a:t>Jednání krajské rady Pardubice  13:30 h Konferenční sál</a:t>
            </a:r>
          </a:p>
          <a:p>
            <a:pPr marL="0" indent="0">
              <a:buNone/>
            </a:pPr>
            <a:endParaRPr lang="cs-CZ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sz="15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sz="15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174211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07726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9682EF-2E6B-9DA6-A361-C3BB81ED9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2580"/>
          </a:xfrm>
        </p:spPr>
        <p:txBody>
          <a:bodyPr>
            <a:normAutofit/>
          </a:bodyPr>
          <a:lstStyle/>
          <a:p>
            <a:r>
              <a:rPr lang="cs-CZ" sz="3600" dirty="0"/>
              <a:t>Nové logo a webové stránky</a:t>
            </a:r>
          </a:p>
        </p:txBody>
      </p:sp>
      <p:pic>
        <p:nvPicPr>
          <p:cNvPr id="5" name="Obrázek 4" descr="Obsah obrázku text, Písmo, snímek obrazovky, logo&#10;&#10;Popis byl vytvořen automaticky">
            <a:extLst>
              <a:ext uri="{FF2B5EF4-FFF2-40B4-BE49-F238E27FC236}">
                <a16:creationId xmlns:a16="http://schemas.microsoft.com/office/drawing/2014/main" id="{BD507FF4-3753-E1FB-B35F-F4426CE776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272" y="1162621"/>
            <a:ext cx="3697455" cy="509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92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45A976A-8DE3-4B67-B94B-2044FDD12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EAAA1B9-2DDB-49C9-A037-A523D2F13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3504" y="457200"/>
            <a:ext cx="7934706" cy="1188720"/>
          </a:xfrm>
        </p:spPr>
        <p:txBody>
          <a:bodyPr>
            <a:normAutofit/>
          </a:bodyPr>
          <a:lstStyle/>
          <a:p>
            <a:r>
              <a:rPr lang="cs-CZ" sz="3500">
                <a:solidFill>
                  <a:schemeClr val="tx2"/>
                </a:solidFill>
              </a:rPr>
              <a:t>Jednání odborných sekcí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441F8D5-EBCE-4FB9-91A9-3425971C1F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553998" y="473861"/>
            <a:ext cx="3142400" cy="2037604"/>
            <a:chOff x="-305" y="-4155"/>
            <a:chExt cx="2514948" cy="2174333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A5E80E2-35F9-41F3-A2B8-A2F17D956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88BDEEE-0C30-49F3-8D05-B062EF890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21E0C27-19E6-45DC-B154-4934802074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3A55340-18E0-4A23-B406-BD1221643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8701F99-7E4C-4B92-A4B5-307CDFB7A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5047906"/>
            <a:ext cx="1809166" cy="1810094"/>
            <a:chOff x="-305" y="-1"/>
            <a:chExt cx="3832880" cy="2876136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41E616B-C319-43C1-9A9C-A2074B2E8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C86BD2B-CA73-48DF-9CC8-0152EA6B1B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9C1AA9D-3FCF-4B84-94D1-51F0E1517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D7CE92F-1DE7-4252-A62C-77ACF8C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695509882"/>
              </p:ext>
            </p:extLst>
          </p:nvPr>
        </p:nvGraphicFramePr>
        <p:xfrm>
          <a:off x="760445" y="1427584"/>
          <a:ext cx="7107102" cy="4682211"/>
        </p:xfrm>
        <a:graphic>
          <a:graphicData uri="http://schemas.openxmlformats.org/drawingml/2006/table">
            <a:tbl>
              <a:tblPr firstRow="1" bandRow="1">
                <a:noFill/>
                <a:tableStyleId>{69CF1AB2-1976-4502-BF36-3FF5EA218861}</a:tableStyleId>
              </a:tblPr>
              <a:tblGrid>
                <a:gridCol w="28735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3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9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5622">
                <a:tc>
                  <a:txBody>
                    <a:bodyPr/>
                    <a:lstStyle/>
                    <a:p>
                      <a:r>
                        <a:rPr lang="cs-CZ" sz="1600" b="0" cap="all" spc="150">
                          <a:solidFill>
                            <a:schemeClr val="lt1"/>
                          </a:solidFill>
                        </a:rPr>
                        <a:t>SEKCE</a:t>
                      </a:r>
                    </a:p>
                  </a:txBody>
                  <a:tcPr marL="141085" marR="141085" marT="141085" marB="14108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0" cap="all" spc="150">
                          <a:solidFill>
                            <a:schemeClr val="lt1"/>
                          </a:solidFill>
                        </a:rPr>
                        <a:t>MÍSTO</a:t>
                      </a:r>
                    </a:p>
                  </a:txBody>
                  <a:tcPr marL="141085" marR="141085" marT="141085" marB="14108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0" cap="all" spc="150">
                          <a:solidFill>
                            <a:schemeClr val="lt1"/>
                          </a:solidFill>
                        </a:rPr>
                        <a:t>ČAS</a:t>
                      </a:r>
                    </a:p>
                  </a:txBody>
                  <a:tcPr marL="141085" marR="141085" marT="141085" marB="14108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0410"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STROJÍRENSKÁ 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TECHNICKÝCH</a:t>
                      </a:r>
                      <a:r>
                        <a:rPr lang="cs-CZ" sz="2000" cap="none" spc="0" baseline="0" dirty="0">
                          <a:solidFill>
                            <a:schemeClr val="tx1"/>
                          </a:solidFill>
                        </a:rPr>
                        <a:t> LYCEÍ</a:t>
                      </a:r>
                      <a:endParaRPr lang="cs-CZ" sz="2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KONFERENČNÍ SÁL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14:00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923"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ELEKTROTECHNICKÁ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KONFERENČNÍ SÁL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16:00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1923"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CHEMICKÁ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Meeting </a:t>
                      </a:r>
                      <a:r>
                        <a:rPr lang="cs-CZ" sz="2000" cap="none" spc="0" dirty="0" err="1">
                          <a:solidFill>
                            <a:schemeClr val="tx1"/>
                          </a:solidFill>
                        </a:rPr>
                        <a:t>room</a:t>
                      </a:r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 3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19:00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1923"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STAVEBNÍ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 err="1">
                          <a:solidFill>
                            <a:schemeClr val="tx1"/>
                          </a:solidFill>
                        </a:rPr>
                        <a:t>Multi</a:t>
                      </a:r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 sál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14:00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50410"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DOPRAVNÍ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Meeting room 2</a:t>
                      </a:r>
                    </a:p>
                    <a:p>
                      <a:endParaRPr lang="cs-CZ" sz="2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13:00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393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7638" y="637762"/>
            <a:ext cx="7416372" cy="900131"/>
          </a:xfrm>
        </p:spPr>
        <p:txBody>
          <a:bodyPr anchor="t">
            <a:normAutofit/>
          </a:bodyPr>
          <a:lstStyle/>
          <a:p>
            <a:r>
              <a:rPr lang="cs-CZ" sz="3500" dirty="0"/>
              <a:t>35. Valná hromada asociace SPŠ ČR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97500" y="1408085"/>
            <a:ext cx="7875000" cy="5060449"/>
          </a:xfrm>
        </p:spPr>
        <p:txBody>
          <a:bodyPr>
            <a:normAutofit fontScale="77500" lnSpcReduction="20000"/>
          </a:bodyPr>
          <a:lstStyle/>
          <a:p>
            <a:r>
              <a:rPr lang="cs-CZ" sz="2400" dirty="0"/>
              <a:t>Volby předsedy a místopředsedy pro období 2024-29</a:t>
            </a:r>
          </a:p>
          <a:p>
            <a:pPr marL="457200" lvl="1" indent="0">
              <a:buNone/>
            </a:pPr>
            <a:r>
              <a:rPr lang="cs-CZ" sz="2000" dirty="0"/>
              <a:t>Návrh Rady A SPŠ ČR:</a:t>
            </a:r>
          </a:p>
          <a:p>
            <a:pPr lvl="1"/>
            <a:r>
              <a:rPr lang="cs-CZ" sz="2000" dirty="0"/>
              <a:t>Předseda 		Ing. Jiří Zajíček</a:t>
            </a:r>
          </a:p>
          <a:p>
            <a:pPr lvl="1"/>
            <a:r>
              <a:rPr lang="cs-CZ" sz="2000" dirty="0"/>
              <a:t>Místopředseda 	PaedDr. Tomáš Hlaváč</a:t>
            </a:r>
          </a:p>
          <a:p>
            <a:r>
              <a:rPr lang="cs-CZ" sz="2400" dirty="0"/>
              <a:t>Změny členské základny A SPŠ ČR</a:t>
            </a:r>
          </a:p>
          <a:p>
            <a:pPr lvl="0"/>
            <a:r>
              <a:rPr lang="cs-CZ" sz="2400" dirty="0"/>
              <a:t>Projednání a schválení výsledků hospodaření v roce 2023</a:t>
            </a:r>
          </a:p>
          <a:p>
            <a:r>
              <a:rPr lang="cs-CZ" sz="2400" dirty="0"/>
              <a:t>Zpráva Dozorčí rady o hospodaření</a:t>
            </a:r>
          </a:p>
          <a:p>
            <a:pPr lvl="0"/>
            <a:r>
              <a:rPr lang="cs-CZ" sz="2400" dirty="0"/>
              <a:t>Projednání a schválení rozpočtu pro rok 2025</a:t>
            </a:r>
          </a:p>
          <a:p>
            <a:pPr lvl="0"/>
            <a:endParaRPr lang="cs-CZ" sz="2400" dirty="0"/>
          </a:p>
          <a:p>
            <a:pPr lvl="0"/>
            <a:r>
              <a:rPr lang="cs-CZ" sz="2400" dirty="0"/>
              <a:t>Změna členů Rady A SPŠ ČR</a:t>
            </a:r>
          </a:p>
          <a:p>
            <a:pPr marL="0" indent="0" rtl="0">
              <a:buNone/>
            </a:pPr>
            <a:r>
              <a:rPr lang="cs-CZ" sz="2400" dirty="0"/>
              <a:t>Pardubický kraj</a:t>
            </a:r>
          </a:p>
          <a:p>
            <a:pPr marL="0" indent="0" rtl="0">
              <a:buNone/>
            </a:pPr>
            <a:r>
              <a:rPr lang="cs-CZ" sz="2400" dirty="0"/>
              <a:t>	Mgr. Jan Kovář, </a:t>
            </a:r>
          </a:p>
          <a:p>
            <a:pPr marL="0" indent="0" rtl="0">
              <a:buNone/>
            </a:pPr>
            <a:r>
              <a:rPr lang="cs-CZ" sz="2400" dirty="0"/>
              <a:t>	SŠ technická a dopravní Gustava Habrmana, Česká Třebová</a:t>
            </a:r>
            <a:endParaRPr lang="en-GB" sz="2400" dirty="0"/>
          </a:p>
          <a:p>
            <a:pPr marL="0" indent="0" rtl="0">
              <a:buNone/>
            </a:pPr>
            <a:r>
              <a:rPr lang="cs-CZ" sz="2400" dirty="0"/>
              <a:t>Jihočeský kraj</a:t>
            </a:r>
          </a:p>
          <a:p>
            <a:pPr marL="0" indent="0" rtl="0">
              <a:buNone/>
            </a:pPr>
            <a:r>
              <a:rPr lang="cs-CZ" sz="16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	</a:t>
            </a:r>
            <a:r>
              <a:rPr lang="cs-CZ" sz="2400" dirty="0"/>
              <a:t>RNDr. Vladimír Kostka</a:t>
            </a:r>
          </a:p>
          <a:p>
            <a:pPr marL="0" indent="0" rtl="0">
              <a:buNone/>
            </a:pPr>
            <a:r>
              <a:rPr lang="cs-CZ" sz="2400" dirty="0"/>
              <a:t>	Střední průmyslová škola stavební, České Budějovice</a:t>
            </a:r>
            <a:endParaRPr lang="en-GB" sz="2400" dirty="0"/>
          </a:p>
          <a:p>
            <a:pPr lvl="0"/>
            <a:endParaRPr lang="cs-CZ" sz="2400" dirty="0"/>
          </a:p>
          <a:p>
            <a:pPr lvl="0"/>
            <a:endParaRPr lang="cs-CZ" sz="2100" dirty="0"/>
          </a:p>
          <a:p>
            <a:pPr marL="0" lvl="0" indent="0">
              <a:buNone/>
            </a:pPr>
            <a:endParaRPr lang="cs-CZ" sz="2100" dirty="0"/>
          </a:p>
          <a:p>
            <a:endParaRPr lang="cs-CZ" sz="2100" dirty="0"/>
          </a:p>
        </p:txBody>
      </p:sp>
    </p:spTree>
    <p:extLst>
      <p:ext uri="{BB962C8B-B14F-4D97-AF65-F5344CB8AC3E}">
        <p14:creationId xmlns:p14="http://schemas.microsoft.com/office/powerpoint/2010/main" val="1343525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A775DC-9BEF-6F5F-6960-7B9E8D1A1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600" y="116632"/>
            <a:ext cx="7416372" cy="900131"/>
          </a:xfrm>
        </p:spPr>
        <p:txBody>
          <a:bodyPr anchor="t">
            <a:normAutofit/>
          </a:bodyPr>
          <a:lstStyle/>
          <a:p>
            <a:r>
              <a:rPr lang="cs-CZ" sz="3500"/>
              <a:t>Změny členské základny A SPŠ ČR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B8930428-CF47-051C-6818-40D8AE46F70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649" y="839755"/>
            <a:ext cx="8836090" cy="5472404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Zrušili členství: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"/>
              <a:tabLst>
                <a:tab pos="266700" algn="l"/>
              </a:tabLst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Střední průmyslová škola strojní a elektrotechnická, Dukelská 132, České Budějovice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266700" algn="l"/>
              </a:tabLst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Obchodní akademie a Střední odborná škola generála Františka Fajta, Louny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cs-C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Nové školy: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"/>
              <a:tabLst>
                <a:tab pos="266700" algn="l"/>
              </a:tabLst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Střední škola polytechnická Brno, Jílová 164/36g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266700" algn="l"/>
              </a:tabLst>
            </a:pP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Střední škola spojů a informatiky, </a:t>
            </a:r>
            <a:r>
              <a:rPr lang="cs-CZ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Bydlinského</a:t>
            </a:r>
            <a:r>
              <a:rPr lang="cs-C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2474, Tábor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 dnešnímu dni je v Asociaci celkem 137 členských škol.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63309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6138" y="174032"/>
            <a:ext cx="7631723" cy="11118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5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Zpráva</a:t>
            </a:r>
            <a:r>
              <a:rPr lang="en-US" sz="3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o </a:t>
            </a:r>
            <a:r>
              <a:rPr lang="en-US" sz="35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hospodaření</a:t>
            </a:r>
            <a:r>
              <a:rPr lang="cs-CZ" sz="3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2023</a:t>
            </a:r>
            <a:endParaRPr lang="en-US" sz="35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BE7FAE4F-D4D2-37B6-F1BC-4C2DB002C1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04044"/>
              </p:ext>
            </p:extLst>
          </p:nvPr>
        </p:nvGraphicFramePr>
        <p:xfrm>
          <a:off x="810705" y="1432875"/>
          <a:ext cx="7378426" cy="4871672"/>
        </p:xfrm>
        <a:graphic>
          <a:graphicData uri="http://schemas.openxmlformats.org/drawingml/2006/table">
            <a:tbl>
              <a:tblPr firstRow="1" firstCol="1" bandRow="1" bandCol="1">
                <a:tableStyleId>{F5AB1C69-6EDB-4FF4-983F-18BD219EF322}</a:tableStyleId>
              </a:tblPr>
              <a:tblGrid>
                <a:gridCol w="5063990">
                  <a:extLst>
                    <a:ext uri="{9D8B030D-6E8A-4147-A177-3AD203B41FA5}">
                      <a16:colId xmlns:a16="http://schemas.microsoft.com/office/drawing/2014/main" val="4125950365"/>
                    </a:ext>
                  </a:extLst>
                </a:gridCol>
                <a:gridCol w="2314436">
                  <a:extLst>
                    <a:ext uri="{9D8B030D-6E8A-4147-A177-3AD203B41FA5}">
                      <a16:colId xmlns:a16="http://schemas.microsoft.com/office/drawing/2014/main" val="1907088858"/>
                    </a:ext>
                  </a:extLst>
                </a:gridCol>
              </a:tblGrid>
              <a:tr h="566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300" dirty="0">
                          <a:effectLst/>
                        </a:rPr>
                        <a:t> </a:t>
                      </a:r>
                      <a:endParaRPr lang="cs-CZ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173" marR="1331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300">
                          <a:effectLst/>
                        </a:rPr>
                        <a:t>Kč</a:t>
                      </a:r>
                      <a:endParaRPr lang="cs-CZ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173" marR="133173" marT="0" marB="0"/>
                </a:tc>
                <a:extLst>
                  <a:ext uri="{0D108BD9-81ED-4DB2-BD59-A6C34878D82A}">
                    <a16:rowId xmlns:a16="http://schemas.microsoft.com/office/drawing/2014/main" val="2795588888"/>
                  </a:ext>
                </a:extLst>
              </a:tr>
              <a:tr h="1076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Zůstatek prostředků ke dni 31. 12. 2022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906 053,96 Kč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5314268"/>
                  </a:ext>
                </a:extLst>
              </a:tr>
              <a:tr h="1076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Příjmy asociace od 1. 1. 2023 do 31. 12. 2023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1 040 934,00 Kč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2168915"/>
                  </a:ext>
                </a:extLst>
              </a:tr>
              <a:tr h="1076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Výdaje asociace od 1. 1. 2023 do 31. 12. 2023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524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1 024 335,27 Kč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04547721"/>
                  </a:ext>
                </a:extLst>
              </a:tr>
              <a:tr h="1076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Zůstatek prostředků ke dni 31. 12. 2023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922 652,69 Kč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794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2967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6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184805"/>
            <a:ext cx="7886700" cy="57661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cs-CZ" sz="4500" dirty="0"/>
              <a:t>N</a:t>
            </a:r>
            <a:r>
              <a:rPr lang="en-US" sz="45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ávrh</a:t>
            </a:r>
            <a:r>
              <a:rPr lang="en-US" sz="4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5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rozpočtu</a:t>
            </a:r>
            <a:r>
              <a:rPr lang="en-US" sz="4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 SPŠ 202</a:t>
            </a:r>
            <a:r>
              <a:rPr lang="cs-CZ" sz="4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5</a:t>
            </a:r>
            <a:endParaRPr lang="en-US" sz="45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ECAD5F1C-B47B-A9A5-1D07-0B7E9E100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437906"/>
              </p:ext>
            </p:extLst>
          </p:nvPr>
        </p:nvGraphicFramePr>
        <p:xfrm>
          <a:off x="395536" y="836712"/>
          <a:ext cx="8482246" cy="508952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92885">
                  <a:extLst>
                    <a:ext uri="{9D8B030D-6E8A-4147-A177-3AD203B41FA5}">
                      <a16:colId xmlns:a16="http://schemas.microsoft.com/office/drawing/2014/main" val="3299670822"/>
                    </a:ext>
                  </a:extLst>
                </a:gridCol>
                <a:gridCol w="1619594">
                  <a:extLst>
                    <a:ext uri="{9D8B030D-6E8A-4147-A177-3AD203B41FA5}">
                      <a16:colId xmlns:a16="http://schemas.microsoft.com/office/drawing/2014/main" val="2985627505"/>
                    </a:ext>
                  </a:extLst>
                </a:gridCol>
                <a:gridCol w="1875416">
                  <a:extLst>
                    <a:ext uri="{9D8B030D-6E8A-4147-A177-3AD203B41FA5}">
                      <a16:colId xmlns:a16="http://schemas.microsoft.com/office/drawing/2014/main" val="2114027431"/>
                    </a:ext>
                  </a:extLst>
                </a:gridCol>
                <a:gridCol w="1594351">
                  <a:extLst>
                    <a:ext uri="{9D8B030D-6E8A-4147-A177-3AD203B41FA5}">
                      <a16:colId xmlns:a16="http://schemas.microsoft.com/office/drawing/2014/main" val="4217869660"/>
                    </a:ext>
                  </a:extLst>
                </a:gridCol>
              </a:tblGrid>
              <a:tr h="218927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</a:rPr>
                        <a:t> ROZPOČET Asociace SPŠ ČR na rok 2025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689" marR="2689" marT="2689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5539915"/>
                  </a:ext>
                </a:extLst>
              </a:tr>
              <a:tr h="565996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689" marR="2689" marT="26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689" marR="2689" marT="26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rok 2024 schválený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2025 návrh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38078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počáteční stav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926 000,00</a:t>
                      </a:r>
                      <a:endParaRPr lang="cs-CZ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685 200,00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05648222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1607417"/>
                  </a:ext>
                </a:extLst>
              </a:tr>
              <a:tr h="565996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příjmy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příspěvek  a ostatní příjmy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990 000,00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1 050 000,00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36631963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celkem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1 916 000,00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1 735 200,00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48886867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99763305"/>
                  </a:ext>
                </a:extLst>
              </a:tr>
              <a:tr h="565996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smlouvy, kancelář, předseda, DPP,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krajské rady a ved. sekcí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476 000,00</a:t>
                      </a:r>
                      <a:endParaRPr lang="pl-PL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476 000,00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58438152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valná hromada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650 000,00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670 000,00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03109141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poplatky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37054683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krajské rady pohoštění, režie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89704420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poplatek CZESHA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400 Kč/člena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54 800,00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54 800,00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1162890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celkem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1 230 800,00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1 240 800,00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84105690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600" b="1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83043435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zůstatek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685 200,00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494 400,00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36386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79272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A654E3DB-915A-BAAC-BEBD-5D3952236132}"/>
              </a:ext>
            </a:extLst>
          </p:cNvPr>
          <p:cNvSpPr txBox="1"/>
          <p:nvPr/>
        </p:nvSpPr>
        <p:spPr>
          <a:xfrm>
            <a:off x="359229" y="2010748"/>
            <a:ext cx="8593493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Valná hromada projednala výroční zprávu za kalendářní rok 2023 předloženou Dozorčí radou Asociace a schvaluje výsledky hospodaření za rok 2023. Výroční zpráva je přílohou tohoto usnesení. (Příloha 1 – výroční zpráva za rok 2023) </a:t>
            </a:r>
          </a:p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Výsledky hlasování: pro 129 proti 0 zdržel se 0 </a:t>
            </a:r>
          </a:p>
          <a:p>
            <a:endParaRPr lang="cs-CZ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Valná hromada schvaluje návrh rozpočtu Asociace pro rok 2025. (Příloha – schválený rozpočet pro rok 2025) </a:t>
            </a:r>
          </a:p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Výsledky hlasování: pro 129 proti 0 zdržel se 0 </a:t>
            </a:r>
          </a:p>
          <a:p>
            <a:endParaRPr lang="cs-CZ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Valná hromada bere na vědomí změnu členů Rady v Libereckém </a:t>
            </a:r>
            <a:r>
              <a:rPr lang="cs-CZ" sz="20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</a:rPr>
              <a:t>a </a:t>
            </a:r>
            <a:r>
              <a:rPr lang="cs-CZ" sz="2000">
                <a:solidFill>
                  <a:srgbClr val="000000"/>
                </a:solidFill>
                <a:latin typeface="Times New Roman" panose="02020603050405020304" pitchFamily="18" charset="0"/>
              </a:rPr>
              <a:t>Jihočeském</a:t>
            </a:r>
            <a:r>
              <a:rPr lang="cs-CZ" sz="20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kraji.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02974357-2D3E-F699-5F8C-C5A49E660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668" y="637763"/>
            <a:ext cx="7417348" cy="141314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cs-CZ" sz="3500" kern="1200" dirty="0">
                <a:latin typeface="+mj-lt"/>
                <a:ea typeface="+mj-ea"/>
                <a:cs typeface="+mj-cs"/>
              </a:rPr>
              <a:t>Usnesení 35. Valné hromady </a:t>
            </a:r>
            <a:br>
              <a:rPr lang="cs-CZ" sz="3500" kern="1200" dirty="0">
                <a:latin typeface="+mj-lt"/>
                <a:ea typeface="+mj-ea"/>
                <a:cs typeface="+mj-cs"/>
              </a:rPr>
            </a:br>
            <a:r>
              <a:rPr lang="cs-CZ" sz="3500" kern="1200" dirty="0">
                <a:latin typeface="+mj-lt"/>
                <a:ea typeface="+mj-ea"/>
                <a:cs typeface="+mj-cs"/>
              </a:rPr>
              <a:t>Asociace SPŠ ČR ze dne 8. a 9.10.2024</a:t>
            </a:r>
          </a:p>
        </p:txBody>
      </p:sp>
    </p:spTree>
    <p:extLst>
      <p:ext uri="{BB962C8B-B14F-4D97-AF65-F5344CB8AC3E}">
        <p14:creationId xmlns:p14="http://schemas.microsoft.com/office/powerpoint/2010/main" val="310926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8279156" cy="4610682"/>
          </a:xfrm>
        </p:spPr>
        <p:txBody>
          <a:bodyPr/>
          <a:lstStyle/>
          <a:p>
            <a:r>
              <a:rPr lang="cs-CZ" dirty="0"/>
              <a:t>Zásadní stanoviska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K odborným tématům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přijatá 35. valnou hromadou A SPŠ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5229200"/>
            <a:ext cx="7772870" cy="562000"/>
          </a:xfrm>
        </p:spPr>
        <p:txBody>
          <a:bodyPr/>
          <a:lstStyle/>
          <a:p>
            <a:pPr marL="0" indent="0" algn="ctr">
              <a:buNone/>
            </a:pPr>
            <a:r>
              <a:rPr lang="cs-CZ"/>
              <a:t>Jsou součástí usnesení Valné Hromady</a:t>
            </a:r>
          </a:p>
        </p:txBody>
      </p:sp>
    </p:spTree>
    <p:extLst>
      <p:ext uri="{BB962C8B-B14F-4D97-AF65-F5344CB8AC3E}">
        <p14:creationId xmlns:p14="http://schemas.microsoft.com/office/powerpoint/2010/main" val="32545758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568952" cy="62646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Příští 36. jednání VH Asociace SPŠ </a:t>
            </a:r>
          </a:p>
          <a:p>
            <a:pPr marL="0" indent="0" algn="ctr">
              <a:buNone/>
            </a:pPr>
            <a:endParaRPr lang="cs-CZ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endParaRPr lang="cs-CZ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r>
              <a:rPr lang="cs-CZ" dirty="0"/>
              <a:t>Termín: 	6. </a:t>
            </a:r>
            <a:r>
              <a:rPr lang="cs-CZ"/>
              <a:t>– 8.10. 2025</a:t>
            </a:r>
            <a:endParaRPr lang="cs-CZ" dirty="0"/>
          </a:p>
          <a:p>
            <a:endParaRPr lang="cs-CZ" dirty="0"/>
          </a:p>
          <a:p>
            <a:r>
              <a:rPr lang="cs-CZ" dirty="0"/>
              <a:t>Místo: 	Hotel Horal</a:t>
            </a:r>
            <a:r>
              <a:rPr lang="en-US" dirty="0"/>
              <a:t>, </a:t>
            </a:r>
            <a:r>
              <a:rPr lang="cs-CZ" dirty="0"/>
              <a:t>Špindlerův Mlýn. 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31322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3920</TotalTime>
  <Words>1184</Words>
  <Application>Microsoft Office PowerPoint</Application>
  <PresentationFormat>Předvádění na obrazovce (4:3)</PresentationFormat>
  <Paragraphs>244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verdana</vt:lpstr>
      <vt:lpstr>Wingdings</vt:lpstr>
      <vt:lpstr>Motiv Office</vt:lpstr>
      <vt:lpstr>Metodický seminář        a  35. valná hromada </vt:lpstr>
      <vt:lpstr>Program jednání</vt:lpstr>
      <vt:lpstr>Odpolední blok jednání</vt:lpstr>
      <vt:lpstr>Prezentace aplikace PowerPoint</vt:lpstr>
      <vt:lpstr>Klíčová témata 2023/24  1</vt:lpstr>
      <vt:lpstr>Klíčová témata 2023/24  2</vt:lpstr>
      <vt:lpstr>Klíčová témata 2023/24  3</vt:lpstr>
      <vt:lpstr>Aktualizace v seznamu členů</vt:lpstr>
      <vt:lpstr>Stanovisko valné hromady</vt:lpstr>
      <vt:lpstr>Nové logo a webové stránky</vt:lpstr>
      <vt:lpstr>Jednání odborných sekcí</vt:lpstr>
      <vt:lpstr>35. Valná hromada asociace SPŠ ČR</vt:lpstr>
      <vt:lpstr>Změny členské základny A SPŠ ČR</vt:lpstr>
      <vt:lpstr>Zpráva o hospodaření 2023</vt:lpstr>
      <vt:lpstr>Návrh rozpočtu A SPŠ 2025</vt:lpstr>
      <vt:lpstr>Usnesení 35. Valné hromady  Asociace SPŠ ČR ze dne 8. a 9.10.2024</vt:lpstr>
      <vt:lpstr>Zásadní stanoviska   K odborným tématům   přijatá 35. valnou hromadou A SPŠ</vt:lpstr>
      <vt:lpstr>Prezentace aplikace PowerPoint</vt:lpstr>
    </vt:vector>
  </TitlesOfParts>
  <Company>MSSCH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Zajicek Jiri</dc:creator>
  <cp:lastModifiedBy>Jiří Zajíček</cp:lastModifiedBy>
  <cp:revision>3</cp:revision>
  <dcterms:created xsi:type="dcterms:W3CDTF">2012-09-25T09:33:19Z</dcterms:created>
  <dcterms:modified xsi:type="dcterms:W3CDTF">2024-10-09T13:46:19Z</dcterms:modified>
</cp:coreProperties>
</file>