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.jpg"/>
  <Default Extension="png" ContentType="image/png"/>
  <Default Extension="emf" ContentType="image/x-emf"/>
  <Default Extension="rels" ContentType="application/vnd.openxmlformats-package.relationship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ink/ink1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.xml" ContentType="application/inkml+xml"/>
  <Override PartName="/ppt/ink/ink20.xml" ContentType="application/inkml+xml"/>
  <Override PartName="/ppt/ink/ink21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434" r:id="rId3"/>
    <p:sldId id="496" r:id="rId5"/>
    <p:sldId id="530" r:id="rId6"/>
    <p:sldId id="516" r:id="rId7"/>
    <p:sldId id="511" r:id="rId8"/>
    <p:sldId id="500" r:id="rId9"/>
    <p:sldId id="508" r:id="rId10"/>
    <p:sldId id="503" r:id="rId11"/>
    <p:sldId id="523" r:id="rId12"/>
    <p:sldId id="524" r:id="rId13"/>
    <p:sldId id="525" r:id="rId14"/>
    <p:sldId id="526" r:id="rId15"/>
    <p:sldId id="519" r:id="rId16"/>
    <p:sldId id="291" r:id="rId17"/>
    <p:sldId id="290" r:id="rId18"/>
    <p:sldId id="2622" r:id="rId19"/>
    <p:sldId id="2619" r:id="rId20"/>
    <p:sldId id="2621" r:id="rId21"/>
    <p:sldId id="498" r:id="rId22"/>
    <p:sldId id="514" r:id="rId23"/>
    <p:sldId id="515" r:id="rId24"/>
    <p:sldId id="438" r:id="rId25"/>
    <p:sldId id="471" r:id="rId26"/>
    <p:sldId id="437" r:id="rId27"/>
    <p:sldId id="513" r:id="rId28"/>
    <p:sldId id="518" r:id="rId29"/>
    <p:sldId id="495" r:id="rId30"/>
    <p:sldId id="504" r:id="rId31"/>
    <p:sldId id="506" r:id="rId32"/>
    <p:sldId id="505" r:id="rId33"/>
    <p:sldId id="493" r:id="rId34"/>
    <p:sldId id="507" r:id="rId35"/>
    <p:sldId id="494" r:id="rId36"/>
    <p:sldId id="528" r:id="rId37"/>
    <p:sldId id="527" r:id="rId38"/>
    <p:sldId id="257" r:id="rId39"/>
    <p:sldId id="259" r:id="rId40"/>
    <p:sldId id="517" r:id="rId41"/>
    <p:sldId id="410" r:id="rId42"/>
    <p:sldId id="462" r:id="rId43"/>
    <p:sldId id="469" r:id="rId44"/>
    <p:sldId id="468" r:id="rId45"/>
    <p:sldId id="487" r:id="rId46"/>
    <p:sldId id="491" r:id="rId47"/>
    <p:sldId id="520" r:id="rId48"/>
    <p:sldId id="461" r:id="rId49"/>
  </p:sldIdLst>
  <p:sldSz cx="12192000" cy="6858000"/>
  <p:notesSz cx="6797675" cy="992632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Tmavý vzhled" id="{5D17C389-D887-DB46-BB98-F62E6D5AFF22}">
          <p14:sldIdLst/>
        </p14:section>
        <p14:section name="Světlý vzhled" id="{847CB7C1-D25C-C94A-90F9-9FA2FE0242E5}">
          <p14:sldIdLst>
            <p14:sldId id="434"/>
            <p14:sldId id="496"/>
            <p14:sldId id="530"/>
            <p14:sldId id="516"/>
            <p14:sldId id="511"/>
            <p14:sldId id="500"/>
            <p14:sldId id="508"/>
            <p14:sldId id="503"/>
            <p14:sldId id="523"/>
            <p14:sldId id="524"/>
            <p14:sldId id="525"/>
            <p14:sldId id="526"/>
            <p14:sldId id="519"/>
            <p14:sldId id="291"/>
            <p14:sldId id="290"/>
            <p14:sldId id="2622"/>
            <p14:sldId id="2619"/>
            <p14:sldId id="2621"/>
            <p14:sldId id="498"/>
            <p14:sldId id="514"/>
            <p14:sldId id="515"/>
            <p14:sldId id="438"/>
            <p14:sldId id="471"/>
            <p14:sldId id="437"/>
            <p14:sldId id="513"/>
            <p14:sldId id="518"/>
            <p14:sldId id="495"/>
            <p14:sldId id="504"/>
            <p14:sldId id="506"/>
            <p14:sldId id="505"/>
            <p14:sldId id="493"/>
            <p14:sldId id="507"/>
            <p14:sldId id="494"/>
            <p14:sldId id="528"/>
            <p14:sldId id="527"/>
            <p14:sldId id="257"/>
            <p14:sldId id="259"/>
            <p14:sldId id="517"/>
            <p14:sldId id="410"/>
            <p14:sldId id="462"/>
            <p14:sldId id="469"/>
            <p14:sldId id="468"/>
            <p14:sldId id="487"/>
            <p14:sldId id="491"/>
            <p14:sldId id="520"/>
            <p14:sldId id="461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AA00"/>
    <a:srgbClr val="007339"/>
    <a:srgbClr val="FCF9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252" autoAdjust="0"/>
    <p:restoredTop sz="89688" autoAdjust="0"/>
  </p:normalViewPr>
  <p:slideViewPr>
    <p:cSldViewPr snapToGrid="0">
      <p:cViewPr varScale="1">
        <p:scale>
          <a:sx n="100" d="100"/>
          <a:sy n="100" d="100"/>
        </p:scale>
        <p:origin x="864" y="8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85" d="100"/>
        <a:sy n="85" d="100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8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5" Type="http://schemas.openxmlformats.org/officeDocument/2006/relationships/customXml" Target="../customXml/item3.xml"/><Relationship Id="rId54" Type="http://schemas.openxmlformats.org/officeDocument/2006/relationships/customXml" Target="../customXml/item2.xml"/><Relationship Id="rId53" Type="http://schemas.openxmlformats.org/officeDocument/2006/relationships/customXml" Target="../customXml/item1.xml"/><Relationship Id="rId52" Type="http://schemas.openxmlformats.org/officeDocument/2006/relationships/tableStyles" Target="tableStyles.xml"/><Relationship Id="rId51" Type="http://schemas.openxmlformats.org/officeDocument/2006/relationships/viewProps" Target="viewProps.xml"/><Relationship Id="rId50" Type="http://schemas.openxmlformats.org/officeDocument/2006/relationships/presProps" Target="presProps.xml"/><Relationship Id="rId5" Type="http://schemas.openxmlformats.org/officeDocument/2006/relationships/slide" Target="slides/slide2.xml"/><Relationship Id="rId49" Type="http://schemas.openxmlformats.org/officeDocument/2006/relationships/slide" Target="slides/slide46.xml"/><Relationship Id="rId48" Type="http://schemas.openxmlformats.org/officeDocument/2006/relationships/slide" Target="slides/slide45.xml"/><Relationship Id="rId47" Type="http://schemas.openxmlformats.org/officeDocument/2006/relationships/slide" Target="slides/slide44.xml"/><Relationship Id="rId46" Type="http://schemas.openxmlformats.org/officeDocument/2006/relationships/slide" Target="slides/slide43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notesMaster" Target="notesMasters/notesMaster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2147480000" min="-2147480000" units="cm"/>
          <inkml:channel name="Y" type="integer" max="2147480000" min="-2147480000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10T16:04:01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0.000 0.000 8192,'0.000'0.000'0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2147480000" min="-2147480000" units="cm"/>
          <inkml:channel name="Y" type="integer" max="2147480000" min="-2147480000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10T16:04:01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0.000 0.000 8192,'0.000'0.000'0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2147480000" min="-2147480000" units="cm"/>
          <inkml:channel name="Y" type="integer" max="2147480000" min="-2147480000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10T16:04:01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0.000 0.000 8192,'0.000'0.000'0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2147480000" min="-2147480000" units="cm"/>
          <inkml:channel name="Y" type="integer" max="2147480000" min="-2147480000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10T16:04:01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0.000 0.000 8192,'0.000'0.000'0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2147480000" min="-2147480000" units="cm"/>
          <inkml:channel name="Y" type="integer" max="2147480000" min="-2147480000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10T16:04:01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0.000 0.000 8192,'0.000'0.000'0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2147480000" min="-2147480000" units="cm"/>
          <inkml:channel name="Y" type="integer" max="2147480000" min="-2147480000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10T16:04:01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0.000 0.000 8192,'0.000'0.000'0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2147480000" min="-2147480000" units="cm"/>
          <inkml:channel name="Y" type="integer" max="2147480000" min="-2147480000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10T16:04:01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0.000 0.000 8192,'0.000'0.000'0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ax="2147480000" min="-2147480000" units="cm"/>
          <inkml:channel name="Y" type="integer" max="2147480000" min="-2147480000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10T16:04:01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0.000 0.000 8192,'0.000'0.000'0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ax="2147480000" min="-2147480000" units="cm"/>
          <inkml:channel name="Y" type="integer" max="2147480000" min="-2147480000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10T16:04:01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0.000 0.000 8192,'0.000'0.000'0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ax="2147480000" min="-2147480000" units="cm"/>
          <inkml:channel name="Y" type="integer" max="2147480000" min="-2147480000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10T16:04:01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0.000 0.000 8192,'0.000'0.000'0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ax="2147480000" min="-2147480000" units="cm"/>
          <inkml:channel name="Y" type="integer" max="2147480000" min="-2147480000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10T16:04:01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0.000 0.000 8192,'0.000'0.000'0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ax="2147480000" min="-2147480000" units="cm"/>
          <inkml:channel name="Y" type="integer" max="2147480000" min="-2147480000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10T16:04:01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0.000 0.000 8192,'0.000'0.000'0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ax="2147480000" min="-2147480000" units="cm"/>
          <inkml:channel name="Y" type="integer" max="2147480000" min="-2147480000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10T16:04:01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0.000 0.000 8192,'0.000'0.000'0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ax="2147480000" min="-2147480000" units="cm"/>
          <inkml:channel name="Y" type="integer" max="2147480000" min="-2147480000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10T16:04:01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0.000 0.000 8192,'0.000'0.000'0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ax="2147480000" min="-2147480000" units="cm"/>
          <inkml:channel name="Y" type="integer" max="2147480000" min="-2147480000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10T16:04:01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0.000 0.000 8192,'0.000'0.000'0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ax="2147480000" min="-2147480000" units="cm"/>
          <inkml:channel name="Y" type="integer" max="2147480000" min="-2147480000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10T16:04:01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0.000 0.000 8192,'0.000'0.000'0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ax="2147480000" min="-2147480000" units="cm"/>
          <inkml:channel name="Y" type="integer" max="2147480000" min="-2147480000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10T16:04:01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0.000 0.000 8192,'0.000'0.000'0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ax="2147480000" min="-2147480000" units="cm"/>
          <inkml:channel name="Y" type="integer" max="2147480000" min="-2147480000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10T16:04:01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0.000 0.000 8192,'0.000'0.000'0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ax="2147480000" min="-2147480000" units="cm"/>
          <inkml:channel name="Y" type="integer" max="2147480000" min="-2147480000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10T16:04:01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0.000 0.000 8192,'0.000'0.000'0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ax="2147480000" min="-2147480000" units="cm"/>
          <inkml:channel name="Y" type="integer" max="2147480000" min="-2147480000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10T16:04:01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0.000 0.000 8192,'0.000'0.000'0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ax="2147480000" min="-2147480000" units="cm"/>
          <inkml:channel name="Y" type="integer" max="2147480000" min="-2147480000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10T16:04:01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0.000 0.000 8192,'0.000'0.000'0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Arial" panose="020B0604020202020204" pitchFamily="34" charset="0"/>
              </a:defRPr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Arial" panose="020B0604020202020204" pitchFamily="34" charset="0"/>
              </a:defRPr>
            </a:lvl1pPr>
          </a:lstStyle>
          <a:p>
            <a:fld id="{DEE7B8BB-D9D6-467F-9994-F012167BAEAE}" type="datetimeFigureOut">
              <a:rPr lang="cs-CZ" smtClean="0"/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  <a:endParaRPr lang="cs-CZ"/>
          </a:p>
          <a:p>
            <a:pPr lvl="1"/>
            <a:r>
              <a:rPr lang="cs-CZ"/>
              <a:t>Druhá úroveň</a:t>
            </a:r>
            <a:endParaRPr lang="cs-CZ"/>
          </a:p>
          <a:p>
            <a:pPr lvl="2"/>
            <a:r>
              <a:rPr lang="cs-CZ"/>
              <a:t>Třetí úroveň</a:t>
            </a:r>
            <a:endParaRPr lang="cs-CZ"/>
          </a:p>
          <a:p>
            <a:pPr lvl="3"/>
            <a:r>
              <a:rPr lang="cs-CZ"/>
              <a:t>Čtvrtá úroveň</a:t>
            </a:r>
            <a:endParaRPr lang="cs-CZ"/>
          </a:p>
          <a:p>
            <a:pPr lvl="4"/>
            <a:r>
              <a:rPr lang="cs-CZ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Arial" panose="020B0604020202020204" pitchFamily="34" charset="0"/>
              </a:defRPr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Arial" panose="020B0604020202020204" pitchFamily="34" charset="0"/>
              </a:defRPr>
            </a:lvl1pPr>
          </a:lstStyle>
          <a:p>
            <a:fld id="{D658EE2B-939F-47CD-9BC5-5FD16CEF397F}" type="slidenum">
              <a:rPr lang="cs-CZ" smtClean="0"/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3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5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8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9.xml"/></Relationships>
</file>

<file path=ppt/notesSlides/_rels/notesSlide24.xml.rels><?xml version="1.0" encoding="UTF-8" standalone="yes"?>
<Relationships xmlns="http://schemas.openxmlformats.org/package/2006/relationships"><Relationship Id="rId7" Type="http://schemas.openxmlformats.org/officeDocument/2006/relationships/hyperlink" Target="https://www.mametonataliri.cz/podcast" TargetMode="External"/><Relationship Id="rId6" Type="http://schemas.openxmlformats.org/officeDocument/2006/relationships/hyperlink" Target="https://www.mametonataliri.cz/spotrebni-kos/pomucka-k-jidelnimu-listku" TargetMode="External"/><Relationship Id="rId5" Type="http://schemas.openxmlformats.org/officeDocument/2006/relationships/hyperlink" Target="https://www.mametonataliri.cz/spotrebni-kos/harmonogram-prechodne-obdobi" TargetMode="External"/><Relationship Id="rId4" Type="http://schemas.openxmlformats.org/officeDocument/2006/relationships/hyperlink" Target="https://www.mametonataliri.cz/spotrebni-kos" TargetMode="External"/><Relationship Id="rId3" Type="http://schemas.openxmlformats.org/officeDocument/2006/relationships/hyperlink" Target="https://www.mametonataliri.cz/spotrebni-kos/krajske-metodicke-tymy" TargetMode="Externa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0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2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3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4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cs-CZ" b="0" i="0" dirty="0">
              <a:effectLst/>
              <a:latin typeface="Segoe UI" panose="020B0502040204020203" pitchFamily="34" charset="0"/>
            </a:endParaRPr>
          </a:p>
          <a:p>
            <a:pPr algn="l" rtl="0" fontAlgn="base"/>
            <a:endParaRPr lang="cs-CZ" sz="1200" b="0" i="0" u="none" strike="noStrike" dirty="0">
              <a:solidFill>
                <a:srgbClr val="54586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rtl="0" fontAlgn="base"/>
            <a:endParaRPr lang="cs-CZ" sz="1200" b="0" i="0" u="none" strike="noStrike" dirty="0">
              <a:solidFill>
                <a:srgbClr val="54586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58EE2B-939F-47CD-9BC5-5FD16CEF397F}" type="slidenum">
              <a:rPr lang="cs-CZ" smtClean="0"/>
            </a:fld>
            <a:endParaRPr lang="cs-CZ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58EE2B-939F-47CD-9BC5-5FD16CEF397F}" type="slidenum">
              <a:rPr lang="cs-CZ" smtClean="0"/>
            </a:fld>
            <a:endParaRPr lang="cs-CZ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58EE2B-939F-47CD-9BC5-5FD16CEF397F}" type="slidenum">
              <a:rPr lang="cs-CZ" smtClean="0"/>
            </a:fld>
            <a:endParaRPr lang="cs-CZ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58EE2B-939F-47CD-9BC5-5FD16CEF397F}" type="slidenum">
              <a:rPr lang="cs-CZ" smtClean="0"/>
            </a:fld>
            <a:endParaRPr lang="cs-CZ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58EE2B-939F-47CD-9BC5-5FD16CEF397F}" type="slidenum">
              <a:rPr lang="cs-CZ" smtClean="0"/>
            </a:fld>
            <a:endParaRPr lang="cs-CZ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58EE2B-939F-47CD-9BC5-5FD16CEF397F}" type="slidenum">
              <a:rPr lang="cs-CZ" smtClean="0"/>
            </a:fld>
            <a:endParaRPr lang="cs-CZ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58EE2B-939F-47CD-9BC5-5FD16CEF397F}" type="slidenum">
              <a:rPr lang="cs-CZ" smtClean="0"/>
            </a:fld>
            <a:endParaRPr lang="cs-CZ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58EE2B-939F-47CD-9BC5-5FD16CEF397F}" type="slidenum">
              <a:rPr lang="cs-CZ" smtClean="0"/>
            </a:fld>
            <a:endParaRPr lang="cs-CZ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58EE2B-939F-47CD-9BC5-5FD16CEF397F}" type="slidenum">
              <a:rPr lang="cs-CZ" smtClean="0"/>
            </a:fld>
            <a:endParaRPr lang="cs-CZ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58EE2B-939F-47CD-9BC5-5FD16CEF397F}" type="slidenum">
              <a:rPr lang="cs-CZ" smtClean="0"/>
            </a:fld>
            <a:endParaRPr lang="cs-CZ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58EE2B-939F-47CD-9BC5-5FD16CEF397F}" type="slidenum">
              <a:rPr lang="cs-CZ" smtClean="0"/>
            </a:fld>
            <a:endParaRPr lang="cs-CZ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58EE2B-939F-47CD-9BC5-5FD16CEF397F}" type="slidenum">
              <a:rPr lang="cs-CZ" smtClean="0"/>
            </a:fld>
            <a:endParaRPr lang="cs-CZ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58EE2B-939F-47CD-9BC5-5FD16CEF397F}" type="slidenum">
              <a:rPr lang="cs-CZ" smtClean="0"/>
            </a:fld>
            <a:endParaRPr lang="cs-CZ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58EE2B-939F-47CD-9BC5-5FD16CEF397F}" type="slidenum">
              <a:rPr lang="cs-CZ" smtClean="0"/>
            </a:fld>
            <a:endParaRPr lang="cs-CZ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58EE2B-939F-47CD-9BC5-5FD16CEF397F}" type="slidenum">
              <a:rPr lang="cs-CZ" smtClean="0"/>
            </a:fld>
            <a:endParaRPr lang="cs-CZ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58EE2B-939F-47CD-9BC5-5FD16CEF397F}" type="slidenum">
              <a:rPr lang="cs-CZ" smtClean="0"/>
            </a:fld>
            <a:endParaRPr lang="cs-CZ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58EE2B-939F-47CD-9BC5-5FD16CEF397F}" type="slidenum">
              <a:rPr lang="cs-CZ" smtClean="0"/>
            </a:fld>
            <a:endParaRPr lang="cs-CZ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58EE2B-939F-47CD-9BC5-5FD16CEF397F}" type="slidenum">
              <a:rPr lang="cs-CZ" smtClean="0"/>
            </a:fld>
            <a:endParaRPr lang="cs-CZ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58EE2B-939F-47CD-9BC5-5FD16CEF397F}" type="slidenum">
              <a:rPr lang="cs-CZ" smtClean="0"/>
            </a:fld>
            <a:endParaRPr lang="cs-CZ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58EE2B-939F-47CD-9BC5-5FD16CEF397F}" type="slidenum">
              <a:rPr lang="cs-CZ" smtClean="0"/>
            </a:fld>
            <a:endParaRPr lang="cs-CZ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58EE2B-939F-47CD-9BC5-5FD16CEF397F}" type="slidenum">
              <a:rPr lang="cs-CZ" smtClean="0"/>
            </a:fld>
            <a:endParaRPr lang="cs-CZ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58EE2B-939F-47CD-9BC5-5FD16CEF397F}" type="slidenum">
              <a:rPr lang="cs-CZ" smtClean="0"/>
            </a:fld>
            <a:endParaRPr lang="cs-CZ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58EE2B-939F-47CD-9BC5-5FD16CEF397F}" type="slidenum">
              <a:rPr lang="cs-CZ" smtClean="0"/>
            </a:fld>
            <a:endParaRPr lang="cs-CZ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cs-CZ" sz="1200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Školní rok 2026/2027 je obdobím přípravy na nový spotřební koš, který bude platit od 1.září.2027. Ministerstvo školství, mládeže a tělovýchovy proto ve spolupráci se Státním zdravotním ústavem připravilo řadu kroků, které budou ve změně pomáhat. Konkrétně se v nejbližším období jedná o: </a:t>
            </a:r>
            <a:endParaRPr lang="cs-CZ" sz="1200" kern="100" dirty="0">
              <a:effectLst/>
              <a:latin typeface="Arial" panose="020B060402020202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cs-CZ" sz="1200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zřízení sítě Krajských metodických týmů</a:t>
            </a:r>
            <a:endParaRPr lang="cs-CZ" sz="1200" kern="100" dirty="0">
              <a:effectLst/>
              <a:latin typeface="Arial" panose="020B060402020202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cs-CZ" sz="1200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informace ke spotřebnímu koši</a:t>
            </a:r>
            <a:endParaRPr lang="cs-CZ" sz="1200" kern="100" dirty="0">
              <a:effectLst/>
              <a:latin typeface="Arial" panose="020B060402020202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cs-CZ" sz="1200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průvodce přechodným obdobím</a:t>
            </a:r>
            <a:endParaRPr lang="cs-CZ" sz="1200" kern="100" dirty="0">
              <a:effectLst/>
              <a:latin typeface="Arial" panose="020B060402020202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cs-CZ" sz="1200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pomůcka pro plánování a kontrolu jídelního lístku</a:t>
            </a:r>
            <a:endParaRPr lang="cs-CZ" sz="1200" kern="100" dirty="0">
              <a:effectLst/>
              <a:latin typeface="Arial" panose="020B060402020202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cs-CZ" sz="1200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pravidelné </a:t>
            </a:r>
            <a:r>
              <a:rPr lang="cs-CZ" sz="1200" kern="100" dirty="0" err="1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podcasty</a:t>
            </a:r>
            <a:r>
              <a:rPr lang="cs-CZ" sz="1200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 ke změnám ve školním stravování</a:t>
            </a:r>
            <a:endParaRPr lang="cs-CZ" sz="1200" kern="100" dirty="0">
              <a:effectLst/>
              <a:latin typeface="Arial" panose="020B060402020202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cs-CZ" sz="1200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 </a:t>
            </a:r>
            <a:endParaRPr lang="cs-CZ" sz="1200" kern="100" dirty="0">
              <a:effectLst/>
              <a:latin typeface="Arial" panose="020B060402020202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cs-CZ" sz="1200" b="1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Krajské metodické týmy</a:t>
            </a:r>
            <a:r>
              <a:rPr lang="cs-CZ" sz="1200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 byly zřízeny ve všech krajích. Jejich úkolem je poskytovat školním jídelnám odbornou metodickou podporu při zavádění nových výživových norem, odpovídat na dotazy a pomáhat hledat praktická řešení při změnách v plánování jídelníčků a v každodenním provozu. Kontakty na jednotlivé krajské metodické týmy jsou k dispozici na webových stránkách „Máme to na talíři“: </a:t>
            </a:r>
            <a:r>
              <a:rPr lang="cs-CZ" sz="1200" u="sng" kern="100" dirty="0">
                <a:solidFill>
                  <a:srgbClr val="00459B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  <a:hlinkClick r:id="rId3"/>
              </a:rPr>
              <a:t>https://www.mametonataliri.cz/</a:t>
            </a:r>
            <a:r>
              <a:rPr lang="cs-CZ" sz="1200" u="sng" kern="100" dirty="0" err="1">
                <a:solidFill>
                  <a:srgbClr val="00459B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  <a:hlinkClick r:id="rId3"/>
              </a:rPr>
              <a:t>spotrebni</a:t>
            </a:r>
            <a:r>
              <a:rPr lang="cs-CZ" sz="1200" u="sng" kern="100" dirty="0">
                <a:solidFill>
                  <a:srgbClr val="00459B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  <a:hlinkClick r:id="rId3"/>
              </a:rPr>
              <a:t>-kos/</a:t>
            </a:r>
            <a:r>
              <a:rPr lang="cs-CZ" sz="1200" u="sng" kern="100" dirty="0" err="1">
                <a:solidFill>
                  <a:srgbClr val="00459B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  <a:hlinkClick r:id="rId3"/>
              </a:rPr>
              <a:t>krajske</a:t>
            </a:r>
            <a:r>
              <a:rPr lang="cs-CZ" sz="1200" u="sng" kern="100" dirty="0">
                <a:solidFill>
                  <a:srgbClr val="00459B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  <a:hlinkClick r:id="rId3"/>
              </a:rPr>
              <a:t>-</a:t>
            </a:r>
            <a:r>
              <a:rPr lang="cs-CZ" sz="1200" u="sng" kern="100" dirty="0" err="1">
                <a:solidFill>
                  <a:srgbClr val="00459B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  <a:hlinkClick r:id="rId3"/>
              </a:rPr>
              <a:t>metodicke</a:t>
            </a:r>
            <a:r>
              <a:rPr lang="cs-CZ" sz="1200" u="sng" kern="100" dirty="0">
                <a:solidFill>
                  <a:srgbClr val="00459B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  <a:hlinkClick r:id="rId3"/>
              </a:rPr>
              <a:t>-tymy</a:t>
            </a:r>
            <a:r>
              <a:rPr lang="cs-CZ" sz="1200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, které slouží jako hlavní informační portál pro podporu školních jídelen v přechodném období.</a:t>
            </a:r>
            <a:endParaRPr lang="cs-CZ" sz="1200" kern="100" dirty="0">
              <a:effectLst/>
              <a:latin typeface="Arial" panose="020B060402020202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800"/>
              </a:spcAft>
              <a:buNone/>
            </a:pPr>
            <a:endParaRPr lang="cs-CZ" sz="1200" kern="100" dirty="0">
              <a:effectLst/>
              <a:latin typeface="Arial" panose="020B060402020202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cs-CZ" sz="1200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Informace a podporu ke </a:t>
            </a:r>
            <a:r>
              <a:rPr lang="cs-CZ" sz="1200" b="1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spotřebnímu koši</a:t>
            </a:r>
            <a:r>
              <a:rPr lang="cs-CZ" sz="1200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 můžete sledovat zde: </a:t>
            </a:r>
            <a:r>
              <a:rPr lang="cs-CZ" sz="1200" u="sng" kern="100" dirty="0">
                <a:solidFill>
                  <a:srgbClr val="00459B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  <a:hlinkClick r:id="rId4"/>
              </a:rPr>
              <a:t>https://www.mametonataliri.cz/</a:t>
            </a:r>
            <a:r>
              <a:rPr lang="cs-CZ" sz="1200" u="sng" kern="100" dirty="0" err="1">
                <a:solidFill>
                  <a:srgbClr val="00459B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  <a:hlinkClick r:id="rId4"/>
              </a:rPr>
              <a:t>spotrebni</a:t>
            </a:r>
            <a:r>
              <a:rPr lang="cs-CZ" sz="1200" u="sng" kern="100" dirty="0">
                <a:solidFill>
                  <a:srgbClr val="00459B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  <a:hlinkClick r:id="rId4"/>
              </a:rPr>
              <a:t>-kos</a:t>
            </a:r>
            <a:r>
              <a:rPr lang="cs-CZ" sz="1200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. </a:t>
            </a:r>
            <a:endParaRPr lang="cs-CZ" sz="1200" kern="100" dirty="0">
              <a:effectLst/>
              <a:latin typeface="Arial" panose="020B060402020202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800"/>
              </a:spcAft>
              <a:buNone/>
            </a:pPr>
            <a:endParaRPr lang="cs-CZ" sz="1200" kern="100" dirty="0">
              <a:effectLst/>
              <a:latin typeface="Arial" panose="020B060402020202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cs-CZ" sz="1200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K dispozici je také </a:t>
            </a:r>
            <a:r>
              <a:rPr lang="cs-CZ" sz="1200" b="1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průvodce přechodným obdobím</a:t>
            </a:r>
            <a:r>
              <a:rPr lang="cs-CZ" sz="1200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:</a:t>
            </a:r>
            <a:r>
              <a:rPr lang="cs-CZ" sz="1200" b="1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cs-CZ" sz="1200" u="sng" kern="100" dirty="0">
                <a:solidFill>
                  <a:srgbClr val="00459B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  <a:hlinkClick r:id="rId5"/>
              </a:rPr>
              <a:t>https://www.mametonataliri.cz/</a:t>
            </a:r>
            <a:r>
              <a:rPr lang="cs-CZ" sz="1200" u="sng" kern="100" dirty="0" err="1">
                <a:solidFill>
                  <a:srgbClr val="00459B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  <a:hlinkClick r:id="rId5"/>
              </a:rPr>
              <a:t>spotrebni</a:t>
            </a:r>
            <a:r>
              <a:rPr lang="cs-CZ" sz="1200" u="sng" kern="100" dirty="0">
                <a:solidFill>
                  <a:srgbClr val="00459B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  <a:hlinkClick r:id="rId5"/>
              </a:rPr>
              <a:t>-kos/harmonogram-</a:t>
            </a:r>
            <a:r>
              <a:rPr lang="cs-CZ" sz="1200" u="sng" kern="100" dirty="0" err="1">
                <a:solidFill>
                  <a:srgbClr val="00459B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  <a:hlinkClick r:id="rId5"/>
              </a:rPr>
              <a:t>prechodne</a:t>
            </a:r>
            <a:r>
              <a:rPr lang="cs-CZ" sz="1200" u="sng" kern="100" dirty="0">
                <a:solidFill>
                  <a:srgbClr val="00459B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  <a:hlinkClick r:id="rId5"/>
              </a:rPr>
              <a:t>-</a:t>
            </a:r>
            <a:r>
              <a:rPr lang="cs-CZ" sz="1200" u="sng" kern="100" dirty="0" err="1">
                <a:solidFill>
                  <a:srgbClr val="00459B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  <a:hlinkClick r:id="rId5"/>
              </a:rPr>
              <a:t>obdobi</a:t>
            </a:r>
            <a:r>
              <a:rPr lang="cs-CZ" sz="1200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, který doporučuje rozdělit zavádění změn do pěti navazujících fází. U každé z nich nabízí doporučené kroky tak, aby </a:t>
            </a:r>
            <a:r>
              <a:rPr lang="cs-CZ" sz="1200" kern="100" dirty="0" err="1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aby</a:t>
            </a:r>
            <a:r>
              <a:rPr lang="cs-CZ" sz="1200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 bylo možné nové požadavky zavádět postupně a s ohledem na možnosti konkrétní školní jídelny.</a:t>
            </a:r>
            <a:endParaRPr lang="cs-CZ" sz="1200" kern="100" dirty="0">
              <a:effectLst/>
              <a:latin typeface="Arial" panose="020B060402020202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800"/>
              </a:spcAft>
              <a:buNone/>
            </a:pPr>
            <a:endParaRPr lang="cs-CZ" sz="1200" kern="100" dirty="0">
              <a:effectLst/>
              <a:latin typeface="Arial" panose="020B060402020202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cs-CZ" sz="1200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Součástí metodické podpory je také </a:t>
            </a:r>
            <a:r>
              <a:rPr lang="cs-CZ" sz="1200" b="1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Pomůcka pro plánování a kontrolu jídelního lístku</a:t>
            </a:r>
            <a:r>
              <a:rPr lang="cs-CZ" sz="1200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: </a:t>
            </a:r>
            <a:r>
              <a:rPr lang="cs-CZ" sz="1200" u="sng" kern="100" dirty="0">
                <a:solidFill>
                  <a:srgbClr val="00459B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  <a:hlinkClick r:id="rId6"/>
              </a:rPr>
              <a:t>https://www.mametonataliri.cz/</a:t>
            </a:r>
            <a:r>
              <a:rPr lang="cs-CZ" sz="1200" u="sng" kern="100" dirty="0" err="1">
                <a:solidFill>
                  <a:srgbClr val="00459B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  <a:hlinkClick r:id="rId6"/>
              </a:rPr>
              <a:t>spotrebni</a:t>
            </a:r>
            <a:r>
              <a:rPr lang="cs-CZ" sz="1200" u="sng" kern="100" dirty="0">
                <a:solidFill>
                  <a:srgbClr val="00459B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  <a:hlinkClick r:id="rId6"/>
              </a:rPr>
              <a:t>-kos/</a:t>
            </a:r>
            <a:r>
              <a:rPr lang="cs-CZ" sz="1200" u="sng" kern="100" dirty="0" err="1">
                <a:solidFill>
                  <a:srgbClr val="00459B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  <a:hlinkClick r:id="rId6"/>
              </a:rPr>
              <a:t>pomucka</a:t>
            </a:r>
            <a:r>
              <a:rPr lang="cs-CZ" sz="1200" u="sng" kern="100" dirty="0">
                <a:solidFill>
                  <a:srgbClr val="00459B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  <a:hlinkClick r:id="rId6"/>
              </a:rPr>
              <a:t>-k-</a:t>
            </a:r>
            <a:r>
              <a:rPr lang="cs-CZ" sz="1200" u="sng" kern="100" dirty="0" err="1">
                <a:solidFill>
                  <a:srgbClr val="00459B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  <a:hlinkClick r:id="rId6"/>
              </a:rPr>
              <a:t>jidelnimu</a:t>
            </a:r>
            <a:r>
              <a:rPr lang="cs-CZ" sz="1200" u="sng" kern="100" dirty="0">
                <a:solidFill>
                  <a:srgbClr val="00459B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  <a:hlinkClick r:id="rId6"/>
              </a:rPr>
              <a:t>-</a:t>
            </a:r>
            <a:r>
              <a:rPr lang="cs-CZ" sz="1200" u="sng" kern="100" dirty="0" err="1">
                <a:solidFill>
                  <a:srgbClr val="00459B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  <a:hlinkClick r:id="rId6"/>
              </a:rPr>
              <a:t>listku</a:t>
            </a:r>
            <a:r>
              <a:rPr lang="cs-CZ" sz="1200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. Tento nástroj umožňuje ověřit, zda navržený jídelníček odpovídá požadavkům nového spotřebního koše. Pokud některý ukazatel nevychází, pomůcka napoví možné příčiny a nabídne doporučení, jak jídelníček upravit.</a:t>
            </a:r>
            <a:endParaRPr lang="cs-CZ" sz="1200" kern="100" dirty="0">
              <a:effectLst/>
              <a:latin typeface="Arial" panose="020B060402020202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800"/>
              </a:spcAft>
              <a:buNone/>
            </a:pPr>
            <a:endParaRPr lang="cs-CZ" sz="1200" kern="100" dirty="0">
              <a:effectLst/>
              <a:latin typeface="Arial" panose="020B060402020202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cs-CZ" sz="1200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Metodické materiály vznikaly ve spolupráci s odborníky z praxe, ze školních jídelen a Státního zdravotního ústavu. Proto v nich najdete nejen </a:t>
            </a:r>
            <a:r>
              <a:rPr lang="cs-CZ" sz="1200" kern="100" dirty="0" err="1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nejen</a:t>
            </a:r>
            <a:r>
              <a:rPr lang="cs-CZ" sz="1200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 odborný výklad nových požadavků, ale také praktická doporučení,  osvědčené postupy a inspiraci pro jídelníčky.</a:t>
            </a:r>
            <a:endParaRPr lang="cs-CZ" sz="1200" kern="100" dirty="0">
              <a:effectLst/>
              <a:latin typeface="Arial" panose="020B060402020202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800"/>
              </a:spcAft>
              <a:buNone/>
            </a:pPr>
            <a:endParaRPr lang="cs-CZ" sz="1200" kern="100" dirty="0">
              <a:effectLst/>
              <a:latin typeface="Arial" panose="020B060402020202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cs-CZ" sz="1200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Praktické informace a doporučení průběžně získáte také v </a:t>
            </a:r>
            <a:r>
              <a:rPr lang="cs-CZ" sz="1200" b="1" kern="100" dirty="0" err="1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podcastech</a:t>
            </a:r>
            <a:r>
              <a:rPr lang="cs-CZ" sz="1200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: </a:t>
            </a:r>
            <a:r>
              <a:rPr lang="cs-CZ" sz="1200" u="sng" kern="100" dirty="0">
                <a:solidFill>
                  <a:srgbClr val="00459B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  <a:hlinkClick r:id="rId7"/>
              </a:rPr>
              <a:t>https://www.mametonataliri.cz/</a:t>
            </a:r>
            <a:r>
              <a:rPr lang="cs-CZ" sz="1200" u="sng" kern="100" dirty="0" err="1">
                <a:solidFill>
                  <a:srgbClr val="00459B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  <a:hlinkClick r:id="rId7"/>
              </a:rPr>
              <a:t>podcast</a:t>
            </a:r>
            <a:r>
              <a:rPr lang="cs-CZ" sz="1200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. Nové díly budou vycházet pravidelně každých čtrnáct dní a budou se zaměřovat nejen na zavádění nové skladby jídelníčku, ale i na další oblasti, které ovlivňují každodenní praxi školních jídelen. Aktuálně je dostupná série </a:t>
            </a:r>
            <a:r>
              <a:rPr lang="cs-CZ" sz="1200" kern="100" dirty="0" err="1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podcastů</a:t>
            </a:r>
            <a:r>
              <a:rPr lang="cs-CZ" sz="1200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 věnovaná tomu, jak děti vnímají změny ve stravování, jak se učí přijímat nové potraviny a pokrmy a jakou roli hraje opakované seznamování s novými chutěmi. </a:t>
            </a:r>
            <a:endParaRPr lang="cs-CZ" sz="1200" kern="100" dirty="0">
              <a:effectLst/>
              <a:latin typeface="Arial" panose="020B060402020202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800"/>
              </a:spcAft>
              <a:buNone/>
            </a:pPr>
            <a:endParaRPr lang="cs-CZ" sz="1200" kern="100" dirty="0">
              <a:effectLst/>
              <a:latin typeface="Arial" panose="020B060402020202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cs-CZ" sz="1200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Začátkem října MŠMT zašleme školám dotazník k zavádění nových výživových norem. Zajímat nás bude především to, co se v praxi daří, kde školní jídelny narážejí na obtíže a s čím by potřebovaly více pomoci. Nepůjde o kontrolu ani hodnocení. Odpovědi nám pomohou lépe zaměřit další metodickou podporu. Prosíme Vás proto o předání informace vedoucím školních jídelen a předem děkujeme za spolupráci.</a:t>
            </a:r>
            <a:endParaRPr lang="cs-CZ" sz="1200" kern="100" dirty="0">
              <a:effectLst/>
              <a:latin typeface="Arial" panose="020B060402020202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800"/>
              </a:spcAft>
              <a:buNone/>
            </a:pPr>
            <a:endParaRPr lang="cs-CZ" sz="1200" kern="100" dirty="0">
              <a:effectLst/>
              <a:latin typeface="Arial" panose="020B060402020202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cs-CZ" sz="1200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Cílem všech připravených kroků je, aby přechod na nový systém školního stravování byl pro školní jídelny co nejlépe zvládnutelný, respektoval jejich provozní možnosti a vedl k tomu hlavnímu – kvalitní, pestré a nutričně vyvážené stravě pro děti.</a:t>
            </a:r>
            <a:endParaRPr lang="cs-CZ" sz="1200" kern="100" dirty="0">
              <a:effectLst/>
              <a:latin typeface="Arial" panose="020B060402020202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58EE2B-939F-47CD-9BC5-5FD16CEF397F}" type="slidenum">
              <a:rPr lang="cs-CZ" smtClean="0"/>
            </a:fld>
            <a:endParaRPr lang="cs-CZ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cs-CZ" sz="1600" b="1" dirty="0"/>
              <a:t>MŠMT reagovalo na podnět ADMIN ČR, z.s. k problematice personálního a materiálního standardu v DM dopisem VŘ sekce II a následně vydalo právní a věcné stanovisko. Podílela se na něm řada příslušných odborných útvarů včetně ekonomického a právního oddělení. </a:t>
            </a:r>
            <a:r>
              <a:rPr lang="cs-CZ" dirty="0"/>
              <a:t>Jedná se o poměrně komplexní problematiku, proto se soustředím pouze na shrnutí, nikoli polemiku.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58EE2B-939F-47CD-9BC5-5FD16CEF397F}" type="slidenum">
              <a:rPr lang="cs-CZ" smtClean="0"/>
            </a:fld>
            <a:endParaRPr lang="cs-CZ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cs-CZ" sz="1600" b="1" dirty="0"/>
              <a:t>MŠMT reagovalo na podnět ADMIN ČR, z. s. k problematice personálního a materiálního standardu v DM dopisem VŘ sekce II a následně vydalo právní stanovisko, které je dostupné na ministerském webu.</a:t>
            </a:r>
            <a:endParaRPr lang="cs-CZ" sz="1600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58EE2B-939F-47CD-9BC5-5FD16CEF397F}" type="slidenum">
              <a:rPr lang="cs-CZ" smtClean="0"/>
            </a:fld>
            <a:endParaRPr lang="cs-CZ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V krátkosti se zastavím u NSK a mikrocertikátů. </a:t>
            </a:r>
            <a:endParaRPr lang="cs-CZ" dirty="0"/>
          </a:p>
          <a:p>
            <a:endParaRPr lang="cs-CZ" dirty="0"/>
          </a:p>
          <a:p>
            <a:r>
              <a:rPr lang="cs-CZ" dirty="0"/>
              <a:t>Z tabulky je patrné, že NSK má své trvalé místo ve vzdělávání.</a:t>
            </a:r>
            <a:endParaRPr lang="cs-CZ" dirty="0"/>
          </a:p>
          <a:p>
            <a:r>
              <a:rPr lang="cs-CZ" dirty="0"/>
              <a:t>Počet zkoušek z PK od roku 2010 (0) strmě roste na téměř 425 tisíc osob ve 3. Q. r. 2025. </a:t>
            </a:r>
            <a:endParaRPr lang="cs-CZ" dirty="0"/>
          </a:p>
          <a:p>
            <a:r>
              <a:rPr lang="cs-CZ" dirty="0"/>
              <a:t>V r. 2025 bylo registrováno přes 200 škol jako autorizovaných osob. </a:t>
            </a:r>
            <a:endParaRPr lang="cs-CZ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cs-CZ" dirty="0"/>
              <a:t>Mezi 4 nejžádanější PK </a:t>
            </a:r>
            <a:r>
              <a:rPr lang="cs-CZ" sz="1200" dirty="0"/>
              <a:t>s nejvyšším počtem vydaných osvědčení (2010-2025) patří:  Strážný/strážná, R</a:t>
            </a:r>
            <a:r>
              <a:rPr lang="cs-CZ" sz="1200" dirty="0">
                <a:effectLst/>
              </a:rPr>
              <a:t>ekondiční a sportovní masér/masérka, Kosmetik/kosmetička a Chůva pro děti do zahájení povinné školní docházky.</a:t>
            </a:r>
            <a:endParaRPr lang="cs-CZ" sz="12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cs-CZ" sz="12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cs-CZ" sz="12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58EE2B-939F-47CD-9BC5-5FD16CEF397F}" type="slidenum">
              <a:rPr lang="cs-CZ" smtClean="0"/>
            </a:fld>
            <a:endParaRPr lang="cs-CZ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58EE2B-939F-47CD-9BC5-5FD16CEF397F}" type="slidenum">
              <a:rPr lang="cs-CZ" smtClean="0"/>
            </a:fld>
            <a:endParaRPr lang="cs-CZ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58EE2B-939F-47CD-9BC5-5FD16CEF397F}" type="slidenum">
              <a:rPr lang="cs-CZ" smtClean="0"/>
            </a:fld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hasCustomPrompt="1"/>
          </p:nvPr>
        </p:nvSpPr>
        <p:spPr>
          <a:xfrm>
            <a:off x="6300000" y="2109600"/>
            <a:ext cx="5400000" cy="1916866"/>
          </a:xfrm>
        </p:spPr>
        <p:txBody>
          <a:bodyPr lIns="0" tIns="0" rIns="0" bIns="0" anchor="t"/>
          <a:lstStyle>
            <a:lvl1pPr algn="l">
              <a:lnSpc>
                <a:spcPct val="100000"/>
              </a:lnSpc>
              <a:defRPr sz="3700" b="1">
                <a:solidFill>
                  <a:schemeClr val="accent1"/>
                </a:solidFill>
              </a:defRPr>
            </a:lvl1pPr>
          </a:lstStyle>
          <a:p>
            <a:r>
              <a:rPr lang="cs-CZ" dirty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 hasCustomPrompt="1"/>
          </p:nvPr>
        </p:nvSpPr>
        <p:spPr>
          <a:xfrm>
            <a:off x="6300000" y="4237200"/>
            <a:ext cx="5400000" cy="1968940"/>
          </a:xfr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dirty="0"/>
              <a:t>Kliknutím můžete upravit styl předlohy.</a:t>
            </a:r>
            <a:endParaRPr lang="cs-CZ" dirty="0"/>
          </a:p>
        </p:txBody>
      </p:sp>
      <p:pic>
        <p:nvPicPr>
          <p:cNvPr id="4" name="Obrázek 3" descr="Obsah obrázku text, Písmo, snímek obrazovky, Grafika&#10;&#10;Obsah generovaný pomocí AI může být nesprávný.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40" t="23657" r="14538" b="23008"/>
          <a:stretch>
            <a:fillRect/>
          </a:stretch>
        </p:blipFill>
        <p:spPr>
          <a:xfrm>
            <a:off x="720001" y="636329"/>
            <a:ext cx="3440196" cy="158934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2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obrázku 5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5905499" cy="6858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 hasCustomPrompt="1"/>
          </p:nvPr>
        </p:nvSpPr>
        <p:spPr>
          <a:xfrm>
            <a:off x="6300000" y="2109516"/>
            <a:ext cx="5400000" cy="1916866"/>
          </a:xfrm>
        </p:spPr>
        <p:txBody>
          <a:bodyPr lIns="0" tIns="0" rIns="0" bIns="0" anchor="t"/>
          <a:lstStyle>
            <a:lvl1pPr algn="l">
              <a:lnSpc>
                <a:spcPct val="100000"/>
              </a:lnSpc>
              <a:defRPr sz="3700" b="1">
                <a:solidFill>
                  <a:schemeClr val="accent1"/>
                </a:solidFill>
              </a:defRPr>
            </a:lvl1pPr>
          </a:lstStyle>
          <a:p>
            <a:r>
              <a:rPr lang="cs-CZ" dirty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 hasCustomPrompt="1"/>
          </p:nvPr>
        </p:nvSpPr>
        <p:spPr>
          <a:xfrm>
            <a:off x="6300000" y="4237731"/>
            <a:ext cx="5400000" cy="1968940"/>
          </a:xfr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dirty="0"/>
              <a:t>Kliknutím můžete upravit styl předlohy.</a:t>
            </a:r>
            <a:endParaRPr lang="cs-CZ" dirty="0"/>
          </a:p>
        </p:txBody>
      </p:sp>
      <p:pic>
        <p:nvPicPr>
          <p:cNvPr id="5" name="Obrázek 4" descr="Obsah obrázku text, Písmo, snímek obrazovky, Grafika&#10;&#10;Obsah generovaný pomocí AI může být nesprávný.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40" t="23657" r="14538" b="23008"/>
          <a:stretch>
            <a:fillRect/>
          </a:stretch>
        </p:blipFill>
        <p:spPr>
          <a:xfrm>
            <a:off x="720001" y="636329"/>
            <a:ext cx="3440196" cy="158934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hasCustomPrompt="1"/>
          </p:nvPr>
        </p:nvSpPr>
        <p:spPr>
          <a:xfrm>
            <a:off x="5400000" y="2340000"/>
            <a:ext cx="6300000" cy="1916866"/>
          </a:xfrm>
        </p:spPr>
        <p:txBody>
          <a:bodyPr lIns="0" tIns="0" rIns="0" bIns="0" anchor="t"/>
          <a:lstStyle>
            <a:lvl1pPr algn="l">
              <a:lnSpc>
                <a:spcPct val="100000"/>
              </a:lnSpc>
              <a:defRPr sz="3700" b="1">
                <a:solidFill>
                  <a:schemeClr val="accent1"/>
                </a:solidFill>
              </a:defRPr>
            </a:lvl1pPr>
          </a:lstStyle>
          <a:p>
            <a:r>
              <a:rPr lang="cs-CZ" dirty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 hasCustomPrompt="1"/>
          </p:nvPr>
        </p:nvSpPr>
        <p:spPr>
          <a:xfrm>
            <a:off x="5400000" y="4500000"/>
            <a:ext cx="6300000" cy="1968940"/>
          </a:xfr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dirty="0"/>
              <a:t>Kliknutím můžete upravit styl předlohy.</a:t>
            </a:r>
            <a:endParaRPr lang="cs-CZ" dirty="0"/>
          </a:p>
        </p:txBody>
      </p:sp>
      <p:pic>
        <p:nvPicPr>
          <p:cNvPr id="4" name="Obrázek 3" descr="Obsah obrázku text, Písmo, snímek obrazovky, Grafika&#10;&#10;Obsah generovaný pomocí AI může být nesprávný.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40" t="23657" r="14538" b="23008"/>
          <a:stretch>
            <a:fillRect/>
          </a:stretch>
        </p:blipFill>
        <p:spPr>
          <a:xfrm>
            <a:off x="720001" y="636329"/>
            <a:ext cx="3440196" cy="158934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kladní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 hasCustomPrompt="1"/>
          </p:nvPr>
        </p:nvSpPr>
        <p:spPr>
          <a:xfrm>
            <a:off x="1620000" y="2160000"/>
            <a:ext cx="8964000" cy="3960000"/>
          </a:xfrm>
        </p:spPr>
        <p:txBody>
          <a:bodyPr/>
          <a:lstStyle>
            <a:lvl1pPr>
              <a:spcBef>
                <a:spcPts val="1000"/>
              </a:spcBef>
              <a:spcAft>
                <a:spcPts val="1000"/>
              </a:spcAft>
              <a:defRPr/>
            </a:lvl1pPr>
            <a:lvl2pPr>
              <a:spcAft>
                <a:spcPts val="600"/>
              </a:spcAft>
              <a:defRPr sz="1800"/>
            </a:lvl2pPr>
            <a:lvl3pPr marL="683895" indent="-179705">
              <a:spcAft>
                <a:spcPts val="600"/>
              </a:spcAft>
              <a:defRPr>
                <a:solidFill>
                  <a:schemeClr val="accent1"/>
                </a:solidFill>
              </a:defRPr>
            </a:lvl3pPr>
            <a:lvl4pPr marL="683895" indent="-179705">
              <a:spcAft>
                <a:spcPts val="600"/>
              </a:spcAft>
              <a:defRPr/>
            </a:lvl4pPr>
            <a:lvl5pPr marL="683895" indent="-179705">
              <a:spcAft>
                <a:spcPts val="600"/>
              </a:spcAft>
              <a:defRPr/>
            </a:lvl5pPr>
          </a:lstStyle>
          <a:p>
            <a:pPr lvl="0"/>
            <a:r>
              <a:rPr lang="cs-CZ" dirty="0"/>
              <a:t>Upravte styly předlohy textu.</a:t>
            </a:r>
            <a:endParaRPr lang="cs-CZ" dirty="0"/>
          </a:p>
          <a:p>
            <a:pPr lvl="1"/>
            <a:r>
              <a:rPr lang="cs-CZ" dirty="0"/>
              <a:t>Druhá úroveň</a:t>
            </a:r>
            <a:endParaRPr lang="cs-CZ" dirty="0"/>
          </a:p>
          <a:p>
            <a:pPr lvl="2"/>
            <a:r>
              <a:rPr lang="cs-CZ" dirty="0"/>
              <a:t>Třetí úroveň</a:t>
            </a:r>
            <a:endParaRPr lang="cs-CZ" dirty="0"/>
          </a:p>
          <a:p>
            <a:pPr lvl="3"/>
            <a:r>
              <a:rPr lang="cs-CZ" dirty="0"/>
              <a:t>Čtvrtá úroveň</a:t>
            </a:r>
            <a:endParaRPr lang="cs-CZ" dirty="0"/>
          </a:p>
          <a:p>
            <a:pPr lvl="4"/>
            <a:r>
              <a:rPr lang="cs-CZ" dirty="0"/>
              <a:t>Pátá úroveň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  <p:sp>
        <p:nvSpPr>
          <p:cNvPr id="4" name="Zástupný symbol pro číslo snímku 5"/>
          <p:cNvSpPr txBox="1"/>
          <p:nvPr userDrawn="1"/>
        </p:nvSpPr>
        <p:spPr>
          <a:xfrm>
            <a:off x="693600" y="6300000"/>
            <a:ext cx="3952828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1000" kern="1200" dirty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Ministerstvo školství, mládeže a tělovýchovy</a:t>
            </a:r>
            <a:endParaRPr lang="cs-CZ" sz="1000" kern="1200" dirty="0">
              <a:solidFill>
                <a:schemeClr val="bg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Nadpis 4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kladní s podnadpisem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 hasCustomPrompt="1"/>
          </p:nvPr>
        </p:nvSpPr>
        <p:spPr>
          <a:xfrm>
            <a:off x="1620000" y="2160000"/>
            <a:ext cx="8964000" cy="3960000"/>
          </a:xfrm>
        </p:spPr>
        <p:txBody>
          <a:bodyPr/>
          <a:lstStyle>
            <a:lvl1pPr>
              <a:spcBef>
                <a:spcPts val="1000"/>
              </a:spcBef>
              <a:spcAft>
                <a:spcPts val="1000"/>
              </a:spcAft>
              <a:defRPr/>
            </a:lvl1pPr>
            <a:lvl2pPr>
              <a:spcAft>
                <a:spcPts val="600"/>
              </a:spcAft>
              <a:defRPr sz="1800"/>
            </a:lvl2pPr>
            <a:lvl3pPr marL="683895" indent="-179705">
              <a:spcAft>
                <a:spcPts val="600"/>
              </a:spcAft>
              <a:defRPr>
                <a:solidFill>
                  <a:schemeClr val="accent1"/>
                </a:solidFill>
              </a:defRPr>
            </a:lvl3pPr>
            <a:lvl4pPr marL="683895" indent="-179705">
              <a:spcAft>
                <a:spcPts val="600"/>
              </a:spcAft>
              <a:defRPr/>
            </a:lvl4pPr>
            <a:lvl5pPr marL="683895" indent="-179705">
              <a:spcAft>
                <a:spcPts val="600"/>
              </a:spcAft>
              <a:defRPr/>
            </a:lvl5pPr>
          </a:lstStyle>
          <a:p>
            <a:pPr lvl="0"/>
            <a:r>
              <a:rPr lang="cs-CZ" dirty="0"/>
              <a:t>Upravte styly předlohy textu.</a:t>
            </a:r>
            <a:endParaRPr lang="cs-CZ" dirty="0"/>
          </a:p>
          <a:p>
            <a:pPr lvl="1"/>
            <a:r>
              <a:rPr lang="cs-CZ" dirty="0"/>
              <a:t>Druhá úroveň</a:t>
            </a:r>
            <a:endParaRPr lang="cs-CZ" dirty="0"/>
          </a:p>
          <a:p>
            <a:pPr lvl="2"/>
            <a:r>
              <a:rPr lang="cs-CZ" dirty="0"/>
              <a:t>Třetí úroveň</a:t>
            </a:r>
            <a:endParaRPr lang="cs-CZ" dirty="0"/>
          </a:p>
          <a:p>
            <a:pPr lvl="3"/>
            <a:r>
              <a:rPr lang="cs-CZ" dirty="0"/>
              <a:t>Čtvrtá úroveň</a:t>
            </a:r>
            <a:endParaRPr lang="cs-CZ" dirty="0"/>
          </a:p>
          <a:p>
            <a:pPr lvl="4"/>
            <a:r>
              <a:rPr lang="cs-CZ" dirty="0"/>
              <a:t>Pátá úroveň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  <p:sp>
        <p:nvSpPr>
          <p:cNvPr id="4" name="Zástupný symbol pro číslo snímku 5"/>
          <p:cNvSpPr txBox="1"/>
          <p:nvPr userDrawn="1"/>
        </p:nvSpPr>
        <p:spPr>
          <a:xfrm>
            <a:off x="693600" y="6300000"/>
            <a:ext cx="3952828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1000" kern="1200" dirty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Ministerstvo školství, mládeže a tělovýchovy</a:t>
            </a:r>
            <a:endParaRPr lang="cs-CZ" sz="1000" kern="1200" dirty="0">
              <a:solidFill>
                <a:schemeClr val="bg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Nadpis 4"/>
          <p:cNvSpPr>
            <a:spLocks noGrp="1"/>
          </p:cNvSpPr>
          <p:nvPr>
            <p:ph type="title" hasCustomPrompt="1"/>
          </p:nvPr>
        </p:nvSpPr>
        <p:spPr>
          <a:xfrm>
            <a:off x="684000" y="619932"/>
            <a:ext cx="9900000" cy="59760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cs-CZ"/>
          </a:p>
        </p:txBody>
      </p:sp>
      <p:sp>
        <p:nvSpPr>
          <p:cNvPr id="2" name="Zástupný text 8"/>
          <p:cNvSpPr>
            <a:spLocks noGrp="1"/>
          </p:cNvSpPr>
          <p:nvPr>
            <p:ph type="body" sz="quarter" idx="14" hasCustomPrompt="1"/>
          </p:nvPr>
        </p:nvSpPr>
        <p:spPr>
          <a:xfrm>
            <a:off x="684000" y="1243809"/>
            <a:ext cx="5259600" cy="772560"/>
          </a:xfrm>
        </p:spPr>
        <p:txBody>
          <a:bodyPr/>
          <a:lstStyle>
            <a:lvl1pPr marL="0" indent="0">
              <a:buNone/>
              <a:defRPr>
                <a:solidFill>
                  <a:schemeClr val="accent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cs-CZ" dirty="0"/>
              <a:t>Po kliknutí můžete upravovat styly textu v předloze.</a:t>
            </a:r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>
          <a:xfrm>
            <a:off x="684000" y="619932"/>
            <a:ext cx="9900000" cy="10707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dirty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 hasCustomPrompt="1"/>
          </p:nvPr>
        </p:nvSpPr>
        <p:spPr>
          <a:xfrm>
            <a:off x="1620000" y="2160000"/>
            <a:ext cx="8964000" cy="3960000"/>
          </a:xfrm>
        </p:spPr>
        <p:txBody>
          <a:bodyPr numCol="2" spcCol="360000"/>
          <a:lstStyle>
            <a:lvl1pPr marL="504190" indent="-504190">
              <a:lnSpc>
                <a:spcPct val="100000"/>
              </a:lnSpc>
              <a:spcAft>
                <a:spcPts val="1000"/>
              </a:spcAft>
              <a:buNone/>
              <a:defRPr sz="2000"/>
            </a:lvl1pPr>
            <a:lvl2pPr indent="0">
              <a:lnSpc>
                <a:spcPct val="120000"/>
              </a:lnSpc>
              <a:spcAft>
                <a:spcPts val="400"/>
              </a:spcAft>
              <a:buNone/>
              <a:defRPr sz="1800"/>
            </a:lvl2pPr>
            <a:lvl3pPr indent="0">
              <a:lnSpc>
                <a:spcPct val="120000"/>
              </a:lnSpc>
              <a:spcAft>
                <a:spcPts val="400"/>
              </a:spcAft>
              <a:buNone/>
              <a:defRPr/>
            </a:lvl3pPr>
            <a:lvl4pPr indent="0">
              <a:lnSpc>
                <a:spcPct val="120000"/>
              </a:lnSpc>
              <a:spcAft>
                <a:spcPts val="400"/>
              </a:spcAft>
              <a:buNone/>
              <a:defRPr/>
            </a:lvl4pPr>
            <a:lvl5pPr indent="0">
              <a:lnSpc>
                <a:spcPct val="120000"/>
              </a:lnSpc>
              <a:spcAft>
                <a:spcPts val="400"/>
              </a:spcAft>
              <a:buNone/>
              <a:defRPr/>
            </a:lvl5pPr>
          </a:lstStyle>
          <a:p>
            <a:pPr lvl="0"/>
            <a:r>
              <a:rPr lang="cs-CZ" dirty="0"/>
              <a:t>Upravte styly předlohy textu.</a:t>
            </a:r>
            <a:endParaRPr lang="cs-CZ" dirty="0"/>
          </a:p>
          <a:p>
            <a:pPr lvl="1"/>
            <a:r>
              <a:rPr lang="cs-CZ" dirty="0"/>
              <a:t>Druhá úroveň</a:t>
            </a:r>
            <a:endParaRPr lang="cs-CZ" dirty="0"/>
          </a:p>
          <a:p>
            <a:pPr lvl="2"/>
            <a:r>
              <a:rPr lang="cs-CZ" dirty="0"/>
              <a:t>Třetí úroveň</a:t>
            </a:r>
            <a:endParaRPr lang="cs-CZ" dirty="0"/>
          </a:p>
          <a:p>
            <a:pPr lvl="3"/>
            <a:r>
              <a:rPr lang="cs-CZ" dirty="0"/>
              <a:t>Čtvrtá úroveň</a:t>
            </a:r>
            <a:endParaRPr lang="cs-CZ" dirty="0"/>
          </a:p>
          <a:p>
            <a:pPr lvl="4"/>
            <a:r>
              <a:rPr lang="cs-CZ" dirty="0"/>
              <a:t>Pátá úroveň</a:t>
            </a:r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velk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>
          <a:xfrm>
            <a:off x="684000" y="619932"/>
            <a:ext cx="9900000" cy="10707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dirty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 hasCustomPrompt="1"/>
          </p:nvPr>
        </p:nvSpPr>
        <p:spPr>
          <a:xfrm>
            <a:off x="1620000" y="2122525"/>
            <a:ext cx="8964000" cy="3960000"/>
          </a:xfrm>
        </p:spPr>
        <p:txBody>
          <a:bodyPr numCol="1" spcCol="360000">
            <a:normAutofit/>
          </a:bodyPr>
          <a:lstStyle>
            <a:lvl1pPr marL="0" indent="0">
              <a:lnSpc>
                <a:spcPct val="100000"/>
              </a:lnSpc>
              <a:spcAft>
                <a:spcPts val="1000"/>
              </a:spcAft>
              <a:buNone/>
              <a:defRPr sz="3200"/>
            </a:lvl1pPr>
            <a:lvl2pPr indent="0">
              <a:lnSpc>
                <a:spcPct val="120000"/>
              </a:lnSpc>
              <a:spcAft>
                <a:spcPts val="400"/>
              </a:spcAft>
              <a:buNone/>
              <a:defRPr sz="1800"/>
            </a:lvl2pPr>
            <a:lvl3pPr indent="0">
              <a:lnSpc>
                <a:spcPct val="120000"/>
              </a:lnSpc>
              <a:spcAft>
                <a:spcPts val="400"/>
              </a:spcAft>
              <a:buNone/>
              <a:defRPr sz="1800"/>
            </a:lvl3pPr>
            <a:lvl4pPr indent="0">
              <a:lnSpc>
                <a:spcPct val="120000"/>
              </a:lnSpc>
              <a:spcAft>
                <a:spcPts val="400"/>
              </a:spcAft>
              <a:buNone/>
              <a:defRPr sz="1800"/>
            </a:lvl4pPr>
            <a:lvl5pPr indent="0">
              <a:lnSpc>
                <a:spcPct val="120000"/>
              </a:lnSpc>
              <a:spcAft>
                <a:spcPts val="400"/>
              </a:spcAft>
              <a:buNone/>
              <a:defRPr sz="1800"/>
            </a:lvl5pPr>
          </a:lstStyle>
          <a:p>
            <a:pPr lvl="0"/>
            <a:r>
              <a:rPr lang="cs-CZ" dirty="0"/>
              <a:t>Upravte styly předlohy textu.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  <p:sp>
        <p:nvSpPr>
          <p:cNvPr id="4" name="Zástupný symbol pro číslo snímku 5"/>
          <p:cNvSpPr txBox="1"/>
          <p:nvPr userDrawn="1"/>
        </p:nvSpPr>
        <p:spPr>
          <a:xfrm>
            <a:off x="693600" y="6300000"/>
            <a:ext cx="3952828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1000" kern="1200" dirty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Ministerstvo školství, mládeže a tělovýchovy</a:t>
            </a:r>
            <a:endParaRPr lang="cs-CZ" sz="1000" kern="1200" dirty="0">
              <a:solidFill>
                <a:schemeClr val="bg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běž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>
          <a:xfrm>
            <a:off x="684000" y="619932"/>
            <a:ext cx="9900000" cy="10707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dirty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 hasCustomPrompt="1"/>
          </p:nvPr>
        </p:nvSpPr>
        <p:spPr>
          <a:xfrm>
            <a:off x="1620000" y="2156503"/>
            <a:ext cx="8964000" cy="3926021"/>
          </a:xfrm>
        </p:spPr>
        <p:txBody>
          <a:bodyPr numCol="1" spcCol="360000">
            <a:normAutofit/>
          </a:bodyPr>
          <a:lstStyle>
            <a:lvl1pPr marL="0" indent="0">
              <a:lnSpc>
                <a:spcPct val="100000"/>
              </a:lnSpc>
              <a:spcAft>
                <a:spcPts val="1000"/>
              </a:spcAft>
              <a:buNone/>
              <a:defRPr sz="2000"/>
            </a:lvl1pPr>
            <a:lvl2pPr indent="0">
              <a:lnSpc>
                <a:spcPct val="120000"/>
              </a:lnSpc>
              <a:spcAft>
                <a:spcPts val="400"/>
              </a:spcAft>
              <a:buNone/>
              <a:defRPr sz="1800"/>
            </a:lvl2pPr>
            <a:lvl3pPr indent="0">
              <a:lnSpc>
                <a:spcPct val="120000"/>
              </a:lnSpc>
              <a:spcAft>
                <a:spcPts val="400"/>
              </a:spcAft>
              <a:buNone/>
              <a:defRPr sz="1800"/>
            </a:lvl3pPr>
            <a:lvl4pPr indent="0">
              <a:lnSpc>
                <a:spcPct val="120000"/>
              </a:lnSpc>
              <a:spcAft>
                <a:spcPts val="400"/>
              </a:spcAft>
              <a:buNone/>
              <a:defRPr sz="1800"/>
            </a:lvl4pPr>
            <a:lvl5pPr indent="0">
              <a:lnSpc>
                <a:spcPct val="120000"/>
              </a:lnSpc>
              <a:spcAft>
                <a:spcPts val="400"/>
              </a:spcAft>
              <a:buNone/>
              <a:defRPr sz="1800"/>
            </a:lvl5pPr>
          </a:lstStyle>
          <a:p>
            <a:pPr lvl="0"/>
            <a:r>
              <a:rPr lang="cs-CZ" dirty="0"/>
              <a:t>Upravte styly předlohy textu.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  <p:sp>
        <p:nvSpPr>
          <p:cNvPr id="5" name="Zástupný symbol pro číslo snímku 5"/>
          <p:cNvSpPr txBox="1"/>
          <p:nvPr userDrawn="1"/>
        </p:nvSpPr>
        <p:spPr>
          <a:xfrm>
            <a:off x="693600" y="6300000"/>
            <a:ext cx="3952828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1000" kern="1200" dirty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Ministerstvo školství, mládeže a tělovýchovy</a:t>
            </a:r>
            <a:endParaRPr lang="cs-CZ" sz="1000" kern="1200" dirty="0">
              <a:solidFill>
                <a:schemeClr val="bg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drážky velk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>
          <a:xfrm>
            <a:off x="684000" y="619932"/>
            <a:ext cx="9900000" cy="10707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dirty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 hasCustomPrompt="1"/>
          </p:nvPr>
        </p:nvSpPr>
        <p:spPr>
          <a:xfrm>
            <a:off x="1620000" y="2135605"/>
            <a:ext cx="8964000" cy="3946919"/>
          </a:xfrm>
        </p:spPr>
        <p:txBody>
          <a:bodyPr numCol="1" spcCol="360000">
            <a:normAutofit/>
          </a:bodyPr>
          <a:lstStyle>
            <a:lvl1pPr marL="504190" indent="-504190">
              <a:lnSpc>
                <a:spcPct val="100000"/>
              </a:lnSpc>
              <a:spcAft>
                <a:spcPts val="1000"/>
              </a:spcAft>
              <a:buClr>
                <a:schemeClr val="accent1"/>
              </a:buClr>
              <a:buSzPct val="90000"/>
              <a:buFont typeface="Wingdings" panose="05000000000000000000" pitchFamily="2" charset="2"/>
              <a:buChar char="§"/>
              <a:defRPr sz="3200"/>
            </a:lvl1pPr>
            <a:lvl2pPr indent="0">
              <a:lnSpc>
                <a:spcPct val="120000"/>
              </a:lnSpc>
              <a:spcAft>
                <a:spcPts val="400"/>
              </a:spcAft>
              <a:buNone/>
              <a:defRPr sz="1800"/>
            </a:lvl2pPr>
            <a:lvl3pPr indent="0">
              <a:lnSpc>
                <a:spcPct val="120000"/>
              </a:lnSpc>
              <a:spcAft>
                <a:spcPts val="400"/>
              </a:spcAft>
              <a:buNone/>
              <a:defRPr sz="1800"/>
            </a:lvl3pPr>
            <a:lvl4pPr indent="0">
              <a:lnSpc>
                <a:spcPct val="120000"/>
              </a:lnSpc>
              <a:spcAft>
                <a:spcPts val="400"/>
              </a:spcAft>
              <a:buNone/>
              <a:defRPr sz="1800"/>
            </a:lvl4pPr>
            <a:lvl5pPr indent="0">
              <a:lnSpc>
                <a:spcPct val="120000"/>
              </a:lnSpc>
              <a:spcAft>
                <a:spcPts val="400"/>
              </a:spcAft>
              <a:buNone/>
              <a:defRPr sz="1800"/>
            </a:lvl5pPr>
          </a:lstStyle>
          <a:p>
            <a:pPr lvl="0"/>
            <a:r>
              <a:rPr lang="cs-CZ" dirty="0"/>
              <a:t>Upravte styly předlohy textu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  <p:sp>
        <p:nvSpPr>
          <p:cNvPr id="5" name="Zástupný symbol pro číslo snímku 5"/>
          <p:cNvSpPr txBox="1"/>
          <p:nvPr userDrawn="1"/>
        </p:nvSpPr>
        <p:spPr>
          <a:xfrm>
            <a:off x="693600" y="6300000"/>
            <a:ext cx="3952828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1000" kern="1200" dirty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Ministerstvo školství, mládeže a tělovýchovy</a:t>
            </a:r>
            <a:endParaRPr lang="cs-CZ" sz="1000" kern="1200" dirty="0">
              <a:solidFill>
                <a:schemeClr val="bg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drážky mal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>
          <a:xfrm>
            <a:off x="684000" y="619932"/>
            <a:ext cx="9900000" cy="10707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dirty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 hasCustomPrompt="1"/>
          </p:nvPr>
        </p:nvSpPr>
        <p:spPr>
          <a:xfrm>
            <a:off x="1620000" y="2167003"/>
            <a:ext cx="8964000" cy="3915521"/>
          </a:xfrm>
        </p:spPr>
        <p:txBody>
          <a:bodyPr numCol="1" spcCol="360000">
            <a:normAutofit/>
          </a:bodyPr>
          <a:lstStyle>
            <a:lvl1pPr marL="360045" indent="-360045">
              <a:lnSpc>
                <a:spcPct val="100000"/>
              </a:lnSpc>
              <a:spcBef>
                <a:spcPts val="900"/>
              </a:spcBef>
              <a:spcAft>
                <a:spcPts val="900"/>
              </a:spcAft>
              <a:buClr>
                <a:schemeClr val="accent1"/>
              </a:buClr>
              <a:buSzPct val="90000"/>
              <a:buFont typeface="Wingdings" panose="05000000000000000000" pitchFamily="2" charset="2"/>
              <a:buChar char="§"/>
              <a:defRPr sz="2000"/>
            </a:lvl1pPr>
            <a:lvl2pPr indent="0">
              <a:lnSpc>
                <a:spcPct val="120000"/>
              </a:lnSpc>
              <a:spcAft>
                <a:spcPts val="400"/>
              </a:spcAft>
              <a:buNone/>
              <a:defRPr sz="1800"/>
            </a:lvl2pPr>
            <a:lvl3pPr indent="0">
              <a:lnSpc>
                <a:spcPct val="120000"/>
              </a:lnSpc>
              <a:spcAft>
                <a:spcPts val="400"/>
              </a:spcAft>
              <a:buNone/>
              <a:defRPr sz="1800"/>
            </a:lvl3pPr>
            <a:lvl4pPr indent="0">
              <a:lnSpc>
                <a:spcPct val="120000"/>
              </a:lnSpc>
              <a:spcAft>
                <a:spcPts val="400"/>
              </a:spcAft>
              <a:buNone/>
              <a:defRPr sz="1800"/>
            </a:lvl4pPr>
            <a:lvl5pPr indent="0">
              <a:lnSpc>
                <a:spcPct val="120000"/>
              </a:lnSpc>
              <a:spcAft>
                <a:spcPts val="400"/>
              </a:spcAft>
              <a:buNone/>
              <a:defRPr sz="1800"/>
            </a:lvl5pPr>
          </a:lstStyle>
          <a:p>
            <a:pPr lvl="0"/>
            <a:r>
              <a:rPr lang="cs-CZ" dirty="0"/>
              <a:t>Upravte styly předlohy textu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  <p:sp>
        <p:nvSpPr>
          <p:cNvPr id="5" name="Zástupný symbol pro číslo snímku 5"/>
          <p:cNvSpPr txBox="1"/>
          <p:nvPr userDrawn="1"/>
        </p:nvSpPr>
        <p:spPr>
          <a:xfrm>
            <a:off x="693600" y="6300000"/>
            <a:ext cx="3952828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1000" kern="1200" dirty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Ministerstvo školství, mládeže a tělovýchovy</a:t>
            </a:r>
            <a:endParaRPr lang="cs-CZ" sz="1000" kern="1200" dirty="0">
              <a:solidFill>
                <a:schemeClr val="bg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Předělový slid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>
          <a:xfrm>
            <a:off x="684000" y="1015999"/>
            <a:ext cx="9900000" cy="2413001"/>
          </a:xfrm>
        </p:spPr>
        <p:txBody>
          <a:bodyPr anchor="b"/>
          <a:lstStyle>
            <a:lvl1pPr>
              <a:lnSpc>
                <a:spcPct val="100000"/>
              </a:lnSpc>
              <a:defRPr sz="4800">
                <a:solidFill>
                  <a:schemeClr val="tx2"/>
                </a:solidFill>
              </a:defRPr>
            </a:lvl1pPr>
          </a:lstStyle>
          <a:p>
            <a:r>
              <a:rPr lang="cs-CZ" dirty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 hasCustomPrompt="1"/>
          </p:nvPr>
        </p:nvSpPr>
        <p:spPr>
          <a:xfrm>
            <a:off x="684000" y="3676651"/>
            <a:ext cx="9900000" cy="2413000"/>
          </a:xfrm>
        </p:spPr>
        <p:txBody>
          <a:bodyPr/>
          <a:lstStyle>
            <a:lvl1pPr marL="0" indent="0">
              <a:lnSpc>
                <a:spcPct val="120000"/>
              </a:lnSpc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dirty="0"/>
              <a:t>Upravte styly předlohy textu.</a:t>
            </a:r>
            <a:endParaRPr lang="cs-CZ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ředělový slide 1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>
          <a:xfrm>
            <a:off x="684000" y="561599"/>
            <a:ext cx="9900000" cy="2160000"/>
          </a:xfrm>
        </p:spPr>
        <p:txBody>
          <a:bodyPr anchor="t">
            <a:normAutofit/>
          </a:bodyPr>
          <a:lstStyle>
            <a:lvl1pPr>
              <a:lnSpc>
                <a:spcPct val="100000"/>
              </a:lnSpc>
              <a:defRPr sz="3600">
                <a:solidFill>
                  <a:schemeClr val="tx2"/>
                </a:solidFill>
              </a:defRPr>
            </a:lvl1pPr>
          </a:lstStyle>
          <a:p>
            <a:r>
              <a:rPr lang="cs-CZ" dirty="0"/>
              <a:t>Kliknutím lze upravit styl.</a:t>
            </a:r>
            <a:endParaRPr lang="cs-CZ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ředělový slide s obrázkem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rázku 5"/>
          <p:cNvSpPr>
            <a:spLocks noGrp="1"/>
          </p:cNvSpPr>
          <p:nvPr>
            <p:ph type="pic" sz="quarter" idx="10"/>
          </p:nvPr>
        </p:nvSpPr>
        <p:spPr>
          <a:xfrm>
            <a:off x="6286501" y="0"/>
            <a:ext cx="5905499" cy="6858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>
          <a:xfrm>
            <a:off x="684000" y="563174"/>
            <a:ext cx="5412000" cy="3384358"/>
          </a:xfrm>
        </p:spPr>
        <p:txBody>
          <a:bodyPr anchor="t">
            <a:normAutofit/>
          </a:bodyPr>
          <a:lstStyle>
            <a:lvl1pPr>
              <a:lnSpc>
                <a:spcPct val="100000"/>
              </a:lnSpc>
              <a:defRPr sz="3600">
                <a:solidFill>
                  <a:schemeClr val="tx2"/>
                </a:solidFill>
              </a:defRPr>
            </a:lvl1pPr>
          </a:lstStyle>
          <a:p>
            <a:r>
              <a:rPr lang="cs-CZ" dirty="0"/>
              <a:t>Kliknutím lze upravit styl.</a:t>
            </a:r>
            <a:endParaRPr lang="cs-CZ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běžný s obráz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>
          <a:xfrm>
            <a:off x="684000" y="619932"/>
            <a:ext cx="9900000" cy="10707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dirty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 hasCustomPrompt="1"/>
          </p:nvPr>
        </p:nvSpPr>
        <p:spPr>
          <a:xfrm>
            <a:off x="1620000" y="2156504"/>
            <a:ext cx="4476000" cy="3797036"/>
          </a:xfrm>
        </p:spPr>
        <p:txBody>
          <a:bodyPr numCol="1" spcCol="360000">
            <a:normAutofit/>
          </a:bodyPr>
          <a:lstStyle>
            <a:lvl1pPr marL="0" indent="0">
              <a:lnSpc>
                <a:spcPct val="100000"/>
              </a:lnSpc>
              <a:spcAft>
                <a:spcPts val="1000"/>
              </a:spcAft>
              <a:buNone/>
              <a:defRPr sz="2000"/>
            </a:lvl1pPr>
            <a:lvl2pPr indent="0">
              <a:lnSpc>
                <a:spcPct val="120000"/>
              </a:lnSpc>
              <a:spcAft>
                <a:spcPts val="400"/>
              </a:spcAft>
              <a:buNone/>
              <a:defRPr sz="1800"/>
            </a:lvl2pPr>
            <a:lvl3pPr indent="0">
              <a:lnSpc>
                <a:spcPct val="120000"/>
              </a:lnSpc>
              <a:spcAft>
                <a:spcPts val="400"/>
              </a:spcAft>
              <a:buNone/>
              <a:defRPr sz="1800"/>
            </a:lvl3pPr>
            <a:lvl4pPr indent="0">
              <a:lnSpc>
                <a:spcPct val="120000"/>
              </a:lnSpc>
              <a:spcAft>
                <a:spcPts val="400"/>
              </a:spcAft>
              <a:buNone/>
              <a:defRPr sz="1800"/>
            </a:lvl4pPr>
            <a:lvl5pPr indent="0">
              <a:lnSpc>
                <a:spcPct val="120000"/>
              </a:lnSpc>
              <a:spcAft>
                <a:spcPts val="400"/>
              </a:spcAft>
              <a:buNone/>
              <a:defRPr sz="1800"/>
            </a:lvl5pPr>
          </a:lstStyle>
          <a:p>
            <a:pPr lvl="0"/>
            <a:r>
              <a:rPr lang="cs-CZ" dirty="0"/>
              <a:t>Upravte styly předlohy textu.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  <p:sp>
        <p:nvSpPr>
          <p:cNvPr id="5" name="Zástupný symbol obrázku 5"/>
          <p:cNvSpPr>
            <a:spLocks noGrp="1"/>
          </p:cNvSpPr>
          <p:nvPr>
            <p:ph type="pic" sz="quarter" idx="10"/>
          </p:nvPr>
        </p:nvSpPr>
        <p:spPr>
          <a:xfrm>
            <a:off x="6298501" y="2213429"/>
            <a:ext cx="4285499" cy="361866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5"/>
          <p:cNvSpPr txBox="1"/>
          <p:nvPr userDrawn="1"/>
        </p:nvSpPr>
        <p:spPr>
          <a:xfrm>
            <a:off x="693600" y="6300000"/>
            <a:ext cx="3952828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1000" kern="1200" dirty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Ministerstvo školství, mládeže a tělovýchovy</a:t>
            </a:r>
            <a:endParaRPr lang="cs-CZ" sz="1000" kern="1200" dirty="0">
              <a:solidFill>
                <a:schemeClr val="bg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dnadpis, dva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>
          <a:xfrm>
            <a:off x="684000" y="619932"/>
            <a:ext cx="9900000" cy="599268"/>
          </a:xfrm>
        </p:spPr>
        <p:txBody>
          <a:bodyPr/>
          <a:lstStyle/>
          <a:p>
            <a:r>
              <a:rPr lang="cs-CZ" dirty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 hasCustomPrompt="1"/>
          </p:nvPr>
        </p:nvSpPr>
        <p:spPr>
          <a:xfrm>
            <a:off x="1620000" y="2165625"/>
            <a:ext cx="4323523" cy="3960537"/>
          </a:xfrm>
        </p:spPr>
        <p:txBody>
          <a:bodyPr/>
          <a:lstStyle>
            <a:lvl1pPr>
              <a:spcAft>
                <a:spcPts val="1800"/>
              </a:spcAft>
              <a:buFont typeface="Wingdings" panose="05000000000000000000" pitchFamily="2" charset="2"/>
              <a:buNone/>
              <a:defRPr b="1">
                <a:solidFill>
                  <a:schemeClr val="accent2"/>
                </a:solidFill>
              </a:defRPr>
            </a:lvl1pPr>
            <a:lvl2pPr marL="0" indent="-288290">
              <a:buClr>
                <a:schemeClr val="accent1"/>
              </a:buClr>
              <a:buSzPct val="90000"/>
              <a:buFont typeface="Wingdings" panose="05000000000000000000" pitchFamily="2" charset="2"/>
              <a:buChar char="§"/>
              <a:defRPr/>
            </a:lvl2pPr>
            <a:lvl3pPr>
              <a:buFont typeface="Wingdings" panose="05000000000000000000" pitchFamily="2" charset="2"/>
              <a:buChar char="§"/>
              <a:defRPr/>
            </a:lvl3pPr>
            <a:lvl4pPr>
              <a:buFont typeface="Wingdings" panose="05000000000000000000" pitchFamily="2" charset="2"/>
              <a:buChar char="§"/>
              <a:defRPr/>
            </a:lvl4pPr>
            <a:lvl5pPr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cs-CZ" dirty="0"/>
              <a:t>Upravte styly předlohy textu.</a:t>
            </a:r>
            <a:endParaRPr lang="cs-CZ" dirty="0"/>
          </a:p>
          <a:p>
            <a:pPr lvl="1"/>
            <a:r>
              <a:rPr lang="cs-CZ" dirty="0"/>
              <a:t>Druhá úroveň</a:t>
            </a:r>
            <a:endParaRPr lang="cs-CZ" dirty="0"/>
          </a:p>
          <a:p>
            <a:pPr lvl="2"/>
            <a:r>
              <a:rPr lang="cs-CZ" dirty="0"/>
              <a:t>Třetí úroveň</a:t>
            </a:r>
            <a:endParaRPr lang="cs-CZ" dirty="0"/>
          </a:p>
          <a:p>
            <a:pPr lvl="3"/>
            <a:r>
              <a:rPr lang="cs-CZ" dirty="0"/>
              <a:t>Čtvrtá úroveň</a:t>
            </a:r>
            <a:endParaRPr lang="cs-CZ" dirty="0"/>
          </a:p>
          <a:p>
            <a:pPr lvl="4"/>
            <a:r>
              <a:rPr lang="cs-CZ" dirty="0"/>
              <a:t>Pátá úroveň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  <p:sp>
        <p:nvSpPr>
          <p:cNvPr id="9" name="Zástupný text 8"/>
          <p:cNvSpPr>
            <a:spLocks noGrp="1"/>
          </p:cNvSpPr>
          <p:nvPr>
            <p:ph type="body" sz="quarter" idx="14" hasCustomPrompt="1"/>
          </p:nvPr>
        </p:nvSpPr>
        <p:spPr>
          <a:xfrm>
            <a:off x="684000" y="1243809"/>
            <a:ext cx="5259600" cy="772560"/>
          </a:xfrm>
        </p:spPr>
        <p:txBody>
          <a:bodyPr/>
          <a:lstStyle>
            <a:lvl1pPr marL="0" indent="0">
              <a:buNone/>
              <a:defRPr>
                <a:solidFill>
                  <a:schemeClr val="accent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cs-CZ" dirty="0"/>
              <a:t>Po kliknutí můžete upravovat styly textu v předloze.</a:t>
            </a:r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half" idx="15" hasCustomPrompt="1"/>
          </p:nvPr>
        </p:nvSpPr>
        <p:spPr>
          <a:xfrm>
            <a:off x="6266427" y="2165625"/>
            <a:ext cx="4323523" cy="3960537"/>
          </a:xfrm>
        </p:spPr>
        <p:txBody>
          <a:bodyPr/>
          <a:lstStyle>
            <a:lvl1pPr>
              <a:spcAft>
                <a:spcPts val="1800"/>
              </a:spcAft>
              <a:buFont typeface="Wingdings" panose="05000000000000000000" pitchFamily="2" charset="2"/>
              <a:buNone/>
              <a:defRPr b="1">
                <a:solidFill>
                  <a:schemeClr val="accent2"/>
                </a:solidFill>
              </a:defRPr>
            </a:lvl1pPr>
            <a:lvl2pPr marL="0" indent="-288290">
              <a:buClr>
                <a:schemeClr val="accent1"/>
              </a:buClr>
              <a:buSzPct val="90000"/>
              <a:buFont typeface="Wingdings" panose="05000000000000000000" pitchFamily="2" charset="2"/>
              <a:buChar char="§"/>
              <a:defRPr/>
            </a:lvl2pPr>
            <a:lvl3pPr>
              <a:buFont typeface="Wingdings" panose="05000000000000000000" pitchFamily="2" charset="2"/>
              <a:buChar char="§"/>
              <a:defRPr/>
            </a:lvl3pPr>
            <a:lvl4pPr>
              <a:buFont typeface="Wingdings" panose="05000000000000000000" pitchFamily="2" charset="2"/>
              <a:buChar char="§"/>
              <a:defRPr/>
            </a:lvl4pPr>
            <a:lvl5pPr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cs-CZ" dirty="0"/>
              <a:t>Upravte styly předlohy textu.</a:t>
            </a:r>
            <a:endParaRPr lang="cs-CZ" dirty="0"/>
          </a:p>
          <a:p>
            <a:pPr lvl="1"/>
            <a:r>
              <a:rPr lang="cs-CZ" dirty="0"/>
              <a:t>Druhá úroveň</a:t>
            </a:r>
            <a:endParaRPr lang="cs-CZ" dirty="0"/>
          </a:p>
          <a:p>
            <a:pPr lvl="2"/>
            <a:r>
              <a:rPr lang="cs-CZ" dirty="0"/>
              <a:t>Třetí úroveň</a:t>
            </a:r>
            <a:endParaRPr lang="cs-CZ" dirty="0"/>
          </a:p>
          <a:p>
            <a:pPr lvl="3"/>
            <a:r>
              <a:rPr lang="cs-CZ" dirty="0"/>
              <a:t>Čtvrtá úroveň</a:t>
            </a:r>
            <a:endParaRPr lang="cs-CZ" dirty="0"/>
          </a:p>
          <a:p>
            <a:pPr lvl="4"/>
            <a:r>
              <a:rPr lang="cs-CZ" dirty="0"/>
              <a:t>Pátá úroveň</a:t>
            </a:r>
            <a:endParaRPr lang="cs-CZ" dirty="0"/>
          </a:p>
        </p:txBody>
      </p:sp>
      <p:sp>
        <p:nvSpPr>
          <p:cNvPr id="8" name="Zástupný symbol pro číslo snímku 5"/>
          <p:cNvSpPr txBox="1"/>
          <p:nvPr userDrawn="1"/>
        </p:nvSpPr>
        <p:spPr>
          <a:xfrm>
            <a:off x="693600" y="6300000"/>
            <a:ext cx="3952828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1000" kern="1200" dirty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Ministerstvo školství, mládeže a tělovýchovy</a:t>
            </a:r>
            <a:endParaRPr lang="cs-CZ" sz="1000" kern="1200" dirty="0">
              <a:solidFill>
                <a:schemeClr val="bg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ři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>
          <a:xfrm>
            <a:off x="684000" y="619932"/>
            <a:ext cx="9900000" cy="599268"/>
          </a:xfrm>
        </p:spPr>
        <p:txBody>
          <a:bodyPr/>
          <a:lstStyle/>
          <a:p>
            <a:r>
              <a:rPr lang="cs-CZ" dirty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 hasCustomPrompt="1"/>
          </p:nvPr>
        </p:nvSpPr>
        <p:spPr>
          <a:xfrm>
            <a:off x="693601" y="2165625"/>
            <a:ext cx="3375982" cy="3960537"/>
          </a:xfrm>
        </p:spPr>
        <p:txBody>
          <a:bodyPr/>
          <a:lstStyle>
            <a:lvl1pPr marL="0" indent="0">
              <a:spcAft>
                <a:spcPts val="1800"/>
              </a:spcAft>
              <a:buFont typeface="Arial" panose="020B0604020202020204" pitchFamily="34" charset="0"/>
              <a:buNone/>
              <a:defRPr b="1">
                <a:solidFill>
                  <a:schemeClr val="accent2"/>
                </a:solidFill>
              </a:defRPr>
            </a:lvl1pPr>
            <a:lvl2pPr marL="0" indent="-288290">
              <a:buClr>
                <a:schemeClr val="accent5"/>
              </a:buClr>
              <a:buSzPct val="90000"/>
              <a:buFont typeface="Wingdings" panose="05000000000000000000" pitchFamily="2" charset="2"/>
              <a:buNone/>
              <a:defRPr/>
            </a:lvl2pPr>
            <a:lvl3pPr>
              <a:buFont typeface="Wingdings" panose="05000000000000000000" pitchFamily="2" charset="2"/>
              <a:buNone/>
              <a:defRPr/>
            </a:lvl3pPr>
            <a:lvl4pPr>
              <a:buFont typeface="Wingdings" panose="05000000000000000000" pitchFamily="2" charset="2"/>
              <a:buNone/>
              <a:defRPr/>
            </a:lvl4pPr>
            <a:lvl5pPr>
              <a:buFont typeface="Wingdings" panose="05000000000000000000" pitchFamily="2" charset="2"/>
              <a:buNone/>
              <a:defRPr/>
            </a:lvl5pPr>
          </a:lstStyle>
          <a:p>
            <a:pPr lvl="0"/>
            <a:r>
              <a:rPr lang="cs-CZ" dirty="0"/>
              <a:t>Upravte styly předlohy textu.</a:t>
            </a:r>
            <a:endParaRPr lang="cs-CZ" dirty="0"/>
          </a:p>
          <a:p>
            <a:pPr lvl="1"/>
            <a:r>
              <a:rPr lang="cs-CZ" dirty="0"/>
              <a:t>Druhá úroveň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  <p:sp>
        <p:nvSpPr>
          <p:cNvPr id="10" name="Zástupný symbol pro obsah 2"/>
          <p:cNvSpPr>
            <a:spLocks noGrp="1"/>
          </p:cNvSpPr>
          <p:nvPr>
            <p:ph sz="half" idx="13" hasCustomPrompt="1"/>
          </p:nvPr>
        </p:nvSpPr>
        <p:spPr>
          <a:xfrm>
            <a:off x="8119333" y="2165625"/>
            <a:ext cx="3375982" cy="3960537"/>
          </a:xfrm>
        </p:spPr>
        <p:txBody>
          <a:bodyPr/>
          <a:lstStyle>
            <a:lvl1pPr marL="0" indent="0">
              <a:spcAft>
                <a:spcPts val="1800"/>
              </a:spcAft>
              <a:buFont typeface="Arial" panose="020B0604020202020204" pitchFamily="34" charset="0"/>
              <a:buNone/>
              <a:defRPr b="1">
                <a:solidFill>
                  <a:schemeClr val="accent2"/>
                </a:solidFill>
              </a:defRPr>
            </a:lvl1pPr>
            <a:lvl2pPr marL="0" indent="-288290">
              <a:buClr>
                <a:schemeClr val="accent5"/>
              </a:buClr>
              <a:buSzPct val="90000"/>
              <a:buFont typeface="Wingdings" panose="05000000000000000000" pitchFamily="2" charset="2"/>
              <a:buNone/>
              <a:defRPr/>
            </a:lvl2pPr>
            <a:lvl3pPr>
              <a:buFont typeface="Wingdings" panose="05000000000000000000" pitchFamily="2" charset="2"/>
              <a:buNone/>
              <a:defRPr/>
            </a:lvl3pPr>
            <a:lvl4pPr>
              <a:buFont typeface="Wingdings" panose="05000000000000000000" pitchFamily="2" charset="2"/>
              <a:buNone/>
              <a:defRPr/>
            </a:lvl4pPr>
            <a:lvl5pPr>
              <a:buFont typeface="Wingdings" panose="05000000000000000000" pitchFamily="2" charset="2"/>
              <a:buNone/>
              <a:defRPr/>
            </a:lvl5pPr>
          </a:lstStyle>
          <a:p>
            <a:pPr lvl="0"/>
            <a:r>
              <a:rPr lang="cs-CZ" dirty="0"/>
              <a:t>Upravte styly předlohy textu.</a:t>
            </a:r>
            <a:endParaRPr lang="cs-CZ" dirty="0"/>
          </a:p>
          <a:p>
            <a:pPr lvl="1"/>
            <a:r>
              <a:rPr lang="cs-CZ" dirty="0"/>
              <a:t>Druhá úroveň</a:t>
            </a:r>
            <a:endParaRPr lang="cs-CZ" dirty="0"/>
          </a:p>
        </p:txBody>
      </p:sp>
      <p:sp>
        <p:nvSpPr>
          <p:cNvPr id="11" name="Zástupný symbol pro obsah 2"/>
          <p:cNvSpPr>
            <a:spLocks noGrp="1"/>
          </p:cNvSpPr>
          <p:nvPr>
            <p:ph sz="half" idx="14" hasCustomPrompt="1"/>
          </p:nvPr>
        </p:nvSpPr>
        <p:spPr>
          <a:xfrm>
            <a:off x="4408009" y="2165625"/>
            <a:ext cx="3375982" cy="3960537"/>
          </a:xfrm>
        </p:spPr>
        <p:txBody>
          <a:bodyPr/>
          <a:lstStyle>
            <a:lvl1pPr marL="0" indent="0">
              <a:spcAft>
                <a:spcPts val="1800"/>
              </a:spcAft>
              <a:buFont typeface="Arial" panose="020B0604020202020204" pitchFamily="34" charset="0"/>
              <a:buNone/>
              <a:defRPr b="1">
                <a:solidFill>
                  <a:schemeClr val="accent2"/>
                </a:solidFill>
              </a:defRPr>
            </a:lvl1pPr>
            <a:lvl2pPr marL="0" indent="-288290">
              <a:buClr>
                <a:schemeClr val="accent5"/>
              </a:buClr>
              <a:buSzPct val="90000"/>
              <a:buFont typeface="Wingdings" panose="05000000000000000000" pitchFamily="2" charset="2"/>
              <a:buNone/>
              <a:defRPr/>
            </a:lvl2pPr>
            <a:lvl3pPr>
              <a:buFont typeface="Wingdings" panose="05000000000000000000" pitchFamily="2" charset="2"/>
              <a:buNone/>
              <a:defRPr/>
            </a:lvl3pPr>
            <a:lvl4pPr>
              <a:buFont typeface="Wingdings" panose="05000000000000000000" pitchFamily="2" charset="2"/>
              <a:buNone/>
              <a:defRPr/>
            </a:lvl4pPr>
            <a:lvl5pPr>
              <a:buFont typeface="Wingdings" panose="05000000000000000000" pitchFamily="2" charset="2"/>
              <a:buNone/>
              <a:defRPr/>
            </a:lvl5pPr>
          </a:lstStyle>
          <a:p>
            <a:pPr lvl="0"/>
            <a:r>
              <a:rPr lang="cs-CZ" dirty="0"/>
              <a:t>Upravte styly předlohy textu.</a:t>
            </a:r>
            <a:endParaRPr lang="cs-CZ" dirty="0"/>
          </a:p>
          <a:p>
            <a:pPr lvl="1"/>
            <a:r>
              <a:rPr lang="cs-CZ" dirty="0"/>
              <a:t>Druhá úroveň</a:t>
            </a:r>
            <a:endParaRPr lang="cs-CZ" dirty="0"/>
          </a:p>
        </p:txBody>
      </p:sp>
      <p:sp>
        <p:nvSpPr>
          <p:cNvPr id="4" name="Zástupný symbol pro číslo snímku 5"/>
          <p:cNvSpPr txBox="1"/>
          <p:nvPr userDrawn="1"/>
        </p:nvSpPr>
        <p:spPr>
          <a:xfrm>
            <a:off x="693600" y="6300000"/>
            <a:ext cx="3952828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1000" kern="1200" dirty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Ministerstvo školství, mládeže a tělovýchovy</a:t>
            </a:r>
            <a:endParaRPr lang="cs-CZ" sz="1000" kern="1200" dirty="0">
              <a:solidFill>
                <a:schemeClr val="bg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dnadpis, 3 sloupce podbarven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>
          <a:xfrm>
            <a:off x="684000" y="619932"/>
            <a:ext cx="9900000" cy="599268"/>
          </a:xfrm>
        </p:spPr>
        <p:txBody>
          <a:bodyPr/>
          <a:lstStyle/>
          <a:p>
            <a:r>
              <a:rPr lang="cs-CZ" dirty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 hasCustomPrompt="1"/>
          </p:nvPr>
        </p:nvSpPr>
        <p:spPr>
          <a:xfrm>
            <a:off x="684000" y="2257436"/>
            <a:ext cx="3355437" cy="3590706"/>
          </a:xfrm>
          <a:solidFill>
            <a:schemeClr val="tx2"/>
          </a:solidFill>
        </p:spPr>
        <p:txBody>
          <a:bodyPr lIns="180000" tIns="108000" rIns="144000" bIns="72000"/>
          <a:lstStyle>
            <a:lvl1pPr marL="0">
              <a:spcAft>
                <a:spcPts val="1800"/>
              </a:spcAft>
              <a:buFont typeface="Arial" panose="020B0604020202020204" pitchFamily="34" charset="0"/>
              <a:buNone/>
              <a:defRPr b="1">
                <a:solidFill>
                  <a:schemeClr val="accent5"/>
                </a:solidFill>
              </a:defRPr>
            </a:lvl1pPr>
            <a:lvl2pPr marL="0" indent="-288290">
              <a:buClr>
                <a:schemeClr val="accent5"/>
              </a:buClr>
              <a:buSzPct val="90000"/>
              <a:buFont typeface="Wingdings" panose="05000000000000000000" pitchFamily="2" charset="2"/>
              <a:buNone/>
              <a:defRPr sz="1500">
                <a:solidFill>
                  <a:schemeClr val="bg1"/>
                </a:solidFill>
              </a:defRPr>
            </a:lvl2pPr>
            <a:lvl3pPr>
              <a:buFont typeface="Wingdings" panose="05000000000000000000" pitchFamily="2" charset="2"/>
              <a:buNone/>
              <a:defRPr/>
            </a:lvl3pPr>
            <a:lvl4pPr>
              <a:buFont typeface="Wingdings" panose="05000000000000000000" pitchFamily="2" charset="2"/>
              <a:buNone/>
              <a:defRPr/>
            </a:lvl4pPr>
            <a:lvl5pPr>
              <a:buFont typeface="Wingdings" panose="05000000000000000000" pitchFamily="2" charset="2"/>
              <a:buNone/>
              <a:defRPr/>
            </a:lvl5pPr>
          </a:lstStyle>
          <a:p>
            <a:pPr lvl="0"/>
            <a:r>
              <a:rPr lang="cs-CZ" dirty="0"/>
              <a:t>Upravte styly předlohy textu.</a:t>
            </a:r>
            <a:endParaRPr lang="cs-CZ" dirty="0"/>
          </a:p>
          <a:p>
            <a:pPr lvl="1"/>
            <a:r>
              <a:rPr lang="cs-CZ" dirty="0"/>
              <a:t>Druhá úroveň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  <p:sp>
        <p:nvSpPr>
          <p:cNvPr id="9" name="Zástupný text 8"/>
          <p:cNvSpPr>
            <a:spLocks noGrp="1"/>
          </p:cNvSpPr>
          <p:nvPr>
            <p:ph type="body" sz="quarter" idx="14" hasCustomPrompt="1"/>
          </p:nvPr>
        </p:nvSpPr>
        <p:spPr>
          <a:xfrm>
            <a:off x="684000" y="1243809"/>
            <a:ext cx="5259600" cy="772560"/>
          </a:xfrm>
        </p:spPr>
        <p:txBody>
          <a:bodyPr/>
          <a:lstStyle>
            <a:lvl1pPr>
              <a:buNone/>
              <a:defRPr lang="cs-CZ" sz="2000" kern="1200" dirty="0">
                <a:solidFill>
                  <a:schemeClr val="accen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cs-CZ" dirty="0"/>
              <a:t>Po kliknutí můžete upravovat styly textu v předloze.</a:t>
            </a:r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half" idx="15" hasCustomPrompt="1"/>
          </p:nvPr>
        </p:nvSpPr>
        <p:spPr>
          <a:xfrm>
            <a:off x="8156517" y="2257436"/>
            <a:ext cx="3355437" cy="3590706"/>
          </a:xfrm>
          <a:solidFill>
            <a:schemeClr val="tx2"/>
          </a:solidFill>
        </p:spPr>
        <p:txBody>
          <a:bodyPr lIns="180000" tIns="108000" rIns="144000" bIns="72000"/>
          <a:lstStyle>
            <a:lvl1pPr marL="0">
              <a:spcAft>
                <a:spcPts val="1800"/>
              </a:spcAft>
              <a:buFont typeface="Arial" panose="020B0604020202020204" pitchFamily="34" charset="0"/>
              <a:buNone/>
              <a:defRPr b="1">
                <a:solidFill>
                  <a:schemeClr val="accent5"/>
                </a:solidFill>
              </a:defRPr>
            </a:lvl1pPr>
            <a:lvl2pPr marL="0" indent="-288290">
              <a:buClr>
                <a:schemeClr val="accent5"/>
              </a:buClr>
              <a:buSzPct val="90000"/>
              <a:buFont typeface="Wingdings" panose="05000000000000000000" pitchFamily="2" charset="2"/>
              <a:buNone/>
              <a:defRPr sz="1500">
                <a:solidFill>
                  <a:schemeClr val="bg1"/>
                </a:solidFill>
              </a:defRPr>
            </a:lvl2pPr>
            <a:lvl3pPr>
              <a:buFont typeface="Wingdings" panose="05000000000000000000" pitchFamily="2" charset="2"/>
              <a:buNone/>
              <a:defRPr/>
            </a:lvl3pPr>
            <a:lvl4pPr>
              <a:buFont typeface="Wingdings" panose="05000000000000000000" pitchFamily="2" charset="2"/>
              <a:buNone/>
              <a:defRPr/>
            </a:lvl4pPr>
            <a:lvl5pPr>
              <a:buFont typeface="Wingdings" panose="05000000000000000000" pitchFamily="2" charset="2"/>
              <a:buNone/>
              <a:defRPr/>
            </a:lvl5pPr>
          </a:lstStyle>
          <a:p>
            <a:pPr lvl="0"/>
            <a:r>
              <a:rPr lang="cs-CZ" dirty="0"/>
              <a:t>Upravte styly předlohy textu.</a:t>
            </a:r>
            <a:endParaRPr lang="cs-CZ" dirty="0"/>
          </a:p>
          <a:p>
            <a:pPr lvl="1"/>
            <a:r>
              <a:rPr lang="cs-CZ" dirty="0"/>
              <a:t>Druhá úroveň</a:t>
            </a:r>
            <a:endParaRPr lang="cs-CZ" dirty="0"/>
          </a:p>
        </p:txBody>
      </p:sp>
      <p:sp>
        <p:nvSpPr>
          <p:cNvPr id="8" name="Zástupný symbol pro obsah 2"/>
          <p:cNvSpPr>
            <a:spLocks noGrp="1"/>
          </p:cNvSpPr>
          <p:nvPr>
            <p:ph sz="half" idx="16" hasCustomPrompt="1"/>
          </p:nvPr>
        </p:nvSpPr>
        <p:spPr>
          <a:xfrm>
            <a:off x="4420259" y="2257436"/>
            <a:ext cx="3355437" cy="3590706"/>
          </a:xfrm>
          <a:solidFill>
            <a:schemeClr val="tx2"/>
          </a:solidFill>
        </p:spPr>
        <p:txBody>
          <a:bodyPr lIns="180000" tIns="108000" rIns="144000" bIns="72000"/>
          <a:lstStyle>
            <a:lvl1pPr marL="0">
              <a:spcAft>
                <a:spcPts val="1800"/>
              </a:spcAft>
              <a:buFont typeface="Arial" panose="020B0604020202020204" pitchFamily="34" charset="0"/>
              <a:buNone/>
              <a:defRPr b="1">
                <a:solidFill>
                  <a:schemeClr val="accent5"/>
                </a:solidFill>
              </a:defRPr>
            </a:lvl1pPr>
            <a:lvl2pPr marL="0" indent="-288290">
              <a:buClr>
                <a:schemeClr val="accent5"/>
              </a:buClr>
              <a:buSzPct val="90000"/>
              <a:buFont typeface="Wingdings" panose="05000000000000000000" pitchFamily="2" charset="2"/>
              <a:buNone/>
              <a:defRPr sz="1500">
                <a:solidFill>
                  <a:schemeClr val="bg1"/>
                </a:solidFill>
              </a:defRPr>
            </a:lvl2pPr>
            <a:lvl3pPr>
              <a:buFont typeface="Wingdings" panose="05000000000000000000" pitchFamily="2" charset="2"/>
              <a:buNone/>
              <a:defRPr/>
            </a:lvl3pPr>
            <a:lvl4pPr>
              <a:buFont typeface="Wingdings" panose="05000000000000000000" pitchFamily="2" charset="2"/>
              <a:buNone/>
              <a:defRPr/>
            </a:lvl4pPr>
            <a:lvl5pPr>
              <a:buFont typeface="Wingdings" panose="05000000000000000000" pitchFamily="2" charset="2"/>
              <a:buNone/>
              <a:defRPr/>
            </a:lvl5pPr>
          </a:lstStyle>
          <a:p>
            <a:pPr lvl="0"/>
            <a:r>
              <a:rPr lang="cs-CZ" dirty="0"/>
              <a:t>Upravte styly předlohy textu.</a:t>
            </a:r>
            <a:endParaRPr lang="cs-CZ" dirty="0"/>
          </a:p>
          <a:p>
            <a:pPr lvl="1"/>
            <a:r>
              <a:rPr lang="cs-CZ" dirty="0"/>
              <a:t>Druhá úroveň</a:t>
            </a:r>
            <a:endParaRPr lang="cs-CZ" dirty="0"/>
          </a:p>
        </p:txBody>
      </p:sp>
      <p:sp>
        <p:nvSpPr>
          <p:cNvPr id="6" name="Zástupný symbol pro číslo snímku 5"/>
          <p:cNvSpPr txBox="1"/>
          <p:nvPr userDrawn="1"/>
        </p:nvSpPr>
        <p:spPr>
          <a:xfrm>
            <a:off x="693600" y="6300000"/>
            <a:ext cx="3952828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1000" kern="1200" dirty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Ministerstvo školství, mládeže a tělovýchovy</a:t>
            </a:r>
            <a:endParaRPr lang="cs-CZ" sz="1000" kern="1200" dirty="0">
              <a:solidFill>
                <a:schemeClr val="bg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sloupce podbarvené se šipkam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>
          <a:xfrm>
            <a:off x="684000" y="619932"/>
            <a:ext cx="9900000" cy="599268"/>
          </a:xfrm>
        </p:spPr>
        <p:txBody>
          <a:bodyPr/>
          <a:lstStyle/>
          <a:p>
            <a:r>
              <a:rPr lang="cs-CZ" dirty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 hasCustomPrompt="1"/>
          </p:nvPr>
        </p:nvSpPr>
        <p:spPr>
          <a:xfrm>
            <a:off x="684001" y="2257436"/>
            <a:ext cx="3105680" cy="3590706"/>
          </a:xfrm>
          <a:solidFill>
            <a:schemeClr val="accent1"/>
          </a:solidFill>
        </p:spPr>
        <p:txBody>
          <a:bodyPr lIns="180000" tIns="180000" rIns="144000" bIns="72000"/>
          <a:lstStyle>
            <a:lvl1pPr marL="0">
              <a:spcAft>
                <a:spcPts val="1800"/>
              </a:spcAft>
              <a:buFont typeface="Arial" panose="020B0604020202020204" pitchFamily="34" charset="0"/>
              <a:buNone/>
              <a:defRPr lang="cs-CZ" sz="1500" kern="1200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0" indent="-288290">
              <a:buClr>
                <a:schemeClr val="accent5"/>
              </a:buClr>
              <a:buSzPct val="90000"/>
              <a:buFont typeface="Wingdings" panose="05000000000000000000" pitchFamily="2" charset="2"/>
              <a:buNone/>
              <a:defRPr sz="1500">
                <a:solidFill>
                  <a:schemeClr val="bg1"/>
                </a:solidFill>
              </a:defRPr>
            </a:lvl2pPr>
            <a:lvl3pPr>
              <a:buFont typeface="Wingdings" panose="05000000000000000000" pitchFamily="2" charset="2"/>
              <a:buNone/>
              <a:defRPr/>
            </a:lvl3pPr>
            <a:lvl4pPr>
              <a:buFont typeface="Wingdings" panose="05000000000000000000" pitchFamily="2" charset="2"/>
              <a:buNone/>
              <a:defRPr/>
            </a:lvl4pPr>
            <a:lvl5pPr>
              <a:buFont typeface="Wingdings" panose="05000000000000000000" pitchFamily="2" charset="2"/>
              <a:buNone/>
              <a:defRPr/>
            </a:lvl5pPr>
          </a:lstStyle>
          <a:p>
            <a:pPr marL="0" lvl="1" indent="-28829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accent5"/>
              </a:buClr>
              <a:buSzPct val="90000"/>
              <a:buFont typeface="Wingdings" panose="05000000000000000000" pitchFamily="2" charset="2"/>
              <a:buNone/>
            </a:pPr>
            <a:r>
              <a:rPr lang="cs-CZ" dirty="0"/>
              <a:t>Upravte styly předlohy textu.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  <p:sp>
        <p:nvSpPr>
          <p:cNvPr id="10" name="Zástupný symbol pro obsah 2"/>
          <p:cNvSpPr>
            <a:spLocks noGrp="1"/>
          </p:cNvSpPr>
          <p:nvPr>
            <p:ph sz="half" idx="13" hasCustomPrompt="1"/>
          </p:nvPr>
        </p:nvSpPr>
        <p:spPr>
          <a:xfrm>
            <a:off x="8405601" y="2246803"/>
            <a:ext cx="3105680" cy="3590706"/>
          </a:xfrm>
          <a:solidFill>
            <a:schemeClr val="accent1"/>
          </a:solidFill>
        </p:spPr>
        <p:txBody>
          <a:bodyPr lIns="180000" tIns="180000" rIns="144000" bIns="72000"/>
          <a:lstStyle>
            <a:lvl1pPr marL="0">
              <a:spcAft>
                <a:spcPts val="1800"/>
              </a:spcAft>
              <a:buFont typeface="Arial" panose="020B0604020202020204" pitchFamily="34" charset="0"/>
              <a:buNone/>
              <a:defRPr lang="cs-CZ" sz="1500" kern="1200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0" indent="-288290">
              <a:buClr>
                <a:schemeClr val="accent5"/>
              </a:buClr>
              <a:buSzPct val="90000"/>
              <a:buFont typeface="Wingdings" panose="05000000000000000000" pitchFamily="2" charset="2"/>
              <a:buNone/>
              <a:defRPr sz="1500">
                <a:solidFill>
                  <a:schemeClr val="bg1"/>
                </a:solidFill>
              </a:defRPr>
            </a:lvl2pPr>
            <a:lvl3pPr>
              <a:buFont typeface="Wingdings" panose="05000000000000000000" pitchFamily="2" charset="2"/>
              <a:buNone/>
              <a:defRPr/>
            </a:lvl3pPr>
            <a:lvl4pPr>
              <a:buFont typeface="Wingdings" panose="05000000000000000000" pitchFamily="2" charset="2"/>
              <a:buNone/>
              <a:defRPr/>
            </a:lvl4pPr>
            <a:lvl5pPr>
              <a:buFont typeface="Wingdings" panose="05000000000000000000" pitchFamily="2" charset="2"/>
              <a:buNone/>
              <a:defRPr/>
            </a:lvl5pPr>
          </a:lstStyle>
          <a:p>
            <a:pPr marL="0" lvl="1" indent="-28829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accent5"/>
              </a:buClr>
              <a:buSzPct val="90000"/>
              <a:buFont typeface="Wingdings" panose="05000000000000000000" pitchFamily="2" charset="2"/>
              <a:buNone/>
            </a:pPr>
            <a:r>
              <a:rPr lang="cs-CZ" dirty="0"/>
              <a:t>Upravte styly předlohy textu.</a:t>
            </a:r>
            <a:endParaRPr lang="cs-CZ" dirty="0"/>
          </a:p>
        </p:txBody>
      </p:sp>
      <p:sp>
        <p:nvSpPr>
          <p:cNvPr id="11" name="Zástupný symbol pro obsah 2"/>
          <p:cNvSpPr>
            <a:spLocks noGrp="1"/>
          </p:cNvSpPr>
          <p:nvPr>
            <p:ph sz="half" idx="14" hasCustomPrompt="1"/>
          </p:nvPr>
        </p:nvSpPr>
        <p:spPr>
          <a:xfrm>
            <a:off x="4544801" y="2257436"/>
            <a:ext cx="3105680" cy="3590706"/>
          </a:xfrm>
          <a:solidFill>
            <a:schemeClr val="accent1"/>
          </a:solidFill>
        </p:spPr>
        <p:txBody>
          <a:bodyPr lIns="180000" tIns="180000" rIns="144000" bIns="72000"/>
          <a:lstStyle>
            <a:lvl1pPr marL="0">
              <a:spcAft>
                <a:spcPts val="1800"/>
              </a:spcAft>
              <a:buFont typeface="Arial" panose="020B0604020202020204" pitchFamily="34" charset="0"/>
              <a:buNone/>
              <a:defRPr lang="cs-CZ" sz="1500" kern="1200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0" indent="-288290">
              <a:buClr>
                <a:schemeClr val="accent5"/>
              </a:buClr>
              <a:buSzPct val="90000"/>
              <a:buFont typeface="Wingdings" panose="05000000000000000000" pitchFamily="2" charset="2"/>
              <a:buNone/>
              <a:defRPr sz="1500">
                <a:solidFill>
                  <a:schemeClr val="bg1"/>
                </a:solidFill>
              </a:defRPr>
            </a:lvl2pPr>
            <a:lvl3pPr>
              <a:buFont typeface="Wingdings" panose="05000000000000000000" pitchFamily="2" charset="2"/>
              <a:buNone/>
              <a:defRPr/>
            </a:lvl3pPr>
            <a:lvl4pPr>
              <a:buFont typeface="Wingdings" panose="05000000000000000000" pitchFamily="2" charset="2"/>
              <a:buNone/>
              <a:defRPr/>
            </a:lvl4pPr>
            <a:lvl5pPr>
              <a:buFont typeface="Wingdings" panose="05000000000000000000" pitchFamily="2" charset="2"/>
              <a:buNone/>
              <a:defRPr/>
            </a:lvl5pPr>
          </a:lstStyle>
          <a:p>
            <a:pPr marL="0" lvl="1" indent="-28829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accent5"/>
              </a:buClr>
              <a:buSzPct val="90000"/>
              <a:buFont typeface="Wingdings" panose="05000000000000000000" pitchFamily="2" charset="2"/>
              <a:buNone/>
            </a:pPr>
            <a:r>
              <a:rPr lang="cs-CZ" dirty="0"/>
              <a:t>Upravte styly předlohy textu.</a:t>
            </a:r>
            <a:endParaRPr lang="cs-CZ" dirty="0"/>
          </a:p>
        </p:txBody>
      </p:sp>
      <p:pic>
        <p:nvPicPr>
          <p:cNvPr id="18" name="Obrázek 1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85314" y="3880589"/>
            <a:ext cx="360717" cy="30112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846114" y="3880589"/>
            <a:ext cx="360717" cy="301120"/>
          </a:xfrm>
          <a:prstGeom prst="rect">
            <a:avLst/>
          </a:prstGeom>
        </p:spPr>
      </p:pic>
      <p:sp>
        <p:nvSpPr>
          <p:cNvPr id="21" name="Zástupný text 8"/>
          <p:cNvSpPr>
            <a:spLocks noGrp="1"/>
          </p:cNvSpPr>
          <p:nvPr>
            <p:ph type="body" sz="quarter" idx="15" hasCustomPrompt="1"/>
          </p:nvPr>
        </p:nvSpPr>
        <p:spPr>
          <a:xfrm>
            <a:off x="684000" y="1243809"/>
            <a:ext cx="5259600" cy="772560"/>
          </a:xfrm>
        </p:spPr>
        <p:txBody>
          <a:bodyPr/>
          <a:lstStyle>
            <a:lvl1pPr>
              <a:buNone/>
              <a:defRPr lang="cs-CZ" sz="2000" kern="1200" dirty="0">
                <a:solidFill>
                  <a:schemeClr val="accen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cs-CZ" dirty="0"/>
              <a:t>Po kliknutí můžete upravovat styly textu v předloze.</a:t>
            </a:r>
            <a:endParaRPr lang="cs-CZ" dirty="0"/>
          </a:p>
        </p:txBody>
      </p:sp>
      <p:sp>
        <p:nvSpPr>
          <p:cNvPr id="22" name="Zástupný symbol pro číslo snímku 5"/>
          <p:cNvSpPr txBox="1"/>
          <p:nvPr userDrawn="1"/>
        </p:nvSpPr>
        <p:spPr>
          <a:xfrm>
            <a:off x="693600" y="6300000"/>
            <a:ext cx="3952828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1000" kern="1200" dirty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Ministerstvo školství, mládeže a tělovýchovy</a:t>
            </a:r>
            <a:endParaRPr lang="cs-CZ" sz="1000" kern="1200" dirty="0">
              <a:solidFill>
                <a:schemeClr val="bg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>
          <a:xfrm>
            <a:off x="684000" y="619932"/>
            <a:ext cx="9900000" cy="599268"/>
          </a:xfrm>
        </p:spPr>
        <p:txBody>
          <a:bodyPr/>
          <a:lstStyle/>
          <a:p>
            <a:r>
              <a:rPr lang="cs-CZ" dirty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 hasCustomPrompt="1"/>
          </p:nvPr>
        </p:nvSpPr>
        <p:spPr>
          <a:xfrm>
            <a:off x="684001" y="4444252"/>
            <a:ext cx="2428993" cy="1403889"/>
          </a:xfrm>
          <a:noFill/>
        </p:spPr>
        <p:txBody>
          <a:bodyPr lIns="0" tIns="0" rIns="0" bIns="0">
            <a:normAutofit/>
          </a:bodyPr>
          <a:lstStyle>
            <a:lvl1pPr marL="0">
              <a:spcAft>
                <a:spcPts val="1800"/>
              </a:spcAft>
              <a:buFont typeface="Arial" panose="020B0604020202020204" pitchFamily="34" charset="0"/>
              <a:buNone/>
              <a:defRPr lang="cs-CZ" sz="1500" kern="1200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0" indent="-288290">
              <a:buClr>
                <a:schemeClr val="accent5"/>
              </a:buClr>
              <a:buSzPct val="90000"/>
              <a:buFont typeface="Wingdings" panose="05000000000000000000" pitchFamily="2" charset="2"/>
              <a:buNone/>
              <a:defRPr sz="1300"/>
            </a:lvl2pPr>
            <a:lvl3pPr>
              <a:buFont typeface="Wingdings" panose="05000000000000000000" pitchFamily="2" charset="2"/>
              <a:buNone/>
              <a:defRPr/>
            </a:lvl3pPr>
            <a:lvl4pPr>
              <a:buFont typeface="Wingdings" panose="05000000000000000000" pitchFamily="2" charset="2"/>
              <a:buNone/>
              <a:defRPr/>
            </a:lvl4pPr>
            <a:lvl5pPr>
              <a:buFont typeface="Wingdings" panose="05000000000000000000" pitchFamily="2" charset="2"/>
              <a:buNone/>
              <a:defRPr/>
            </a:lvl5pPr>
          </a:lstStyle>
          <a:p>
            <a:pPr marL="0" lvl="1" indent="-28829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accent5"/>
              </a:buClr>
              <a:buSzPct val="90000"/>
              <a:buFont typeface="Wingdings" panose="05000000000000000000" pitchFamily="2" charset="2"/>
              <a:buNone/>
            </a:pPr>
            <a:r>
              <a:rPr lang="cs-CZ" dirty="0"/>
              <a:t>Upravte styly předlohy textu.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  <p:sp>
        <p:nvSpPr>
          <p:cNvPr id="8" name="Zástupný symbol obrázku 7"/>
          <p:cNvSpPr>
            <a:spLocks noGrp="1"/>
          </p:cNvSpPr>
          <p:nvPr>
            <p:ph type="pic" sz="quarter" idx="13"/>
          </p:nvPr>
        </p:nvSpPr>
        <p:spPr>
          <a:xfrm>
            <a:off x="684000" y="1492625"/>
            <a:ext cx="2428993" cy="2602004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9" name="Zástupný symbol pro obsah 2"/>
          <p:cNvSpPr>
            <a:spLocks noGrp="1"/>
          </p:cNvSpPr>
          <p:nvPr>
            <p:ph sz="half" idx="14" hasCustomPrompt="1"/>
          </p:nvPr>
        </p:nvSpPr>
        <p:spPr>
          <a:xfrm>
            <a:off x="9077724" y="4444252"/>
            <a:ext cx="2428993" cy="1403889"/>
          </a:xfrm>
          <a:noFill/>
        </p:spPr>
        <p:txBody>
          <a:bodyPr lIns="0" tIns="0" rIns="0" bIns="0">
            <a:normAutofit/>
          </a:bodyPr>
          <a:lstStyle>
            <a:lvl1pPr marL="0">
              <a:spcAft>
                <a:spcPts val="1800"/>
              </a:spcAft>
              <a:buFont typeface="Arial" panose="020B0604020202020204" pitchFamily="34" charset="0"/>
              <a:buNone/>
              <a:defRPr lang="cs-CZ" sz="1500" kern="1200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0" indent="-288290">
              <a:buClr>
                <a:schemeClr val="accent5"/>
              </a:buClr>
              <a:buSzPct val="90000"/>
              <a:buFont typeface="Wingdings" panose="05000000000000000000" pitchFamily="2" charset="2"/>
              <a:buNone/>
              <a:defRPr sz="1300"/>
            </a:lvl2pPr>
            <a:lvl3pPr>
              <a:buFont typeface="Wingdings" panose="05000000000000000000" pitchFamily="2" charset="2"/>
              <a:buNone/>
              <a:defRPr/>
            </a:lvl3pPr>
            <a:lvl4pPr>
              <a:buFont typeface="Wingdings" panose="05000000000000000000" pitchFamily="2" charset="2"/>
              <a:buNone/>
              <a:defRPr/>
            </a:lvl4pPr>
            <a:lvl5pPr>
              <a:buFont typeface="Wingdings" panose="05000000000000000000" pitchFamily="2" charset="2"/>
              <a:buNone/>
              <a:defRPr/>
            </a:lvl5pPr>
          </a:lstStyle>
          <a:p>
            <a:pPr marL="0" lvl="1" indent="-28829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accent5"/>
              </a:buClr>
              <a:buSzPct val="90000"/>
              <a:buFont typeface="Wingdings" panose="05000000000000000000" pitchFamily="2" charset="2"/>
              <a:buNone/>
            </a:pPr>
            <a:r>
              <a:rPr lang="cs-CZ" dirty="0"/>
              <a:t>Upravte styly předlohy textu.</a:t>
            </a:r>
            <a:endParaRPr lang="cs-CZ" dirty="0"/>
          </a:p>
        </p:txBody>
      </p:sp>
      <p:sp>
        <p:nvSpPr>
          <p:cNvPr id="13" name="Zástupný symbol obrázku 7"/>
          <p:cNvSpPr>
            <a:spLocks noGrp="1"/>
          </p:cNvSpPr>
          <p:nvPr>
            <p:ph type="pic" sz="quarter" idx="15"/>
          </p:nvPr>
        </p:nvSpPr>
        <p:spPr>
          <a:xfrm>
            <a:off x="9077723" y="1492625"/>
            <a:ext cx="2428993" cy="2602004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4" name="Zástupný symbol pro obsah 2"/>
          <p:cNvSpPr>
            <a:spLocks noGrp="1"/>
          </p:cNvSpPr>
          <p:nvPr>
            <p:ph sz="half" idx="16" hasCustomPrompt="1"/>
          </p:nvPr>
        </p:nvSpPr>
        <p:spPr>
          <a:xfrm>
            <a:off x="6279817" y="4444252"/>
            <a:ext cx="2428993" cy="1403889"/>
          </a:xfrm>
          <a:noFill/>
        </p:spPr>
        <p:txBody>
          <a:bodyPr lIns="0" tIns="0" rIns="0" bIns="0">
            <a:normAutofit/>
          </a:bodyPr>
          <a:lstStyle>
            <a:lvl1pPr marL="0">
              <a:spcAft>
                <a:spcPts val="1800"/>
              </a:spcAft>
              <a:buFont typeface="Arial" panose="020B0604020202020204" pitchFamily="34" charset="0"/>
              <a:buNone/>
              <a:defRPr lang="cs-CZ" sz="1500" kern="1200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0" indent="-288290">
              <a:buClr>
                <a:schemeClr val="accent5"/>
              </a:buClr>
              <a:buSzPct val="90000"/>
              <a:buFont typeface="Wingdings" panose="05000000000000000000" pitchFamily="2" charset="2"/>
              <a:buNone/>
              <a:defRPr sz="1300"/>
            </a:lvl2pPr>
            <a:lvl3pPr>
              <a:buFont typeface="Wingdings" panose="05000000000000000000" pitchFamily="2" charset="2"/>
              <a:buNone/>
              <a:defRPr/>
            </a:lvl3pPr>
            <a:lvl4pPr>
              <a:buFont typeface="Wingdings" panose="05000000000000000000" pitchFamily="2" charset="2"/>
              <a:buNone/>
              <a:defRPr/>
            </a:lvl4pPr>
            <a:lvl5pPr>
              <a:buFont typeface="Wingdings" panose="05000000000000000000" pitchFamily="2" charset="2"/>
              <a:buNone/>
              <a:defRPr/>
            </a:lvl5pPr>
          </a:lstStyle>
          <a:p>
            <a:pPr marL="0" lvl="1" indent="-28829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accent5"/>
              </a:buClr>
              <a:buSzPct val="90000"/>
              <a:buFont typeface="Wingdings" panose="05000000000000000000" pitchFamily="2" charset="2"/>
              <a:buNone/>
            </a:pPr>
            <a:r>
              <a:rPr lang="cs-CZ" dirty="0"/>
              <a:t>Upravte styly předlohy textu.</a:t>
            </a:r>
            <a:endParaRPr lang="cs-CZ" dirty="0"/>
          </a:p>
        </p:txBody>
      </p:sp>
      <p:sp>
        <p:nvSpPr>
          <p:cNvPr id="15" name="Zástupný symbol obrázku 7"/>
          <p:cNvSpPr>
            <a:spLocks noGrp="1"/>
          </p:cNvSpPr>
          <p:nvPr>
            <p:ph type="pic" sz="quarter" idx="17"/>
          </p:nvPr>
        </p:nvSpPr>
        <p:spPr>
          <a:xfrm>
            <a:off x="6279816" y="1492625"/>
            <a:ext cx="2428993" cy="2602004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6" name="Zástupný symbol pro obsah 2"/>
          <p:cNvSpPr>
            <a:spLocks noGrp="1"/>
          </p:cNvSpPr>
          <p:nvPr>
            <p:ph sz="half" idx="18" hasCustomPrompt="1"/>
          </p:nvPr>
        </p:nvSpPr>
        <p:spPr>
          <a:xfrm>
            <a:off x="3481909" y="4444252"/>
            <a:ext cx="2428993" cy="1403889"/>
          </a:xfrm>
          <a:noFill/>
        </p:spPr>
        <p:txBody>
          <a:bodyPr lIns="0" tIns="0" rIns="0" bIns="0">
            <a:normAutofit/>
          </a:bodyPr>
          <a:lstStyle>
            <a:lvl1pPr marL="0">
              <a:spcAft>
                <a:spcPts val="1800"/>
              </a:spcAft>
              <a:buFont typeface="Arial" panose="020B0604020202020204" pitchFamily="34" charset="0"/>
              <a:buNone/>
              <a:defRPr lang="cs-CZ" sz="1500" kern="1200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0" indent="-288290">
              <a:buClr>
                <a:schemeClr val="accent5"/>
              </a:buClr>
              <a:buSzPct val="90000"/>
              <a:buFont typeface="Wingdings" panose="05000000000000000000" pitchFamily="2" charset="2"/>
              <a:buNone/>
              <a:defRPr sz="1300"/>
            </a:lvl2pPr>
            <a:lvl3pPr>
              <a:buFont typeface="Wingdings" panose="05000000000000000000" pitchFamily="2" charset="2"/>
              <a:buNone/>
              <a:defRPr/>
            </a:lvl3pPr>
            <a:lvl4pPr>
              <a:buFont typeface="Wingdings" panose="05000000000000000000" pitchFamily="2" charset="2"/>
              <a:buNone/>
              <a:defRPr/>
            </a:lvl4pPr>
            <a:lvl5pPr>
              <a:buFont typeface="Wingdings" panose="05000000000000000000" pitchFamily="2" charset="2"/>
              <a:buNone/>
              <a:defRPr/>
            </a:lvl5pPr>
          </a:lstStyle>
          <a:p>
            <a:pPr marL="0" lvl="1" indent="-28829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accent5"/>
              </a:buClr>
              <a:buSzPct val="90000"/>
              <a:buFont typeface="Wingdings" panose="05000000000000000000" pitchFamily="2" charset="2"/>
              <a:buNone/>
            </a:pPr>
            <a:r>
              <a:rPr lang="cs-CZ" dirty="0"/>
              <a:t>Upravte styly předlohy textu.</a:t>
            </a:r>
            <a:endParaRPr lang="cs-CZ" dirty="0"/>
          </a:p>
        </p:txBody>
      </p:sp>
      <p:sp>
        <p:nvSpPr>
          <p:cNvPr id="17" name="Zástupný symbol obrázku 7"/>
          <p:cNvSpPr>
            <a:spLocks noGrp="1"/>
          </p:cNvSpPr>
          <p:nvPr>
            <p:ph type="pic" sz="quarter" idx="19"/>
          </p:nvPr>
        </p:nvSpPr>
        <p:spPr>
          <a:xfrm>
            <a:off x="3481908" y="1492625"/>
            <a:ext cx="2428993" cy="2602004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5"/>
          <p:cNvSpPr txBox="1"/>
          <p:nvPr userDrawn="1"/>
        </p:nvSpPr>
        <p:spPr>
          <a:xfrm>
            <a:off x="693600" y="6300000"/>
            <a:ext cx="3952828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1000" kern="1200" dirty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Ministerstvo školství, mládeže a tělovýchovy</a:t>
            </a:r>
            <a:endParaRPr lang="cs-CZ" sz="1000" kern="1200" dirty="0">
              <a:solidFill>
                <a:schemeClr val="bg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dnadpis, 4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>
          <a:xfrm>
            <a:off x="684000" y="619932"/>
            <a:ext cx="9900000" cy="599268"/>
          </a:xfrm>
        </p:spPr>
        <p:txBody>
          <a:bodyPr/>
          <a:lstStyle/>
          <a:p>
            <a:r>
              <a:rPr lang="cs-CZ" dirty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 hasCustomPrompt="1"/>
          </p:nvPr>
        </p:nvSpPr>
        <p:spPr>
          <a:xfrm>
            <a:off x="684001" y="4444252"/>
            <a:ext cx="2428993" cy="1403889"/>
          </a:xfrm>
          <a:noFill/>
        </p:spPr>
        <p:txBody>
          <a:bodyPr lIns="0" tIns="0" rIns="0" bIns="0">
            <a:normAutofit/>
          </a:bodyPr>
          <a:lstStyle>
            <a:lvl1pPr marL="0">
              <a:spcAft>
                <a:spcPts val="1800"/>
              </a:spcAft>
              <a:buFont typeface="Arial" panose="020B0604020202020204" pitchFamily="34" charset="0"/>
              <a:buNone/>
              <a:defRPr lang="cs-CZ" sz="1500" kern="1200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0" indent="-288290">
              <a:buClr>
                <a:schemeClr val="accent5"/>
              </a:buClr>
              <a:buSzPct val="90000"/>
              <a:buFont typeface="Wingdings" panose="05000000000000000000" pitchFamily="2" charset="2"/>
              <a:buNone/>
              <a:defRPr sz="1300"/>
            </a:lvl2pPr>
            <a:lvl3pPr>
              <a:buFont typeface="Wingdings" panose="05000000000000000000" pitchFamily="2" charset="2"/>
              <a:buNone/>
              <a:defRPr/>
            </a:lvl3pPr>
            <a:lvl4pPr>
              <a:buFont typeface="Wingdings" panose="05000000000000000000" pitchFamily="2" charset="2"/>
              <a:buNone/>
              <a:defRPr/>
            </a:lvl4pPr>
            <a:lvl5pPr>
              <a:buFont typeface="Wingdings" panose="05000000000000000000" pitchFamily="2" charset="2"/>
              <a:buNone/>
              <a:defRPr/>
            </a:lvl5pPr>
          </a:lstStyle>
          <a:p>
            <a:pPr marL="0" lvl="1" indent="-28829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accent5"/>
              </a:buClr>
              <a:buSzPct val="90000"/>
              <a:buFont typeface="Wingdings" panose="05000000000000000000" pitchFamily="2" charset="2"/>
              <a:buNone/>
            </a:pPr>
            <a:r>
              <a:rPr lang="cs-CZ" dirty="0"/>
              <a:t>Upravte styly předlohy textu.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  <p:sp>
        <p:nvSpPr>
          <p:cNvPr id="8" name="Zástupný symbol obrázku 7"/>
          <p:cNvSpPr>
            <a:spLocks noGrp="1"/>
          </p:cNvSpPr>
          <p:nvPr>
            <p:ph type="pic" sz="quarter" idx="13"/>
          </p:nvPr>
        </p:nvSpPr>
        <p:spPr>
          <a:xfrm>
            <a:off x="684000" y="2215662"/>
            <a:ext cx="2428993" cy="1878966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9" name="Zástupný symbol pro obsah 2"/>
          <p:cNvSpPr>
            <a:spLocks noGrp="1"/>
          </p:cNvSpPr>
          <p:nvPr>
            <p:ph sz="half" idx="14" hasCustomPrompt="1"/>
          </p:nvPr>
        </p:nvSpPr>
        <p:spPr>
          <a:xfrm>
            <a:off x="9077724" y="4444252"/>
            <a:ext cx="2428993" cy="1403889"/>
          </a:xfrm>
          <a:noFill/>
        </p:spPr>
        <p:txBody>
          <a:bodyPr lIns="0" tIns="0" rIns="0" bIns="0">
            <a:normAutofit/>
          </a:bodyPr>
          <a:lstStyle>
            <a:lvl1pPr marL="0">
              <a:spcAft>
                <a:spcPts val="1800"/>
              </a:spcAft>
              <a:buFont typeface="Arial" panose="020B0604020202020204" pitchFamily="34" charset="0"/>
              <a:buNone/>
              <a:defRPr lang="cs-CZ" sz="1500" kern="1200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0" indent="-288290">
              <a:buClr>
                <a:schemeClr val="accent5"/>
              </a:buClr>
              <a:buSzPct val="90000"/>
              <a:buFont typeface="Wingdings" panose="05000000000000000000" pitchFamily="2" charset="2"/>
              <a:buNone/>
              <a:defRPr sz="1300"/>
            </a:lvl2pPr>
            <a:lvl3pPr>
              <a:buFont typeface="Wingdings" panose="05000000000000000000" pitchFamily="2" charset="2"/>
              <a:buNone/>
              <a:defRPr/>
            </a:lvl3pPr>
            <a:lvl4pPr>
              <a:buFont typeface="Wingdings" panose="05000000000000000000" pitchFamily="2" charset="2"/>
              <a:buNone/>
              <a:defRPr/>
            </a:lvl4pPr>
            <a:lvl5pPr>
              <a:buFont typeface="Wingdings" panose="05000000000000000000" pitchFamily="2" charset="2"/>
              <a:buNone/>
              <a:defRPr/>
            </a:lvl5pPr>
          </a:lstStyle>
          <a:p>
            <a:pPr marL="0" lvl="1" indent="-28829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accent5"/>
              </a:buClr>
              <a:buSzPct val="90000"/>
              <a:buFont typeface="Wingdings" panose="05000000000000000000" pitchFamily="2" charset="2"/>
              <a:buNone/>
            </a:pPr>
            <a:r>
              <a:rPr lang="cs-CZ" dirty="0"/>
              <a:t>Upravte styly předlohy textu.</a:t>
            </a:r>
            <a:endParaRPr lang="cs-CZ" dirty="0"/>
          </a:p>
        </p:txBody>
      </p:sp>
      <p:sp>
        <p:nvSpPr>
          <p:cNvPr id="13" name="Zástupný symbol obrázku 7"/>
          <p:cNvSpPr>
            <a:spLocks noGrp="1"/>
          </p:cNvSpPr>
          <p:nvPr>
            <p:ph type="pic" sz="quarter" idx="15"/>
          </p:nvPr>
        </p:nvSpPr>
        <p:spPr>
          <a:xfrm>
            <a:off x="9077723" y="2215662"/>
            <a:ext cx="2428993" cy="1878966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4" name="Zástupný symbol pro obsah 2"/>
          <p:cNvSpPr>
            <a:spLocks noGrp="1"/>
          </p:cNvSpPr>
          <p:nvPr>
            <p:ph sz="half" idx="16" hasCustomPrompt="1"/>
          </p:nvPr>
        </p:nvSpPr>
        <p:spPr>
          <a:xfrm>
            <a:off x="6279817" y="4444252"/>
            <a:ext cx="2428993" cy="1403889"/>
          </a:xfrm>
          <a:noFill/>
        </p:spPr>
        <p:txBody>
          <a:bodyPr lIns="0" tIns="0" rIns="0" bIns="0">
            <a:normAutofit/>
          </a:bodyPr>
          <a:lstStyle>
            <a:lvl1pPr marL="0">
              <a:spcAft>
                <a:spcPts val="1800"/>
              </a:spcAft>
              <a:buFont typeface="Arial" panose="020B0604020202020204" pitchFamily="34" charset="0"/>
              <a:buNone/>
              <a:defRPr lang="cs-CZ" sz="1500" kern="1200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0" indent="-288290">
              <a:buClr>
                <a:schemeClr val="accent5"/>
              </a:buClr>
              <a:buSzPct val="90000"/>
              <a:buFont typeface="Wingdings" panose="05000000000000000000" pitchFamily="2" charset="2"/>
              <a:buNone/>
              <a:defRPr sz="1300"/>
            </a:lvl2pPr>
            <a:lvl3pPr>
              <a:buFont typeface="Wingdings" panose="05000000000000000000" pitchFamily="2" charset="2"/>
              <a:buNone/>
              <a:defRPr/>
            </a:lvl3pPr>
            <a:lvl4pPr>
              <a:buFont typeface="Wingdings" panose="05000000000000000000" pitchFamily="2" charset="2"/>
              <a:buNone/>
              <a:defRPr/>
            </a:lvl4pPr>
            <a:lvl5pPr>
              <a:buFont typeface="Wingdings" panose="05000000000000000000" pitchFamily="2" charset="2"/>
              <a:buNone/>
              <a:defRPr/>
            </a:lvl5pPr>
          </a:lstStyle>
          <a:p>
            <a:pPr marL="0" lvl="1" indent="-28829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accent5"/>
              </a:buClr>
              <a:buSzPct val="90000"/>
              <a:buFont typeface="Wingdings" panose="05000000000000000000" pitchFamily="2" charset="2"/>
              <a:buNone/>
            </a:pPr>
            <a:r>
              <a:rPr lang="cs-CZ" dirty="0"/>
              <a:t>Upravte styly předlohy textu.</a:t>
            </a:r>
            <a:endParaRPr lang="cs-CZ" dirty="0"/>
          </a:p>
        </p:txBody>
      </p:sp>
      <p:sp>
        <p:nvSpPr>
          <p:cNvPr id="15" name="Zástupný symbol obrázku 7"/>
          <p:cNvSpPr>
            <a:spLocks noGrp="1"/>
          </p:cNvSpPr>
          <p:nvPr>
            <p:ph type="pic" sz="quarter" idx="17"/>
          </p:nvPr>
        </p:nvSpPr>
        <p:spPr>
          <a:xfrm>
            <a:off x="6279816" y="2215662"/>
            <a:ext cx="2428993" cy="1878966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6" name="Zástupný symbol pro obsah 2"/>
          <p:cNvSpPr>
            <a:spLocks noGrp="1"/>
          </p:cNvSpPr>
          <p:nvPr>
            <p:ph sz="half" idx="18" hasCustomPrompt="1"/>
          </p:nvPr>
        </p:nvSpPr>
        <p:spPr>
          <a:xfrm>
            <a:off x="3481909" y="4444252"/>
            <a:ext cx="2428993" cy="1403889"/>
          </a:xfrm>
          <a:noFill/>
        </p:spPr>
        <p:txBody>
          <a:bodyPr lIns="0" tIns="0" rIns="0" bIns="0">
            <a:normAutofit/>
          </a:bodyPr>
          <a:lstStyle>
            <a:lvl1pPr marL="0">
              <a:spcAft>
                <a:spcPts val="1800"/>
              </a:spcAft>
              <a:buFont typeface="Arial" panose="020B0604020202020204" pitchFamily="34" charset="0"/>
              <a:buNone/>
              <a:defRPr lang="cs-CZ" sz="1500" kern="1200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0" indent="-288290">
              <a:buClr>
                <a:schemeClr val="accent5"/>
              </a:buClr>
              <a:buSzPct val="90000"/>
              <a:buFont typeface="Wingdings" panose="05000000000000000000" pitchFamily="2" charset="2"/>
              <a:buNone/>
              <a:defRPr sz="1300"/>
            </a:lvl2pPr>
            <a:lvl3pPr>
              <a:buFont typeface="Wingdings" panose="05000000000000000000" pitchFamily="2" charset="2"/>
              <a:buNone/>
              <a:defRPr/>
            </a:lvl3pPr>
            <a:lvl4pPr>
              <a:buFont typeface="Wingdings" panose="05000000000000000000" pitchFamily="2" charset="2"/>
              <a:buNone/>
              <a:defRPr/>
            </a:lvl4pPr>
            <a:lvl5pPr>
              <a:buFont typeface="Wingdings" panose="05000000000000000000" pitchFamily="2" charset="2"/>
              <a:buNone/>
              <a:defRPr/>
            </a:lvl5pPr>
          </a:lstStyle>
          <a:p>
            <a:pPr marL="0" lvl="1" indent="-28829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accent5"/>
              </a:buClr>
              <a:buSzPct val="90000"/>
              <a:buFont typeface="Wingdings" panose="05000000000000000000" pitchFamily="2" charset="2"/>
              <a:buNone/>
            </a:pPr>
            <a:r>
              <a:rPr lang="cs-CZ" dirty="0"/>
              <a:t>Upravte styly předlohy textu.</a:t>
            </a:r>
            <a:endParaRPr lang="cs-CZ" dirty="0"/>
          </a:p>
        </p:txBody>
      </p:sp>
      <p:sp>
        <p:nvSpPr>
          <p:cNvPr id="17" name="Zástupný symbol obrázku 7"/>
          <p:cNvSpPr>
            <a:spLocks noGrp="1"/>
          </p:cNvSpPr>
          <p:nvPr>
            <p:ph type="pic" sz="quarter" idx="19"/>
          </p:nvPr>
        </p:nvSpPr>
        <p:spPr>
          <a:xfrm>
            <a:off x="3481908" y="2215662"/>
            <a:ext cx="2428993" cy="1878966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Zástupný text 8"/>
          <p:cNvSpPr>
            <a:spLocks noGrp="1"/>
          </p:cNvSpPr>
          <p:nvPr>
            <p:ph type="body" sz="quarter" idx="20" hasCustomPrompt="1"/>
          </p:nvPr>
        </p:nvSpPr>
        <p:spPr>
          <a:xfrm>
            <a:off x="684000" y="1243809"/>
            <a:ext cx="5259600" cy="772560"/>
          </a:xfrm>
        </p:spPr>
        <p:txBody>
          <a:bodyPr/>
          <a:lstStyle>
            <a:lvl1pPr>
              <a:buNone/>
              <a:defRPr lang="cs-CZ" sz="2000" kern="1200" dirty="0">
                <a:solidFill>
                  <a:schemeClr val="accent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cs-CZ" dirty="0"/>
              <a:t>Po kliknutí můžete upravovat styly textu v předloze.</a:t>
            </a:r>
            <a:endParaRPr lang="cs-CZ" dirty="0"/>
          </a:p>
        </p:txBody>
      </p:sp>
      <p:sp>
        <p:nvSpPr>
          <p:cNvPr id="6" name="Zástupný symbol pro číslo snímku 5"/>
          <p:cNvSpPr txBox="1"/>
          <p:nvPr userDrawn="1"/>
        </p:nvSpPr>
        <p:spPr>
          <a:xfrm>
            <a:off x="693600" y="6300000"/>
            <a:ext cx="3952828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1000" kern="1200" dirty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Ministerstvo školství, mládeže a tělovýchovy</a:t>
            </a:r>
            <a:endParaRPr lang="cs-CZ" sz="1000" kern="1200" dirty="0">
              <a:solidFill>
                <a:schemeClr val="bg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odnadpis, 4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>
          <a:xfrm>
            <a:off x="684000" y="619932"/>
            <a:ext cx="9900000" cy="599268"/>
          </a:xfrm>
        </p:spPr>
        <p:txBody>
          <a:bodyPr/>
          <a:lstStyle/>
          <a:p>
            <a:r>
              <a:rPr lang="cs-CZ" dirty="0"/>
              <a:t>Kliknutím lze upravit styl.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  <p:sp>
        <p:nvSpPr>
          <p:cNvPr id="8" name="Zástupný symbol obrázku 7"/>
          <p:cNvSpPr>
            <a:spLocks noGrp="1"/>
          </p:cNvSpPr>
          <p:nvPr>
            <p:ph type="pic" sz="quarter" idx="13"/>
          </p:nvPr>
        </p:nvSpPr>
        <p:spPr>
          <a:xfrm>
            <a:off x="684000" y="2215662"/>
            <a:ext cx="2428993" cy="1878966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3" name="Zástupný symbol obrázku 7"/>
          <p:cNvSpPr>
            <a:spLocks noGrp="1"/>
          </p:cNvSpPr>
          <p:nvPr>
            <p:ph type="pic" sz="quarter" idx="15"/>
          </p:nvPr>
        </p:nvSpPr>
        <p:spPr>
          <a:xfrm>
            <a:off x="9077723" y="2215662"/>
            <a:ext cx="2428993" cy="1878966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5" name="Zástupný symbol obrázku 7"/>
          <p:cNvSpPr>
            <a:spLocks noGrp="1"/>
          </p:cNvSpPr>
          <p:nvPr>
            <p:ph type="pic" sz="quarter" idx="17"/>
          </p:nvPr>
        </p:nvSpPr>
        <p:spPr>
          <a:xfrm>
            <a:off x="6279816" y="2215662"/>
            <a:ext cx="2428993" cy="1878966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7" name="Zástupný symbol obrázku 7"/>
          <p:cNvSpPr>
            <a:spLocks noGrp="1"/>
          </p:cNvSpPr>
          <p:nvPr>
            <p:ph type="pic" sz="quarter" idx="19"/>
          </p:nvPr>
        </p:nvSpPr>
        <p:spPr>
          <a:xfrm>
            <a:off x="3481908" y="2215662"/>
            <a:ext cx="2428993" cy="1878966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Zástupný text 8"/>
          <p:cNvSpPr>
            <a:spLocks noGrp="1"/>
          </p:cNvSpPr>
          <p:nvPr>
            <p:ph type="body" sz="quarter" idx="20" hasCustomPrompt="1"/>
          </p:nvPr>
        </p:nvSpPr>
        <p:spPr>
          <a:xfrm>
            <a:off x="684000" y="1243809"/>
            <a:ext cx="5259600" cy="772560"/>
          </a:xfrm>
        </p:spPr>
        <p:txBody>
          <a:bodyPr/>
          <a:lstStyle>
            <a:lvl1pPr>
              <a:buNone/>
              <a:defRPr lang="cs-CZ" sz="2000" kern="1200" dirty="0">
                <a:solidFill>
                  <a:schemeClr val="accen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cs-CZ" dirty="0"/>
              <a:t>Po kliknutí můžete upravovat styly textu v předloze.</a:t>
            </a:r>
            <a:endParaRPr lang="cs-CZ" dirty="0"/>
          </a:p>
        </p:txBody>
      </p:sp>
      <p:sp>
        <p:nvSpPr>
          <p:cNvPr id="6" name="Zástupný symbol pro obsah 2"/>
          <p:cNvSpPr>
            <a:spLocks noGrp="1"/>
          </p:cNvSpPr>
          <p:nvPr>
            <p:ph sz="half" idx="21" hasCustomPrompt="1"/>
          </p:nvPr>
        </p:nvSpPr>
        <p:spPr>
          <a:xfrm>
            <a:off x="693600" y="4444252"/>
            <a:ext cx="2419393" cy="1403889"/>
          </a:xfrm>
        </p:spPr>
        <p:txBody>
          <a:bodyPr>
            <a:normAutofit/>
          </a:bodyPr>
          <a:lstStyle>
            <a:lvl1pPr marL="0" indent="0">
              <a:spcAft>
                <a:spcPts val="1000"/>
              </a:spcAft>
              <a:buFont typeface="Arial" panose="020B0604020202020204" pitchFamily="34" charset="0"/>
              <a:buNone/>
              <a:defRPr sz="1800" b="1">
                <a:solidFill>
                  <a:schemeClr val="accent2"/>
                </a:solidFill>
              </a:defRPr>
            </a:lvl1pPr>
            <a:lvl2pPr marL="0" indent="-288290">
              <a:buClr>
                <a:schemeClr val="accent5"/>
              </a:buClr>
              <a:buSzPct val="90000"/>
              <a:buFont typeface="Wingdings" panose="05000000000000000000" pitchFamily="2" charset="2"/>
              <a:buNone/>
              <a:defRPr sz="1300"/>
            </a:lvl2pPr>
            <a:lvl3pPr>
              <a:buFont typeface="Wingdings" panose="05000000000000000000" pitchFamily="2" charset="2"/>
              <a:buNone/>
              <a:defRPr/>
            </a:lvl3pPr>
            <a:lvl4pPr>
              <a:buFont typeface="Wingdings" panose="05000000000000000000" pitchFamily="2" charset="2"/>
              <a:buNone/>
              <a:defRPr/>
            </a:lvl4pPr>
            <a:lvl5pPr>
              <a:buFont typeface="Wingdings" panose="05000000000000000000" pitchFamily="2" charset="2"/>
              <a:buNone/>
              <a:defRPr/>
            </a:lvl5pPr>
          </a:lstStyle>
          <a:p>
            <a:pPr lvl="0"/>
            <a:r>
              <a:rPr lang="cs-CZ" dirty="0"/>
              <a:t>Název fotky</a:t>
            </a:r>
            <a:endParaRPr lang="cs-CZ" dirty="0"/>
          </a:p>
          <a:p>
            <a:pPr lvl="1"/>
            <a:r>
              <a:rPr lang="cs-CZ" dirty="0"/>
              <a:t>Druhá úroveň</a:t>
            </a:r>
            <a:endParaRPr lang="cs-CZ" dirty="0"/>
          </a:p>
        </p:txBody>
      </p:sp>
      <p:sp>
        <p:nvSpPr>
          <p:cNvPr id="10" name="Zástupný symbol pro obsah 2"/>
          <p:cNvSpPr>
            <a:spLocks noGrp="1"/>
          </p:cNvSpPr>
          <p:nvPr>
            <p:ph sz="half" idx="22" hasCustomPrompt="1"/>
          </p:nvPr>
        </p:nvSpPr>
        <p:spPr>
          <a:xfrm>
            <a:off x="3484926" y="4444252"/>
            <a:ext cx="2419393" cy="1403889"/>
          </a:xfrm>
        </p:spPr>
        <p:txBody>
          <a:bodyPr>
            <a:normAutofit/>
          </a:bodyPr>
          <a:lstStyle>
            <a:lvl1pPr marL="0" indent="0">
              <a:spcAft>
                <a:spcPts val="1000"/>
              </a:spcAft>
              <a:buFont typeface="Arial" panose="020B0604020202020204" pitchFamily="34" charset="0"/>
              <a:buNone/>
              <a:defRPr sz="1800" b="1">
                <a:solidFill>
                  <a:schemeClr val="accent2"/>
                </a:solidFill>
              </a:defRPr>
            </a:lvl1pPr>
            <a:lvl2pPr marL="0" indent="-288290">
              <a:buClr>
                <a:schemeClr val="accent5"/>
              </a:buClr>
              <a:buSzPct val="90000"/>
              <a:buFont typeface="Wingdings" panose="05000000000000000000" pitchFamily="2" charset="2"/>
              <a:buNone/>
              <a:defRPr sz="1300"/>
            </a:lvl2pPr>
            <a:lvl3pPr>
              <a:buFont typeface="Wingdings" panose="05000000000000000000" pitchFamily="2" charset="2"/>
              <a:buNone/>
              <a:defRPr/>
            </a:lvl3pPr>
            <a:lvl4pPr>
              <a:buFont typeface="Wingdings" panose="05000000000000000000" pitchFamily="2" charset="2"/>
              <a:buNone/>
              <a:defRPr/>
            </a:lvl4pPr>
            <a:lvl5pPr>
              <a:buFont typeface="Wingdings" panose="05000000000000000000" pitchFamily="2" charset="2"/>
              <a:buNone/>
              <a:defRPr/>
            </a:lvl5pPr>
          </a:lstStyle>
          <a:p>
            <a:pPr lvl="0"/>
            <a:r>
              <a:rPr lang="cs-CZ" dirty="0"/>
              <a:t>Název fotky</a:t>
            </a:r>
            <a:endParaRPr lang="cs-CZ" dirty="0"/>
          </a:p>
          <a:p>
            <a:pPr lvl="1"/>
            <a:r>
              <a:rPr lang="cs-CZ" dirty="0"/>
              <a:t>Druhá úroveň</a:t>
            </a:r>
            <a:endParaRPr lang="cs-CZ" dirty="0"/>
          </a:p>
        </p:txBody>
      </p:sp>
      <p:sp>
        <p:nvSpPr>
          <p:cNvPr id="11" name="Zástupný symbol pro obsah 2"/>
          <p:cNvSpPr>
            <a:spLocks noGrp="1"/>
          </p:cNvSpPr>
          <p:nvPr>
            <p:ph sz="half" idx="23" hasCustomPrompt="1"/>
          </p:nvPr>
        </p:nvSpPr>
        <p:spPr>
          <a:xfrm>
            <a:off x="6279400" y="4444252"/>
            <a:ext cx="2419393" cy="1403889"/>
          </a:xfrm>
        </p:spPr>
        <p:txBody>
          <a:bodyPr>
            <a:normAutofit/>
          </a:bodyPr>
          <a:lstStyle>
            <a:lvl1pPr marL="0" indent="0">
              <a:spcAft>
                <a:spcPts val="1000"/>
              </a:spcAft>
              <a:buFont typeface="Arial" panose="020B0604020202020204" pitchFamily="34" charset="0"/>
              <a:buNone/>
              <a:defRPr sz="1800" b="1">
                <a:solidFill>
                  <a:schemeClr val="accent2"/>
                </a:solidFill>
              </a:defRPr>
            </a:lvl1pPr>
            <a:lvl2pPr marL="0" indent="-288290">
              <a:buClr>
                <a:schemeClr val="accent5"/>
              </a:buClr>
              <a:buSzPct val="90000"/>
              <a:buFont typeface="Wingdings" panose="05000000000000000000" pitchFamily="2" charset="2"/>
              <a:buNone/>
              <a:defRPr sz="1300"/>
            </a:lvl2pPr>
            <a:lvl3pPr>
              <a:buFont typeface="Wingdings" panose="05000000000000000000" pitchFamily="2" charset="2"/>
              <a:buNone/>
              <a:defRPr/>
            </a:lvl3pPr>
            <a:lvl4pPr>
              <a:buFont typeface="Wingdings" panose="05000000000000000000" pitchFamily="2" charset="2"/>
              <a:buNone/>
              <a:defRPr/>
            </a:lvl4pPr>
            <a:lvl5pPr>
              <a:buFont typeface="Wingdings" panose="05000000000000000000" pitchFamily="2" charset="2"/>
              <a:buNone/>
              <a:defRPr/>
            </a:lvl5pPr>
          </a:lstStyle>
          <a:p>
            <a:pPr lvl="0"/>
            <a:r>
              <a:rPr lang="cs-CZ" dirty="0"/>
              <a:t>Název fotky</a:t>
            </a:r>
            <a:endParaRPr lang="cs-CZ" dirty="0"/>
          </a:p>
          <a:p>
            <a:pPr lvl="1"/>
            <a:r>
              <a:rPr lang="cs-CZ" dirty="0"/>
              <a:t>Druhá úroveň</a:t>
            </a:r>
            <a:endParaRPr lang="cs-CZ" dirty="0"/>
          </a:p>
        </p:txBody>
      </p:sp>
      <p:sp>
        <p:nvSpPr>
          <p:cNvPr id="12" name="Zástupný symbol pro obsah 2"/>
          <p:cNvSpPr>
            <a:spLocks noGrp="1"/>
          </p:cNvSpPr>
          <p:nvPr>
            <p:ph sz="half" idx="24" hasCustomPrompt="1"/>
          </p:nvPr>
        </p:nvSpPr>
        <p:spPr>
          <a:xfrm>
            <a:off x="9073875" y="4444252"/>
            <a:ext cx="2419393" cy="1403889"/>
          </a:xfrm>
        </p:spPr>
        <p:txBody>
          <a:bodyPr>
            <a:normAutofit/>
          </a:bodyPr>
          <a:lstStyle>
            <a:lvl1pPr marL="0" indent="0">
              <a:spcAft>
                <a:spcPts val="1000"/>
              </a:spcAft>
              <a:buFont typeface="Arial" panose="020B0604020202020204" pitchFamily="34" charset="0"/>
              <a:buNone/>
              <a:defRPr sz="1800" b="1">
                <a:solidFill>
                  <a:schemeClr val="accent2"/>
                </a:solidFill>
              </a:defRPr>
            </a:lvl1pPr>
            <a:lvl2pPr marL="0" indent="-288290">
              <a:buClr>
                <a:schemeClr val="accent5"/>
              </a:buClr>
              <a:buSzPct val="90000"/>
              <a:buFont typeface="Wingdings" panose="05000000000000000000" pitchFamily="2" charset="2"/>
              <a:buNone/>
              <a:defRPr sz="1300"/>
            </a:lvl2pPr>
            <a:lvl3pPr>
              <a:buFont typeface="Wingdings" panose="05000000000000000000" pitchFamily="2" charset="2"/>
              <a:buNone/>
              <a:defRPr/>
            </a:lvl3pPr>
            <a:lvl4pPr>
              <a:buFont typeface="Wingdings" panose="05000000000000000000" pitchFamily="2" charset="2"/>
              <a:buNone/>
              <a:defRPr/>
            </a:lvl4pPr>
            <a:lvl5pPr>
              <a:buFont typeface="Wingdings" panose="05000000000000000000" pitchFamily="2" charset="2"/>
              <a:buNone/>
              <a:defRPr/>
            </a:lvl5pPr>
          </a:lstStyle>
          <a:p>
            <a:pPr lvl="0"/>
            <a:r>
              <a:rPr lang="cs-CZ" dirty="0"/>
              <a:t>Název fotky</a:t>
            </a:r>
            <a:endParaRPr lang="cs-CZ" dirty="0"/>
          </a:p>
          <a:p>
            <a:pPr lvl="1"/>
            <a:r>
              <a:rPr lang="cs-CZ" dirty="0"/>
              <a:t>Druhá úroveň</a:t>
            </a:r>
            <a:endParaRPr lang="cs-CZ" dirty="0"/>
          </a:p>
        </p:txBody>
      </p:sp>
      <p:sp>
        <p:nvSpPr>
          <p:cNvPr id="9" name="Zástupný symbol pro číslo snímku 5"/>
          <p:cNvSpPr txBox="1"/>
          <p:nvPr userDrawn="1"/>
        </p:nvSpPr>
        <p:spPr>
          <a:xfrm>
            <a:off x="693600" y="6300000"/>
            <a:ext cx="3952828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1000" kern="1200" dirty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Ministerstvo školství, mládeže a tělovýchovy</a:t>
            </a:r>
            <a:endParaRPr lang="cs-CZ" sz="1000" kern="1200" dirty="0">
              <a:solidFill>
                <a:schemeClr val="bg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sloupce s obrázky a po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>
          <a:xfrm>
            <a:off x="684000" y="619932"/>
            <a:ext cx="9900000" cy="599268"/>
          </a:xfrm>
        </p:spPr>
        <p:txBody>
          <a:bodyPr/>
          <a:lstStyle/>
          <a:p>
            <a:r>
              <a:rPr lang="cs-CZ" dirty="0"/>
              <a:t>Kliknutím lze upravit styl.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  <p:sp>
        <p:nvSpPr>
          <p:cNvPr id="8" name="Zástupný symbol obrázku 7"/>
          <p:cNvSpPr>
            <a:spLocks noGrp="1"/>
          </p:cNvSpPr>
          <p:nvPr>
            <p:ph type="pic" sz="quarter" idx="13"/>
          </p:nvPr>
        </p:nvSpPr>
        <p:spPr>
          <a:xfrm>
            <a:off x="684000" y="1486968"/>
            <a:ext cx="2428993" cy="260766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3" name="Zástupný symbol obrázku 7"/>
          <p:cNvSpPr>
            <a:spLocks noGrp="1"/>
          </p:cNvSpPr>
          <p:nvPr>
            <p:ph type="pic" sz="quarter" idx="15"/>
          </p:nvPr>
        </p:nvSpPr>
        <p:spPr>
          <a:xfrm>
            <a:off x="9077723" y="1486968"/>
            <a:ext cx="2428993" cy="260766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5" name="Zástupný symbol obrázku 7"/>
          <p:cNvSpPr>
            <a:spLocks noGrp="1"/>
          </p:cNvSpPr>
          <p:nvPr>
            <p:ph type="pic" sz="quarter" idx="17"/>
          </p:nvPr>
        </p:nvSpPr>
        <p:spPr>
          <a:xfrm>
            <a:off x="6279816" y="1486968"/>
            <a:ext cx="2428993" cy="260766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7" name="Zástupný symbol obrázku 7"/>
          <p:cNvSpPr>
            <a:spLocks noGrp="1"/>
          </p:cNvSpPr>
          <p:nvPr>
            <p:ph type="pic" sz="quarter" idx="19"/>
          </p:nvPr>
        </p:nvSpPr>
        <p:spPr>
          <a:xfrm>
            <a:off x="3481908" y="1486968"/>
            <a:ext cx="2428993" cy="260766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Zástupný symbol pro obsah 2"/>
          <p:cNvSpPr>
            <a:spLocks noGrp="1"/>
          </p:cNvSpPr>
          <p:nvPr>
            <p:ph sz="half" idx="21" hasCustomPrompt="1"/>
          </p:nvPr>
        </p:nvSpPr>
        <p:spPr>
          <a:xfrm>
            <a:off x="693600" y="4444252"/>
            <a:ext cx="2419393" cy="1403889"/>
          </a:xfrm>
        </p:spPr>
        <p:txBody>
          <a:bodyPr>
            <a:normAutofit/>
          </a:bodyPr>
          <a:lstStyle>
            <a:lvl1pPr marL="0" indent="0">
              <a:spcAft>
                <a:spcPts val="1000"/>
              </a:spcAft>
              <a:buFont typeface="Arial" panose="020B0604020202020204" pitchFamily="34" charset="0"/>
              <a:buNone/>
              <a:defRPr sz="1500" b="1">
                <a:solidFill>
                  <a:schemeClr val="accent2"/>
                </a:solidFill>
              </a:defRPr>
            </a:lvl1pPr>
            <a:lvl2pPr marL="0" indent="-288290">
              <a:buClr>
                <a:schemeClr val="accent5"/>
              </a:buClr>
              <a:buSzPct val="90000"/>
              <a:buFont typeface="Wingdings" panose="05000000000000000000" pitchFamily="2" charset="2"/>
              <a:buNone/>
              <a:defRPr sz="1500"/>
            </a:lvl2pPr>
            <a:lvl3pPr>
              <a:buFont typeface="Wingdings" panose="05000000000000000000" pitchFamily="2" charset="2"/>
              <a:buNone/>
              <a:defRPr/>
            </a:lvl3pPr>
            <a:lvl4pPr>
              <a:buFont typeface="Wingdings" panose="05000000000000000000" pitchFamily="2" charset="2"/>
              <a:buNone/>
              <a:defRPr/>
            </a:lvl4pPr>
            <a:lvl5pPr>
              <a:buFont typeface="Wingdings" panose="05000000000000000000" pitchFamily="2" charset="2"/>
              <a:buNone/>
              <a:defRPr/>
            </a:lvl5pPr>
          </a:lstStyle>
          <a:p>
            <a:pPr lvl="0"/>
            <a:r>
              <a:rPr lang="cs-CZ" dirty="0"/>
              <a:t>Název fotky</a:t>
            </a:r>
            <a:endParaRPr lang="cs-CZ" dirty="0"/>
          </a:p>
          <a:p>
            <a:pPr lvl="1"/>
            <a:r>
              <a:rPr lang="cs-CZ" dirty="0"/>
              <a:t>Druhá úroveň</a:t>
            </a:r>
            <a:endParaRPr lang="cs-CZ" dirty="0"/>
          </a:p>
        </p:txBody>
      </p:sp>
      <p:sp>
        <p:nvSpPr>
          <p:cNvPr id="10" name="Zástupný symbol pro obsah 2"/>
          <p:cNvSpPr>
            <a:spLocks noGrp="1"/>
          </p:cNvSpPr>
          <p:nvPr>
            <p:ph sz="half" idx="22" hasCustomPrompt="1"/>
          </p:nvPr>
        </p:nvSpPr>
        <p:spPr>
          <a:xfrm>
            <a:off x="3484926" y="4444252"/>
            <a:ext cx="2419393" cy="1403889"/>
          </a:xfrm>
        </p:spPr>
        <p:txBody>
          <a:bodyPr>
            <a:normAutofit/>
          </a:bodyPr>
          <a:lstStyle>
            <a:lvl1pPr marL="0" indent="0">
              <a:spcAft>
                <a:spcPts val="1000"/>
              </a:spcAft>
              <a:buFont typeface="Arial" panose="020B0604020202020204" pitchFamily="34" charset="0"/>
              <a:buNone/>
              <a:defRPr sz="1500" b="1">
                <a:solidFill>
                  <a:schemeClr val="accent2"/>
                </a:solidFill>
              </a:defRPr>
            </a:lvl1pPr>
            <a:lvl2pPr marL="0" indent="-288290">
              <a:buClr>
                <a:schemeClr val="accent5"/>
              </a:buClr>
              <a:buSzPct val="90000"/>
              <a:buFont typeface="Wingdings" panose="05000000000000000000" pitchFamily="2" charset="2"/>
              <a:buNone/>
              <a:defRPr sz="1500"/>
            </a:lvl2pPr>
            <a:lvl3pPr>
              <a:buFont typeface="Wingdings" panose="05000000000000000000" pitchFamily="2" charset="2"/>
              <a:buNone/>
              <a:defRPr/>
            </a:lvl3pPr>
            <a:lvl4pPr>
              <a:buFont typeface="Wingdings" panose="05000000000000000000" pitchFamily="2" charset="2"/>
              <a:buNone/>
              <a:defRPr/>
            </a:lvl4pPr>
            <a:lvl5pPr>
              <a:buFont typeface="Wingdings" panose="05000000000000000000" pitchFamily="2" charset="2"/>
              <a:buNone/>
              <a:defRPr/>
            </a:lvl5pPr>
          </a:lstStyle>
          <a:p>
            <a:pPr lvl="0"/>
            <a:r>
              <a:rPr lang="cs-CZ" dirty="0"/>
              <a:t>Název fotky</a:t>
            </a:r>
            <a:endParaRPr lang="cs-CZ" dirty="0"/>
          </a:p>
          <a:p>
            <a:pPr lvl="1"/>
            <a:r>
              <a:rPr lang="cs-CZ" dirty="0"/>
              <a:t>Druhá úroveň</a:t>
            </a:r>
            <a:endParaRPr lang="cs-CZ" dirty="0"/>
          </a:p>
        </p:txBody>
      </p:sp>
      <p:sp>
        <p:nvSpPr>
          <p:cNvPr id="11" name="Zástupný symbol pro obsah 2"/>
          <p:cNvSpPr>
            <a:spLocks noGrp="1"/>
          </p:cNvSpPr>
          <p:nvPr>
            <p:ph sz="half" idx="23" hasCustomPrompt="1"/>
          </p:nvPr>
        </p:nvSpPr>
        <p:spPr>
          <a:xfrm>
            <a:off x="6279400" y="4444252"/>
            <a:ext cx="2419393" cy="1403889"/>
          </a:xfrm>
        </p:spPr>
        <p:txBody>
          <a:bodyPr>
            <a:normAutofit/>
          </a:bodyPr>
          <a:lstStyle>
            <a:lvl1pPr marL="0" indent="0">
              <a:spcAft>
                <a:spcPts val="1000"/>
              </a:spcAft>
              <a:buFont typeface="Arial" panose="020B0604020202020204" pitchFamily="34" charset="0"/>
              <a:buNone/>
              <a:defRPr sz="1500" b="1">
                <a:solidFill>
                  <a:schemeClr val="accent2"/>
                </a:solidFill>
              </a:defRPr>
            </a:lvl1pPr>
            <a:lvl2pPr marL="0" indent="-288290">
              <a:buClr>
                <a:schemeClr val="accent5"/>
              </a:buClr>
              <a:buSzPct val="90000"/>
              <a:buFont typeface="Wingdings" panose="05000000000000000000" pitchFamily="2" charset="2"/>
              <a:buNone/>
              <a:defRPr sz="1500"/>
            </a:lvl2pPr>
            <a:lvl3pPr>
              <a:buFont typeface="Wingdings" panose="05000000000000000000" pitchFamily="2" charset="2"/>
              <a:buNone/>
              <a:defRPr/>
            </a:lvl3pPr>
            <a:lvl4pPr>
              <a:buFont typeface="Wingdings" panose="05000000000000000000" pitchFamily="2" charset="2"/>
              <a:buNone/>
              <a:defRPr/>
            </a:lvl4pPr>
            <a:lvl5pPr>
              <a:buFont typeface="Wingdings" panose="05000000000000000000" pitchFamily="2" charset="2"/>
              <a:buNone/>
              <a:defRPr/>
            </a:lvl5pPr>
          </a:lstStyle>
          <a:p>
            <a:pPr lvl="0"/>
            <a:r>
              <a:rPr lang="cs-CZ" dirty="0"/>
              <a:t>Název fotky</a:t>
            </a:r>
            <a:endParaRPr lang="cs-CZ" dirty="0"/>
          </a:p>
          <a:p>
            <a:pPr lvl="1"/>
            <a:r>
              <a:rPr lang="cs-CZ" dirty="0"/>
              <a:t>Druhá úroveň</a:t>
            </a:r>
            <a:endParaRPr lang="cs-CZ" dirty="0"/>
          </a:p>
        </p:txBody>
      </p:sp>
      <p:sp>
        <p:nvSpPr>
          <p:cNvPr id="12" name="Zástupný symbol pro obsah 2"/>
          <p:cNvSpPr>
            <a:spLocks noGrp="1"/>
          </p:cNvSpPr>
          <p:nvPr>
            <p:ph sz="half" idx="24" hasCustomPrompt="1"/>
          </p:nvPr>
        </p:nvSpPr>
        <p:spPr>
          <a:xfrm>
            <a:off x="9073875" y="4444252"/>
            <a:ext cx="2419393" cy="1403889"/>
          </a:xfrm>
        </p:spPr>
        <p:txBody>
          <a:bodyPr>
            <a:normAutofit/>
          </a:bodyPr>
          <a:lstStyle>
            <a:lvl1pPr marL="0" indent="0">
              <a:spcAft>
                <a:spcPts val="1000"/>
              </a:spcAft>
              <a:buFont typeface="Arial" panose="020B0604020202020204" pitchFamily="34" charset="0"/>
              <a:buNone/>
              <a:defRPr sz="1500" b="1">
                <a:solidFill>
                  <a:schemeClr val="accent2"/>
                </a:solidFill>
              </a:defRPr>
            </a:lvl1pPr>
            <a:lvl2pPr marL="0" indent="-288290">
              <a:buClr>
                <a:schemeClr val="accent5"/>
              </a:buClr>
              <a:buSzPct val="90000"/>
              <a:buFont typeface="Wingdings" panose="05000000000000000000" pitchFamily="2" charset="2"/>
              <a:buNone/>
              <a:defRPr sz="1500"/>
            </a:lvl2pPr>
            <a:lvl3pPr>
              <a:buFont typeface="Wingdings" panose="05000000000000000000" pitchFamily="2" charset="2"/>
              <a:buNone/>
              <a:defRPr/>
            </a:lvl3pPr>
            <a:lvl4pPr>
              <a:buFont typeface="Wingdings" panose="05000000000000000000" pitchFamily="2" charset="2"/>
              <a:buNone/>
              <a:defRPr/>
            </a:lvl4pPr>
            <a:lvl5pPr>
              <a:buFont typeface="Wingdings" panose="05000000000000000000" pitchFamily="2" charset="2"/>
              <a:buNone/>
              <a:defRPr/>
            </a:lvl5pPr>
          </a:lstStyle>
          <a:p>
            <a:pPr lvl="0"/>
            <a:r>
              <a:rPr lang="cs-CZ" dirty="0"/>
              <a:t>Název fotky</a:t>
            </a:r>
            <a:endParaRPr lang="cs-CZ" dirty="0"/>
          </a:p>
          <a:p>
            <a:pPr lvl="1"/>
            <a:r>
              <a:rPr lang="cs-CZ" dirty="0"/>
              <a:t>Druhá úroveň</a:t>
            </a:r>
            <a:endParaRPr lang="cs-CZ" dirty="0"/>
          </a:p>
        </p:txBody>
      </p:sp>
      <p:sp>
        <p:nvSpPr>
          <p:cNvPr id="3" name="Zástupný symbol pro číslo snímku 5"/>
          <p:cNvSpPr txBox="1"/>
          <p:nvPr userDrawn="1"/>
        </p:nvSpPr>
        <p:spPr>
          <a:xfrm>
            <a:off x="693600" y="6300000"/>
            <a:ext cx="3952828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1000" kern="1200" dirty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Ministerstvo školství, mládeže a tělovýchovy</a:t>
            </a:r>
            <a:endParaRPr lang="cs-CZ" sz="1000" kern="1200" dirty="0">
              <a:solidFill>
                <a:schemeClr val="bg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 gra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>
          <a:xfrm>
            <a:off x="684000" y="619932"/>
            <a:ext cx="9900000" cy="599268"/>
          </a:xfrm>
        </p:spPr>
        <p:txBody>
          <a:bodyPr/>
          <a:lstStyle/>
          <a:p>
            <a:r>
              <a:rPr lang="cs-CZ" dirty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 hasCustomPrompt="1"/>
          </p:nvPr>
        </p:nvSpPr>
        <p:spPr>
          <a:xfrm>
            <a:off x="1620001" y="2165625"/>
            <a:ext cx="3516021" cy="3960537"/>
          </a:xfrm>
        </p:spPr>
        <p:txBody>
          <a:bodyPr/>
          <a:lstStyle>
            <a:lvl1pPr marL="0" indent="0">
              <a:spcAft>
                <a:spcPts val="1800"/>
              </a:spcAft>
              <a:buFont typeface="Wingdings" panose="05000000000000000000" pitchFamily="2" charset="2"/>
              <a:buNone/>
              <a:defRPr b="0">
                <a:solidFill>
                  <a:schemeClr val="tx1"/>
                </a:solidFill>
              </a:defRPr>
            </a:lvl1pPr>
            <a:lvl2pPr marL="0" indent="-288290">
              <a:buClr>
                <a:schemeClr val="accent5"/>
              </a:buClr>
              <a:buSzPct val="90000"/>
              <a:buFont typeface="Wingdings" panose="05000000000000000000" pitchFamily="2" charset="2"/>
              <a:buChar char="§"/>
              <a:defRPr/>
            </a:lvl2pPr>
            <a:lvl3pPr>
              <a:buFont typeface="Wingdings" panose="05000000000000000000" pitchFamily="2" charset="2"/>
              <a:buChar char="§"/>
              <a:defRPr/>
            </a:lvl3pPr>
            <a:lvl4pPr>
              <a:buFont typeface="Wingdings" panose="05000000000000000000" pitchFamily="2" charset="2"/>
              <a:buChar char="§"/>
              <a:defRPr/>
            </a:lvl4pPr>
            <a:lvl5pPr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cs-CZ" dirty="0"/>
              <a:t>Text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  <p:sp>
        <p:nvSpPr>
          <p:cNvPr id="8" name="Zástupný objekt grafu 7"/>
          <p:cNvSpPr>
            <a:spLocks noGrp="1"/>
          </p:cNvSpPr>
          <p:nvPr>
            <p:ph type="chart" sz="quarter" idx="13"/>
          </p:nvPr>
        </p:nvSpPr>
        <p:spPr>
          <a:xfrm>
            <a:off x="5341121" y="1846262"/>
            <a:ext cx="6157278" cy="3383763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5"/>
          <p:cNvSpPr txBox="1"/>
          <p:nvPr userDrawn="1"/>
        </p:nvSpPr>
        <p:spPr>
          <a:xfrm>
            <a:off x="693600" y="6300000"/>
            <a:ext cx="3952828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1000" kern="1200" dirty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Ministerstvo školství, mládeže a tělovýchovy</a:t>
            </a:r>
            <a:endParaRPr lang="cs-CZ" sz="1000" kern="1200" dirty="0">
              <a:solidFill>
                <a:schemeClr val="bg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dnadpis, text a gra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>
          <a:xfrm>
            <a:off x="684000" y="619932"/>
            <a:ext cx="9900000" cy="599268"/>
          </a:xfrm>
        </p:spPr>
        <p:txBody>
          <a:bodyPr/>
          <a:lstStyle/>
          <a:p>
            <a:r>
              <a:rPr lang="cs-CZ" dirty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 hasCustomPrompt="1"/>
          </p:nvPr>
        </p:nvSpPr>
        <p:spPr>
          <a:xfrm>
            <a:off x="1620001" y="2165625"/>
            <a:ext cx="3516021" cy="3960537"/>
          </a:xfrm>
        </p:spPr>
        <p:txBody>
          <a:bodyPr/>
          <a:lstStyle>
            <a:lvl1pPr marL="0" indent="0">
              <a:spcAft>
                <a:spcPts val="1800"/>
              </a:spcAft>
              <a:buFont typeface="Wingdings" panose="05000000000000000000" pitchFamily="2" charset="2"/>
              <a:buNone/>
              <a:defRPr b="0">
                <a:solidFill>
                  <a:schemeClr val="tx1"/>
                </a:solidFill>
              </a:defRPr>
            </a:lvl1pPr>
            <a:lvl2pPr marL="0" indent="-288290">
              <a:buClr>
                <a:schemeClr val="accent5"/>
              </a:buClr>
              <a:buSzPct val="90000"/>
              <a:buFont typeface="Wingdings" panose="05000000000000000000" pitchFamily="2" charset="2"/>
              <a:buChar char="§"/>
              <a:defRPr/>
            </a:lvl2pPr>
            <a:lvl3pPr>
              <a:buFont typeface="Wingdings" panose="05000000000000000000" pitchFamily="2" charset="2"/>
              <a:buChar char="§"/>
              <a:defRPr/>
            </a:lvl3pPr>
            <a:lvl4pPr>
              <a:buFont typeface="Wingdings" panose="05000000000000000000" pitchFamily="2" charset="2"/>
              <a:buChar char="§"/>
              <a:defRPr/>
            </a:lvl4pPr>
            <a:lvl5pPr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cs-CZ" dirty="0"/>
              <a:t>Text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  <p:sp>
        <p:nvSpPr>
          <p:cNvPr id="8" name="Zástupný objekt grafu 7"/>
          <p:cNvSpPr>
            <a:spLocks noGrp="1"/>
          </p:cNvSpPr>
          <p:nvPr>
            <p:ph type="chart" sz="quarter" idx="13"/>
          </p:nvPr>
        </p:nvSpPr>
        <p:spPr>
          <a:xfrm>
            <a:off x="5341121" y="2165625"/>
            <a:ext cx="6157278" cy="3383763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Zástupný text 8"/>
          <p:cNvSpPr>
            <a:spLocks noGrp="1"/>
          </p:cNvSpPr>
          <p:nvPr>
            <p:ph type="body" sz="quarter" idx="20" hasCustomPrompt="1"/>
          </p:nvPr>
        </p:nvSpPr>
        <p:spPr>
          <a:xfrm>
            <a:off x="684000" y="1243809"/>
            <a:ext cx="5259600" cy="772560"/>
          </a:xfrm>
        </p:spPr>
        <p:txBody>
          <a:bodyPr/>
          <a:lstStyle>
            <a:lvl1pPr>
              <a:buNone/>
              <a:defRPr lang="cs-CZ" sz="2000" kern="1200" dirty="0">
                <a:solidFill>
                  <a:schemeClr val="accen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cs-CZ" dirty="0"/>
              <a:t>Po kliknutí můžete upravovat styly textu v předloze.</a:t>
            </a:r>
            <a:endParaRPr lang="cs-CZ" dirty="0"/>
          </a:p>
        </p:txBody>
      </p:sp>
      <p:sp>
        <p:nvSpPr>
          <p:cNvPr id="6" name="Zástupný symbol pro číslo snímku 5"/>
          <p:cNvSpPr txBox="1"/>
          <p:nvPr userDrawn="1"/>
        </p:nvSpPr>
        <p:spPr>
          <a:xfrm>
            <a:off x="693600" y="6300000"/>
            <a:ext cx="3952828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1000" kern="1200" dirty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Ministerstvo školství, mládeže a tělovýchovy</a:t>
            </a:r>
            <a:endParaRPr lang="cs-CZ" sz="1000" kern="1200" dirty="0">
              <a:solidFill>
                <a:schemeClr val="bg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dnadpis, text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>
          <a:xfrm>
            <a:off x="684000" y="619932"/>
            <a:ext cx="9900000" cy="599268"/>
          </a:xfrm>
        </p:spPr>
        <p:txBody>
          <a:bodyPr/>
          <a:lstStyle/>
          <a:p>
            <a:r>
              <a:rPr lang="cs-CZ" dirty="0"/>
              <a:t>Kliknutím lze upravit styl.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  <p:sp>
        <p:nvSpPr>
          <p:cNvPr id="4" name="Zástupný text 8"/>
          <p:cNvSpPr>
            <a:spLocks noGrp="1"/>
          </p:cNvSpPr>
          <p:nvPr>
            <p:ph type="body" sz="quarter" idx="20" hasCustomPrompt="1"/>
          </p:nvPr>
        </p:nvSpPr>
        <p:spPr>
          <a:xfrm>
            <a:off x="684000" y="1243809"/>
            <a:ext cx="5259600" cy="772560"/>
          </a:xfrm>
        </p:spPr>
        <p:txBody>
          <a:bodyPr/>
          <a:lstStyle>
            <a:lvl1pPr>
              <a:buNone/>
              <a:defRPr lang="cs-CZ" sz="2000" kern="1200" dirty="0">
                <a:solidFill>
                  <a:schemeClr val="accen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cs-CZ" dirty="0"/>
              <a:t>Po kliknutí můžete upravovat styly textu v předloze.</a:t>
            </a:r>
            <a:endParaRPr lang="cs-CZ" dirty="0"/>
          </a:p>
        </p:txBody>
      </p:sp>
      <p:sp>
        <p:nvSpPr>
          <p:cNvPr id="9" name="Zástupný symbol pro tabulku 8"/>
          <p:cNvSpPr>
            <a:spLocks noGrp="1"/>
          </p:cNvSpPr>
          <p:nvPr>
            <p:ph type="tbl" sz="quarter" idx="21"/>
          </p:nvPr>
        </p:nvSpPr>
        <p:spPr>
          <a:xfrm>
            <a:off x="5400942" y="2213361"/>
            <a:ext cx="6097458" cy="2836476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Zástupný symbol pro obsah 2"/>
          <p:cNvSpPr>
            <a:spLocks noGrp="1"/>
          </p:cNvSpPr>
          <p:nvPr>
            <p:ph idx="22" hasCustomPrompt="1"/>
          </p:nvPr>
        </p:nvSpPr>
        <p:spPr>
          <a:xfrm>
            <a:off x="1620000" y="2167003"/>
            <a:ext cx="3516021" cy="3915521"/>
          </a:xfrm>
        </p:spPr>
        <p:txBody>
          <a:bodyPr numCol="1" spcCol="360000">
            <a:normAutofit/>
          </a:bodyPr>
          <a:lstStyle>
            <a:lvl1pPr marL="288290" indent="-288290">
              <a:lnSpc>
                <a:spcPct val="100000"/>
              </a:lnSpc>
              <a:spcBef>
                <a:spcPts val="900"/>
              </a:spcBef>
              <a:spcAft>
                <a:spcPts val="900"/>
              </a:spcAft>
              <a:buClr>
                <a:schemeClr val="accent1"/>
              </a:buClr>
              <a:buSzPct val="90000"/>
              <a:buFont typeface="Wingdings" panose="05000000000000000000" pitchFamily="2" charset="2"/>
              <a:buChar char="§"/>
              <a:defRPr sz="2000"/>
            </a:lvl1pPr>
            <a:lvl2pPr indent="0">
              <a:lnSpc>
                <a:spcPct val="120000"/>
              </a:lnSpc>
              <a:spcAft>
                <a:spcPts val="400"/>
              </a:spcAft>
              <a:buNone/>
              <a:defRPr sz="1800"/>
            </a:lvl2pPr>
            <a:lvl3pPr indent="0">
              <a:lnSpc>
                <a:spcPct val="120000"/>
              </a:lnSpc>
              <a:spcAft>
                <a:spcPts val="400"/>
              </a:spcAft>
              <a:buNone/>
              <a:defRPr sz="1800"/>
            </a:lvl3pPr>
            <a:lvl4pPr indent="0">
              <a:lnSpc>
                <a:spcPct val="120000"/>
              </a:lnSpc>
              <a:spcAft>
                <a:spcPts val="400"/>
              </a:spcAft>
              <a:buNone/>
              <a:defRPr sz="1800"/>
            </a:lvl4pPr>
            <a:lvl5pPr indent="0">
              <a:lnSpc>
                <a:spcPct val="120000"/>
              </a:lnSpc>
              <a:spcAft>
                <a:spcPts val="400"/>
              </a:spcAft>
              <a:buNone/>
              <a:defRPr sz="1800"/>
            </a:lvl5pPr>
          </a:lstStyle>
          <a:p>
            <a:pPr lvl="0"/>
            <a:r>
              <a:rPr lang="cs-CZ" dirty="0"/>
              <a:t>Upravte styly předlohy textu</a:t>
            </a:r>
            <a:endParaRPr lang="cs-CZ" dirty="0"/>
          </a:p>
        </p:txBody>
      </p:sp>
      <p:sp>
        <p:nvSpPr>
          <p:cNvPr id="8" name="Zástupný symbol pro číslo snímku 5"/>
          <p:cNvSpPr txBox="1"/>
          <p:nvPr userDrawn="1"/>
        </p:nvSpPr>
        <p:spPr>
          <a:xfrm>
            <a:off x="693600" y="6300000"/>
            <a:ext cx="3952828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1000" kern="1200" dirty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Ministerstvo školství, mládeže a tělovýchovy</a:t>
            </a:r>
            <a:endParaRPr lang="cs-CZ" sz="1000" kern="1200" dirty="0">
              <a:solidFill>
                <a:schemeClr val="bg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cs-CZ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Závěr a shrnut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>
          <a:xfrm>
            <a:off x="684000" y="619932"/>
            <a:ext cx="9900000" cy="10707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dirty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 hasCustomPrompt="1"/>
          </p:nvPr>
        </p:nvSpPr>
        <p:spPr>
          <a:xfrm>
            <a:off x="1620000" y="2160000"/>
            <a:ext cx="8964000" cy="3960000"/>
          </a:xfrm>
        </p:spPr>
        <p:txBody>
          <a:bodyPr numCol="2" spcCol="360000"/>
          <a:lstStyle>
            <a:lvl1pPr marL="0" indent="-504190">
              <a:lnSpc>
                <a:spcPct val="120000"/>
              </a:lnSpc>
              <a:spcAft>
                <a:spcPts val="1000"/>
              </a:spcAft>
              <a:buNone/>
              <a:defRPr sz="2000">
                <a:solidFill>
                  <a:schemeClr val="tx1"/>
                </a:solidFill>
              </a:defRPr>
            </a:lvl1pPr>
            <a:lvl2pPr marL="0" indent="0">
              <a:lnSpc>
                <a:spcPct val="120000"/>
              </a:lnSpc>
              <a:spcAft>
                <a:spcPts val="400"/>
              </a:spcAft>
              <a:buNone/>
              <a:defRPr sz="1800"/>
            </a:lvl2pPr>
            <a:lvl3pPr marL="0" indent="0">
              <a:lnSpc>
                <a:spcPct val="120000"/>
              </a:lnSpc>
              <a:spcAft>
                <a:spcPts val="400"/>
              </a:spcAft>
              <a:buNone/>
              <a:defRPr/>
            </a:lvl3pPr>
            <a:lvl4pPr marL="0" indent="0">
              <a:lnSpc>
                <a:spcPct val="120000"/>
              </a:lnSpc>
              <a:spcAft>
                <a:spcPts val="400"/>
              </a:spcAft>
              <a:buNone/>
              <a:defRPr/>
            </a:lvl4pPr>
            <a:lvl5pPr marL="0" indent="0">
              <a:lnSpc>
                <a:spcPct val="120000"/>
              </a:lnSpc>
              <a:spcAft>
                <a:spcPts val="400"/>
              </a:spcAft>
              <a:buNone/>
              <a:defRPr/>
            </a:lvl5pPr>
          </a:lstStyle>
          <a:p>
            <a:pPr lvl="0"/>
            <a:r>
              <a:rPr lang="cs-CZ" dirty="0"/>
              <a:t>Upravte styly předlohy textu.</a:t>
            </a:r>
            <a:endParaRPr lang="cs-CZ" dirty="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Závěr a poděkov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hasCustomPrompt="1"/>
          </p:nvPr>
        </p:nvSpPr>
        <p:spPr>
          <a:xfrm>
            <a:off x="6300000" y="2109600"/>
            <a:ext cx="5400000" cy="1916866"/>
          </a:xfrm>
        </p:spPr>
        <p:txBody>
          <a:bodyPr lIns="0" tIns="0" rIns="0" bIns="0" anchor="t"/>
          <a:lstStyle>
            <a:lvl1pPr algn="l">
              <a:lnSpc>
                <a:spcPct val="100000"/>
              </a:lnSpc>
              <a:defRPr sz="3700" b="1">
                <a:solidFill>
                  <a:schemeClr val="accent1"/>
                </a:solidFill>
              </a:defRPr>
            </a:lvl1pPr>
          </a:lstStyle>
          <a:p>
            <a:r>
              <a:rPr lang="cs-CZ" dirty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 hasCustomPrompt="1"/>
          </p:nvPr>
        </p:nvSpPr>
        <p:spPr>
          <a:xfrm>
            <a:off x="6300000" y="4237200"/>
            <a:ext cx="5400000" cy="1968940"/>
          </a:xfr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dirty="0"/>
              <a:t>Kliknutím můžete upravit styl předlohy.</a:t>
            </a:r>
            <a:endParaRPr lang="cs-CZ" dirty="0"/>
          </a:p>
        </p:txBody>
      </p:sp>
      <p:pic>
        <p:nvPicPr>
          <p:cNvPr id="5" name="Obrázek 4" descr="Obsah obrázku text, Písmo, snímek obrazovky, Grafika&#10;&#10;Obsah generovaný pomocí AI může být nesprávný.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40" t="23657" r="14538" b="23008"/>
          <a:stretch>
            <a:fillRect/>
          </a:stretch>
        </p:blipFill>
        <p:spPr>
          <a:xfrm>
            <a:off x="720001" y="636329"/>
            <a:ext cx="3440196" cy="158934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 PO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hasCustomPrompt="1"/>
          </p:nvPr>
        </p:nvSpPr>
        <p:spPr>
          <a:xfrm>
            <a:off x="832757" y="436563"/>
            <a:ext cx="10564586" cy="918707"/>
          </a:xfrm>
        </p:spPr>
        <p:txBody>
          <a:bodyPr anchor="ctr">
            <a:noAutofit/>
          </a:bodyPr>
          <a:lstStyle>
            <a:lvl1pPr algn="l">
              <a:defRPr sz="4000" cap="all" baseline="0">
                <a:solidFill>
                  <a:srgbClr val="002060"/>
                </a:solidFill>
              </a:defRPr>
            </a:lvl1pPr>
          </a:lstStyle>
          <a:p>
            <a:r>
              <a:rPr lang="cs-CZ" dirty="0"/>
              <a:t>NADPIS – priorita 2</a:t>
            </a:r>
            <a:endParaRPr lang="cs-CZ" dirty="0"/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10"/>
          </p:nvPr>
        </p:nvSpPr>
        <p:spPr>
          <a:xfrm>
            <a:off x="833438" y="1473693"/>
            <a:ext cx="10563225" cy="417250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173070"/>
                </a:solidFill>
                <a:latin typeface="+mn-lt"/>
              </a:defRPr>
            </a:lvl1pPr>
            <a:lvl2pPr>
              <a:defRPr>
                <a:solidFill>
                  <a:srgbClr val="173070"/>
                </a:solidFill>
                <a:latin typeface="+mn-lt"/>
              </a:defRPr>
            </a:lvl2pPr>
            <a:lvl3pPr>
              <a:defRPr>
                <a:solidFill>
                  <a:srgbClr val="173070"/>
                </a:solidFill>
                <a:latin typeface="+mn-lt"/>
              </a:defRPr>
            </a:lvl3pPr>
            <a:lvl4pPr>
              <a:defRPr>
                <a:solidFill>
                  <a:srgbClr val="173070"/>
                </a:solidFill>
                <a:latin typeface="+mn-lt"/>
              </a:defRPr>
            </a:lvl4pPr>
            <a:lvl5pPr>
              <a:defRPr>
                <a:solidFill>
                  <a:srgbClr val="173070"/>
                </a:solidFill>
                <a:latin typeface="+mn-lt"/>
              </a:defRPr>
            </a:lvl5pPr>
          </a:lstStyle>
          <a:p>
            <a:pPr lvl="0"/>
            <a:endParaRPr lang="cs-CZ" dirty="0"/>
          </a:p>
        </p:txBody>
      </p:sp>
      <p:pic>
        <p:nvPicPr>
          <p:cNvPr id="3" name="Obrázek 2"/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079" y="5953932"/>
            <a:ext cx="3595919" cy="504124"/>
          </a:xfrm>
          <a:prstGeom prst="rect">
            <a:avLst/>
          </a:prstGeom>
        </p:spPr>
      </p:pic>
      <p:pic>
        <p:nvPicPr>
          <p:cNvPr id="4" name="Obrázek 3"/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032" y="5887481"/>
            <a:ext cx="637026" cy="63702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 - velké písm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>
          <a:xfrm>
            <a:off x="684000" y="619932"/>
            <a:ext cx="9900000" cy="594000"/>
          </a:xfrm>
        </p:spPr>
        <p:txBody>
          <a:bodyPr>
            <a:noAutofit/>
          </a:bodyPr>
          <a:lstStyle>
            <a:lvl1pPr>
              <a:defRPr sz="3700"/>
            </a:lvl1pPr>
          </a:lstStyle>
          <a:p>
            <a:r>
              <a:rPr lang="cs-CZ">
                <a:latin typeface="Arial" panose="020B0604020202020204"/>
              </a:rPr>
              <a:t>Kliknutím lze upravit styl.</a:t>
            </a:r>
            <a:endParaRPr lang="cs-CZ">
              <a:latin typeface="Arial" panose="020B0604020202020204"/>
            </a:endParaRPr>
          </a:p>
        </p:txBody>
      </p:sp>
      <p:sp>
        <p:nvSpPr>
          <p:cNvPr id="5" name="Zástupný text 8"/>
          <p:cNvSpPr>
            <a:spLocks noGrp="1"/>
          </p:cNvSpPr>
          <p:nvPr>
            <p:ph type="body" sz="quarter" idx="14" hasCustomPrompt="1"/>
          </p:nvPr>
        </p:nvSpPr>
        <p:spPr>
          <a:xfrm>
            <a:off x="684000" y="1243809"/>
            <a:ext cx="9900000" cy="772560"/>
          </a:xfrm>
        </p:spPr>
        <p:txBody>
          <a:bodyPr/>
          <a:lstStyle>
            <a:lvl1pPr marL="0" indent="0">
              <a:buNone/>
              <a:defRPr>
                <a:solidFill>
                  <a:schemeClr val="accent2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cs-CZ">
                <a:latin typeface="Arial" panose="020B0604020202020204"/>
              </a:rPr>
              <a:t>Po kliknutí můžete upravovat styly textu v předloze.</a:t>
            </a:r>
            <a:endParaRPr lang="cs-CZ">
              <a:latin typeface="Arial" panose="020B0604020202020204"/>
            </a:endParaRPr>
          </a:p>
        </p:txBody>
      </p:sp>
      <p:sp>
        <p:nvSpPr>
          <p:cNvPr id="11" name="Zástupný obsah 6"/>
          <p:cNvSpPr>
            <a:spLocks noGrp="1"/>
          </p:cNvSpPr>
          <p:nvPr>
            <p:ph sz="quarter" idx="15" hasCustomPrompt="1"/>
          </p:nvPr>
        </p:nvSpPr>
        <p:spPr>
          <a:xfrm>
            <a:off x="1619250" y="2278063"/>
            <a:ext cx="8964613" cy="3959225"/>
          </a:xfrm>
        </p:spPr>
        <p:txBody>
          <a:bodyPr/>
          <a:lstStyle>
            <a:lvl1pPr>
              <a:defRPr sz="3200"/>
            </a:lvl1pPr>
          </a:lstStyle>
          <a:p>
            <a:pPr lvl="0"/>
            <a:r>
              <a:rPr lang="cs-CZ">
                <a:latin typeface="Arial" panose="020B0604020202020204"/>
              </a:rPr>
              <a:t>Po kliknutí můžete upravovat styly textu v předloze.</a:t>
            </a:r>
            <a:endParaRPr lang="cs-CZ">
              <a:latin typeface="Arial" panose="020B0604020202020204"/>
            </a:endParaRPr>
          </a:p>
          <a:p>
            <a:pPr lvl="1"/>
            <a:r>
              <a:rPr lang="cs-CZ">
                <a:latin typeface="Arial" panose="020B0604020202020204"/>
              </a:rPr>
              <a:t>Druhá úroveň</a:t>
            </a:r>
            <a:endParaRPr lang="cs-CZ">
              <a:latin typeface="Arial" panose="020B0604020202020204"/>
            </a:endParaRPr>
          </a:p>
          <a:p>
            <a:pPr lvl="2"/>
            <a:r>
              <a:rPr lang="cs-CZ">
                <a:latin typeface="Arial" panose="020B0604020202020204"/>
              </a:rPr>
              <a:t>Třetí úroveň</a:t>
            </a:r>
            <a:endParaRPr lang="cs-CZ">
              <a:latin typeface="Arial" panose="020B0604020202020204"/>
            </a:endParaRPr>
          </a:p>
          <a:p>
            <a:pPr lvl="3"/>
            <a:r>
              <a:rPr lang="cs-CZ">
                <a:latin typeface="Arial" panose="020B0604020202020204"/>
              </a:rPr>
              <a:t>Čtvrtá úroveň</a:t>
            </a:r>
            <a:endParaRPr lang="cs-CZ">
              <a:latin typeface="Arial" panose="020B0604020202020204"/>
            </a:endParaRPr>
          </a:p>
          <a:p>
            <a:pPr lvl="4"/>
            <a:r>
              <a:rPr lang="cs-CZ">
                <a:latin typeface="Arial" panose="020B0604020202020204"/>
              </a:rPr>
              <a:t>Pátá úroveň</a:t>
            </a:r>
            <a:endParaRPr lang="cs-CZ">
              <a:latin typeface="Arial" panose="020B0604020202020204"/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GB" err="1">
                <a:latin typeface="Arial" panose="020B0604020202020204"/>
              </a:rPr>
              <a:t>Ministerstvo</a:t>
            </a:r>
            <a:r>
              <a:rPr lang="en-GB">
                <a:latin typeface="Arial" panose="020B0604020202020204"/>
              </a:rPr>
              <a:t> </a:t>
            </a:r>
            <a:r>
              <a:rPr lang="en-GB" err="1">
                <a:latin typeface="Arial" panose="020B0604020202020204"/>
              </a:rPr>
              <a:t>školství</a:t>
            </a:r>
            <a:r>
              <a:rPr lang="en-GB">
                <a:latin typeface="Arial" panose="020B0604020202020204"/>
              </a:rPr>
              <a:t>, </a:t>
            </a:r>
            <a:r>
              <a:rPr lang="en-GB" err="1">
                <a:latin typeface="Arial" panose="020B0604020202020204"/>
              </a:rPr>
              <a:t>mládeže</a:t>
            </a:r>
            <a:r>
              <a:rPr lang="en-GB">
                <a:latin typeface="Arial" panose="020B0604020202020204"/>
              </a:rPr>
              <a:t> a </a:t>
            </a:r>
            <a:r>
              <a:rPr lang="en-GB" err="1">
                <a:latin typeface="Arial" panose="020B0604020202020204"/>
              </a:rPr>
              <a:t>tělovýchovy</a:t>
            </a:r>
            <a:r>
              <a:rPr lang="en-GB">
                <a:latin typeface="Arial" panose="020B0604020202020204"/>
              </a:rPr>
              <a:t>            </a:t>
            </a:r>
            <a:r>
              <a:rPr lang="en-GB" err="1">
                <a:latin typeface="Arial" panose="020B0604020202020204"/>
              </a:rPr>
              <a:t>Střední</a:t>
            </a:r>
            <a:r>
              <a:rPr lang="en-GB">
                <a:latin typeface="Arial" panose="020B0604020202020204"/>
              </a:rPr>
              <a:t> </a:t>
            </a:r>
            <a:r>
              <a:rPr lang="en-GB" err="1">
                <a:latin typeface="Arial" panose="020B0604020202020204"/>
              </a:rPr>
              <a:t>článek</a:t>
            </a:r>
            <a:r>
              <a:rPr lang="en-GB">
                <a:latin typeface="Arial" panose="020B0604020202020204"/>
              </a:rPr>
              <a:t> </a:t>
            </a:r>
            <a:r>
              <a:rPr lang="en-GB" err="1">
                <a:latin typeface="Arial" panose="020B0604020202020204"/>
              </a:rPr>
              <a:t>podpory</a:t>
            </a:r>
            <a:endParaRPr lang="en-GB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07D6E4F9-75C1-49AC-A1AF-83A9244DC0E5}" type="slidenum">
              <a:rPr lang="cs-CZ" smtClean="0">
                <a:latin typeface="Arial" panose="020B0604020202020204"/>
              </a:rPr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snova 1 sloupe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 hasCustomPrompt="1"/>
          </p:nvPr>
        </p:nvSpPr>
        <p:spPr>
          <a:xfrm>
            <a:off x="684000" y="619932"/>
            <a:ext cx="9900000" cy="594000"/>
          </a:xfrm>
        </p:spPr>
        <p:txBody>
          <a:bodyPr>
            <a:noAutofit/>
          </a:bodyPr>
          <a:lstStyle>
            <a:lvl1pPr>
              <a:defRPr sz="3700"/>
            </a:lvl1pPr>
          </a:lstStyle>
          <a:p>
            <a:r>
              <a:rPr lang="cs-CZ">
                <a:latin typeface="Arial" panose="020B0604020202020204"/>
              </a:rPr>
              <a:t>Kliknutím lze upravit styl.</a:t>
            </a:r>
            <a:endParaRPr lang="cs-CZ">
              <a:latin typeface="Arial" panose="020B0604020202020204"/>
            </a:endParaRPr>
          </a:p>
        </p:txBody>
      </p:sp>
      <p:sp>
        <p:nvSpPr>
          <p:cNvPr id="7" name="Zástupný text 8"/>
          <p:cNvSpPr>
            <a:spLocks noGrp="1"/>
          </p:cNvSpPr>
          <p:nvPr>
            <p:ph type="body" sz="quarter" idx="14" hasCustomPrompt="1"/>
          </p:nvPr>
        </p:nvSpPr>
        <p:spPr>
          <a:xfrm>
            <a:off x="684000" y="1243809"/>
            <a:ext cx="9900000" cy="772560"/>
          </a:xfrm>
        </p:spPr>
        <p:txBody>
          <a:bodyPr/>
          <a:lstStyle>
            <a:lvl1pPr marL="0" indent="0">
              <a:buNone/>
              <a:defRPr>
                <a:solidFill>
                  <a:schemeClr val="accent2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cs-CZ">
                <a:latin typeface="Arial" panose="020B0604020202020204"/>
              </a:rPr>
              <a:t>Po kliknutí můžete upravovat styly textu v předloze.</a:t>
            </a:r>
            <a:endParaRPr lang="cs-CZ">
              <a:latin typeface="Arial" panose="020B0604020202020204"/>
            </a:endParaRPr>
          </a:p>
        </p:txBody>
      </p:sp>
      <p:sp>
        <p:nvSpPr>
          <p:cNvPr id="3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1620000" y="2278068"/>
            <a:ext cx="8964000" cy="3960000"/>
          </a:xfrm>
        </p:spPr>
        <p:txBody>
          <a:bodyPr/>
          <a:lstStyle>
            <a:lvl1pPr marL="541655" indent="-541655">
              <a:buNone/>
              <a:defRPr/>
            </a:lvl1pPr>
            <a:lvl2pPr marL="539750" indent="0">
              <a:buNone/>
              <a:defRPr sz="1500">
                <a:solidFill>
                  <a:schemeClr val="accent2"/>
                </a:solidFill>
              </a:defRPr>
            </a:lvl2pPr>
            <a:lvl3pPr marL="756285" indent="-215900">
              <a:defRPr>
                <a:solidFill>
                  <a:schemeClr val="accent1"/>
                </a:solidFill>
              </a:defRPr>
            </a:lvl3pPr>
            <a:lvl4pPr marL="972185" indent="-215900">
              <a:defRPr sz="1200">
                <a:solidFill>
                  <a:schemeClr val="tx1"/>
                </a:solidFill>
              </a:defRPr>
            </a:lvl4pPr>
          </a:lstStyle>
          <a:p>
            <a:pPr lvl="0"/>
            <a:r>
              <a:rPr lang="cs-CZ">
                <a:latin typeface="Arial" panose="020B0604020202020204"/>
              </a:rPr>
              <a:t>Po kliknutí můžete upravovat styly textu v předloze.</a:t>
            </a:r>
            <a:endParaRPr lang="cs-CZ">
              <a:latin typeface="Arial" panose="020B0604020202020204"/>
            </a:endParaRPr>
          </a:p>
          <a:p>
            <a:pPr lvl="1"/>
            <a:r>
              <a:rPr lang="cs-CZ">
                <a:latin typeface="Arial" panose="020B0604020202020204"/>
              </a:rPr>
              <a:t>Druhá úroveň</a:t>
            </a:r>
            <a:endParaRPr lang="cs-CZ">
              <a:latin typeface="Arial" panose="020B0604020202020204"/>
            </a:endParaRPr>
          </a:p>
          <a:p>
            <a:pPr lvl="2"/>
            <a:r>
              <a:rPr lang="cs-CZ">
                <a:latin typeface="Arial" panose="020B0604020202020204"/>
              </a:rPr>
              <a:t>Třetí úroveň</a:t>
            </a:r>
            <a:endParaRPr lang="cs-CZ">
              <a:latin typeface="Arial" panose="020B0604020202020204"/>
            </a:endParaRPr>
          </a:p>
          <a:p>
            <a:pPr lvl="3"/>
            <a:r>
              <a:rPr lang="cs-CZ">
                <a:latin typeface="Arial" panose="020B0604020202020204"/>
              </a:rPr>
              <a:t>Čtvrtá úroveň</a:t>
            </a:r>
            <a:endParaRPr lang="cs-CZ">
              <a:latin typeface="Arial" panose="020B0604020202020204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GB" err="1">
                <a:latin typeface="Arial" panose="020B0604020202020204"/>
              </a:rPr>
              <a:t>Ministerstvo</a:t>
            </a:r>
            <a:r>
              <a:rPr lang="en-GB">
                <a:latin typeface="Arial" panose="020B0604020202020204"/>
              </a:rPr>
              <a:t> </a:t>
            </a:r>
            <a:r>
              <a:rPr lang="en-GB" err="1">
                <a:latin typeface="Arial" panose="020B0604020202020204"/>
              </a:rPr>
              <a:t>školství</a:t>
            </a:r>
            <a:r>
              <a:rPr lang="en-GB">
                <a:latin typeface="Arial" panose="020B0604020202020204"/>
              </a:rPr>
              <a:t>, </a:t>
            </a:r>
            <a:r>
              <a:rPr lang="en-GB" err="1">
                <a:latin typeface="Arial" panose="020B0604020202020204"/>
              </a:rPr>
              <a:t>mládeže</a:t>
            </a:r>
            <a:r>
              <a:rPr lang="en-GB">
                <a:latin typeface="Arial" panose="020B0604020202020204"/>
              </a:rPr>
              <a:t> a </a:t>
            </a:r>
            <a:r>
              <a:rPr lang="en-GB" err="1">
                <a:latin typeface="Arial" panose="020B0604020202020204"/>
              </a:rPr>
              <a:t>tělovýchovy</a:t>
            </a:r>
            <a:r>
              <a:rPr lang="en-GB">
                <a:latin typeface="Arial" panose="020B0604020202020204"/>
              </a:rPr>
              <a:t>            </a:t>
            </a:r>
            <a:r>
              <a:rPr lang="en-GB" err="1">
                <a:latin typeface="Arial" panose="020B0604020202020204"/>
              </a:rPr>
              <a:t>Střední</a:t>
            </a:r>
            <a:r>
              <a:rPr lang="en-GB">
                <a:latin typeface="Arial" panose="020B0604020202020204"/>
              </a:rPr>
              <a:t> </a:t>
            </a:r>
            <a:r>
              <a:rPr lang="en-GB" err="1">
                <a:latin typeface="Arial" panose="020B0604020202020204"/>
              </a:rPr>
              <a:t>článek</a:t>
            </a:r>
            <a:r>
              <a:rPr lang="en-GB">
                <a:latin typeface="Arial" panose="020B0604020202020204"/>
              </a:rPr>
              <a:t> </a:t>
            </a:r>
            <a:r>
              <a:rPr lang="en-GB" err="1">
                <a:latin typeface="Arial" panose="020B0604020202020204"/>
              </a:rPr>
              <a:t>podpory</a:t>
            </a:r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4" Type="http://schemas.openxmlformats.org/officeDocument/2006/relationships/theme" Target="../theme/theme1.xml"/><Relationship Id="rId33" Type="http://schemas.openxmlformats.org/officeDocument/2006/relationships/image" Target="../media/image5.png"/><Relationship Id="rId32" Type="http://schemas.openxmlformats.org/officeDocument/2006/relationships/slideLayout" Target="../slideLayouts/slideLayout32.xml"/><Relationship Id="rId31" Type="http://schemas.openxmlformats.org/officeDocument/2006/relationships/slideLayout" Target="../slideLayouts/slideLayout31.xml"/><Relationship Id="rId30" Type="http://schemas.openxmlformats.org/officeDocument/2006/relationships/slideLayout" Target="../slideLayouts/slideLayout30.xml"/><Relationship Id="rId3" Type="http://schemas.openxmlformats.org/officeDocument/2006/relationships/slideLayout" Target="../slideLayouts/slideLayout3.xml"/><Relationship Id="rId29" Type="http://schemas.openxmlformats.org/officeDocument/2006/relationships/slideLayout" Target="../slideLayouts/slideLayout29.xml"/><Relationship Id="rId28" Type="http://schemas.openxmlformats.org/officeDocument/2006/relationships/slideLayout" Target="../slideLayouts/slideLayout28.xml"/><Relationship Id="rId27" Type="http://schemas.openxmlformats.org/officeDocument/2006/relationships/slideLayout" Target="../slideLayouts/slideLayout27.xml"/><Relationship Id="rId26" Type="http://schemas.openxmlformats.org/officeDocument/2006/relationships/slideLayout" Target="../slideLayouts/slideLayout26.xml"/><Relationship Id="rId25" Type="http://schemas.openxmlformats.org/officeDocument/2006/relationships/slideLayout" Target="../slideLayouts/slideLayout25.xml"/><Relationship Id="rId24" Type="http://schemas.openxmlformats.org/officeDocument/2006/relationships/slideLayout" Target="../slideLayouts/slideLayout24.xml"/><Relationship Id="rId23" Type="http://schemas.openxmlformats.org/officeDocument/2006/relationships/slideLayout" Target="../slideLayouts/slideLayout23.xml"/><Relationship Id="rId22" Type="http://schemas.openxmlformats.org/officeDocument/2006/relationships/slideLayout" Target="../slideLayouts/slideLayout22.xml"/><Relationship Id="rId21" Type="http://schemas.openxmlformats.org/officeDocument/2006/relationships/slideLayout" Target="../slideLayouts/slideLayout21.xml"/><Relationship Id="rId20" Type="http://schemas.openxmlformats.org/officeDocument/2006/relationships/slideLayout" Target="../slideLayouts/slideLayout20.xml"/><Relationship Id="rId2" Type="http://schemas.openxmlformats.org/officeDocument/2006/relationships/slideLayout" Target="../slideLayouts/slideLayout2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684000" y="619932"/>
            <a:ext cx="9900000" cy="1070756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/>
          <a:p>
            <a:r>
              <a:rPr lang="cs-CZ" dirty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77971" y="2160000"/>
            <a:ext cx="8906029" cy="4078068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cs-CZ" dirty="0"/>
              <a:t>Upravte styly předlohy textu.</a:t>
            </a:r>
            <a:endParaRPr lang="cs-CZ" dirty="0"/>
          </a:p>
          <a:p>
            <a:pPr lvl="1"/>
            <a:r>
              <a:rPr lang="cs-CZ" dirty="0"/>
              <a:t>Druhá úroveň</a:t>
            </a:r>
            <a:endParaRPr lang="cs-CZ" dirty="0"/>
          </a:p>
          <a:p>
            <a:pPr lvl="2"/>
            <a:r>
              <a:rPr lang="cs-CZ" dirty="0"/>
              <a:t>Třetí úroveň</a:t>
            </a:r>
            <a:endParaRPr lang="cs-CZ" dirty="0"/>
          </a:p>
          <a:p>
            <a:pPr lvl="3"/>
            <a:r>
              <a:rPr lang="cs-CZ" dirty="0"/>
              <a:t>Čtvrtá úroveň</a:t>
            </a:r>
            <a:endParaRPr lang="cs-CZ" dirty="0"/>
          </a:p>
          <a:p>
            <a:pPr lvl="4"/>
            <a:r>
              <a:rPr lang="cs-CZ" dirty="0"/>
              <a:t>Pátá úroveň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755200" y="6300000"/>
            <a:ext cx="2743200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CF5A12E-3DFE-4C3E-9036-7893F29C52C1}" type="slidenum">
              <a:rPr lang="cs-CZ" smtClean="0"/>
            </a:fld>
            <a:endParaRPr lang="cs-CZ" dirty="0"/>
          </a:p>
        </p:txBody>
      </p:sp>
      <p:pic>
        <p:nvPicPr>
          <p:cNvPr id="4" name="Obrázek 3" descr="Obsah obrázku symbol, Grafika, logo, snímek obrazovky&#10;&#10;Obsah generovaný pomocí AI může být nesprávný."/>
          <p:cNvPicPr>
            <a:picLocks noChangeAspect="1"/>
          </p:cNvPicPr>
          <p:nvPr userDrawn="1"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11" t="23639" r="32108" b="23684"/>
          <a:stretch>
            <a:fillRect/>
          </a:stretch>
        </p:blipFill>
        <p:spPr>
          <a:xfrm>
            <a:off x="11037600" y="0"/>
            <a:ext cx="504859" cy="100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  <p:sldLayoutId id="2147483676" r:id="rId28"/>
    <p:sldLayoutId id="2147483677" r:id="rId29"/>
    <p:sldLayoutId id="2147483678" r:id="rId30"/>
    <p:sldLayoutId id="2147483679" r:id="rId31"/>
    <p:sldLayoutId id="2147483680" r:id="rId3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accent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88290" indent="-288290" algn="l" defTabSz="914400" rtl="0" eaLnBrk="1" latinLnBrk="0" hangingPunct="1">
        <a:lnSpc>
          <a:spcPct val="100000"/>
        </a:lnSpc>
        <a:spcBef>
          <a:spcPts val="0"/>
        </a:spcBef>
        <a:spcAft>
          <a:spcPts val="1000"/>
        </a:spcAft>
        <a:buClr>
          <a:schemeClr val="accent1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504190" indent="-215900" algn="l" defTabSz="914400" rtl="0" eaLnBrk="1" latinLnBrk="0" hangingPunct="1">
        <a:lnSpc>
          <a:spcPct val="120000"/>
        </a:lnSpc>
        <a:spcBef>
          <a:spcPts val="0"/>
        </a:spcBef>
        <a:spcAft>
          <a:spcPts val="1000"/>
        </a:spcAft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504190" indent="-215900" algn="l" defTabSz="914400" rtl="0" eaLnBrk="1" latinLnBrk="0" hangingPunct="1">
        <a:lnSpc>
          <a:spcPct val="120000"/>
        </a:lnSpc>
        <a:spcBef>
          <a:spcPts val="0"/>
        </a:spcBef>
        <a:spcAft>
          <a:spcPts val="1000"/>
        </a:spcAft>
        <a:buFont typeface="Wingdings" panose="05000000000000000000" pitchFamily="2" charset="2"/>
        <a:buChar char="§"/>
        <a:defRPr sz="1500" kern="1200">
          <a:solidFill>
            <a:schemeClr val="accent2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504190" indent="-215900" algn="l" defTabSz="914400" rtl="0" eaLnBrk="1" latinLnBrk="0" hangingPunct="1">
        <a:lnSpc>
          <a:spcPct val="120000"/>
        </a:lnSpc>
        <a:spcBef>
          <a:spcPts val="0"/>
        </a:spcBef>
        <a:spcAft>
          <a:spcPts val="1000"/>
        </a:spcAft>
        <a:buFont typeface="Wingdings" panose="05000000000000000000" pitchFamily="2" charset="2"/>
        <a:buChar char="§"/>
        <a:defRPr sz="1200" kern="1200">
          <a:solidFill>
            <a:schemeClr val="accent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504190" indent="-215900" algn="l" defTabSz="914400" rtl="0" eaLnBrk="1" latinLnBrk="0" hangingPunct="1">
        <a:lnSpc>
          <a:spcPct val="120000"/>
        </a:lnSpc>
        <a:spcBef>
          <a:spcPts val="0"/>
        </a:spcBef>
        <a:spcAft>
          <a:spcPts val="1000"/>
        </a:spcAft>
        <a:buFont typeface="Wingdings" panose="05000000000000000000" pitchFamily="2" charset="2"/>
        <a:buChar char="§"/>
        <a:defRPr sz="1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9.xml"/><Relationship Id="rId2" Type="http://schemas.openxmlformats.org/officeDocument/2006/relationships/image" Target="../media/image6.png"/><Relationship Id="rId1" Type="http://schemas.openxmlformats.org/officeDocument/2006/relationships/customXml" Target="../ink/ink1.xml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9.xml"/><Relationship Id="rId2" Type="http://schemas.openxmlformats.org/officeDocument/2006/relationships/image" Target="../media/image6.png"/><Relationship Id="rId1" Type="http://schemas.openxmlformats.org/officeDocument/2006/relationships/customXml" Target="../ink/ink2.xml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9.xml"/><Relationship Id="rId3" Type="http://schemas.openxmlformats.org/officeDocument/2006/relationships/hyperlink" Target="https://msmt.gov.cz/vzdelavani/stredni-vzdelavani/prijimani-do-stredniho-vzdelavani-a-vzdelavani-v-konzervatori/prijimaci-rizeni-konane-ve-skolnim-roce-2026-2027-pro-prijeti-od-skolniho-roku-2027-2028" TargetMode="External"/><Relationship Id="rId2" Type="http://schemas.openxmlformats.org/officeDocument/2006/relationships/image" Target="../media/image6.png"/><Relationship Id="rId1" Type="http://schemas.openxmlformats.org/officeDocument/2006/relationships/customXml" Target="../ink/ink3.xml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9.xml"/><Relationship Id="rId2" Type="http://schemas.openxmlformats.org/officeDocument/2006/relationships/image" Target="../media/image6.png"/><Relationship Id="rId1" Type="http://schemas.openxmlformats.org/officeDocument/2006/relationships/customXml" Target="../ink/ink4.xml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9.xml"/><Relationship Id="rId4" Type="http://schemas.openxmlformats.org/officeDocument/2006/relationships/hyperlink" Target="https://msmt.gov.cz/vzdelavani/stredni-vzdelavani/dualni-prakticke-vyucovani" TargetMode="External"/><Relationship Id="rId3" Type="http://schemas.openxmlformats.org/officeDocument/2006/relationships/hyperlink" Target="https://edu.gov.cz/pro-vedeni-skoly/dualni-prakticke-vyucovani-prehled-a-evidence/" TargetMode="External"/><Relationship Id="rId2" Type="http://schemas.openxmlformats.org/officeDocument/2006/relationships/image" Target="../media/image6.png"/><Relationship Id="rId1" Type="http://schemas.openxmlformats.org/officeDocument/2006/relationships/customXml" Target="../ink/ink5.xml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7.xml"/><Relationship Id="rId5" Type="http://schemas.openxmlformats.org/officeDocument/2006/relationships/slideLayout" Target="../slideLayouts/slideLayout9.xml"/><Relationship Id="rId4" Type="http://schemas.openxmlformats.org/officeDocument/2006/relationships/hyperlink" Target="https://msmt.gov.cz/vzdelavani/metodika-pro-vyssi-odborne-vzdelavani-4" TargetMode="External"/><Relationship Id="rId3" Type="http://schemas.openxmlformats.org/officeDocument/2006/relationships/hyperlink" Target="https://msmt.gov.cz/vzdelavani/stredni-vzdelavani/dokumenty-aktuality-ss" TargetMode="External"/><Relationship Id="rId2" Type="http://schemas.openxmlformats.org/officeDocument/2006/relationships/image" Target="../media/image6.png"/><Relationship Id="rId1" Type="http://schemas.openxmlformats.org/officeDocument/2006/relationships/customXml" Target="../ink/ink6.xml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8.xml"/><Relationship Id="rId3" Type="http://schemas.openxmlformats.org/officeDocument/2006/relationships/slideLayout" Target="../slideLayouts/slideLayout9.xml"/><Relationship Id="rId2" Type="http://schemas.openxmlformats.org/officeDocument/2006/relationships/image" Target="../media/image6.png"/><Relationship Id="rId1" Type="http://schemas.openxmlformats.org/officeDocument/2006/relationships/customXml" Target="../ink/ink7.xml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9.xml"/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customXml" Target="../ink/ink8.xml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0.xml"/><Relationship Id="rId4" Type="http://schemas.openxmlformats.org/officeDocument/2006/relationships/slideLayout" Target="../slideLayouts/slideLayout9.xml"/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customXml" Target="../ink/ink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9.xml"/><Relationship Id="rId1" Type="http://schemas.openxmlformats.org/officeDocument/2006/relationships/hyperlink" Target="https://msmt.gov.cz/vzdelavani/stredni-vzdelavani/ukoncovani-vzdelavani-maturitni-zkouskou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7.xml"/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2.xml"/><Relationship Id="rId1" Type="http://schemas.openxmlformats.org/officeDocument/2006/relationships/hyperlink" Target="https://edu.gov.cz/digitalizujeme/it-guru-konzultant-pro-skoly/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0.xml"/><Relationship Id="rId1" Type="http://schemas.openxmlformats.org/officeDocument/2006/relationships/hyperlink" Target="https://opjak.cz/vyzvy/vyzva-c-02_26_048-poradim-se-s-ai/#zakladni-informace" TargetMode="External"/></Relationships>
</file>

<file path=ppt/slides/_rels/slide1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31.xml"/><Relationship Id="rId5" Type="http://schemas.openxmlformats.org/officeDocument/2006/relationships/hyperlink" Target="https://edu.gov.cz/pro-vedeni-skoly/ips-stredni-clanek-podpory/akce/" TargetMode="External"/><Relationship Id="rId4" Type="http://schemas.openxmlformats.org/officeDocument/2006/relationships/hyperlink" Target="https://edu.gov.cz/infoservis-special-konkurzni-rizeni/" TargetMode="External"/><Relationship Id="rId3" Type="http://schemas.openxmlformats.org/officeDocument/2006/relationships/hyperlink" Target="https://edu.gov.cz/infoservis-special-novela-sz-v-oblasti-ss-a-vos-3-10-2025/" TargetMode="External"/><Relationship Id="rId2" Type="http://schemas.openxmlformats.org/officeDocument/2006/relationships/hyperlink" Target="https://edu.gov.cz/metodicke-materialy/" TargetMode="External"/><Relationship Id="rId1" Type="http://schemas.openxmlformats.org/officeDocument/2006/relationships/hyperlink" Target="https://edu.gov.cz/" TargetMode="External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1.xml"/><Relationship Id="rId3" Type="http://schemas.openxmlformats.org/officeDocument/2006/relationships/slideLayout" Target="../slideLayouts/slideLayout9.xml"/><Relationship Id="rId2" Type="http://schemas.openxmlformats.org/officeDocument/2006/relationships/image" Target="../media/image6.png"/><Relationship Id="rId1" Type="http://schemas.openxmlformats.org/officeDocument/2006/relationships/customXml" Target="../ink/ink10.xml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2.xml"/><Relationship Id="rId4" Type="http://schemas.openxmlformats.org/officeDocument/2006/relationships/slideLayout" Target="../slideLayouts/slideLayout9.xml"/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customXml" Target="../ink/ink11.xml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3.xml"/><Relationship Id="rId3" Type="http://schemas.openxmlformats.org/officeDocument/2006/relationships/slideLayout" Target="../slideLayouts/slideLayout9.xml"/><Relationship Id="rId2" Type="http://schemas.openxmlformats.org/officeDocument/2006/relationships/image" Target="../media/image6.png"/><Relationship Id="rId1" Type="http://schemas.openxmlformats.org/officeDocument/2006/relationships/customXml" Target="../ink/ink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4.xml"/><Relationship Id="rId3" Type="http://schemas.openxmlformats.org/officeDocument/2006/relationships/slideLayout" Target="../slideLayouts/slideLayout9.xml"/><Relationship Id="rId2" Type="http://schemas.openxmlformats.org/officeDocument/2006/relationships/image" Target="../media/image6.png"/><Relationship Id="rId1" Type="http://schemas.openxmlformats.org/officeDocument/2006/relationships/customXml" Target="../ink/ink13.xml"/></Relationships>
</file>

<file path=ppt/slides/_rels/slide2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5.xml"/><Relationship Id="rId3" Type="http://schemas.openxmlformats.org/officeDocument/2006/relationships/slideLayout" Target="../slideLayouts/slideLayout9.xml"/><Relationship Id="rId2" Type="http://schemas.openxmlformats.org/officeDocument/2006/relationships/image" Target="../media/image6.png"/><Relationship Id="rId1" Type="http://schemas.openxmlformats.org/officeDocument/2006/relationships/customXml" Target="../ink/ink14.xml"/></Relationships>
</file>

<file path=ppt/slides/_rels/slide2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6.xml"/><Relationship Id="rId3" Type="http://schemas.openxmlformats.org/officeDocument/2006/relationships/slideLayout" Target="../slideLayouts/slideLayout9.xml"/><Relationship Id="rId2" Type="http://schemas.openxmlformats.org/officeDocument/2006/relationships/image" Target="../media/image6.png"/><Relationship Id="rId1" Type="http://schemas.openxmlformats.org/officeDocument/2006/relationships/customXml" Target="../ink/ink15.xml"/></Relationships>
</file>

<file path=ppt/slides/_rels/slide3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7.xml"/><Relationship Id="rId4" Type="http://schemas.openxmlformats.org/officeDocument/2006/relationships/slideLayout" Target="../slideLayouts/slideLayout9.xml"/><Relationship Id="rId3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customXml" Target="../ink/ink16.xml"/></Relationships>
</file>

<file path=ppt/slides/_rels/slide3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8.xml"/><Relationship Id="rId3" Type="http://schemas.openxmlformats.org/officeDocument/2006/relationships/slideLayout" Target="../slideLayouts/slideLayout9.xml"/><Relationship Id="rId2" Type="http://schemas.openxmlformats.org/officeDocument/2006/relationships/image" Target="../media/image6.png"/><Relationship Id="rId1" Type="http://schemas.openxmlformats.org/officeDocument/2006/relationships/customXml" Target="../ink/ink17.xml"/></Relationships>
</file>

<file path=ppt/slides/_rels/slide3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9.xml"/><Relationship Id="rId3" Type="http://schemas.openxmlformats.org/officeDocument/2006/relationships/slideLayout" Target="../slideLayouts/slideLayout9.xml"/><Relationship Id="rId2" Type="http://schemas.openxmlformats.org/officeDocument/2006/relationships/image" Target="../media/image6.png"/><Relationship Id="rId1" Type="http://schemas.openxmlformats.org/officeDocument/2006/relationships/customXml" Target="../ink/ink18.xml"/></Relationships>
</file>

<file path=ppt/slides/_rels/slide3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0.xml"/><Relationship Id="rId3" Type="http://schemas.openxmlformats.org/officeDocument/2006/relationships/slideLayout" Target="../slideLayouts/slideLayout9.xml"/><Relationship Id="rId2" Type="http://schemas.openxmlformats.org/officeDocument/2006/relationships/image" Target="../media/image6.png"/><Relationship Id="rId1" Type="http://schemas.openxmlformats.org/officeDocument/2006/relationships/customXml" Target="../ink/ink19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1.xml"/><Relationship Id="rId3" Type="http://schemas.openxmlformats.org/officeDocument/2006/relationships/slideLayout" Target="../slideLayouts/slideLayout9.xml"/><Relationship Id="rId2" Type="http://schemas.openxmlformats.org/officeDocument/2006/relationships/image" Target="../media/image6.png"/><Relationship Id="rId1" Type="http://schemas.openxmlformats.org/officeDocument/2006/relationships/customXml" Target="../ink/ink20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2.xml"/><Relationship Id="rId3" Type="http://schemas.openxmlformats.org/officeDocument/2006/relationships/slideLayout" Target="../slideLayouts/slideLayout9.xml"/><Relationship Id="rId2" Type="http://schemas.openxmlformats.org/officeDocument/2006/relationships/image" Target="../media/image6.png"/><Relationship Id="rId1" Type="http://schemas.openxmlformats.org/officeDocument/2006/relationships/customXml" Target="../ink/ink2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8.xml"/></Relationships>
</file>

<file path=ppt/slides/_rels/slide40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4.xml"/><Relationship Id="rId5" Type="http://schemas.openxmlformats.org/officeDocument/2006/relationships/slideLayout" Target="../slideLayouts/slideLayout8.xml"/><Relationship Id="rId4" Type="http://schemas.openxmlformats.org/officeDocument/2006/relationships/hyperlink" Target="mailto:spotrebni.kos@szu.gov.cz" TargetMode="External"/><Relationship Id="rId3" Type="http://schemas.openxmlformats.org/officeDocument/2006/relationships/hyperlink" Target="mailto:stredniclanek@msmt.gov.cz" TargetMode="External"/><Relationship Id="rId2" Type="http://schemas.openxmlformats.org/officeDocument/2006/relationships/hyperlink" Target="https://www.mametonataliri.cz/" TargetMode="External"/><Relationship Id="rId1" Type="http://schemas.openxmlformats.org/officeDocument/2006/relationships/hyperlink" Target="https://msmt.gov.cz/vzdelavani/skolni-stravovani" TargetMode="Externa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9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8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20000" y="2971800"/>
            <a:ext cx="11176724" cy="723899"/>
          </a:xfrm>
        </p:spPr>
        <p:txBody>
          <a:bodyPr>
            <a:noAutofit/>
          </a:bodyPr>
          <a:lstStyle/>
          <a:p>
            <a:pPr algn="ctr"/>
            <a:r>
              <a:rPr lang="cs-CZ" sz="3200" dirty="0"/>
              <a:t>Valná hromada Asociace středních průmyslových škol </a:t>
            </a:r>
            <a:br>
              <a:rPr lang="cs-CZ" sz="3200" dirty="0"/>
            </a:br>
            <a:br>
              <a:rPr lang="cs-CZ" sz="3200" dirty="0">
                <a:solidFill>
                  <a:srgbClr val="002060"/>
                </a:solidFill>
              </a:rPr>
            </a:br>
            <a:br>
              <a:rPr lang="cs-CZ" sz="3200" dirty="0"/>
            </a:br>
            <a:endParaRPr lang="cs-CZ" sz="3200" dirty="0">
              <a:solidFill>
                <a:schemeClr val="accent2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76326" y="5086350"/>
            <a:ext cx="9544050" cy="1382590"/>
          </a:xfrm>
        </p:spPr>
        <p:txBody>
          <a:bodyPr/>
          <a:lstStyle/>
          <a:p>
            <a:r>
              <a:rPr lang="cs-CZ" b="1" dirty="0"/>
              <a:t>Špindlerův Mlýn, 6. října 2026</a:t>
            </a:r>
            <a:endParaRPr lang="cs-CZ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b="1" dirty="0"/>
              <a:t>Jan Mareš, </a:t>
            </a:r>
            <a:r>
              <a:rPr lang="cs-CZ" dirty="0"/>
              <a:t>vrchní ředitel sekce vzdělávání a mládeže MŠMT</a:t>
            </a:r>
            <a:endParaRPr lang="cs-CZ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b="1" dirty="0"/>
              <a:t>Petr Bannert</a:t>
            </a:r>
            <a:r>
              <a:rPr lang="cs-CZ" dirty="0"/>
              <a:t>, ředitel odboru středního, vyššího odborného a dalšího vzdělávání</a:t>
            </a:r>
            <a:endParaRPr lang="cs-CZ" dirty="0"/>
          </a:p>
        </p:txBody>
      </p:sp>
      <p:sp>
        <p:nvSpPr>
          <p:cNvPr id="12" name="Zástupný symbol pro datum 3"/>
          <p:cNvSpPr txBox="1"/>
          <p:nvPr/>
        </p:nvSpPr>
        <p:spPr>
          <a:xfrm>
            <a:off x="720000" y="5976000"/>
            <a:ext cx="2743200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cs-CZ"/>
            </a:defPPr>
            <a:lvl1pPr marL="0" algn="l" defTabSz="914400" rtl="0" eaLnBrk="1" latinLnBrk="0" hangingPunct="1">
              <a:defRPr sz="12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Datum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000" y="1714500"/>
            <a:ext cx="9900000" cy="1619250"/>
          </a:xfrm>
        </p:spPr>
        <p:txBody>
          <a:bodyPr>
            <a:normAutofit/>
          </a:bodyPr>
          <a:lstStyle/>
          <a:p>
            <a:pPr algn="ctr"/>
            <a:r>
              <a:rPr lang="cs-CZ" sz="6000" dirty="0"/>
              <a:t>Aktuální informace </a:t>
            </a:r>
            <a:endParaRPr lang="cs-CZ" sz="60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1" p14:bwMode="auto">
            <p14:nvContentPartPr>
              <p14:cNvPr id="8" name="Rukopis 7"/>
              <p14:cNvContentPartPr/>
              <p14:nvPr/>
            </p14:nvContentPartPr>
            <p14:xfrm>
              <a:off x="3619455" y="2476050"/>
              <a:ext cx="360" cy="360"/>
            </p14:xfrm>
          </p:contentPart>
        </mc:Choice>
        <mc:Fallback xmlns="">
          <p:pic>
            <p:nvPicPr>
              <p:cNvPr id="8" name="Rukopis 7"/>
            </p:nvPicPr>
            <p:blipFill>
              <a:blip r:embed="rId2"/>
            </p:blipFill>
            <p:spPr>
              <a:xfrm>
                <a:off x="3619455" y="2476050"/>
                <a:ext cx="360" cy="360"/>
              </a:xfrm>
              <a:prstGeom prst="rect"/>
            </p:spPr>
          </p:pic>
        </mc:Fallback>
      </mc:AlternateContent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000" y="619932"/>
            <a:ext cx="9900000" cy="694518"/>
          </a:xfrm>
        </p:spPr>
        <p:txBody>
          <a:bodyPr>
            <a:normAutofit/>
          </a:bodyPr>
          <a:lstStyle/>
          <a:p>
            <a:r>
              <a:rPr lang="cs-CZ" dirty="0"/>
              <a:t>Kontrola údajů v ROS vs školský rejstřík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1" p14:bwMode="auto">
            <p14:nvContentPartPr>
              <p14:cNvPr id="8" name="Rukopis 7"/>
              <p14:cNvContentPartPr/>
              <p14:nvPr/>
            </p14:nvContentPartPr>
            <p14:xfrm>
              <a:off x="3619455" y="2476050"/>
              <a:ext cx="360" cy="360"/>
            </p14:xfrm>
          </p:contentPart>
        </mc:Choice>
        <mc:Fallback xmlns="">
          <p:pic>
            <p:nvPicPr>
              <p:cNvPr id="8" name="Rukopis 7"/>
            </p:nvPicPr>
            <p:blipFill>
              <a:blip r:embed="rId2"/>
            </p:blipFill>
            <p:spPr>
              <a:xfrm>
                <a:off x="3619455" y="2476050"/>
                <a:ext cx="360" cy="360"/>
              </a:xfrm>
              <a:prstGeom prst="rect"/>
            </p:spPr>
          </p:pic>
        </mc:Fallback>
      </mc:AlternateContent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684000" y="1314451"/>
            <a:ext cx="10814400" cy="4923616"/>
          </a:xfrm>
        </p:spPr>
        <p:txBody>
          <a:bodyPr>
            <a:normAutofit/>
          </a:bodyPr>
          <a:lstStyle/>
          <a:p>
            <a:pPr marL="0" indent="0" algn="just" fontAlgn="base">
              <a:buNone/>
            </a:pPr>
            <a:r>
              <a:rPr lang="cs-CZ" sz="2300" dirty="0">
                <a:solidFill>
                  <a:schemeClr val="tx2"/>
                </a:solidFill>
              </a:rPr>
              <a:t>Na základě novely školského zákona platí § 149 odst. 6, cit.:</a:t>
            </a:r>
            <a:endParaRPr lang="cs-CZ" sz="2300" dirty="0">
              <a:solidFill>
                <a:schemeClr val="tx2"/>
              </a:solidFill>
            </a:endParaRPr>
          </a:p>
          <a:p>
            <a:pPr algn="just" fontAlgn="base"/>
            <a:endParaRPr lang="cs-CZ" sz="2300" dirty="0">
              <a:solidFill>
                <a:schemeClr val="tx2"/>
              </a:solidFill>
            </a:endParaRPr>
          </a:p>
          <a:p>
            <a:pPr algn="just" fontAlgn="base"/>
            <a:r>
              <a:rPr lang="cs-CZ" sz="2300" i="1" dirty="0">
                <a:solidFill>
                  <a:schemeClr val="tx2"/>
                </a:solidFill>
              </a:rPr>
              <a:t>(6) Dojde-li ke změně údaje podle odstavce 2 v základním registru, změní se příslušný údaj v rejstříku škol a školských zařízení bez řízení. </a:t>
            </a:r>
            <a:endParaRPr lang="cs-CZ" sz="2300" i="1" dirty="0">
              <a:solidFill>
                <a:schemeClr val="tx2"/>
              </a:solidFill>
            </a:endParaRPr>
          </a:p>
          <a:p>
            <a:pPr algn="just" fontAlgn="base"/>
            <a:endParaRPr lang="cs-CZ" sz="2300" i="1" dirty="0">
              <a:solidFill>
                <a:srgbClr val="FF0000"/>
              </a:solidFill>
            </a:endParaRPr>
          </a:p>
          <a:p>
            <a:pPr algn="just" fontAlgn="base"/>
            <a:r>
              <a:rPr lang="cs-CZ" sz="2300" dirty="0">
                <a:solidFill>
                  <a:schemeClr val="tx2"/>
                </a:solidFill>
              </a:rPr>
              <a:t>S ohledem na uvedené žádá MŠMT všechny participanty na údajích vedených v rejstříku škol a školských zařízení, aby </a:t>
            </a:r>
            <a:r>
              <a:rPr lang="cs-CZ" sz="2300" dirty="0">
                <a:solidFill>
                  <a:srgbClr val="FF0000"/>
                </a:solidFill>
              </a:rPr>
              <a:t>nejpozději do 31. 12. 2026 zkontrolovali (a případně opravili) údaje vedené v Registru osob</a:t>
            </a:r>
            <a:r>
              <a:rPr lang="cs-CZ" sz="2300" dirty="0">
                <a:solidFill>
                  <a:schemeClr val="tx2"/>
                </a:solidFill>
              </a:rPr>
              <a:t>, odkud budou přejaty do Rejstříku škol a školských zařízení. </a:t>
            </a:r>
            <a:endParaRPr lang="cs-CZ" sz="2300" dirty="0">
              <a:solidFill>
                <a:schemeClr val="tx2"/>
              </a:solidFill>
            </a:endParaRPr>
          </a:p>
          <a:p>
            <a:pPr algn="just" fontAlgn="base"/>
            <a:r>
              <a:rPr lang="cs-CZ" sz="2300" dirty="0">
                <a:solidFill>
                  <a:schemeClr val="tx2"/>
                </a:solidFill>
              </a:rPr>
              <a:t>Především správnost uvedeného názvu (v souladu se zřizovací listinou) a adresy sídla právnické osoby. </a:t>
            </a:r>
            <a:endParaRPr lang="cs-CZ" sz="23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000" y="386391"/>
            <a:ext cx="9900000" cy="613734"/>
          </a:xfrm>
        </p:spPr>
        <p:txBody>
          <a:bodyPr>
            <a:normAutofit/>
          </a:bodyPr>
          <a:lstStyle/>
          <a:p>
            <a:r>
              <a:rPr lang="cs-CZ" dirty="0"/>
              <a:t>Přijímací řízení 2026/2027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1" p14:bwMode="auto">
            <p14:nvContentPartPr>
              <p14:cNvPr id="8" name="Rukopis 7"/>
              <p14:cNvContentPartPr/>
              <p14:nvPr/>
            </p14:nvContentPartPr>
            <p14:xfrm>
              <a:off x="3619455" y="2476050"/>
              <a:ext cx="360" cy="360"/>
            </p14:xfrm>
          </p:contentPart>
        </mc:Choice>
        <mc:Fallback xmlns="">
          <p:pic>
            <p:nvPicPr>
              <p:cNvPr id="8" name="Rukopis 7"/>
            </p:nvPicPr>
            <p:blipFill>
              <a:blip r:embed="rId2"/>
            </p:blipFill>
            <p:spPr>
              <a:xfrm>
                <a:off x="3619455" y="2476050"/>
                <a:ext cx="360" cy="360"/>
              </a:xfrm>
              <a:prstGeom prst="rect"/>
            </p:spPr>
          </p:pic>
        </mc:Fallback>
      </mc:AlternateContent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684000" y="1066800"/>
            <a:ext cx="10814400" cy="5233200"/>
          </a:xfrm>
        </p:spPr>
        <p:txBody>
          <a:bodyPr>
            <a:normAutofit fontScale="55000" lnSpcReduction="20000"/>
          </a:bodyPr>
          <a:lstStyle/>
          <a:p>
            <a:r>
              <a:rPr lang="cs-CZ" dirty="0"/>
              <a:t>Posudek o zdravotní způsobilosti pro přijímací řízení platí 1 rok.</a:t>
            </a:r>
            <a:endParaRPr lang="cs-CZ" dirty="0"/>
          </a:p>
          <a:p>
            <a:r>
              <a:rPr lang="cs-CZ" dirty="0"/>
              <a:t>Úprava podmínek u uchazečů podle § 20</a:t>
            </a:r>
            <a:endParaRPr lang="cs-CZ" dirty="0"/>
          </a:p>
          <a:p>
            <a:r>
              <a:rPr lang="cs-CZ" dirty="0"/>
              <a:t>Je k dispozici doporučený vzor rozhovoru nahrazujícího zkoušku z českého jazyka</a:t>
            </a:r>
            <a:endParaRPr lang="cs-CZ" dirty="0"/>
          </a:p>
          <a:p>
            <a:r>
              <a:rPr lang="cs-CZ" dirty="0"/>
              <a:t>Veškeré informace (včetně metodiky) k přijímacímu řízení ve školním roce 2026/2027 jsou zveřejněny na tomto odkaze: </a:t>
            </a:r>
            <a:r>
              <a:rPr lang="cs-CZ" dirty="0">
                <a:hlinkClick r:id="rId3"/>
              </a:rPr>
              <a:t>https://msmt.gov.cz/vzdelavani/stredni-vzdelavani/prijimani-do-stredniho-vzdelavani-a-vzdelavani-v-konzervatori/prijimaci-rizeni-konane-ve-skolnim-roce-2026-2027-pro-prijeti-od-skolniho-roku-2027-2028</a:t>
            </a:r>
            <a:endParaRPr lang="cs-CZ" dirty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/>
              <a:t>Nově od 1. září 2026:</a:t>
            </a:r>
            <a:endParaRPr lang="cs-CZ" b="1" dirty="0"/>
          </a:p>
          <a:p>
            <a:r>
              <a:rPr lang="cs-CZ" b="1" dirty="0"/>
              <a:t>Úprava harmonogramu podávání přihlášek u konzervatoří.</a:t>
            </a:r>
            <a:endParaRPr lang="cs-CZ" b="1" dirty="0"/>
          </a:p>
          <a:p>
            <a:r>
              <a:rPr lang="cs-CZ" b="1" dirty="0"/>
              <a:t>Elektronizace předávání doporučení k uzpůsobení podmínek uchazečů se speciálními vzdělávacími potřebami.</a:t>
            </a:r>
            <a:endParaRPr lang="cs-CZ" b="1" dirty="0"/>
          </a:p>
          <a:p>
            <a:endParaRPr lang="cs-CZ" dirty="0">
              <a:highlight>
                <a:srgbClr val="FFFF00"/>
              </a:highlight>
            </a:endParaRPr>
          </a:p>
          <a:p>
            <a:pPr marL="107950" indent="0">
              <a:buNone/>
            </a:pPr>
            <a:r>
              <a:rPr lang="cs-CZ" b="1" dirty="0">
                <a:solidFill>
                  <a:srgbClr val="FF0000"/>
                </a:solidFill>
              </a:rPr>
              <a:t>POZOR !!!</a:t>
            </a:r>
            <a:endParaRPr lang="cs-CZ" b="1" dirty="0">
              <a:solidFill>
                <a:srgbClr val="FF000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>
                <a:solidFill>
                  <a:srgbClr val="FF0000"/>
                </a:solidFill>
              </a:rPr>
              <a:t>Nezapomenout na kritéria k uchazečům podle § 20 a na podmínky zdravotní způsobilosti.</a:t>
            </a:r>
            <a:endParaRPr lang="cs-CZ" b="1" dirty="0">
              <a:solidFill>
                <a:srgbClr val="FF000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>
                <a:solidFill>
                  <a:srgbClr val="FF0000"/>
                </a:solidFill>
              </a:rPr>
              <a:t>Chyby u pořadí předávaných CZVV před rozřazováním uchazečů.</a:t>
            </a:r>
            <a:endParaRPr lang="cs-CZ" b="1" dirty="0">
              <a:solidFill>
                <a:schemeClr val="accent1"/>
              </a:solidFill>
            </a:endParaRPr>
          </a:p>
          <a:p>
            <a:pPr algn="just"/>
            <a:endParaRPr lang="cs-CZ" sz="2800" b="1" dirty="0">
              <a:solidFill>
                <a:schemeClr val="accent1"/>
              </a:solidFill>
            </a:endParaRPr>
          </a:p>
          <a:p>
            <a:pPr algn="just"/>
            <a:endParaRPr lang="cs-CZ" sz="2800" dirty="0">
              <a:solidFill>
                <a:schemeClr val="accent2"/>
              </a:solidFill>
            </a:endParaRPr>
          </a:p>
          <a:p>
            <a:pPr algn="just"/>
            <a:endParaRPr lang="cs-CZ" sz="2600" dirty="0"/>
          </a:p>
          <a:p>
            <a:pPr algn="just"/>
            <a:endParaRPr lang="cs-CZ" dirty="0"/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000" y="386391"/>
            <a:ext cx="9900000" cy="613734"/>
          </a:xfrm>
        </p:spPr>
        <p:txBody>
          <a:bodyPr>
            <a:normAutofit/>
          </a:bodyPr>
          <a:lstStyle/>
          <a:p>
            <a:r>
              <a:rPr lang="cs-CZ" dirty="0"/>
              <a:t>„Průnikové“ specifikace pro JPZ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1" p14:bwMode="auto">
            <p14:nvContentPartPr>
              <p14:cNvPr id="8" name="Rukopis 7"/>
              <p14:cNvContentPartPr/>
              <p14:nvPr/>
            </p14:nvContentPartPr>
            <p14:xfrm>
              <a:off x="3619455" y="2476050"/>
              <a:ext cx="360" cy="360"/>
            </p14:xfrm>
          </p:contentPart>
        </mc:Choice>
        <mc:Fallback xmlns="">
          <p:pic>
            <p:nvPicPr>
              <p:cNvPr id="8" name="Rukopis 7"/>
            </p:nvPicPr>
            <p:blipFill>
              <a:blip r:embed="rId2"/>
            </p:blipFill>
            <p:spPr>
              <a:xfrm>
                <a:off x="3619455" y="2476050"/>
                <a:ext cx="360" cy="360"/>
              </a:xfrm>
              <a:prstGeom prst="rect"/>
            </p:spPr>
          </p:pic>
        </mc:Fallback>
      </mc:AlternateContent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684000" y="1114424"/>
            <a:ext cx="10814400" cy="5185575"/>
          </a:xfrm>
        </p:spPr>
        <p:txBody>
          <a:bodyPr>
            <a:normAutofit fontScale="77500" lnSpcReduction="20000"/>
          </a:bodyPr>
          <a:lstStyle/>
          <a:p>
            <a:r>
              <a:rPr lang="cs-CZ" sz="3100" dirty="0"/>
              <a:t>V rámci základního vzdělávání jsou dvě skupiny žáků. Jedna skupina žáků vzdělávající se podle RVP ZV před schválením revidovaného RVP a druhá skupina žáků vzdělávající se již podle nového RVP ZV.</a:t>
            </a:r>
            <a:endParaRPr lang="cs-CZ" sz="3100" dirty="0"/>
          </a:p>
          <a:p>
            <a:r>
              <a:rPr lang="cs-CZ" sz="3100" dirty="0"/>
              <a:t>Ve vztahu k přijímacím zkouškám do středního vzdělávání je potřeba zajistit, aby zadání testů jednotné zkoušky nebylo diskriminační vůči ani jedné z těchto dvou skupin =&gt; byly zpracovány tzv. „průnikové specifikace“ obsahující pouze vzdělávací obsah obsažený v obou RVP ZV.</a:t>
            </a:r>
            <a:endParaRPr lang="cs-CZ" sz="3100" dirty="0"/>
          </a:p>
          <a:p>
            <a:r>
              <a:rPr lang="cs-CZ" sz="3100" dirty="0"/>
              <a:t>Dle těchto „průnikových specifikací“ budou vznikat písemné testy po dobu určitou, než bude dokončen náběh revidovaného RVP ZV ve všech školách.</a:t>
            </a:r>
            <a:endParaRPr lang="cs-CZ" sz="3100" dirty="0"/>
          </a:p>
          <a:p>
            <a:pPr lvl="0"/>
            <a:r>
              <a:rPr lang="cs-CZ" sz="3100" b="1" dirty="0"/>
              <a:t>K obsahovým změnám došlo u Specifikací pro jednotnou zkoušku z matematiky.</a:t>
            </a:r>
            <a:endParaRPr lang="cs-CZ" sz="3100" b="1" dirty="0"/>
          </a:p>
          <a:p>
            <a:pPr lvl="0"/>
            <a:r>
              <a:rPr lang="cs-CZ" sz="3100" b="1" u="sng" dirty="0"/>
              <a:t>Došlo k vyškrtnutí těch požadavků, které neobsahuje revidovaný RVP ZV, a zároveň nebyly přidány žádné požadavky, které revidovaný RVP ZV obsahuje, ale stávající RVP ZV neobsahuje.</a:t>
            </a:r>
            <a:endParaRPr lang="cs-CZ" sz="3100" b="1" u="sng" dirty="0"/>
          </a:p>
          <a:p>
            <a:pPr marL="0" lvl="0" indent="0">
              <a:buNone/>
            </a:pPr>
            <a:endParaRPr lang="cs-CZ" sz="2600" b="1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marL="0" indent="0" fontAlgn="base">
              <a:buNone/>
            </a:pPr>
            <a:endParaRPr lang="cs-CZ" sz="2200" dirty="0">
              <a:solidFill>
                <a:srgbClr val="545860"/>
              </a:solidFill>
            </a:endParaRPr>
          </a:p>
          <a:p>
            <a:pPr algn="just"/>
            <a:endParaRPr lang="cs-CZ" sz="2800" b="1" dirty="0">
              <a:solidFill>
                <a:schemeClr val="accent1"/>
              </a:solidFill>
            </a:endParaRPr>
          </a:p>
          <a:p>
            <a:pPr algn="just"/>
            <a:endParaRPr lang="cs-CZ" sz="2800" b="1" dirty="0">
              <a:solidFill>
                <a:schemeClr val="accent1"/>
              </a:solidFill>
            </a:endParaRPr>
          </a:p>
          <a:p>
            <a:pPr algn="just"/>
            <a:endParaRPr lang="cs-CZ" sz="2800" b="1" dirty="0">
              <a:solidFill>
                <a:schemeClr val="accent1"/>
              </a:solidFill>
            </a:endParaRPr>
          </a:p>
          <a:p>
            <a:pPr algn="just"/>
            <a:endParaRPr lang="cs-CZ" sz="2800" dirty="0">
              <a:solidFill>
                <a:schemeClr val="accent2"/>
              </a:solidFill>
            </a:endParaRPr>
          </a:p>
          <a:p>
            <a:pPr algn="just"/>
            <a:endParaRPr lang="cs-CZ" sz="2600" dirty="0"/>
          </a:p>
          <a:p>
            <a:pPr algn="just"/>
            <a:endParaRPr lang="cs-CZ" dirty="0"/>
          </a:p>
          <a:p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000" y="386391"/>
            <a:ext cx="9900000" cy="613734"/>
          </a:xfrm>
        </p:spPr>
        <p:txBody>
          <a:bodyPr>
            <a:normAutofit/>
          </a:bodyPr>
          <a:lstStyle/>
          <a:p>
            <a:r>
              <a:rPr lang="cs-CZ" dirty="0"/>
              <a:t>Duální praktické vyučování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1" p14:bwMode="auto">
            <p14:nvContentPartPr>
              <p14:cNvPr id="8" name="Rukopis 7"/>
              <p14:cNvContentPartPr/>
              <p14:nvPr/>
            </p14:nvContentPartPr>
            <p14:xfrm>
              <a:off x="3619455" y="2476050"/>
              <a:ext cx="360" cy="360"/>
            </p14:xfrm>
          </p:contentPart>
        </mc:Choice>
        <mc:Fallback xmlns="">
          <p:pic>
            <p:nvPicPr>
              <p:cNvPr id="8" name="Rukopis 7"/>
            </p:nvPicPr>
            <p:blipFill>
              <a:blip r:embed="rId2"/>
            </p:blipFill>
            <p:spPr>
              <a:xfrm>
                <a:off x="3619455" y="2476050"/>
                <a:ext cx="360" cy="360"/>
              </a:xfrm>
              <a:prstGeom prst="rect"/>
            </p:spPr>
          </p:pic>
        </mc:Fallback>
      </mc:AlternateContent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684000" y="1066800"/>
            <a:ext cx="10814400" cy="5233200"/>
          </a:xfrm>
        </p:spPr>
        <p:txBody>
          <a:bodyPr>
            <a:normAutofit fontScale="85000" lnSpcReduction="10000"/>
          </a:bodyPr>
          <a:lstStyle/>
          <a:p>
            <a:pPr fontAlgn="base"/>
            <a:r>
              <a:rPr lang="cs-CZ" sz="1900" b="1" dirty="0">
                <a:solidFill>
                  <a:srgbClr val="545860"/>
                </a:solidFill>
              </a:rPr>
              <a:t>webové stránky k DPV</a:t>
            </a:r>
            <a:r>
              <a:rPr lang="cs-CZ" sz="1900" dirty="0">
                <a:solidFill>
                  <a:srgbClr val="545860"/>
                </a:solidFill>
              </a:rPr>
              <a:t>:</a:t>
            </a:r>
            <a:endParaRPr lang="cs-CZ" sz="1900" dirty="0">
              <a:solidFill>
                <a:srgbClr val="545860"/>
              </a:solidFill>
            </a:endParaRPr>
          </a:p>
          <a:p>
            <a:pPr marL="789940" lvl="1" indent="-285750" fontAlgn="base">
              <a:buFont typeface="Courier New" panose="02070309020205020404" pitchFamily="49" charset="0"/>
              <a:buChar char="o"/>
            </a:pPr>
            <a:r>
              <a:rPr lang="cs-CZ" sz="1900" dirty="0">
                <a:solidFill>
                  <a:srgbClr val="545860"/>
                </a:solidFill>
              </a:rPr>
              <a:t>informace, metodika, očekávané znaky standardu kvality DPV, seznam standardů a vydaných certifikátů, kontakty</a:t>
            </a:r>
            <a:endParaRPr lang="cs-CZ" sz="1900" dirty="0">
              <a:solidFill>
                <a:srgbClr val="545860"/>
              </a:solidFill>
            </a:endParaRPr>
          </a:p>
          <a:p>
            <a:pPr marL="789940" lvl="1" indent="-285750" fontAlgn="base">
              <a:buFont typeface="Courier New" panose="02070309020205020404" pitchFamily="49" charset="0"/>
              <a:buChar char="o"/>
            </a:pPr>
            <a:r>
              <a:rPr lang="cs-CZ" sz="1900" dirty="0">
                <a:solidFill>
                  <a:srgbClr val="545860"/>
                </a:solidFill>
              </a:rPr>
              <a:t>odkaz: </a:t>
            </a:r>
            <a:r>
              <a:rPr lang="cs-CZ" sz="1900" u="sng" dirty="0">
                <a:hlinkClick r:id="rId3"/>
              </a:rPr>
              <a:t>https://edu.gov.cz/pro-vedeni-skoly/dualni-prakticke-vyucovani-prehled-a-evidence/</a:t>
            </a:r>
            <a:endParaRPr lang="cs-CZ" sz="1900" u="sng" dirty="0"/>
          </a:p>
          <a:p>
            <a:pPr marL="789940" lvl="1" indent="-285750" fontAlgn="base">
              <a:buFont typeface="Courier New" panose="02070309020205020404" pitchFamily="49" charset="0"/>
              <a:buChar char="o"/>
            </a:pPr>
            <a:r>
              <a:rPr lang="cs-CZ" sz="1900" dirty="0"/>
              <a:t>odkaz: </a:t>
            </a:r>
            <a:r>
              <a:rPr lang="cs-CZ" sz="1900" dirty="0">
                <a:hlinkClick r:id="rId4"/>
              </a:rPr>
              <a:t>https://msmt.gov.cz/vzdelavani/stredni-vzdelavani/dualni-prakticke-vyucovani</a:t>
            </a:r>
            <a:endParaRPr lang="cs-CZ" sz="1900" dirty="0"/>
          </a:p>
          <a:p>
            <a:pPr marL="0" indent="0" fontAlgn="base">
              <a:buNone/>
            </a:pPr>
            <a:endParaRPr lang="cs-CZ" sz="1900" dirty="0">
              <a:solidFill>
                <a:srgbClr val="545860"/>
              </a:solidFill>
            </a:endParaRPr>
          </a:p>
          <a:p>
            <a:pPr fontAlgn="base"/>
            <a:r>
              <a:rPr lang="cs-CZ" sz="1900" b="1" dirty="0">
                <a:solidFill>
                  <a:srgbClr val="545860"/>
                </a:solidFill>
              </a:rPr>
              <a:t>zveřejněné standardy + udělené certifikace</a:t>
            </a:r>
            <a:r>
              <a:rPr lang="cs-CZ" sz="1900" dirty="0">
                <a:solidFill>
                  <a:srgbClr val="545860"/>
                </a:solidFill>
              </a:rPr>
              <a:t>:</a:t>
            </a:r>
            <a:endParaRPr lang="cs-CZ" sz="1900" dirty="0">
              <a:solidFill>
                <a:srgbClr val="545860"/>
              </a:solidFill>
            </a:endParaRPr>
          </a:p>
          <a:p>
            <a:pPr lvl="1" fontAlgn="base"/>
            <a:r>
              <a:rPr lang="cs-CZ" sz="1900" u="sng" dirty="0">
                <a:solidFill>
                  <a:srgbClr val="545860"/>
                </a:solidFill>
              </a:rPr>
              <a:t>SP ČR</a:t>
            </a:r>
            <a:endParaRPr lang="cs-CZ" sz="1900" u="sng" dirty="0">
              <a:solidFill>
                <a:srgbClr val="545860"/>
              </a:solidFill>
            </a:endParaRPr>
          </a:p>
          <a:p>
            <a:pPr marL="789940" lvl="1" indent="-285750" fontAlgn="base">
              <a:buFont typeface="Courier New" panose="02070309020205020404" pitchFamily="49" charset="0"/>
              <a:buChar char="o"/>
            </a:pPr>
            <a:r>
              <a:rPr lang="cs-CZ" sz="1900" dirty="0"/>
              <a:t>zveřejněné standardy pro obory: Obráběč kovů, Mechanik opravář motorových vozidel, Puškař, Elektrikář, Mechanik strojů a zařízení, Mechanik seřizovač, Technik puškař, Chemik operátor, </a:t>
            </a:r>
            <a:r>
              <a:rPr lang="cs-CZ" sz="1900" dirty="0" err="1"/>
              <a:t>Autotronik</a:t>
            </a:r>
            <a:endParaRPr lang="cs-CZ" sz="1900" dirty="0"/>
          </a:p>
          <a:p>
            <a:pPr marL="789940" lvl="1" indent="-285750" fontAlgn="base">
              <a:buFont typeface="Courier New" panose="02070309020205020404" pitchFamily="49" charset="0"/>
              <a:buChar char="o"/>
            </a:pPr>
            <a:r>
              <a:rPr lang="cs-CZ" sz="1900" i="1" dirty="0"/>
              <a:t>standardy v přípravě: Strojírenství, Strojní mechanik</a:t>
            </a:r>
            <a:endParaRPr lang="cs-CZ" sz="1900" i="1" dirty="0"/>
          </a:p>
          <a:p>
            <a:pPr marL="789940" lvl="1" indent="-285750" fontAlgn="base">
              <a:buFont typeface="Courier New" panose="02070309020205020404" pitchFamily="49" charset="0"/>
              <a:buChar char="o"/>
            </a:pPr>
            <a:r>
              <a:rPr lang="cs-CZ" sz="1900" dirty="0"/>
              <a:t>udělené certifikace: Česká zbrojovka a.s., Uherský Brod; </a:t>
            </a:r>
            <a:r>
              <a:rPr lang="cs-CZ" sz="1900" dirty="0" err="1"/>
              <a:t>Mubea</a:t>
            </a:r>
            <a:r>
              <a:rPr lang="cs-CZ" sz="1900" dirty="0"/>
              <a:t> - HZS s. r. o., Prostějov</a:t>
            </a:r>
            <a:endParaRPr lang="cs-CZ" sz="1900" dirty="0"/>
          </a:p>
          <a:p>
            <a:pPr marL="789940" lvl="1" indent="-285750" fontAlgn="base">
              <a:buFont typeface="Courier New" panose="02070309020205020404" pitchFamily="49" charset="0"/>
              <a:buChar char="o"/>
            </a:pPr>
            <a:endParaRPr lang="cs-CZ" sz="1900" dirty="0"/>
          </a:p>
          <a:p>
            <a:pPr lvl="1" fontAlgn="base"/>
            <a:r>
              <a:rPr lang="cs-CZ" sz="1900" u="sng" dirty="0">
                <a:solidFill>
                  <a:srgbClr val="545860"/>
                </a:solidFill>
              </a:rPr>
              <a:t>AK ČR:</a:t>
            </a:r>
            <a:endParaRPr lang="cs-CZ" sz="1900" u="sng" dirty="0">
              <a:solidFill>
                <a:srgbClr val="545860"/>
              </a:solidFill>
            </a:endParaRPr>
          </a:p>
          <a:p>
            <a:pPr marL="789940" lvl="1" indent="-285750" fontAlgn="base">
              <a:buFont typeface="Courier New" panose="02070309020205020404" pitchFamily="49" charset="0"/>
              <a:buChar char="o"/>
            </a:pPr>
            <a:r>
              <a:rPr lang="cs-CZ" sz="1900" dirty="0"/>
              <a:t>zveřejněné standardy pro obory: </a:t>
            </a:r>
            <a:r>
              <a:rPr lang="cs-CZ" sz="1900" dirty="0">
                <a:solidFill>
                  <a:srgbClr val="545860">
                    <a:hueOff val="0"/>
                    <a:satOff val="0"/>
                    <a:lumOff val="0"/>
                    <a:alphaOff val="0"/>
                  </a:srgbClr>
                </a:solidFill>
              </a:rPr>
              <a:t>Opravář zemědělských strojů, Opravář lesnických stroj</a:t>
            </a:r>
            <a:endParaRPr lang="cs-CZ" sz="1900" dirty="0">
              <a:solidFill>
                <a:srgbClr val="545860">
                  <a:hueOff val="0"/>
                  <a:satOff val="0"/>
                  <a:lumOff val="0"/>
                  <a:alphaOff val="0"/>
                </a:srgbClr>
              </a:solidFill>
            </a:endParaRPr>
          </a:p>
          <a:p>
            <a:pPr marL="789940" lvl="1" indent="-285750" fontAlgn="base">
              <a:buFont typeface="Courier New" panose="02070309020205020404" pitchFamily="49" charset="0"/>
              <a:buChar char="o"/>
            </a:pPr>
            <a:r>
              <a:rPr lang="cs-CZ" sz="1900" dirty="0"/>
              <a:t>udělené certifikace: </a:t>
            </a:r>
            <a:r>
              <a:rPr lang="cs-CZ" sz="1900" dirty="0" err="1">
                <a:solidFill>
                  <a:srgbClr val="545860">
                    <a:hueOff val="0"/>
                    <a:satOff val="0"/>
                    <a:lumOff val="0"/>
                    <a:alphaOff val="0"/>
                  </a:srgbClr>
                </a:solidFill>
              </a:rPr>
              <a:t>Agroobchod</a:t>
            </a:r>
            <a:r>
              <a:rPr lang="cs-CZ" sz="1900" dirty="0">
                <a:solidFill>
                  <a:srgbClr val="545860">
                    <a:hueOff val="0"/>
                    <a:satOff val="0"/>
                    <a:lumOff val="0"/>
                    <a:alphaOff val="0"/>
                  </a:srgbClr>
                </a:solidFill>
              </a:rPr>
              <a:t> Nové Strašecí s.r.o.</a:t>
            </a:r>
            <a:endParaRPr lang="cs-CZ" sz="1900" dirty="0">
              <a:solidFill>
                <a:srgbClr val="545860">
                  <a:hueOff val="0"/>
                  <a:satOff val="0"/>
                  <a:lumOff val="0"/>
                  <a:alphaOff val="0"/>
                </a:srgbClr>
              </a:solidFill>
            </a:endParaRPr>
          </a:p>
          <a:p>
            <a:pPr marL="789940" lvl="1" indent="-285750" fontAlgn="base">
              <a:buFont typeface="Courier New" panose="02070309020205020404" pitchFamily="49" charset="0"/>
              <a:buChar char="o"/>
            </a:pPr>
            <a:endParaRPr lang="cs-CZ" sz="2200" dirty="0">
              <a:solidFill>
                <a:srgbClr val="545860"/>
              </a:solidFill>
            </a:endParaRPr>
          </a:p>
          <a:p>
            <a:pPr algn="just"/>
            <a:endParaRPr lang="cs-CZ" sz="2800" b="1" dirty="0">
              <a:solidFill>
                <a:schemeClr val="accent1"/>
              </a:solidFill>
            </a:endParaRPr>
          </a:p>
          <a:p>
            <a:pPr algn="just"/>
            <a:endParaRPr lang="cs-CZ" sz="2800" b="1" dirty="0">
              <a:solidFill>
                <a:schemeClr val="accent1"/>
              </a:solidFill>
            </a:endParaRPr>
          </a:p>
          <a:p>
            <a:pPr algn="just"/>
            <a:endParaRPr lang="cs-CZ" sz="2800" b="1" dirty="0">
              <a:solidFill>
                <a:schemeClr val="accent1"/>
              </a:solidFill>
            </a:endParaRPr>
          </a:p>
          <a:p>
            <a:pPr algn="just"/>
            <a:endParaRPr lang="cs-CZ" sz="2800" dirty="0">
              <a:solidFill>
                <a:schemeClr val="accent2"/>
              </a:solidFill>
            </a:endParaRPr>
          </a:p>
          <a:p>
            <a:pPr algn="just"/>
            <a:endParaRPr lang="cs-CZ" sz="2600" dirty="0"/>
          </a:p>
          <a:p>
            <a:pPr algn="just"/>
            <a:endParaRPr lang="cs-CZ" dirty="0"/>
          </a:p>
          <a:p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000" y="386391"/>
            <a:ext cx="9900000" cy="613734"/>
          </a:xfrm>
        </p:spPr>
        <p:txBody>
          <a:bodyPr>
            <a:normAutofit/>
          </a:bodyPr>
          <a:lstStyle/>
          <a:p>
            <a:r>
              <a:rPr lang="cs-CZ" dirty="0"/>
              <a:t>„Chemická“ vyhláška + metodika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1" p14:bwMode="auto">
            <p14:nvContentPartPr>
              <p14:cNvPr id="8" name="Rukopis 7"/>
              <p14:cNvContentPartPr/>
              <p14:nvPr/>
            </p14:nvContentPartPr>
            <p14:xfrm>
              <a:off x="3619455" y="2476050"/>
              <a:ext cx="360" cy="360"/>
            </p14:xfrm>
          </p:contentPart>
        </mc:Choice>
        <mc:Fallback xmlns="">
          <p:pic>
            <p:nvPicPr>
              <p:cNvPr id="8" name="Rukopis 7"/>
            </p:nvPicPr>
            <p:blipFill>
              <a:blip r:embed="rId2"/>
            </p:blipFill>
            <p:spPr>
              <a:xfrm>
                <a:off x="3619455" y="2476050"/>
                <a:ext cx="360" cy="360"/>
              </a:xfrm>
              <a:prstGeom prst="rect"/>
            </p:spPr>
          </p:pic>
        </mc:Fallback>
      </mc:AlternateContent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684000" y="1000125"/>
            <a:ext cx="10814400" cy="5299875"/>
          </a:xfrm>
        </p:spPr>
        <p:txBody>
          <a:bodyPr>
            <a:noAutofit/>
          </a:bodyPr>
          <a:lstStyle/>
          <a:p>
            <a:pPr algn="just"/>
            <a:r>
              <a:rPr lang="cs-CZ" sz="1800" dirty="0">
                <a:solidFill>
                  <a:srgbClr val="545860"/>
                </a:solidFill>
              </a:rPr>
              <a:t>bylo z</a:t>
            </a:r>
            <a:r>
              <a:rPr lang="cs-CZ" sz="1800" dirty="0"/>
              <a:t>veřejněno </a:t>
            </a:r>
            <a:r>
              <a:rPr lang="cs-CZ" sz="1800" b="1" dirty="0"/>
              <a:t>Metodické doporučení k vyhlášce č. 121/2026 Sb. o nakládání s nebezpečnými chemickými látkami a směsmi, prachy a biologickými činiteli ve školách a školských zařízeních</a:t>
            </a:r>
            <a:r>
              <a:rPr lang="cs-CZ" sz="1800" dirty="0"/>
              <a:t>:</a:t>
            </a:r>
            <a:endParaRPr lang="cs-CZ" sz="1800" dirty="0"/>
          </a:p>
          <a:p>
            <a:pPr marL="789940" lvl="1" indent="-285750" algn="just">
              <a:buFont typeface="Courier New" panose="02070309020205020404" pitchFamily="49" charset="0"/>
              <a:buChar char="o"/>
            </a:pPr>
            <a:r>
              <a:rPr lang="cs-CZ" dirty="0"/>
              <a:t>web MŠMT: </a:t>
            </a:r>
            <a:r>
              <a:rPr lang="cs-CZ" u="sng" dirty="0">
                <a:hlinkClick r:id="rId3"/>
              </a:rPr>
              <a:t>https://msmt.gov.cz/vzdelavani/stredni-vzdelavani/dokumenty-aktuality-ss</a:t>
            </a:r>
            <a:endParaRPr lang="cs-CZ" u="sng" dirty="0"/>
          </a:p>
          <a:p>
            <a:pPr marL="789940" lvl="1" indent="-285750" algn="just">
              <a:buFont typeface="Courier New" panose="02070309020205020404" pitchFamily="49" charset="0"/>
              <a:buChar char="o"/>
            </a:pPr>
            <a:r>
              <a:rPr lang="cs-CZ" dirty="0"/>
              <a:t>jednotný metodický portál MŠMT Edu </a:t>
            </a:r>
            <a:r>
              <a:rPr lang="cs-CZ" u="sng" dirty="0">
                <a:hlinkClick r:id="rId4"/>
              </a:rPr>
              <a:t>Metodické doporučení k vyhlášce č. 121/2026 Sb. - Edu.cz</a:t>
            </a:r>
            <a:endParaRPr lang="cs-CZ" dirty="0"/>
          </a:p>
          <a:p>
            <a:pPr algn="just"/>
            <a:r>
              <a:rPr lang="cs-CZ" sz="1800" dirty="0"/>
              <a:t>vyhláška má účinnost od 1. září 2026.</a:t>
            </a:r>
            <a:endParaRPr lang="cs-CZ" sz="1800" dirty="0"/>
          </a:p>
          <a:p>
            <a:pPr algn="just"/>
            <a:r>
              <a:rPr lang="cs-CZ" sz="1800" dirty="0"/>
              <a:t>vyhláška č. 121/2026 Sb. představuje komplexnější úpravu pro školy a školská zařízení, nahrazuje vyhlášku č. 61/2018 Sb. a § 12a nařízení vlády č. 361/2007 Sb. a </a:t>
            </a:r>
            <a:r>
              <a:rPr lang="cs-CZ" sz="1800" b="1" dirty="0"/>
              <a:t>umožňuje nakládání s nebezpečnými chemickými látkami a směsmi anebo vykonávání činností spojené s nebezpečnou expozicí prachu a biologickým činitelům nezletilým žákům nejen při vzdělávání:</a:t>
            </a:r>
            <a:endParaRPr lang="cs-CZ" sz="1800" b="1" dirty="0"/>
          </a:p>
          <a:p>
            <a:pPr lvl="1" algn="just">
              <a:buFont typeface="Courier New" panose="02070309020205020404" pitchFamily="49" charset="0"/>
              <a:buChar char="o"/>
            </a:pPr>
            <a:r>
              <a:rPr lang="cs-CZ" b="1" dirty="0"/>
              <a:t> ve školách (2. stupně ZŠ, střední školy),</a:t>
            </a:r>
            <a:endParaRPr lang="cs-CZ" b="1" dirty="0"/>
          </a:p>
          <a:p>
            <a:pPr lvl="1" algn="just">
              <a:buFont typeface="Courier New" panose="02070309020205020404" pitchFamily="49" charset="0"/>
              <a:buChar char="o"/>
            </a:pPr>
            <a:r>
              <a:rPr lang="cs-CZ" b="1" dirty="0"/>
              <a:t> ve školských zařízeních v zájmovém vzdělávání,</a:t>
            </a:r>
            <a:endParaRPr lang="cs-CZ" b="1" dirty="0"/>
          </a:p>
          <a:p>
            <a:pPr lvl="1" algn="just">
              <a:buFont typeface="Courier New" panose="02070309020205020404" pitchFamily="49" charset="0"/>
              <a:buChar char="o"/>
            </a:pPr>
            <a:r>
              <a:rPr lang="cs-CZ" b="1" dirty="0"/>
              <a:t> při chemických a dalších olympiádách,</a:t>
            </a:r>
            <a:endParaRPr lang="cs-CZ" b="1" dirty="0"/>
          </a:p>
          <a:p>
            <a:pPr lvl="1" algn="just">
              <a:buFont typeface="Courier New" panose="02070309020205020404" pitchFamily="49" charset="0"/>
              <a:buChar char="o"/>
            </a:pPr>
            <a:r>
              <a:rPr lang="cs-CZ" b="1" dirty="0"/>
              <a:t> projektech a přípravách na předmětové soutěže anebo v kroužcích.</a:t>
            </a:r>
            <a:endParaRPr lang="cs-CZ" b="1" dirty="0"/>
          </a:p>
          <a:p>
            <a:endParaRPr lang="cs-CZ" sz="1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000" y="386391"/>
            <a:ext cx="9900000" cy="613734"/>
          </a:xfrm>
        </p:spPr>
        <p:txBody>
          <a:bodyPr>
            <a:normAutofit/>
          </a:bodyPr>
          <a:lstStyle/>
          <a:p>
            <a:r>
              <a:rPr lang="cs-CZ" dirty="0"/>
              <a:t>Modernizace ukončování vzdělávání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1" p14:bwMode="auto">
            <p14:nvContentPartPr>
              <p14:cNvPr id="8" name="Rukopis 7"/>
              <p14:cNvContentPartPr/>
              <p14:nvPr/>
            </p14:nvContentPartPr>
            <p14:xfrm>
              <a:off x="3619455" y="2476050"/>
              <a:ext cx="360" cy="360"/>
            </p14:xfrm>
          </p:contentPart>
        </mc:Choice>
        <mc:Fallback xmlns="">
          <p:pic>
            <p:nvPicPr>
              <p:cNvPr id="8" name="Rukopis 7"/>
            </p:nvPicPr>
            <p:blipFill>
              <a:blip r:embed="rId2"/>
            </p:blipFill>
            <p:spPr>
              <a:xfrm>
                <a:off x="3619455" y="2476050"/>
                <a:ext cx="360" cy="360"/>
              </a:xfrm>
              <a:prstGeom prst="rect"/>
            </p:spPr>
          </p:pic>
        </mc:Fallback>
      </mc:AlternateContent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684000" y="1066799"/>
            <a:ext cx="10814400" cy="5162551"/>
          </a:xfrm>
        </p:spPr>
        <p:txBody>
          <a:bodyPr>
            <a:normAutofit fontScale="85000" lnSpcReduction="20000"/>
          </a:bodyPr>
          <a:lstStyle/>
          <a:p>
            <a:pPr marL="0" indent="0" fontAlgn="base">
              <a:buNone/>
            </a:pPr>
            <a:r>
              <a:rPr lang="cs-CZ" sz="2100" b="1" dirty="0">
                <a:solidFill>
                  <a:schemeClr val="tx2"/>
                </a:solidFill>
              </a:rPr>
              <a:t>Závěreční zkoušky</a:t>
            </a:r>
            <a:endParaRPr lang="cs-CZ" sz="2100" b="1" dirty="0">
              <a:solidFill>
                <a:schemeClr val="tx2"/>
              </a:solidFill>
            </a:endParaRPr>
          </a:p>
          <a:p>
            <a:pPr fontAlgn="base"/>
            <a:r>
              <a:rPr lang="cs-CZ" sz="2100" dirty="0">
                <a:solidFill>
                  <a:schemeClr val="tx2"/>
                </a:solidFill>
              </a:rPr>
              <a:t>běžný způsob ukončování ZZ, včetně samostatné odborné práce u vybraných oborů vzdělání</a:t>
            </a:r>
            <a:endParaRPr lang="cs-CZ" sz="2100" dirty="0">
              <a:solidFill>
                <a:schemeClr val="tx2"/>
              </a:solidFill>
            </a:endParaRPr>
          </a:p>
          <a:p>
            <a:pPr fontAlgn="base"/>
            <a:r>
              <a:rPr lang="cs-CZ" sz="2100" b="1" u="sng" dirty="0">
                <a:solidFill>
                  <a:schemeClr val="tx2"/>
                </a:solidFill>
              </a:rPr>
              <a:t>nově možno konat ZZ v režimu PO tzv. Komplexní závěrečné zkoušky</a:t>
            </a:r>
            <a:r>
              <a:rPr lang="cs-CZ" sz="2100" b="1" dirty="0">
                <a:solidFill>
                  <a:schemeClr val="tx2"/>
                </a:solidFill>
              </a:rPr>
              <a:t>:</a:t>
            </a:r>
            <a:endParaRPr lang="cs-CZ" sz="2100" b="1" dirty="0">
              <a:solidFill>
                <a:schemeClr val="tx2"/>
              </a:solidFill>
            </a:endParaRPr>
          </a:p>
          <a:p>
            <a:pPr marL="847090" lvl="2" indent="-342900" fontAlgn="base">
              <a:buFont typeface="Courier New" panose="02070309020205020404" pitchFamily="49" charset="0"/>
              <a:buChar char="o"/>
            </a:pPr>
            <a:r>
              <a:rPr lang="cs-CZ" sz="2100" dirty="0">
                <a:solidFill>
                  <a:schemeClr val="tx2"/>
                </a:solidFill>
              </a:rPr>
              <a:t>PO KZZ vzniklo v úzké spolupráci se SUZ </a:t>
            </a:r>
            <a:endParaRPr lang="cs-CZ" sz="2100" dirty="0">
              <a:solidFill>
                <a:schemeClr val="tx2"/>
              </a:solidFill>
            </a:endParaRPr>
          </a:p>
          <a:p>
            <a:pPr marL="847090" lvl="2" indent="-342900" fontAlgn="base">
              <a:buFont typeface="Courier New" panose="02070309020205020404" pitchFamily="49" charset="0"/>
              <a:buChar char="o"/>
            </a:pPr>
            <a:r>
              <a:rPr lang="cs-CZ" sz="2100" dirty="0">
                <a:solidFill>
                  <a:schemeClr val="tx2"/>
                </a:solidFill>
              </a:rPr>
              <a:t>zahájení PO KZZ: 1. 9. 2026, ukončení 30. 9. 2029, </a:t>
            </a:r>
            <a:r>
              <a:rPr lang="cs-CZ" sz="2100" b="1" dirty="0">
                <a:solidFill>
                  <a:schemeClr val="tx1">
                    <a:lumMod val="50000"/>
                  </a:schemeClr>
                </a:solidFill>
              </a:rPr>
              <a:t>zapojeno 32 škol, ve 29 oborech vzdělání </a:t>
            </a:r>
            <a:r>
              <a:rPr lang="cs-CZ" sz="2100" dirty="0">
                <a:solidFill>
                  <a:schemeClr val="tx1">
                    <a:lumMod val="50000"/>
                  </a:schemeClr>
                </a:solidFill>
              </a:rPr>
              <a:t>(nejvíce je zastoupený obor Kuchař-číšník a to u 13 škol)</a:t>
            </a:r>
            <a:endParaRPr lang="cs-CZ" sz="2100" dirty="0">
              <a:solidFill>
                <a:schemeClr val="tx1">
                  <a:lumMod val="50000"/>
                </a:schemeClr>
              </a:solidFill>
            </a:endParaRPr>
          </a:p>
          <a:p>
            <a:pPr marL="847090" lvl="2" indent="-342900" fontAlgn="base">
              <a:buFont typeface="Courier New" panose="02070309020205020404" pitchFamily="49" charset="0"/>
              <a:buChar char="o"/>
            </a:pPr>
            <a:r>
              <a:rPr lang="cs-CZ" sz="2100" dirty="0">
                <a:solidFill>
                  <a:schemeClr val="tx2"/>
                </a:solidFill>
              </a:rPr>
              <a:t>cílem je ověřit možnost propojení dosavadních tří forem závěrečných zkoušek (písemná, praktická a ústní) do komplexnější formy zpracování závěrečné odborné práce; včetně způsobu jejího hodnocení, spolupráce se zaměstnavateli, atd.</a:t>
            </a:r>
            <a:endParaRPr lang="cs-CZ" sz="2100" dirty="0">
              <a:solidFill>
                <a:schemeClr val="tx2"/>
              </a:solidFill>
            </a:endParaRPr>
          </a:p>
          <a:p>
            <a:pPr marL="0" indent="0" fontAlgn="base">
              <a:buNone/>
            </a:pPr>
            <a:endParaRPr lang="cs-CZ" sz="2100" dirty="0">
              <a:solidFill>
                <a:srgbClr val="545860"/>
              </a:solidFill>
            </a:endParaRPr>
          </a:p>
          <a:p>
            <a:pPr marL="0" indent="0" fontAlgn="base">
              <a:buNone/>
            </a:pPr>
            <a:r>
              <a:rPr lang="cs-CZ" sz="2100" b="1" dirty="0">
                <a:solidFill>
                  <a:srgbClr val="545860"/>
                </a:solidFill>
              </a:rPr>
              <a:t>Maturitní zkoušky</a:t>
            </a:r>
            <a:endParaRPr lang="cs-CZ" sz="2100" b="1" dirty="0">
              <a:solidFill>
                <a:srgbClr val="545860"/>
              </a:solidFill>
            </a:endParaRPr>
          </a:p>
          <a:p>
            <a:pPr fontAlgn="base"/>
            <a:r>
              <a:rPr lang="cs-CZ" sz="2100" dirty="0">
                <a:solidFill>
                  <a:schemeClr val="tx2"/>
                </a:solidFill>
              </a:rPr>
              <a:t>běžný způsob ukončování MZ</a:t>
            </a:r>
            <a:endParaRPr lang="cs-CZ" sz="2100" dirty="0">
              <a:solidFill>
                <a:schemeClr val="tx2"/>
              </a:solidFill>
            </a:endParaRPr>
          </a:p>
          <a:p>
            <a:pPr lvl="0">
              <a:buFont typeface="Arial" panose="020B0604020202020204" pitchFamily="34" charset="0"/>
              <a:buChar char="•"/>
            </a:pPr>
            <a:r>
              <a:rPr lang="cs-CZ" sz="2100" b="1" dirty="0"/>
              <a:t>možnost uznávání standardizovaných zkoušek, která nahradí část nebo celou jedné ze zkoušek profilové části MZ</a:t>
            </a:r>
            <a:endParaRPr lang="cs-CZ" sz="2100" b="1" dirty="0"/>
          </a:p>
          <a:p>
            <a:pPr lvl="0">
              <a:buFont typeface="Arial" panose="020B0604020202020204" pitchFamily="34" charset="0"/>
              <a:buChar char="•"/>
            </a:pPr>
            <a:r>
              <a:rPr lang="cs-CZ" sz="2100" b="1" dirty="0"/>
              <a:t>komplexní profilová práce, která nahradí celou profilovou část MZ =&gt; </a:t>
            </a:r>
            <a:r>
              <a:rPr lang="cs-CZ" sz="2100" dirty="0"/>
              <a:t>zde připravujeme úpravu zadávání témat (</a:t>
            </a:r>
            <a:r>
              <a:rPr lang="cs-CZ" sz="2100" i="1" dirty="0"/>
              <a:t>viz dále v prezentaci snímek: Souborná změnová vyhláška)</a:t>
            </a:r>
            <a:endParaRPr lang="cs-CZ" sz="2100" b="1" dirty="0">
              <a:solidFill>
                <a:schemeClr val="accent1"/>
              </a:solidFill>
            </a:endParaRPr>
          </a:p>
          <a:p>
            <a:pPr marL="0" indent="0" algn="just">
              <a:buNone/>
            </a:pPr>
            <a:endParaRPr lang="cs-CZ" sz="2800" b="1" dirty="0">
              <a:solidFill>
                <a:schemeClr val="accent1"/>
              </a:solidFill>
            </a:endParaRPr>
          </a:p>
          <a:p>
            <a:pPr algn="just"/>
            <a:endParaRPr lang="cs-CZ" sz="2800" b="1" dirty="0">
              <a:solidFill>
                <a:schemeClr val="accent1"/>
              </a:solidFill>
            </a:endParaRPr>
          </a:p>
          <a:p>
            <a:pPr algn="just"/>
            <a:endParaRPr lang="cs-CZ" sz="2800" dirty="0">
              <a:solidFill>
                <a:schemeClr val="accent2"/>
              </a:solidFill>
            </a:endParaRPr>
          </a:p>
          <a:p>
            <a:pPr algn="just"/>
            <a:endParaRPr lang="cs-CZ" sz="2600" dirty="0"/>
          </a:p>
          <a:p>
            <a:pPr algn="just"/>
            <a:endParaRPr lang="cs-CZ" dirty="0"/>
          </a:p>
          <a:p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000" y="386391"/>
            <a:ext cx="9900000" cy="613734"/>
          </a:xfrm>
        </p:spPr>
        <p:txBody>
          <a:bodyPr>
            <a:normAutofit/>
          </a:bodyPr>
          <a:lstStyle/>
          <a:p>
            <a:r>
              <a:rPr lang="cs-CZ" dirty="0"/>
              <a:t>Maturitní statistika jaro 2026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1" p14:bwMode="auto">
            <p14:nvContentPartPr>
              <p14:cNvPr id="8" name="Rukopis 7"/>
              <p14:cNvContentPartPr/>
              <p14:nvPr/>
            </p14:nvContentPartPr>
            <p14:xfrm>
              <a:off x="3619455" y="2476050"/>
              <a:ext cx="360" cy="360"/>
            </p14:xfrm>
          </p:contentPart>
        </mc:Choice>
        <mc:Fallback xmlns="">
          <p:pic>
            <p:nvPicPr>
              <p:cNvPr id="8" name="Rukopis 7"/>
            </p:nvPicPr>
            <p:blipFill>
              <a:blip r:embed="rId2"/>
            </p:blipFill>
            <p:spPr>
              <a:xfrm>
                <a:off x="3619455" y="2476050"/>
                <a:ext cx="360" cy="360"/>
              </a:xfrm>
              <a:prstGeom prst="rect"/>
            </p:spPr>
          </p:pic>
        </mc:Fallback>
      </mc:AlternateContent>
      <p:pic>
        <p:nvPicPr>
          <p:cNvPr id="9" name="Obrázek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1347" y="1754432"/>
            <a:ext cx="8329653" cy="4180028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684000" y="1066760"/>
            <a:ext cx="96851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>
                <a:solidFill>
                  <a:schemeClr val="tx2"/>
                </a:solidFill>
              </a:rPr>
              <a:t>Komplexní profilovou práci </a:t>
            </a:r>
            <a:r>
              <a:rPr lang="cs-CZ" sz="2400" dirty="0">
                <a:solidFill>
                  <a:schemeClr val="tx2"/>
                </a:solidFill>
              </a:rPr>
              <a:t>konalo 116 žáků ve 13 školách v těchto oborech:</a:t>
            </a:r>
            <a:endParaRPr lang="cs-CZ" sz="2400" dirty="0">
              <a:solidFill>
                <a:schemeClr val="tx2"/>
              </a:solidFill>
            </a:endParaRPr>
          </a:p>
          <a:p>
            <a:endParaRPr lang="cs-CZ" sz="24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000" y="386391"/>
            <a:ext cx="9900000" cy="613734"/>
          </a:xfrm>
        </p:spPr>
        <p:txBody>
          <a:bodyPr>
            <a:normAutofit/>
          </a:bodyPr>
          <a:lstStyle/>
          <a:p>
            <a:r>
              <a:rPr lang="cs-CZ" dirty="0"/>
              <a:t>Maturitní statistika jaro 2026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1" p14:bwMode="auto">
            <p14:nvContentPartPr>
              <p14:cNvPr id="8" name="Rukopis 7"/>
              <p14:cNvContentPartPr/>
              <p14:nvPr/>
            </p14:nvContentPartPr>
            <p14:xfrm>
              <a:off x="3619455" y="2476050"/>
              <a:ext cx="360" cy="360"/>
            </p14:xfrm>
          </p:contentPart>
        </mc:Choice>
        <mc:Fallback xmlns="">
          <p:pic>
            <p:nvPicPr>
              <p:cNvPr id="8" name="Rukopis 7"/>
            </p:nvPicPr>
            <p:blipFill>
              <a:blip r:embed="rId2"/>
            </p:blipFill>
            <p:spPr>
              <a:xfrm>
                <a:off x="3619455" y="2476050"/>
                <a:ext cx="360" cy="360"/>
              </a:xfrm>
              <a:prstGeom prst="rect"/>
            </p:spPr>
          </p:pic>
        </mc:Fallback>
      </mc:AlternateContent>
      <p:sp>
        <p:nvSpPr>
          <p:cNvPr id="10" name="TextovéPole 9"/>
          <p:cNvSpPr txBox="1"/>
          <p:nvPr/>
        </p:nvSpPr>
        <p:spPr>
          <a:xfrm>
            <a:off x="684000" y="1066760"/>
            <a:ext cx="33869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>
                <a:solidFill>
                  <a:schemeClr val="tx2"/>
                </a:solidFill>
              </a:rPr>
              <a:t>Standardizované zkoušky</a:t>
            </a:r>
            <a:endParaRPr lang="cs-CZ" sz="2400" b="1" dirty="0">
              <a:solidFill>
                <a:schemeClr val="tx2"/>
              </a:solidFill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7302" y="1726129"/>
            <a:ext cx="8352595" cy="1826695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684000" y="3958734"/>
            <a:ext cx="10203075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buSzPts val="1000"/>
              <a:tabLst>
                <a:tab pos="457200" algn="l"/>
              </a:tabLst>
            </a:pPr>
            <a:r>
              <a:rPr lang="cs-CZ" sz="2000" dirty="0"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Aptos" panose="020B0004020202020204" pitchFamily="34" charset="0"/>
              </a:rPr>
              <a:t>Nějakou formu nahrazené zkoušky má </a:t>
            </a:r>
            <a:r>
              <a:rPr lang="cs-CZ" sz="2000" b="1" dirty="0"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Aptos" panose="020B0004020202020204" pitchFamily="34" charset="0"/>
              </a:rPr>
              <a:t>911 škol (82 %)</a:t>
            </a:r>
            <a:r>
              <a:rPr lang="cs-CZ" sz="2000" dirty="0"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Aptos" panose="020B0004020202020204" pitchFamily="34" charset="0"/>
              </a:rPr>
              <a:t>, využilo to </a:t>
            </a:r>
            <a:r>
              <a:rPr lang="cs-CZ" sz="2000" b="1" dirty="0"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Aptos" panose="020B0004020202020204" pitchFamily="34" charset="0"/>
              </a:rPr>
              <a:t>24,8 tis. žáků (28 %):</a:t>
            </a:r>
            <a:endParaRPr lang="cs-CZ" sz="2000" b="1" dirty="0">
              <a:solidFill>
                <a:schemeClr val="tx1"/>
              </a:solidFill>
              <a:effectLst/>
              <a:latin typeface="+mn-lt"/>
              <a:ea typeface="Times New Roman" panose="02020603050405020304" pitchFamily="18" charset="0"/>
              <a:cs typeface="Aptos" panose="020B0004020202020204" pitchFamily="34" charset="0"/>
            </a:endParaRPr>
          </a:p>
          <a:p>
            <a:pPr marL="342900" lvl="0" indent="-342900">
              <a:buSzPts val="1000"/>
              <a:buFont typeface="Courier New" panose="02070309020205020404" pitchFamily="49" charset="0"/>
              <a:buChar char="o"/>
              <a:tabLst>
                <a:tab pos="457200" algn="l"/>
              </a:tabLst>
            </a:pPr>
            <a:r>
              <a:rPr lang="cs-CZ" sz="2000" b="1" dirty="0"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Aptos" panose="020B0004020202020204" pitchFamily="34" charset="0"/>
              </a:rPr>
              <a:t>Jazyková zkouška</a:t>
            </a:r>
            <a:r>
              <a:rPr lang="cs-CZ" sz="2000" dirty="0"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Aptos" panose="020B0004020202020204" pitchFamily="34" charset="0"/>
              </a:rPr>
              <a:t> byla nahrazena na </a:t>
            </a:r>
            <a:r>
              <a:rPr lang="cs-CZ" sz="2000" b="1" dirty="0"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Aptos" panose="020B0004020202020204" pitchFamily="34" charset="0"/>
              </a:rPr>
              <a:t>909 školách</a:t>
            </a:r>
            <a:r>
              <a:rPr lang="cs-CZ" sz="2000" dirty="0"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Aptos" panose="020B0004020202020204" pitchFamily="34" charset="0"/>
              </a:rPr>
              <a:t> (82 %), využilo to </a:t>
            </a:r>
            <a:r>
              <a:rPr lang="cs-CZ" sz="2000" b="1" dirty="0"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Aptos" panose="020B0004020202020204" pitchFamily="34" charset="0"/>
              </a:rPr>
              <a:t>24,4 tis. žáků</a:t>
            </a:r>
            <a:r>
              <a:rPr lang="cs-CZ" sz="2000" dirty="0"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Aptos" panose="020B0004020202020204" pitchFamily="34" charset="0"/>
              </a:rPr>
              <a:t> (28 %); nejčastěji Cambridge - FCE, CAE, PET</a:t>
            </a:r>
            <a:endParaRPr lang="cs-CZ" sz="2000" dirty="0">
              <a:ea typeface="Times New Roman" panose="02020603050405020304" pitchFamily="18" charset="0"/>
              <a:cs typeface="Aptos" panose="020B0004020202020204" pitchFamily="34" charset="0"/>
            </a:endParaRPr>
          </a:p>
          <a:p>
            <a:pPr marL="342900" lvl="0" indent="-342900">
              <a:buSzPts val="1000"/>
              <a:buFont typeface="Courier New" panose="02070309020205020404" pitchFamily="49" charset="0"/>
              <a:buChar char="o"/>
              <a:tabLst>
                <a:tab pos="457200" algn="l"/>
              </a:tabLst>
            </a:pPr>
            <a:r>
              <a:rPr lang="cs-CZ" sz="2000" b="1" dirty="0"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Aptos" panose="020B0004020202020204" pitchFamily="34" charset="0"/>
              </a:rPr>
              <a:t>Odborný certifikát </a:t>
            </a:r>
            <a:r>
              <a:rPr lang="cs-CZ" sz="2000" dirty="0"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Aptos" panose="020B0004020202020204" pitchFamily="34" charset="0"/>
              </a:rPr>
              <a:t>nahrazoval profilovou zkoušku na </a:t>
            </a:r>
            <a:r>
              <a:rPr lang="cs-CZ" sz="2000" b="1" dirty="0"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Aptos" panose="020B0004020202020204" pitchFamily="34" charset="0"/>
              </a:rPr>
              <a:t>45 školách</a:t>
            </a:r>
            <a:r>
              <a:rPr lang="cs-CZ" sz="2000" dirty="0"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Aptos" panose="020B0004020202020204" pitchFamily="34" charset="0"/>
              </a:rPr>
              <a:t> (4 %), využilo to </a:t>
            </a:r>
            <a:r>
              <a:rPr lang="cs-CZ" sz="2000" b="1" dirty="0"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Aptos" panose="020B0004020202020204" pitchFamily="34" charset="0"/>
              </a:rPr>
              <a:t>779 žáků </a:t>
            </a:r>
            <a:r>
              <a:rPr lang="cs-CZ" sz="2000" dirty="0"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Aptos" panose="020B0004020202020204" pitchFamily="34" charset="0"/>
              </a:rPr>
              <a:t>(necelé 1 %); nejčastěji ICDL / ECDL Profile </a:t>
            </a:r>
            <a:r>
              <a:rPr lang="cs-CZ" sz="2000" dirty="0" err="1"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Aptos" panose="020B0004020202020204" pitchFamily="34" charset="0"/>
              </a:rPr>
              <a:t>Certificate</a:t>
            </a:r>
            <a:r>
              <a:rPr lang="cs-CZ" sz="2000" dirty="0"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Aptos" panose="020B0004020202020204" pitchFamily="34" charset="0"/>
              </a:rPr>
              <a:t> (IT)</a:t>
            </a:r>
            <a:endParaRPr lang="cs-CZ" sz="2000" dirty="0">
              <a:solidFill>
                <a:srgbClr val="000000"/>
              </a:solidFill>
              <a:effectLst/>
              <a:latin typeface="Aptos" panose="020B0004020202020204" pitchFamily="34" charset="0"/>
              <a:ea typeface="Calibri" panose="020F0502020204030204" pitchFamily="34" charset="0"/>
              <a:cs typeface="Aptos" panose="020B0004020202020204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000" y="619932"/>
            <a:ext cx="9900000" cy="1515674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>
                <a:solidFill>
                  <a:srgbClr val="FF0000"/>
                </a:solidFill>
              </a:rPr>
              <a:t>Upozornění pro ředitele škol, kteří se rozhodnou umožnit žákům nahradit profilovou maturitní zkoušku z ruského jazyka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684000" y="2496038"/>
            <a:ext cx="10814400" cy="329516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sz="2800" dirty="0"/>
              <a:t>MŠMT upozorňuje na skutečnost, že </a:t>
            </a:r>
            <a:r>
              <a:rPr lang="cs-CZ" sz="2800" b="1" dirty="0"/>
              <a:t>Ruský dům (</a:t>
            </a:r>
            <a:r>
              <a:rPr lang="cs-CZ" sz="2800" b="1" dirty="0" err="1"/>
              <a:t>RSVK</a:t>
            </a:r>
            <a:r>
              <a:rPr lang="cs-CZ" sz="2800" b="1" dirty="0"/>
              <a:t>) v Praze</a:t>
            </a:r>
            <a:r>
              <a:rPr lang="cs-CZ" sz="2800" dirty="0"/>
              <a:t>, který jako jediný umožňuje konání některých zkoušek z ruského jazyka dle </a:t>
            </a:r>
            <a:r>
              <a:rPr lang="cs-CZ" sz="2800" dirty="0" err="1"/>
              <a:t>SERR</a:t>
            </a:r>
            <a:r>
              <a:rPr lang="cs-CZ" sz="2800" dirty="0"/>
              <a:t>, je organizačně napojen na </a:t>
            </a:r>
            <a:r>
              <a:rPr lang="cs-CZ" sz="2800" dirty="0" err="1"/>
              <a:t>Rossotrudničestvo</a:t>
            </a:r>
            <a:r>
              <a:rPr lang="cs-CZ" sz="2800" dirty="0"/>
              <a:t>, které je od července 2022 </a:t>
            </a:r>
            <a:r>
              <a:rPr lang="cs-CZ" sz="2800" b="1" dirty="0"/>
              <a:t>zařazeno na sankční seznam EU</a:t>
            </a:r>
            <a:r>
              <a:rPr lang="cs-CZ" sz="2800" dirty="0"/>
              <a:t> a platí tedy zákaz zpřístupňování finančních prostředků českých občanů této entitě. Konáním zkoušek prostřednictvím </a:t>
            </a:r>
            <a:r>
              <a:rPr lang="cs-CZ" sz="2800" dirty="0" err="1"/>
              <a:t>RSVK</a:t>
            </a:r>
            <a:r>
              <a:rPr lang="cs-CZ" sz="2800" dirty="0"/>
              <a:t> dochází k úhradám poplatků i zpracování osobních údajů účastníků.</a:t>
            </a:r>
            <a:endParaRPr lang="cs-CZ" sz="2800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000" y="365137"/>
            <a:ext cx="9900000" cy="1070756"/>
          </a:xfrm>
        </p:spPr>
        <p:txBody>
          <a:bodyPr>
            <a:normAutofit/>
          </a:bodyPr>
          <a:lstStyle/>
          <a:p>
            <a:r>
              <a:rPr lang="cs-CZ" dirty="0"/>
              <a:t>Možnost společného zpracování maturitní práce s obhajobou více žáky</a:t>
            </a:r>
            <a:endParaRPr lang="cs-CZ" dirty="0"/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683999" y="1876425"/>
            <a:ext cx="10814401" cy="4314824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cs-CZ" b="1" dirty="0"/>
              <a:t>Ředitel školy může od jarního zkušebního období 2027 (NADÁLE) umožnit zpracování maturitní práce a její obhajobu několika žáky společně. </a:t>
            </a:r>
            <a:endParaRPr lang="cs-CZ" dirty="0"/>
          </a:p>
          <a:p>
            <a:pPr algn="just"/>
            <a:r>
              <a:rPr lang="cs-CZ" dirty="0"/>
              <a:t>Nově je proto v případě společné maturitní práce </a:t>
            </a:r>
            <a:r>
              <a:rPr lang="cs-CZ" b="1" dirty="0"/>
              <a:t>nutné určit jednotlivé části tématu, které budou zpracovány jednotlivými žáky</a:t>
            </a:r>
            <a:r>
              <a:rPr lang="cs-CZ" dirty="0"/>
              <a:t>.</a:t>
            </a:r>
            <a:endParaRPr lang="cs-CZ" dirty="0"/>
          </a:p>
          <a:p>
            <a:pPr algn="just"/>
            <a:r>
              <a:rPr lang="cs-CZ" b="1" dirty="0"/>
              <a:t>Žáci jsou hodnoceni jednotlivě. </a:t>
            </a:r>
            <a:r>
              <a:rPr lang="cs-CZ" dirty="0"/>
              <a:t>Výsledné hodnocení maturitní práce s obhajobou musí odrážet pouze </a:t>
            </a:r>
            <a:r>
              <a:rPr lang="cs-CZ" b="1" dirty="0"/>
              <a:t>práci a obhajobu konkrétního žáka</a:t>
            </a:r>
            <a:r>
              <a:rPr lang="cs-CZ" dirty="0"/>
              <a:t>, tak aby nečinnost jiného žáka či špatné závěry tvůrce tematicky vázané části tématu neovlivnily možnost zpracování ostatních žáků, a už vůbec závěrečné hodnocení práce ostatních žáků.</a:t>
            </a:r>
            <a:endParaRPr lang="cs-CZ" dirty="0"/>
          </a:p>
          <a:p>
            <a:pPr algn="just"/>
            <a:r>
              <a:rPr lang="cs-CZ" dirty="0"/>
              <a:t>(Opravné a náhradní zkoušky na základě přechodného ustanovení se dokončují podle dosavadních právních předpisů.)</a:t>
            </a:r>
            <a:endParaRPr lang="cs-CZ" dirty="0"/>
          </a:p>
          <a:p>
            <a:r>
              <a:rPr lang="cs-CZ" dirty="0"/>
              <a:t>viz metodika k maturitní vyhlášce </a:t>
            </a:r>
            <a:r>
              <a:rPr lang="cs-CZ" dirty="0">
                <a:hlinkClick r:id="rId1"/>
              </a:rPr>
              <a:t>https://</a:t>
            </a:r>
            <a:r>
              <a:rPr lang="cs-CZ" dirty="0" err="1">
                <a:hlinkClick r:id="rId1"/>
              </a:rPr>
              <a:t>msmt.gov.cz</a:t>
            </a:r>
            <a:r>
              <a:rPr lang="cs-CZ" dirty="0">
                <a:hlinkClick r:id="rId1"/>
              </a:rPr>
              <a:t>/</a:t>
            </a:r>
            <a:r>
              <a:rPr lang="cs-CZ" dirty="0" err="1">
                <a:hlinkClick r:id="rId1"/>
              </a:rPr>
              <a:t>vzdelavani</a:t>
            </a:r>
            <a:r>
              <a:rPr lang="cs-CZ" dirty="0">
                <a:hlinkClick r:id="rId1"/>
              </a:rPr>
              <a:t>/</a:t>
            </a:r>
            <a:r>
              <a:rPr lang="cs-CZ" dirty="0" err="1">
                <a:hlinkClick r:id="rId1"/>
              </a:rPr>
              <a:t>stredni-vzdelavani</a:t>
            </a:r>
            <a:r>
              <a:rPr lang="cs-CZ" dirty="0">
                <a:hlinkClick r:id="rId1"/>
              </a:rPr>
              <a:t>/</a:t>
            </a:r>
            <a:r>
              <a:rPr lang="cs-CZ" dirty="0" err="1">
                <a:hlinkClick r:id="rId1"/>
              </a:rPr>
              <a:t>ukoncovani-vzdelavani-maturitni-zkouskou</a:t>
            </a:r>
            <a:r>
              <a:rPr lang="cs-CZ" dirty="0"/>
              <a:t>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000" y="371475"/>
            <a:ext cx="9900000" cy="581025"/>
          </a:xfrm>
        </p:spPr>
        <p:txBody>
          <a:bodyPr>
            <a:normAutofit fontScale="90000"/>
          </a:bodyPr>
          <a:lstStyle/>
          <a:p>
            <a:r>
              <a:rPr lang="cs-CZ" dirty="0"/>
              <a:t>Zdravotní způsobilost ke vzdělávání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684000" y="1066799"/>
            <a:ext cx="10814400" cy="5233201"/>
          </a:xfrm>
        </p:spPr>
        <p:txBody>
          <a:bodyPr>
            <a:noAutofit/>
          </a:bodyPr>
          <a:lstStyle/>
          <a:p>
            <a:pPr fontAlgn="t">
              <a:buNone/>
            </a:pPr>
            <a:r>
              <a:rPr lang="cs-CZ" sz="1600" b="1" dirty="0">
                <a:solidFill>
                  <a:schemeClr val="tx1">
                    <a:lumMod val="50000"/>
                  </a:schemeClr>
                </a:solidFill>
              </a:rPr>
              <a:t>Legislativní změny</a:t>
            </a:r>
            <a:endParaRPr lang="cs-CZ" sz="1600" b="1" dirty="0">
              <a:solidFill>
                <a:schemeClr val="tx1">
                  <a:lumMod val="50000"/>
                </a:schemeClr>
              </a:solidFill>
            </a:endParaRPr>
          </a:p>
          <a:p>
            <a:pPr marL="342900" lvl="0" indent="-342900" fontAlgn="t"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chemeClr val="tx1">
                    <a:lumMod val="50000"/>
                  </a:schemeClr>
                </a:solidFill>
              </a:rPr>
              <a:t>Od 1. 1. 2026 je účinná novela zákona </a:t>
            </a:r>
            <a:r>
              <a:rPr lang="cs-CZ" sz="1600" b="1" dirty="0">
                <a:solidFill>
                  <a:schemeClr val="tx1">
                    <a:lumMod val="50000"/>
                  </a:schemeClr>
                </a:solidFill>
              </a:rPr>
              <a:t>č. 373/2011 Sb., </a:t>
            </a:r>
            <a:r>
              <a:rPr lang="cs-CZ" sz="1600" dirty="0">
                <a:solidFill>
                  <a:schemeClr val="tx1">
                    <a:lumMod val="50000"/>
                  </a:schemeClr>
                </a:solidFill>
              </a:rPr>
              <a:t>o specifických zdravotních službách (č. 290/2025 Sb.).</a:t>
            </a:r>
            <a:endParaRPr lang="cs-CZ" sz="1600" dirty="0">
              <a:solidFill>
                <a:schemeClr val="tx1">
                  <a:lumMod val="50000"/>
                </a:schemeClr>
              </a:solidFill>
            </a:endParaRPr>
          </a:p>
          <a:p>
            <a:pPr marL="342900" lvl="0" indent="-342900" fontAlgn="t"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chemeClr val="tx1">
                    <a:lumMod val="50000"/>
                  </a:schemeClr>
                </a:solidFill>
              </a:rPr>
              <a:t>Novela umožnila </a:t>
            </a:r>
            <a:r>
              <a:rPr lang="cs-CZ" sz="1600" b="1" dirty="0">
                <a:solidFill>
                  <a:schemeClr val="tx1">
                    <a:lumMod val="50000"/>
                  </a:schemeClr>
                </a:solidFill>
              </a:rPr>
              <a:t>souběžné posuzování zdravotní způsobilosti ke vzdělávání a k praktickému vyučování</a:t>
            </a:r>
            <a:r>
              <a:rPr lang="cs-CZ" sz="1600" dirty="0">
                <a:solidFill>
                  <a:schemeClr val="tx1">
                    <a:lumMod val="50000"/>
                  </a:schemeClr>
                </a:solidFill>
              </a:rPr>
              <a:t>.</a:t>
            </a:r>
            <a:endParaRPr lang="cs-CZ" sz="1600" dirty="0">
              <a:solidFill>
                <a:schemeClr val="tx1">
                  <a:lumMod val="50000"/>
                </a:schemeClr>
              </a:solidFill>
            </a:endParaRPr>
          </a:p>
          <a:p>
            <a:pPr marL="342900" lvl="0" indent="-342900" fontAlgn="t"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chemeClr val="tx1">
                    <a:lumMod val="50000"/>
                  </a:schemeClr>
                </a:solidFill>
              </a:rPr>
              <a:t>Očekávaným přínosem je snížení administrativní, časové i finanční zátěže pro školy, lékaře, studenty i zaměstnavatele.</a:t>
            </a:r>
            <a:endParaRPr lang="cs-CZ" sz="1600" dirty="0">
              <a:solidFill>
                <a:schemeClr val="tx1">
                  <a:lumMod val="50000"/>
                </a:schemeClr>
              </a:solidFill>
            </a:endParaRPr>
          </a:p>
          <a:p>
            <a:pPr fontAlgn="t">
              <a:buNone/>
            </a:pPr>
            <a:r>
              <a:rPr lang="cs-CZ" sz="1600" b="1" dirty="0">
                <a:solidFill>
                  <a:schemeClr val="tx1">
                    <a:lumMod val="50000"/>
                  </a:schemeClr>
                </a:solidFill>
              </a:rPr>
              <a:t>Revize zdravotních kontraindikací ke vzdělávání</a:t>
            </a:r>
            <a:endParaRPr lang="cs-CZ" sz="1600" b="1" dirty="0">
              <a:solidFill>
                <a:schemeClr val="tx1">
                  <a:lumMod val="50000"/>
                </a:schemeClr>
              </a:solidFill>
            </a:endParaRPr>
          </a:p>
          <a:p>
            <a:pPr marL="342900" lvl="0" indent="-342900" fontAlgn="t"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chemeClr val="tx1">
                    <a:lumMod val="50000"/>
                  </a:schemeClr>
                </a:solidFill>
              </a:rPr>
              <a:t>Probíhá příprava novely nařízení vlády </a:t>
            </a:r>
            <a:r>
              <a:rPr lang="cs-CZ" sz="1600" b="1" dirty="0">
                <a:solidFill>
                  <a:schemeClr val="tx1">
                    <a:lumMod val="50000"/>
                  </a:schemeClr>
                </a:solidFill>
              </a:rPr>
              <a:t>č. 211/2010 Sb., </a:t>
            </a:r>
            <a:r>
              <a:rPr lang="cs-CZ" sz="1600" dirty="0">
                <a:solidFill>
                  <a:schemeClr val="tx1">
                    <a:lumMod val="50000"/>
                  </a:schemeClr>
                </a:solidFill>
              </a:rPr>
              <a:t>přílohy č. 2 </a:t>
            </a:r>
            <a:r>
              <a:rPr lang="cs-CZ" sz="1600" b="1" dirty="0">
                <a:solidFill>
                  <a:schemeClr val="tx1">
                    <a:lumMod val="50000"/>
                  </a:schemeClr>
                </a:solidFill>
              </a:rPr>
              <a:t>upravující zdravotní podmínky ke vzděláván</a:t>
            </a:r>
            <a:r>
              <a:rPr lang="cs-CZ" sz="1600" dirty="0">
                <a:solidFill>
                  <a:schemeClr val="tx1">
                    <a:lumMod val="50000"/>
                  </a:schemeClr>
                </a:solidFill>
              </a:rPr>
              <a:t>í.</a:t>
            </a:r>
            <a:endParaRPr lang="cs-CZ" sz="1600" dirty="0">
              <a:solidFill>
                <a:schemeClr val="tx1">
                  <a:lumMod val="50000"/>
                </a:schemeClr>
              </a:solidFill>
            </a:endParaRPr>
          </a:p>
          <a:p>
            <a:pPr marL="342900" lvl="0" indent="-342900" fontAlgn="t"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chemeClr val="tx1">
                    <a:lumMod val="50000"/>
                  </a:schemeClr>
                </a:solidFill>
              </a:rPr>
              <a:t>Posuzovány jsou dvě varianty: </a:t>
            </a:r>
            <a:endParaRPr lang="cs-CZ" sz="1600" dirty="0">
              <a:solidFill>
                <a:schemeClr val="tx1">
                  <a:lumMod val="50000"/>
                </a:schemeClr>
              </a:solidFill>
            </a:endParaRPr>
          </a:p>
          <a:p>
            <a:pPr marL="742950" lvl="1" indent="-285750" fontAlgn="t"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chemeClr val="tx1">
                    <a:lumMod val="50000"/>
                  </a:schemeClr>
                </a:solidFill>
              </a:rPr>
              <a:t>zachování systému podle skupin onemocnění,</a:t>
            </a:r>
            <a:endParaRPr lang="cs-CZ" sz="1600" dirty="0">
              <a:solidFill>
                <a:schemeClr val="tx1">
                  <a:lumMod val="50000"/>
                </a:schemeClr>
              </a:solidFill>
            </a:endParaRPr>
          </a:p>
          <a:p>
            <a:pPr marL="742950" lvl="1" indent="-285750" fontAlgn="t"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chemeClr val="tx1">
                    <a:lumMod val="50000"/>
                  </a:schemeClr>
                </a:solidFill>
              </a:rPr>
              <a:t>posuzování podle funkčních schopností a rizikových faktorů daného oboru.</a:t>
            </a:r>
            <a:endParaRPr lang="cs-CZ" sz="1600" dirty="0">
              <a:solidFill>
                <a:schemeClr val="tx1">
                  <a:lumMod val="50000"/>
                </a:schemeClr>
              </a:solidFill>
            </a:endParaRPr>
          </a:p>
          <a:p>
            <a:pPr fontAlgn="t">
              <a:buNone/>
            </a:pPr>
            <a:r>
              <a:rPr lang="cs-CZ" sz="1600" b="1" dirty="0">
                <a:solidFill>
                  <a:schemeClr val="tx1">
                    <a:lumMod val="50000"/>
                  </a:schemeClr>
                </a:solidFill>
              </a:rPr>
              <a:t>Hlavní směr změn</a:t>
            </a:r>
            <a:endParaRPr lang="cs-CZ" sz="1600" b="1" dirty="0">
              <a:solidFill>
                <a:schemeClr val="tx1">
                  <a:lumMod val="50000"/>
                </a:schemeClr>
              </a:solidFill>
            </a:endParaRPr>
          </a:p>
          <a:p>
            <a:pPr marL="342900" lvl="0" indent="-342900" fontAlgn="t"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chemeClr val="tx1">
                    <a:lumMod val="50000"/>
                  </a:schemeClr>
                </a:solidFill>
              </a:rPr>
              <a:t>Podpora individuálního posuzování zdravotního stavu uchazeče.</a:t>
            </a:r>
            <a:endParaRPr lang="cs-CZ" sz="1600" dirty="0">
              <a:solidFill>
                <a:schemeClr val="tx1">
                  <a:lumMod val="50000"/>
                </a:schemeClr>
              </a:solidFill>
            </a:endParaRPr>
          </a:p>
          <a:p>
            <a:pPr marL="342900" lvl="0" indent="-342900" fontAlgn="t"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chemeClr val="tx1">
                    <a:lumMod val="50000"/>
                  </a:schemeClr>
                </a:solidFill>
              </a:rPr>
              <a:t>Větší důraz na skutečné funkční schopnosti a požadavky konkrétního oboru vzdělání.</a:t>
            </a:r>
            <a:endParaRPr lang="cs-CZ" sz="1600" dirty="0">
              <a:solidFill>
                <a:schemeClr val="tx1">
                  <a:lumMod val="50000"/>
                </a:schemeClr>
              </a:solidFill>
            </a:endParaRPr>
          </a:p>
          <a:p>
            <a:pPr marL="342900" lvl="0" indent="-342900" fontAlgn="t"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chemeClr val="tx1">
                    <a:lumMod val="50000"/>
                  </a:schemeClr>
                </a:solidFill>
              </a:rPr>
              <a:t>Současně zachování přehlednosti a použitelnosti systému pro posuzující lékaře.</a:t>
            </a:r>
            <a:endParaRPr lang="cs-CZ" sz="16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" cy="1"/>
          <a:chOff x="0" y="0"/>
          <a:chExt cx="1" cy="1"/>
        </a:xfrm>
      </p:grpSpPr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8625" y="6538912"/>
            <a:ext cx="247650" cy="171450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428625" y="226338"/>
            <a:ext cx="11334750" cy="430887"/>
          </a:xfrm>
          <a:prstGeom prst="rect">
            <a:avLst/>
          </a:prstGeom>
          <a:noFill/>
        </p:spPr>
        <p:txBody>
          <a:bodyPr wrap="square" lIns="0" tIns="0" rIns="0" bIns="0" anchor="b">
            <a:spAutoFit/>
          </a:bodyPr>
          <a:lstStyle/>
          <a:p>
            <a:r>
              <a:rPr lang="cs-CZ" sz="28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Metodická podpora pro školy k AI - MŠMT</a:t>
            </a:r>
            <a:endParaRPr lang="cs-CZ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5" name="Skupina 34"/>
          <p:cNvGrpSpPr/>
          <p:nvPr/>
        </p:nvGrpSpPr>
        <p:grpSpPr>
          <a:xfrm>
            <a:off x="0" y="6384924"/>
            <a:ext cx="12192000" cy="476250"/>
            <a:chOff x="0" y="6381750"/>
            <a:chExt cx="12192000" cy="476250"/>
          </a:xfrm>
        </p:grpSpPr>
        <p:pic>
          <p:nvPicPr>
            <p:cNvPr id="36" name="Picture 8" descr="image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6381750"/>
              <a:ext cx="12192000" cy="476250"/>
            </a:xfrm>
            <a:prstGeom prst="rect">
              <a:avLst/>
            </a:prstGeom>
          </p:spPr>
        </p:pic>
        <p:sp>
          <p:nvSpPr>
            <p:cNvPr id="37" name="TextBox 10"/>
            <p:cNvSpPr txBox="1"/>
            <p:nvPr/>
          </p:nvSpPr>
          <p:spPr>
            <a:xfrm>
              <a:off x="10201275" y="6439972"/>
              <a:ext cx="1562100" cy="369332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spAutoFit/>
            </a:bodyPr>
            <a:lstStyle/>
            <a:p>
              <a:pPr algn="l"/>
              <a:r>
                <a:rPr sz="1200" b="1" i="0" u="none">
                  <a:solidFill>
                    <a:srgbClr val="0B2545"/>
                  </a:solidFill>
                  <a:latin typeface="Lato"/>
                </a:rPr>
                <a:t>MMT ČR | </a:t>
              </a:r>
              <a:r>
                <a:rPr sz="1200" b="1" i="0" u="none" err="1">
                  <a:solidFill>
                    <a:srgbClr val="0B2545"/>
                  </a:solidFill>
                  <a:latin typeface="Lato"/>
                </a:rPr>
                <a:t>Zdroj</a:t>
              </a:r>
              <a:r>
                <a:rPr sz="1200" b="1" i="0" u="none">
                  <a:solidFill>
                    <a:srgbClr val="0B2545"/>
                  </a:solidFill>
                  <a:latin typeface="Lato"/>
                </a:rPr>
                <a:t> </a:t>
              </a:r>
              <a:r>
                <a:rPr sz="1200" b="1" i="0" u="none" err="1">
                  <a:solidFill>
                    <a:srgbClr val="0B2545"/>
                  </a:solidFill>
                  <a:latin typeface="Lato"/>
                </a:rPr>
                <a:t>dat</a:t>
              </a:r>
              <a:r>
                <a:rPr sz="1200" b="1" i="0" u="none">
                  <a:solidFill>
                    <a:srgbClr val="0B2545"/>
                  </a:solidFill>
                  <a:latin typeface="Lato"/>
                </a:rPr>
                <a:t>: MŠMT</a:t>
              </a:r>
              <a:endParaRPr sz="1200" b="1" i="0" u="none">
                <a:solidFill>
                  <a:srgbClr val="0B2545"/>
                </a:solidFill>
                <a:latin typeface="Lato"/>
              </a:endParaRPr>
            </a:p>
          </p:txBody>
        </p:sp>
      </p:grpSp>
      <p:pic>
        <p:nvPicPr>
          <p:cNvPr id="39" name="Obrázek 38" descr="Obsah obrázku text, Písmo, snímek obrazovky, řada/pruh"/>
          <p:cNvPicPr>
            <a:picLocks noChangeAspect="1"/>
          </p:cNvPicPr>
          <p:nvPr/>
        </p:nvPicPr>
        <p:blipFill>
          <a:blip r:embed="rId3"/>
          <a:srcRect t="20430" r="27140" b="17567"/>
          <a:stretch>
            <a:fillRect/>
          </a:stretch>
        </p:blipFill>
        <p:spPr>
          <a:xfrm>
            <a:off x="1319028" y="5355700"/>
            <a:ext cx="8882969" cy="944924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439289" y="952226"/>
            <a:ext cx="10842285" cy="6210611"/>
          </a:xfrm>
          <a:prstGeom prst="rect">
            <a:avLst/>
          </a:prstGeom>
          <a:noFill/>
        </p:spPr>
        <p:txBody>
          <a:bodyPr wrap="square" lIns="73152" tIns="0" rIns="36576" bIns="0" anchor="t">
            <a:spAutoFit/>
          </a:bodyPr>
          <a:lstStyle/>
          <a:p>
            <a:pPr marL="285750" indent="-285750">
              <a:spcAft>
                <a:spcPts val="2000"/>
              </a:spcAft>
              <a:buFont typeface="Arial,Sans-Serif"/>
              <a:buChar char="•"/>
              <a:defRPr sz="1700">
                <a:solidFill>
                  <a:srgbClr val="1E293B"/>
                </a:solidFill>
                <a:latin typeface="Arial" panose="020B0604020202020204"/>
              </a:defRPr>
            </a:pPr>
            <a:r>
              <a:rPr lang="cs-CZ" sz="2400" b="1" dirty="0"/>
              <a:t>MŠMT připravuje Strategii AI ve vzdělávání</a:t>
            </a:r>
            <a:r>
              <a:rPr lang="cs-CZ" sz="2400" dirty="0"/>
              <a:t> do konce roku 2026:</a:t>
            </a:r>
            <a:endParaRPr lang="cs-CZ" sz="2400" dirty="0">
              <a:solidFill>
                <a:srgbClr val="1E293B"/>
              </a:solidFill>
              <a:cs typeface="Arial" panose="020B0604020202020204"/>
            </a:endParaRPr>
          </a:p>
          <a:p>
            <a:pPr marL="800100" lvl="1" indent="-342900">
              <a:spcAft>
                <a:spcPts val="1600"/>
              </a:spcAft>
              <a:buFont typeface="Wingdings" panose="05000000000000000000"/>
              <a:buChar char="ü"/>
              <a:defRPr sz="1700">
                <a:solidFill>
                  <a:srgbClr val="1E293B"/>
                </a:solidFill>
                <a:latin typeface="Arial" panose="020B0604020202020204"/>
              </a:defRPr>
            </a:pPr>
            <a:r>
              <a:rPr lang="cs-CZ" sz="2400" b="1" dirty="0"/>
              <a:t>Připravuje podmínky</a:t>
            </a:r>
            <a:r>
              <a:rPr lang="cs-CZ" sz="2400" dirty="0"/>
              <a:t> pro efektivní a odpovědné začleňování AI do vzdělávacího procesu.</a:t>
            </a:r>
            <a:endParaRPr lang="cs-CZ" sz="2400" dirty="0">
              <a:solidFill>
                <a:srgbClr val="000000"/>
              </a:solidFill>
              <a:cs typeface="Arial" panose="020B0604020202020204"/>
            </a:endParaRPr>
          </a:p>
          <a:p>
            <a:pPr marL="800100" lvl="1" indent="-342900">
              <a:spcAft>
                <a:spcPts val="1600"/>
              </a:spcAft>
              <a:buFont typeface="Wingdings" panose="05000000000000000000"/>
              <a:buChar char="ü"/>
              <a:defRPr sz="1700">
                <a:solidFill>
                  <a:srgbClr val="1E293B"/>
                </a:solidFill>
                <a:latin typeface="Arial" panose="020B0604020202020204"/>
              </a:defRPr>
            </a:pPr>
            <a:r>
              <a:rPr lang="cs-CZ" sz="2400" b="1" dirty="0"/>
              <a:t>Prosazuje bezpečné, odpovědné, etické a transparentní</a:t>
            </a:r>
            <a:r>
              <a:rPr lang="cs-CZ" sz="2400" dirty="0"/>
              <a:t>  využívání AI v souladu s platnou legislativou.  </a:t>
            </a:r>
            <a:endParaRPr lang="cs-CZ" sz="2400" dirty="0">
              <a:cs typeface="Arial" panose="020B0604020202020204"/>
            </a:endParaRPr>
          </a:p>
          <a:p>
            <a:pPr marL="800100" lvl="1" indent="-342900">
              <a:spcAft>
                <a:spcPts val="1600"/>
              </a:spcAft>
              <a:buFont typeface="Wingdings" panose="05000000000000000000"/>
              <a:buChar char="ü"/>
              <a:defRPr sz="1700">
                <a:solidFill>
                  <a:srgbClr val="1E293B"/>
                </a:solidFill>
                <a:latin typeface="Arial" panose="020B0604020202020204"/>
              </a:defRPr>
            </a:pPr>
            <a:r>
              <a:rPr lang="cs-CZ" sz="2400" b="1" dirty="0">
                <a:cs typeface="Arial" panose="020B0604020202020204"/>
              </a:rPr>
              <a:t>Poskytuje školám oporu při orientaci v příležitostech i rizicích</a:t>
            </a:r>
            <a:r>
              <a:rPr lang="cs-CZ" sz="2400" dirty="0">
                <a:cs typeface="Arial" panose="020B0604020202020204"/>
              </a:rPr>
              <a:t> spojených s využíváním AI. </a:t>
            </a:r>
            <a:endParaRPr lang="cs-CZ" sz="2400" dirty="0">
              <a:solidFill>
                <a:srgbClr val="000000"/>
              </a:solidFill>
              <a:cs typeface="Arial" panose="020B0604020202020204"/>
            </a:endParaRPr>
          </a:p>
          <a:p>
            <a:pPr marL="800100" lvl="1" indent="-342900">
              <a:spcAft>
                <a:spcPts val="1600"/>
              </a:spcAft>
              <a:buFont typeface="Wingdings" panose="05000000000000000000"/>
              <a:buChar char="ü"/>
              <a:defRPr sz="1700">
                <a:solidFill>
                  <a:srgbClr val="1E293B"/>
                </a:solidFill>
                <a:latin typeface="Arial" panose="020B0604020202020204"/>
              </a:defRPr>
            </a:pPr>
            <a:r>
              <a:rPr lang="cs-CZ" sz="2400" b="1" dirty="0">
                <a:cs typeface="Arial" panose="020B0604020202020204"/>
              </a:rPr>
              <a:t>Podporuje rozvoj</a:t>
            </a:r>
            <a:r>
              <a:rPr lang="cs-CZ" sz="2400" dirty="0">
                <a:cs typeface="Arial" panose="020B0604020202020204"/>
              </a:rPr>
              <a:t> digitálních kompetencí souvisejících  se smysluplným využíváním AI ve vzdělávání.</a:t>
            </a:r>
            <a:endParaRPr lang="cs-CZ" sz="2400" dirty="0">
              <a:solidFill>
                <a:srgbClr val="000000"/>
              </a:solidFill>
              <a:cs typeface="Arial" panose="020B0604020202020204"/>
            </a:endParaRPr>
          </a:p>
          <a:p>
            <a:pPr marL="742950" lvl="1" indent="-285750">
              <a:spcAft>
                <a:spcPts val="2000"/>
              </a:spcAft>
              <a:buFont typeface="Wingdings" panose="05000000000000000000"/>
              <a:buChar char="ü"/>
              <a:defRPr sz="1700">
                <a:solidFill>
                  <a:srgbClr val="1E293B"/>
                </a:solidFill>
                <a:latin typeface="Arial" panose="020B0604020202020204"/>
              </a:defRPr>
            </a:pPr>
            <a:endParaRPr lang="cs-CZ" sz="2400" dirty="0">
              <a:cs typeface="Arial" panose="020B0604020202020204"/>
            </a:endParaRPr>
          </a:p>
          <a:p>
            <a:pPr marL="742950" lvl="1" indent="-285750">
              <a:spcAft>
                <a:spcPts val="2000"/>
              </a:spcAft>
              <a:buFont typeface="Wingdings" panose="05000000000000000000"/>
              <a:buChar char="ü"/>
              <a:defRPr sz="1700">
                <a:solidFill>
                  <a:srgbClr val="1E293B"/>
                </a:solidFill>
                <a:latin typeface="Arial" panose="020B0604020202020204"/>
              </a:defRPr>
            </a:pPr>
            <a:endParaRPr lang="cs-CZ" sz="2400" dirty="0">
              <a:cs typeface="Arial" panose="020B0604020202020204"/>
            </a:endParaRPr>
          </a:p>
          <a:p>
            <a:pPr marL="342900" indent="-342900">
              <a:lnSpc>
                <a:spcPct val="102000"/>
              </a:lnSpc>
              <a:spcAft>
                <a:spcPts val="2000"/>
              </a:spcAft>
              <a:buFont typeface="Arial" panose="020B0604020202020204"/>
              <a:buChar char="•"/>
              <a:defRPr sz="1700">
                <a:solidFill>
                  <a:srgbClr val="1E293B"/>
                </a:solidFill>
                <a:latin typeface="Arial" panose="020B0604020202020204"/>
              </a:defRPr>
            </a:pPr>
            <a:endParaRPr lang="en-US" sz="2400" dirty="0"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" cy="1"/>
          <a:chOff x="0" y="0"/>
          <a:chExt cx="1" cy="1"/>
        </a:xfrm>
      </p:grpSpPr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8625" y="6538912"/>
            <a:ext cx="247650" cy="171450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428625" y="226338"/>
            <a:ext cx="11334750" cy="430887"/>
          </a:xfrm>
          <a:prstGeom prst="rect">
            <a:avLst/>
          </a:prstGeom>
          <a:noFill/>
        </p:spPr>
        <p:txBody>
          <a:bodyPr wrap="square" lIns="0" tIns="0" rIns="0" bIns="0" anchor="b">
            <a:spAutoFit/>
          </a:bodyPr>
          <a:lstStyle/>
          <a:p>
            <a:r>
              <a:rPr lang="cs-CZ" sz="28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Metodická podpora pro školy k AI - NPI ČR</a:t>
            </a:r>
            <a:endParaRPr lang="cs-CZ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5" name="Skupina 34"/>
          <p:cNvGrpSpPr/>
          <p:nvPr/>
        </p:nvGrpSpPr>
        <p:grpSpPr>
          <a:xfrm>
            <a:off x="0" y="6384924"/>
            <a:ext cx="12192000" cy="476250"/>
            <a:chOff x="0" y="6381750"/>
            <a:chExt cx="12192000" cy="476250"/>
          </a:xfrm>
        </p:grpSpPr>
        <p:pic>
          <p:nvPicPr>
            <p:cNvPr id="36" name="Picture 8" descr="image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6381750"/>
              <a:ext cx="12192000" cy="476250"/>
            </a:xfrm>
            <a:prstGeom prst="rect">
              <a:avLst/>
            </a:prstGeom>
          </p:spPr>
        </p:pic>
        <p:sp>
          <p:nvSpPr>
            <p:cNvPr id="37" name="TextBox 10"/>
            <p:cNvSpPr txBox="1"/>
            <p:nvPr/>
          </p:nvSpPr>
          <p:spPr>
            <a:xfrm>
              <a:off x="10201275" y="6439972"/>
              <a:ext cx="1562100" cy="369332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spAutoFit/>
            </a:bodyPr>
            <a:lstStyle/>
            <a:p>
              <a:pPr algn="l"/>
              <a:r>
                <a:rPr sz="1200" b="1" i="0" u="none">
                  <a:solidFill>
                    <a:srgbClr val="0B2545"/>
                  </a:solidFill>
                  <a:latin typeface="Lato"/>
                </a:rPr>
                <a:t>MMT ČR | </a:t>
              </a:r>
              <a:r>
                <a:rPr sz="1200" b="1" i="0" u="none" err="1">
                  <a:solidFill>
                    <a:srgbClr val="0B2545"/>
                  </a:solidFill>
                  <a:latin typeface="Lato"/>
                </a:rPr>
                <a:t>Zdroj</a:t>
              </a:r>
              <a:r>
                <a:rPr sz="1200" b="1" i="0" u="none">
                  <a:solidFill>
                    <a:srgbClr val="0B2545"/>
                  </a:solidFill>
                  <a:latin typeface="Lato"/>
                </a:rPr>
                <a:t> </a:t>
              </a:r>
              <a:r>
                <a:rPr sz="1200" b="1" i="0" u="none" err="1">
                  <a:solidFill>
                    <a:srgbClr val="0B2545"/>
                  </a:solidFill>
                  <a:latin typeface="Lato"/>
                </a:rPr>
                <a:t>dat</a:t>
              </a:r>
              <a:r>
                <a:rPr sz="1200" b="1" i="0" u="none">
                  <a:solidFill>
                    <a:srgbClr val="0B2545"/>
                  </a:solidFill>
                  <a:latin typeface="Lato"/>
                </a:rPr>
                <a:t>: MŠMT</a:t>
              </a:r>
              <a:endParaRPr sz="1200" b="1" i="0" u="none">
                <a:solidFill>
                  <a:srgbClr val="0B2545"/>
                </a:solidFill>
                <a:latin typeface="Lato"/>
              </a:endParaRPr>
            </a:p>
          </p:txBody>
        </p:sp>
      </p:grpSp>
      <p:pic>
        <p:nvPicPr>
          <p:cNvPr id="39" name="Obrázek 38" descr="Obsah obrázku text, Písmo, snímek obrazovky, řada/pruh"/>
          <p:cNvPicPr>
            <a:picLocks noChangeAspect="1"/>
          </p:cNvPicPr>
          <p:nvPr/>
        </p:nvPicPr>
        <p:blipFill>
          <a:blip r:embed="rId3"/>
          <a:srcRect t="20430" r="27140" b="17567"/>
          <a:stretch>
            <a:fillRect/>
          </a:stretch>
        </p:blipFill>
        <p:spPr>
          <a:xfrm>
            <a:off x="1319028" y="5355700"/>
            <a:ext cx="8882969" cy="944924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4"/>
          <a:srcRect r="151" b="48661"/>
          <a:stretch>
            <a:fillRect/>
          </a:stretch>
        </p:blipFill>
        <p:spPr>
          <a:xfrm>
            <a:off x="9422717" y="954325"/>
            <a:ext cx="2347639" cy="1217950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5"/>
          <a:srcRect r="157" b="38967"/>
          <a:stretch>
            <a:fillRect/>
          </a:stretch>
        </p:blipFill>
        <p:spPr>
          <a:xfrm>
            <a:off x="9327468" y="2351324"/>
            <a:ext cx="2347647" cy="1461530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6"/>
          <a:srcRect t="277" r="151" b="45045"/>
          <a:stretch>
            <a:fillRect/>
          </a:stretch>
        </p:blipFill>
        <p:spPr>
          <a:xfrm>
            <a:off x="9327465" y="3949407"/>
            <a:ext cx="2348888" cy="1282442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439289" y="952226"/>
            <a:ext cx="8884368" cy="4135684"/>
          </a:xfrm>
          <a:prstGeom prst="rect">
            <a:avLst/>
          </a:prstGeom>
          <a:noFill/>
        </p:spPr>
        <p:txBody>
          <a:bodyPr wrap="square" lIns="73152" tIns="0" rIns="36576" bIns="0" anchor="t">
            <a:spAutoFit/>
          </a:bodyPr>
          <a:lstStyle/>
          <a:p>
            <a:pPr marL="342900" indent="-342900">
              <a:lnSpc>
                <a:spcPct val="102000"/>
              </a:lnSpc>
              <a:spcAft>
                <a:spcPts val="2000"/>
              </a:spcAft>
              <a:buFont typeface="Arial" panose="020B0604020202020204"/>
              <a:buChar char="•"/>
              <a:defRPr sz="1700">
                <a:solidFill>
                  <a:srgbClr val="1E293B"/>
                </a:solidFill>
                <a:latin typeface="Arial" panose="020B0604020202020204"/>
              </a:defRPr>
            </a:pPr>
            <a:r>
              <a:rPr lang="en-US" sz="2400" b="1" dirty="0"/>
              <a:t>J</a:t>
            </a:r>
            <a:r>
              <a:rPr lang="cs-CZ" sz="2400" b="1" dirty="0" err="1"/>
              <a:t>ak</a:t>
            </a:r>
            <a:r>
              <a:rPr lang="cs-CZ" sz="2400" b="1" dirty="0"/>
              <a:t> na AI ve škole:</a:t>
            </a:r>
            <a:r>
              <a:rPr lang="cs-CZ" sz="2400" dirty="0"/>
              <a:t> poskytuje školám doporučení pro smysluplné, bezpečné a odpovědné využívání AI na ZŠ a SŠ </a:t>
            </a:r>
            <a:r>
              <a:rPr lang="cs-CZ" sz="2400"/>
              <a:t>určená zvlášť pro ředitele, učitele, žáky i rodiče. </a:t>
            </a:r>
            <a:endParaRPr lang="cs-CZ" sz="2400">
              <a:cs typeface="Arial" panose="020B0604020202020204"/>
            </a:endParaRPr>
          </a:p>
          <a:p>
            <a:pPr marL="342900" indent="-342900">
              <a:lnSpc>
                <a:spcPct val="102000"/>
              </a:lnSpc>
              <a:spcAft>
                <a:spcPts val="2000"/>
              </a:spcAft>
              <a:buFont typeface="Arial" panose="020B0604020202020204"/>
              <a:buChar char="•"/>
              <a:defRPr sz="1700">
                <a:solidFill>
                  <a:srgbClr val="1E293B"/>
                </a:solidFill>
                <a:latin typeface="Arial" panose="020B0604020202020204"/>
              </a:defRPr>
            </a:pPr>
            <a:r>
              <a:rPr lang="cs-CZ" sz="2400" b="1" dirty="0"/>
              <a:t>4 kroky ke smysluplnému učení s AI na 2. stupně ZŠ a SŠ:</a:t>
            </a:r>
            <a:r>
              <a:rPr lang="cs-CZ" sz="2400" dirty="0"/>
              <a:t> </a:t>
            </a:r>
            <a:r>
              <a:rPr lang="cs-CZ" sz="2400"/>
              <a:t>obsahuje doporučení a materiály využitelné při zavádění AI.</a:t>
            </a:r>
            <a:endParaRPr lang="cs-CZ" sz="2400">
              <a:cs typeface="Arial" panose="020B0604020202020204"/>
            </a:endParaRPr>
          </a:p>
          <a:p>
            <a:pPr marL="342900" indent="-342900">
              <a:lnSpc>
                <a:spcPct val="102000"/>
              </a:lnSpc>
              <a:spcAft>
                <a:spcPts val="2000"/>
              </a:spcAft>
              <a:buFont typeface="Arial" panose="020B0604020202020204"/>
              <a:buChar char="•"/>
              <a:defRPr sz="1700">
                <a:solidFill>
                  <a:srgbClr val="1E293B"/>
                </a:solidFill>
                <a:latin typeface="Arial" panose="020B0604020202020204"/>
              </a:defRPr>
            </a:pPr>
            <a:r>
              <a:rPr lang="cs-CZ" sz="2400" b="1" dirty="0"/>
              <a:t>Umělá inteligence a právo ve škole:</a:t>
            </a:r>
            <a:r>
              <a:rPr lang="cs-CZ" sz="2400" dirty="0"/>
              <a:t> pomáhá </a:t>
            </a:r>
            <a:r>
              <a:rPr lang="cs-CZ" sz="2400"/>
              <a:t>školám orientovat se v příležitostech i rizicích spojených s AI. </a:t>
            </a:r>
            <a:endParaRPr lang="cs-CZ" sz="2400" b="1">
              <a:cs typeface="Arial" panose="020B0604020202020204"/>
            </a:endParaRPr>
          </a:p>
          <a:p>
            <a:pPr marL="342900" indent="-342900">
              <a:lnSpc>
                <a:spcPct val="102000"/>
              </a:lnSpc>
              <a:spcAft>
                <a:spcPts val="2000"/>
              </a:spcAft>
              <a:buFont typeface="Arial" panose="020B0604020202020204"/>
              <a:buChar char="•"/>
              <a:defRPr sz="1700">
                <a:solidFill>
                  <a:srgbClr val="1E293B"/>
                </a:solidFill>
                <a:latin typeface="Arial" panose="020B0604020202020204"/>
              </a:defRPr>
            </a:pPr>
            <a:r>
              <a:rPr lang="cs-CZ" sz="2400"/>
              <a:t>Aktuální metodické materiály jsou dostupné na portálu </a:t>
            </a:r>
            <a:r>
              <a:rPr lang="cs-CZ" sz="2400" b="1"/>
              <a:t>mojeedu.cz.</a:t>
            </a:r>
            <a:endParaRPr lang="cs-CZ" sz="2400" b="1"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000" y="619932"/>
            <a:ext cx="9900000" cy="594000"/>
          </a:xfrm>
        </p:spPr>
        <p:txBody>
          <a:bodyPr anchor="t">
            <a:normAutofit/>
          </a:bodyPr>
          <a:lstStyle/>
          <a:p>
            <a:r>
              <a:rPr lang="cs-CZ" dirty="0"/>
              <a:t>Co je služba IT Guru?</a:t>
            </a:r>
            <a:endParaRPr lang="cs-CZ" dirty="0"/>
          </a:p>
        </p:txBody>
      </p:sp>
      <p:sp>
        <p:nvSpPr>
          <p:cNvPr id="10" name="Text Placeholder 2"/>
          <p:cNvSpPr>
            <a:spLocks noGrp="1"/>
          </p:cNvSpPr>
          <p:nvPr>
            <p:ph type="body" sz="quarter" idx="14"/>
          </p:nvPr>
        </p:nvSpPr>
        <p:spPr>
          <a:xfrm>
            <a:off x="684000" y="1243809"/>
            <a:ext cx="9900000" cy="772560"/>
          </a:xfrm>
        </p:spPr>
        <p:txBody>
          <a:bodyPr/>
          <a:lstStyle/>
          <a:p>
            <a:r>
              <a:rPr lang="cs-CZ" dirty="0"/>
              <a:t>IT Guru je součástí Středního článku podpory a představuje odbornou službu zaměřenou na podporu škol v oblasti digitalizace a IT infrastruktury.</a:t>
            </a:r>
            <a:endParaRPr lang="cs-CZ" dirty="0"/>
          </a:p>
          <a:p>
            <a:endParaRPr lang="en-US" dirty="0"/>
          </a:p>
        </p:txBody>
      </p:sp>
      <p:sp>
        <p:nvSpPr>
          <p:cNvPr id="3" name="Zástupný text 2"/>
          <p:cNvSpPr>
            <a:spLocks noGrp="1"/>
          </p:cNvSpPr>
          <p:nvPr>
            <p:ph sz="half" idx="2"/>
          </p:nvPr>
        </p:nvSpPr>
        <p:spPr>
          <a:xfrm>
            <a:off x="693599" y="2178184"/>
            <a:ext cx="9899999" cy="3960000"/>
          </a:xfrm>
        </p:spPr>
        <p:txBody>
          <a:bodyPr vert="horz" lIns="0" tIns="0" rIns="0" bIns="0" rtlCol="0" anchor="t">
            <a:normAutofit lnSpcReduction="10000"/>
          </a:bodyPr>
          <a:lstStyle/>
          <a:p>
            <a:pPr marL="342900" indent="-3429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cs-CZ" sz="1600" dirty="0">
                <a:cs typeface="Arial" panose="020B0604020202020204"/>
                <a:hlinkClick r:id="rId1"/>
              </a:rPr>
              <a:t>IT Guru </a:t>
            </a:r>
            <a:r>
              <a:rPr lang="cs-CZ" sz="1600" dirty="0">
                <a:cs typeface="Arial" panose="020B0604020202020204"/>
              </a:rPr>
              <a:t>je síť konzultantů, kteří poskytují individuální podporu mateřským a základním školám při </a:t>
            </a:r>
            <a:r>
              <a:rPr lang="cs-CZ" sz="1600">
                <a:cs typeface="Arial" panose="020B0604020202020204"/>
              </a:rPr>
              <a:t>plánování a rozvoji digitálního prostředí školy. Telefonická a mailová podpora centrálního týmu může být poskytnuta také středním školám.</a:t>
            </a:r>
            <a:endParaRPr lang="cs-CZ" sz="1600" dirty="0">
              <a:cs typeface="Arial" panose="020B0604020202020204"/>
            </a:endParaRPr>
          </a:p>
          <a:p>
            <a:pPr marL="342900" lvl="0" indent="-3429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cs-CZ" sz="1600" dirty="0"/>
          </a:p>
          <a:p>
            <a:pPr marL="342900" lvl="0" indent="-3429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cs-CZ" sz="1600" dirty="0"/>
              <a:t>Pomáhá vedení škol a zřizovatelům zorientovat se v technických, organizačních i strategických otázkách souvisejících s digitalizací školy.</a:t>
            </a:r>
            <a:endParaRPr lang="cs-CZ" sz="1600" dirty="0"/>
          </a:p>
          <a:p>
            <a:pPr marL="0" lvl="0" indent="0">
              <a:spcBef>
                <a:spcPts val="0"/>
              </a:spcBef>
              <a:spcAft>
                <a:spcPts val="0"/>
              </a:spcAft>
            </a:pPr>
            <a:endParaRPr lang="cs-CZ" sz="1600" dirty="0"/>
          </a:p>
          <a:p>
            <a:pPr marL="342900" lvl="0" indent="-3429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cs-CZ" sz="1600" dirty="0"/>
              <a:t>Nejde o servisní službu ani dodávku techniky, ale o podporu, která pomáhá školám dělat informované a dlouhodobě udržitelné rozhodnutí.</a:t>
            </a:r>
            <a:endParaRPr lang="cs-CZ" sz="1600" dirty="0"/>
          </a:p>
          <a:p>
            <a:pPr marL="0" lvl="0" indent="0">
              <a:spcBef>
                <a:spcPts val="0"/>
              </a:spcBef>
              <a:spcAft>
                <a:spcPts val="0"/>
              </a:spcAft>
            </a:pPr>
            <a:endParaRPr lang="cs-CZ" sz="1600" dirty="0"/>
          </a:p>
          <a:p>
            <a:pPr marL="342900" lvl="0" indent="-3429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cs-CZ" sz="1600" dirty="0"/>
              <a:t>S čím může IT Guru školám pomoci?</a:t>
            </a:r>
            <a:endParaRPr lang="cs-CZ" sz="1600" dirty="0"/>
          </a:p>
          <a:p>
            <a:pPr marL="773430" lvl="3" indent="-342900">
              <a:spcAft>
                <a:spcPts val="0"/>
              </a:spcAft>
            </a:pPr>
            <a:r>
              <a:rPr lang="cs-CZ" sz="1500" dirty="0"/>
              <a:t>nákup digitálních technologií (hardware, software),</a:t>
            </a:r>
            <a:endParaRPr lang="cs-CZ" sz="1500" dirty="0"/>
          </a:p>
          <a:p>
            <a:pPr marL="773430" lvl="3" indent="-342900">
              <a:spcAft>
                <a:spcPts val="0"/>
              </a:spcAft>
            </a:pPr>
            <a:r>
              <a:rPr lang="cs-CZ" sz="1500" dirty="0"/>
              <a:t>nastavení digitální infrastruktury, zejm. vnitřní sítě/konektivity,</a:t>
            </a:r>
            <a:endParaRPr lang="cs-CZ" sz="1500" dirty="0"/>
          </a:p>
          <a:p>
            <a:pPr marL="773430" lvl="3" indent="-342900">
              <a:spcAft>
                <a:spcPts val="0"/>
              </a:spcAft>
            </a:pPr>
            <a:r>
              <a:rPr lang="cs-CZ" sz="1500" dirty="0"/>
              <a:t>nastavení efektivní IT správy,</a:t>
            </a:r>
            <a:endParaRPr lang="cs-CZ" sz="1500" dirty="0"/>
          </a:p>
          <a:p>
            <a:pPr marL="773430" lvl="3" indent="-342900">
              <a:spcAft>
                <a:spcPts val="0"/>
              </a:spcAft>
            </a:pPr>
            <a:r>
              <a:rPr lang="cs-CZ" sz="1500" dirty="0"/>
              <a:t>se zabezpečením vnitřní sítě školy,</a:t>
            </a:r>
            <a:endParaRPr lang="cs-CZ" sz="1500" dirty="0"/>
          </a:p>
          <a:p>
            <a:pPr marL="773430" lvl="3" indent="-342900">
              <a:spcAft>
                <a:spcPts val="0"/>
              </a:spcAft>
            </a:pPr>
            <a:r>
              <a:rPr lang="cs-CZ" sz="1500" dirty="0"/>
              <a:t>s přípravou dokumentace pro pořízení vhodných digitálních technologií,</a:t>
            </a:r>
            <a:endParaRPr lang="cs-CZ" sz="1500" dirty="0"/>
          </a:p>
          <a:p>
            <a:pPr marL="773430" lvl="3" indent="-342900">
              <a:spcAft>
                <a:spcPts val="0"/>
              </a:spcAft>
            </a:pPr>
            <a:r>
              <a:rPr lang="cs-CZ" sz="1500" dirty="0"/>
              <a:t>s představením nástrojů pro digitální audit školy.</a:t>
            </a:r>
            <a:endParaRPr lang="cs-CZ" sz="1500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cs-CZ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6"/>
          </p:nvPr>
        </p:nvSpPr>
        <p:spPr>
          <a:xfrm>
            <a:off x="693600" y="6300000"/>
            <a:ext cx="4680000" cy="365125"/>
          </a:xfrm>
        </p:spPr>
        <p:txBody>
          <a:bodyPr anchor="ctr">
            <a:normAutofit fontScale="62500" lnSpcReduction="20000"/>
          </a:bodyPr>
          <a:lstStyle/>
          <a:p>
            <a:pPr>
              <a:spcAft>
                <a:spcPts val="600"/>
              </a:spcAft>
            </a:pPr>
            <a:r>
              <a:rPr lang="en-GB"/>
              <a:t>Ministerstvo školství, mládeže a tělovýchovy            Střední článek podpory</a:t>
            </a:r>
            <a:endParaRPr lang="en-GB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Výzva poradím se s </a:t>
            </a:r>
            <a:r>
              <a:rPr lang="cs-CZ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Ai</a:t>
            </a:r>
            <a:endParaRPr lang="cs-CZ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body" sz="quarter" idx="10"/>
          </p:nvPr>
        </p:nvSpPr>
        <p:spPr/>
        <p:txBody>
          <a:bodyPr anchor="t">
            <a:noAutofit/>
          </a:bodyPr>
          <a:lstStyle/>
          <a:p>
            <a:pPr>
              <a:spcBef>
                <a:spcPts val="600"/>
              </a:spcBef>
            </a:pP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Vyhlášena 23. června 2026</a:t>
            </a:r>
            <a:endParaRPr lang="cs-CZ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Bef>
                <a:spcPts val="600"/>
              </a:spcBef>
            </a:pP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Termín ukončení příjmu žádostí: 30. prosince 2026 do 14:00</a:t>
            </a:r>
            <a:endParaRPr lang="cs-CZ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Bef>
                <a:spcPts val="600"/>
              </a:spcBef>
            </a:pP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Cílem výzvy je integrace AI do vzdělávací praxe MŠ, ZŠ a SŠ</a:t>
            </a:r>
            <a:endParaRPr lang="cs-CZ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Bef>
                <a:spcPts val="600"/>
              </a:spcBef>
            </a:pP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Aktivity zaměřené na síťování škol v oblasti předávání příkladů dobré praxe pro pedagogické pracovníky i vedení školy</a:t>
            </a:r>
            <a:endParaRPr lang="cs-CZ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Bef>
                <a:spcPts val="600"/>
              </a:spcBef>
            </a:pP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Alokace výzvy: 300 mil. Kč, projekty: 2 – 15 mil. Kč</a:t>
            </a:r>
            <a:endParaRPr lang="cs-CZ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Informace k výzvě: </a:t>
            </a: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1" tooltip="https://opjak.cz/vyzvy/vyzva-c-02_26_048-poradim-se-s-ai/#zakladni-informace"/>
              </a:rPr>
              <a:t>https://opjak.cz/vyzvy/vyzva-c-02_26_048-poradim-se-s-ai/#zakladni-informace</a:t>
            </a:r>
            <a:endParaRPr lang="cs-CZ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Dotazy možné zasílat na: aivyzva@msmt.gov.cz</a:t>
            </a:r>
            <a:endParaRPr lang="cs-CZ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spcBef>
                <a:spcPts val="600"/>
              </a:spcBef>
              <a:buNone/>
            </a:pPr>
            <a:endParaRPr lang="cs-CZ" sz="2400" dirty="0"/>
          </a:p>
          <a:p>
            <a:pPr>
              <a:spcBef>
                <a:spcPts val="600"/>
              </a:spcBef>
            </a:pPr>
            <a:endParaRPr lang="cs-CZ" sz="2200" b="1" dirty="0">
              <a:solidFill>
                <a:srgbClr val="173070"/>
              </a:solidFill>
            </a:endParaRPr>
          </a:p>
          <a:p>
            <a:endParaRPr lang="cs-CZ" sz="2200" dirty="0">
              <a:solidFill>
                <a:srgbClr val="17307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000" y="507454"/>
            <a:ext cx="10313514" cy="1074397"/>
          </a:xfrm>
        </p:spPr>
        <p:txBody>
          <a:bodyPr/>
          <a:lstStyle/>
          <a:p>
            <a:r>
              <a:rPr lang="cs-CZ" dirty="0"/>
              <a:t>Střední článek podpory a podpora SŠ</a:t>
            </a:r>
            <a:endParaRPr lang="cs-CZ" dirty="0"/>
          </a:p>
        </p:txBody>
      </p:sp>
      <p:sp>
        <p:nvSpPr>
          <p:cNvPr id="3" name="Zástupný text 2"/>
          <p:cNvSpPr>
            <a:spLocks noGrp="1"/>
          </p:cNvSpPr>
          <p:nvPr>
            <p:ph type="body" sz="quarter" idx="14"/>
          </p:nvPr>
        </p:nvSpPr>
        <p:spPr>
          <a:xfrm>
            <a:off x="684000" y="1141103"/>
            <a:ext cx="10387866" cy="931174"/>
          </a:xfrm>
        </p:spPr>
        <p:txBody>
          <a:bodyPr/>
          <a:lstStyle/>
          <a:p>
            <a:r>
              <a:rPr lang="cs-CZ" dirty="0"/>
              <a:t>Centrální tým SČ zajišťuje plošnou metodickou podporu a informovanost pro vedení všech SŠ prostřednictvím metodických materiálů, portálu </a:t>
            </a:r>
            <a:r>
              <a:rPr lang="cs-CZ" dirty="0">
                <a:hlinkClick r:id="rId1"/>
              </a:rPr>
              <a:t>Edu.gov.cz</a:t>
            </a:r>
            <a:r>
              <a:rPr lang="cs-CZ" dirty="0"/>
              <a:t>, helpdesku, webinářů či celoplošných akcí.</a:t>
            </a:r>
            <a:endParaRPr lang="cs-CZ" dirty="0"/>
          </a:p>
        </p:txBody>
      </p:sp>
      <p:sp>
        <p:nvSpPr>
          <p:cNvPr id="4" name="Zástupný obsah 3"/>
          <p:cNvSpPr>
            <a:spLocks noGrp="1"/>
          </p:cNvSpPr>
          <p:nvPr>
            <p:ph sz="quarter" idx="15"/>
          </p:nvPr>
        </p:nvSpPr>
        <p:spPr>
          <a:xfrm>
            <a:off x="684000" y="2365363"/>
            <a:ext cx="10387866" cy="3959225"/>
          </a:xfrm>
        </p:spPr>
        <p:txBody>
          <a:bodyPr>
            <a:normAutofit lnSpcReduction="10000"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500" b="1" dirty="0"/>
              <a:t>Centrální helpdesk a konzultace</a:t>
            </a:r>
            <a:endParaRPr lang="cs-CZ" sz="1500" b="1" dirty="0"/>
          </a:p>
          <a:p>
            <a:pPr lvl="1">
              <a:spcAft>
                <a:spcPts val="0"/>
              </a:spcAft>
            </a:pPr>
            <a:r>
              <a:rPr lang="cs-CZ" sz="1500" dirty="0"/>
              <a:t>telefonická a e-mailová podpora pro školy, speciální linka k přijímacímu řízení na SŠ (odbavila již 5718 dotazů).</a:t>
            </a:r>
            <a:endParaRPr lang="cs-CZ" sz="1500" dirty="0"/>
          </a:p>
          <a:p>
            <a:pPr>
              <a:spcBef>
                <a:spcPts val="0"/>
              </a:spcBef>
              <a:spcAft>
                <a:spcPts val="0"/>
              </a:spcAft>
            </a:pPr>
            <a:endParaRPr lang="cs-CZ" sz="1500" b="1" dirty="0">
              <a:latin typeface="+mj-lt"/>
            </a:endParaRP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500" b="1" dirty="0">
                <a:latin typeface="+mj-lt"/>
              </a:rPr>
              <a:t>Odborné webináře pro SŠ</a:t>
            </a:r>
            <a:endParaRPr lang="cs-CZ" sz="1500" b="1" dirty="0">
              <a:latin typeface="+mj-lt"/>
            </a:endParaRPr>
          </a:p>
          <a:p>
            <a:pPr lvl="1">
              <a:spcAft>
                <a:spcPts val="0"/>
              </a:spcAft>
            </a:pPr>
            <a:r>
              <a:rPr lang="cs-CZ" sz="1500" dirty="0">
                <a:latin typeface="+mj-lt"/>
              </a:rPr>
              <a:t>např. webináře k závěrečným zkouškám na SŠ, webinář k řídicí kontrole ve spolupráci s MF.</a:t>
            </a:r>
            <a:endParaRPr lang="cs-CZ" sz="1500" dirty="0">
              <a:latin typeface="+mj-lt"/>
            </a:endParaRPr>
          </a:p>
          <a:p>
            <a:pPr marL="288290" lvl="1" indent="0">
              <a:spcAft>
                <a:spcPts val="0"/>
              </a:spcAft>
              <a:buNone/>
            </a:pPr>
            <a:endParaRPr lang="cs-CZ" sz="1200" dirty="0">
              <a:latin typeface="+mj-lt"/>
            </a:endParaRP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500" b="1" dirty="0">
                <a:latin typeface="+mj-lt"/>
                <a:hlinkClick r:id="rId2"/>
              </a:rPr>
              <a:t>Metodické materiály</a:t>
            </a:r>
            <a:endParaRPr lang="cs-CZ" sz="1500" b="1" dirty="0">
              <a:latin typeface="+mj-lt"/>
            </a:endParaRPr>
          </a:p>
          <a:p>
            <a:pPr lvl="1">
              <a:spcAft>
                <a:spcPts val="0"/>
              </a:spcAft>
            </a:pPr>
            <a:r>
              <a:rPr lang="cs-CZ" sz="1500" dirty="0">
                <a:latin typeface="+mj-lt"/>
              </a:rPr>
              <a:t>např. nahrazování profilových maturitních zkoušek standardizovanými zkouškami, školské rady, pracovněprávní oblast, změny v rejstříku, doplňková činnost či zpřístupňování školních dokumentů online.</a:t>
            </a:r>
            <a:endParaRPr lang="cs-CZ" sz="1500" dirty="0">
              <a:latin typeface="+mj-lt"/>
            </a:endParaRP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endParaRPr lang="cs-CZ" sz="1500" dirty="0">
              <a:latin typeface="+mj-lt"/>
            </a:endParaRP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500" b="1" dirty="0">
                <a:latin typeface="Arial" panose="020B0604020202020204"/>
              </a:rPr>
              <a:t>Pravidelné </a:t>
            </a:r>
            <a:r>
              <a:rPr lang="cs-CZ" sz="1500" b="1" dirty="0" err="1">
                <a:latin typeface="Arial" panose="020B0604020202020204"/>
              </a:rPr>
              <a:t>Infoservisy</a:t>
            </a:r>
            <a:r>
              <a:rPr lang="cs-CZ" sz="1500" b="1" dirty="0">
                <a:latin typeface="Arial" panose="020B0604020202020204"/>
              </a:rPr>
              <a:t> a tematické speciály</a:t>
            </a:r>
            <a:endParaRPr lang="cs-CZ" sz="1500" b="1" dirty="0">
              <a:latin typeface="Arial" panose="020B0604020202020204"/>
            </a:endParaRPr>
          </a:p>
          <a:p>
            <a:pPr lvl="1">
              <a:spcAft>
                <a:spcPts val="0"/>
              </a:spcAft>
            </a:pPr>
            <a:r>
              <a:rPr lang="cs-CZ" sz="1500" dirty="0">
                <a:latin typeface="Arial" panose="020B0604020202020204"/>
              </a:rPr>
              <a:t>např. </a:t>
            </a:r>
            <a:r>
              <a:rPr lang="cs-CZ" sz="1500" u="sng" dirty="0" err="1">
                <a:hlinkClick r:id="rId3"/>
              </a:rPr>
              <a:t>Infoservis</a:t>
            </a:r>
            <a:r>
              <a:rPr lang="cs-CZ" sz="1500" u="sng" dirty="0">
                <a:hlinkClick r:id="rId3"/>
              </a:rPr>
              <a:t> speciál: Novela ŠZ v oblasti SŠ a VOŠ</a:t>
            </a:r>
            <a:r>
              <a:rPr lang="cs-CZ" sz="1500" dirty="0"/>
              <a:t>, </a:t>
            </a:r>
            <a:r>
              <a:rPr lang="cs-CZ" sz="1500" u="sng" dirty="0">
                <a:hlinkClick r:id="rId4"/>
              </a:rPr>
              <a:t>Konkursní řízení</a:t>
            </a:r>
            <a:r>
              <a:rPr lang="cs-CZ" sz="1500" u="sng" dirty="0"/>
              <a:t>.</a:t>
            </a:r>
            <a:endParaRPr lang="cs-CZ" sz="1500" dirty="0">
              <a:latin typeface="Arial" panose="020B0604020202020204"/>
            </a:endParaRP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endParaRPr lang="cs-CZ" sz="1500" dirty="0">
              <a:latin typeface="Arial" panose="020B0604020202020204"/>
            </a:endParaRP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500" b="1" dirty="0">
                <a:hlinkClick r:id="rId5"/>
              </a:rPr>
              <a:t>Odborné panely a konference</a:t>
            </a:r>
            <a:endParaRPr lang="cs-CZ" sz="1500" b="1" dirty="0">
              <a:latin typeface="Arial" panose="020B0604020202020204"/>
            </a:endParaRPr>
          </a:p>
          <a:p>
            <a:pPr lvl="1">
              <a:spcAft>
                <a:spcPts val="0"/>
              </a:spcAft>
            </a:pPr>
            <a:r>
              <a:rPr lang="cs-CZ" sz="1500" dirty="0">
                <a:latin typeface="Arial" panose="020B0604020202020204"/>
              </a:rPr>
              <a:t>např. konference Moderní škola v digitální době: Od infrastruktury k bezpečné AI, odborný panel Předcházení stížnostem ve školství: role komunikace a spolupráce.</a:t>
            </a:r>
            <a:endParaRPr lang="cs-CZ" sz="1500" dirty="0">
              <a:latin typeface="Arial" panose="020B0604020202020204"/>
            </a:endParaRP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endParaRPr lang="cs-CZ" sz="1500" dirty="0">
              <a:latin typeface="+mj-lt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7"/>
          </p:nvPr>
        </p:nvSpPr>
        <p:spPr>
          <a:xfrm>
            <a:off x="594746" y="6349427"/>
            <a:ext cx="46800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54586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Ministerstvo</a:t>
            </a: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54586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 </a:t>
            </a:r>
            <a:r>
              <a:rPr kumimoji="0" lang="en-GB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54586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školství</a:t>
            </a: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54586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, </a:t>
            </a:r>
            <a:r>
              <a:rPr kumimoji="0" lang="en-GB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54586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mládeže</a:t>
            </a: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54586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 a </a:t>
            </a:r>
            <a:r>
              <a:rPr kumimoji="0" lang="en-GB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54586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tělovýchovy</a:t>
            </a: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54586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            Střední článek </a:t>
            </a:r>
            <a:r>
              <a:rPr kumimoji="0" lang="en-GB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54586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podpory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545860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000" y="1714500"/>
            <a:ext cx="9900000" cy="1552575"/>
          </a:xfrm>
        </p:spPr>
        <p:txBody>
          <a:bodyPr>
            <a:normAutofit/>
          </a:bodyPr>
          <a:lstStyle/>
          <a:p>
            <a:pPr algn="ctr"/>
            <a:r>
              <a:rPr lang="cs-CZ" sz="4400" dirty="0"/>
              <a:t>Priority ve vzdělávání 2026–2029+: Od vize k výsledkům</a:t>
            </a:r>
            <a:endParaRPr lang="cs-CZ" sz="44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1" p14:bwMode="auto">
            <p14:nvContentPartPr>
              <p14:cNvPr id="8" name="Rukopis 7"/>
              <p14:cNvContentPartPr/>
              <p14:nvPr/>
            </p14:nvContentPartPr>
            <p14:xfrm>
              <a:off x="3619455" y="2476050"/>
              <a:ext cx="360" cy="360"/>
            </p14:xfrm>
          </p:contentPart>
        </mc:Choice>
        <mc:Fallback xmlns="">
          <p:pic>
            <p:nvPicPr>
              <p:cNvPr id="8" name="Rukopis 7"/>
            </p:nvPicPr>
            <p:blipFill>
              <a:blip r:embed="rId2"/>
            </p:blipFill>
            <p:spPr>
              <a:xfrm>
                <a:off x="3619455" y="2476050"/>
                <a:ext cx="360" cy="360"/>
              </a:xfrm>
              <a:prstGeom prst="rect"/>
            </p:spPr>
          </p:pic>
        </mc:Fallback>
      </mc:AlternateContent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1" p14:bwMode="auto">
            <p14:nvContentPartPr>
              <p14:cNvPr id="8" name="Rukopis 7"/>
              <p14:cNvContentPartPr/>
              <p14:nvPr/>
            </p14:nvContentPartPr>
            <p14:xfrm>
              <a:off x="3619455" y="2476050"/>
              <a:ext cx="360" cy="360"/>
            </p14:xfrm>
          </p:contentPart>
        </mc:Choice>
        <mc:Fallback xmlns="">
          <p:pic>
            <p:nvPicPr>
              <p:cNvPr id="8" name="Rukopis 7"/>
            </p:nvPicPr>
            <p:blipFill>
              <a:blip r:embed="rId2"/>
            </p:blipFill>
            <p:spPr>
              <a:xfrm>
                <a:off x="3619455" y="2476050"/>
                <a:ext cx="360" cy="360"/>
              </a:xfrm>
              <a:prstGeom prst="rect"/>
            </p:spPr>
          </p:pic>
        </mc:Fallback>
      </mc:AlternateContent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5267684" y="533401"/>
            <a:ext cx="5686066" cy="589597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000" b="1" dirty="0"/>
              <a:t>Pět prioritních os:</a:t>
            </a:r>
            <a:endParaRPr lang="cs-CZ" sz="2000" b="1" dirty="0"/>
          </a:p>
          <a:p>
            <a:pPr marL="457200" indent="-457200">
              <a:buAutoNum type="arabicPeriod"/>
            </a:pPr>
            <a:r>
              <a:rPr lang="cs-CZ" sz="2000" b="1" dirty="0"/>
              <a:t>Řízení: </a:t>
            </a:r>
            <a:r>
              <a:rPr lang="cs-CZ" sz="2000" dirty="0"/>
              <a:t>Zaměříme řízení vzdělávacího systému na dosahování definovaných cílů </a:t>
            </a:r>
            <a:br>
              <a:rPr lang="cs-CZ" sz="2000" dirty="0"/>
            </a:br>
            <a:r>
              <a:rPr lang="cs-CZ" sz="2000" dirty="0"/>
              <a:t>a rozhodování založené na datech.</a:t>
            </a:r>
            <a:endParaRPr lang="cs-CZ" sz="2000" dirty="0"/>
          </a:p>
          <a:p>
            <a:pPr marL="457200" indent="-457200">
              <a:buAutoNum type="arabicPeriod"/>
            </a:pPr>
            <a:r>
              <a:rPr lang="cs-CZ" sz="2000" b="1" dirty="0"/>
              <a:t>Učitelé a ředitelé: </a:t>
            </a:r>
            <a:r>
              <a:rPr lang="cs-CZ" sz="2000" dirty="0"/>
              <a:t>Podpoříme rozvoj učitelů, ředitelů a dalších pedagogů v mateřských, základních a středních školách tak, aby dokázali efektivněji naplňovat vzdělávací cíle.</a:t>
            </a:r>
            <a:endParaRPr lang="cs-CZ" sz="2000" dirty="0"/>
          </a:p>
          <a:p>
            <a:pPr marL="457200" indent="-457200">
              <a:buAutoNum type="arabicPeriod"/>
            </a:pPr>
            <a:r>
              <a:rPr lang="cs-CZ" sz="2000" b="1" dirty="0"/>
              <a:t>Podpora potřebných dětí a žáků: </a:t>
            </a:r>
            <a:r>
              <a:rPr lang="cs-CZ" sz="2000" dirty="0"/>
              <a:t>Podpoříme naplňování vzdělávacích možností každého dítěte podle jeho potřeb - ať už z důvodu znevýhodnění, nebo nadání.</a:t>
            </a:r>
            <a:endParaRPr lang="cs-CZ" sz="2000" dirty="0"/>
          </a:p>
          <a:p>
            <a:pPr marL="457200" indent="-457200">
              <a:buAutoNum type="arabicPeriod"/>
            </a:pPr>
            <a:r>
              <a:rPr lang="cs-CZ" sz="2000" b="1" dirty="0"/>
              <a:t>Střední školy: </a:t>
            </a:r>
            <a:r>
              <a:rPr lang="cs-CZ" sz="2000" dirty="0"/>
              <a:t>Zvýšíme kvalitu, dostupnost </a:t>
            </a:r>
            <a:br>
              <a:rPr lang="cs-CZ" sz="2000" dirty="0"/>
            </a:br>
            <a:r>
              <a:rPr lang="cs-CZ" sz="2000" dirty="0"/>
              <a:t>a relevanci středoškolského vzdělán</a:t>
            </a:r>
            <a:endParaRPr lang="cs-CZ" sz="2000" dirty="0"/>
          </a:p>
          <a:p>
            <a:pPr marL="457200" indent="-457200">
              <a:buAutoNum type="arabicPeriod"/>
            </a:pPr>
            <a:r>
              <a:rPr lang="cs-CZ" sz="2000" b="1" dirty="0"/>
              <a:t>Vysoké školy: </a:t>
            </a:r>
            <a:r>
              <a:rPr lang="cs-CZ" sz="2000" dirty="0"/>
              <a:t>Zvýšíme kvalitu a dostupnost vysokoškolského vzdělání. </a:t>
            </a:r>
            <a:endParaRPr lang="cs-CZ" sz="20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032" y="204807"/>
            <a:ext cx="4766168" cy="6150377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000" y="386391"/>
            <a:ext cx="9900000" cy="613734"/>
          </a:xfrm>
        </p:spPr>
        <p:txBody>
          <a:bodyPr>
            <a:normAutofit fontScale="90000"/>
          </a:bodyPr>
          <a:lstStyle/>
          <a:p>
            <a:r>
              <a:rPr lang="cs-CZ" dirty="0"/>
              <a:t>Střední školy: Zvýšíme kvalitu, dostupnost a relevanci středoškolského vzdělání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1" p14:bwMode="auto">
            <p14:nvContentPartPr>
              <p14:cNvPr id="8" name="Rukopis 7"/>
              <p14:cNvContentPartPr/>
              <p14:nvPr/>
            </p14:nvContentPartPr>
            <p14:xfrm>
              <a:off x="3619455" y="2476050"/>
              <a:ext cx="360" cy="360"/>
            </p14:xfrm>
          </p:contentPart>
        </mc:Choice>
        <mc:Fallback xmlns="">
          <p:pic>
            <p:nvPicPr>
              <p:cNvPr id="8" name="Rukopis 7"/>
            </p:nvPicPr>
            <p:blipFill>
              <a:blip r:embed="rId2"/>
            </p:blipFill>
            <p:spPr>
              <a:xfrm>
                <a:off x="3619455" y="2476050"/>
                <a:ext cx="360" cy="360"/>
              </a:xfrm>
              <a:prstGeom prst="rect"/>
            </p:spPr>
          </p:pic>
        </mc:Fallback>
      </mc:AlternateContent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684000" y="1381125"/>
            <a:ext cx="10814400" cy="5090484"/>
          </a:xfrm>
        </p:spPr>
        <p:txBody>
          <a:bodyPr>
            <a:normAutofit lnSpcReduction="10000"/>
          </a:bodyPr>
          <a:lstStyle/>
          <a:p>
            <a:pPr marL="457200" indent="-457200"/>
            <a:r>
              <a:rPr lang="cs-CZ" sz="2200" dirty="0"/>
              <a:t>Žáci zvolí školu, která bude lépe odpovídat jejich schopnostem a potenciálu:</a:t>
            </a:r>
            <a:endParaRPr lang="cs-CZ" sz="2200" dirty="0"/>
          </a:p>
          <a:p>
            <a:pPr marL="961390" lvl="1" indent="-457200">
              <a:buFont typeface="Courier New" panose="02070309020205020404" pitchFamily="49" charset="0"/>
              <a:buChar char="o"/>
            </a:pPr>
            <a:r>
              <a:rPr lang="cs-CZ" sz="2200" dirty="0"/>
              <a:t>předřadíme JPZ před výběr školy</a:t>
            </a:r>
            <a:endParaRPr lang="cs-CZ" sz="2200" dirty="0"/>
          </a:p>
          <a:p>
            <a:pPr marL="961390" lvl="1" indent="-457200">
              <a:buFont typeface="Courier New" panose="02070309020205020404" pitchFamily="49" charset="0"/>
              <a:buChar char="o"/>
            </a:pPr>
            <a:r>
              <a:rPr lang="cs-CZ" sz="2200" dirty="0"/>
              <a:t>obsahově upravíme JPZ</a:t>
            </a:r>
            <a:endParaRPr lang="cs-CZ" sz="2200" dirty="0"/>
          </a:p>
          <a:p>
            <a:pPr marL="961390" lvl="1" indent="-457200">
              <a:buFont typeface="Courier New" panose="02070309020205020404" pitchFamily="49" charset="0"/>
              <a:buChar char="o"/>
            </a:pPr>
            <a:r>
              <a:rPr lang="cs-CZ" sz="2200" dirty="0"/>
              <a:t>vybudujeme kvalitní a dostupné kariérové poradenství</a:t>
            </a:r>
            <a:endParaRPr lang="cs-CZ" sz="2200" dirty="0"/>
          </a:p>
          <a:p>
            <a:pPr lvl="1"/>
            <a:endParaRPr lang="cs-CZ" sz="2200" dirty="0"/>
          </a:p>
          <a:p>
            <a:pPr marL="457200" indent="-457200"/>
            <a:r>
              <a:rPr lang="cs-CZ" sz="2200" dirty="0"/>
              <a:t>Střední školství bude nabízet relevantní vzdělání pro trh práce a pro občanský život:</a:t>
            </a:r>
            <a:endParaRPr lang="cs-CZ" sz="2200" dirty="0"/>
          </a:p>
          <a:p>
            <a:pPr marL="961390" lvl="1" indent="-457200">
              <a:buFont typeface="Courier New" panose="02070309020205020404" pitchFamily="49" charset="0"/>
              <a:buChar char="o"/>
            </a:pPr>
            <a:r>
              <a:rPr lang="cs-CZ" sz="2200" dirty="0"/>
              <a:t>dokončíme inovaci oborové soustavy a vytvoříme prostupné RVP</a:t>
            </a:r>
            <a:endParaRPr lang="cs-CZ" sz="2200" dirty="0"/>
          </a:p>
          <a:p>
            <a:pPr marL="961390" lvl="1" indent="-457200">
              <a:buFont typeface="Courier New" panose="02070309020205020404" pitchFamily="49" charset="0"/>
              <a:buChar char="o"/>
            </a:pPr>
            <a:r>
              <a:rPr lang="cs-CZ" sz="2200" dirty="0"/>
              <a:t>budeme lépe řídit vzdělávací cesty žáků a strukturu středních škol v území</a:t>
            </a:r>
            <a:endParaRPr lang="cs-CZ" sz="2200" dirty="0"/>
          </a:p>
          <a:p>
            <a:pPr lvl="1"/>
            <a:endParaRPr lang="cs-CZ" sz="2200" dirty="0"/>
          </a:p>
          <a:p>
            <a:pPr marL="457200" indent="-457200"/>
            <a:r>
              <a:rPr lang="cs-CZ" sz="2200" dirty="0"/>
              <a:t>Méně mladých lidí odchází ze středních škol bez odpovídající kvalifikace:</a:t>
            </a:r>
            <a:endParaRPr lang="cs-CZ" sz="2200" dirty="0"/>
          </a:p>
          <a:p>
            <a:pPr marL="961390" lvl="1" indent="-457200">
              <a:buFont typeface="Courier New" panose="02070309020205020404" pitchFamily="49" charset="0"/>
              <a:buChar char="o"/>
            </a:pPr>
            <a:r>
              <a:rPr lang="cs-CZ" sz="2200" dirty="0"/>
              <a:t>zavedeme systém včasného varování před školním neúspěchem (EWS)</a:t>
            </a:r>
            <a:endParaRPr lang="cs-CZ" sz="2200" dirty="0"/>
          </a:p>
          <a:p>
            <a:pPr marL="961390" lvl="1" indent="-457200">
              <a:buFont typeface="Courier New" panose="02070309020205020404" pitchFamily="49" charset="0"/>
              <a:buChar char="o"/>
            </a:pPr>
            <a:endParaRPr lang="cs-CZ" dirty="0"/>
          </a:p>
          <a:p>
            <a:pPr marL="0" indent="0" fontAlgn="base">
              <a:buNone/>
            </a:pPr>
            <a:endParaRPr lang="cs-CZ" sz="2200" dirty="0">
              <a:solidFill>
                <a:srgbClr val="545860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000" y="619932"/>
            <a:ext cx="9900000" cy="673291"/>
          </a:xfrm>
        </p:spPr>
        <p:txBody>
          <a:bodyPr/>
          <a:lstStyle/>
          <a:p>
            <a:r>
              <a:rPr lang="cs-CZ" dirty="0"/>
              <a:t>Kde jsme v inovaci oborové soustavy</a:t>
            </a:r>
            <a:endParaRPr lang="cs-CZ" dirty="0"/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684000" y="1419225"/>
            <a:ext cx="10814400" cy="4663299"/>
          </a:xfrm>
        </p:spPr>
        <p:txBody>
          <a:bodyPr>
            <a:normAutofit/>
          </a:bodyPr>
          <a:lstStyle/>
          <a:p>
            <a:pPr marL="342900" lvl="0" indent="-342900">
              <a:buFont typeface="Wingdings" panose="05000000000000000000" pitchFamily="2" charset="2"/>
              <a:buChar char="§"/>
            </a:pPr>
            <a:r>
              <a:rPr lang="cs-CZ" dirty="0"/>
              <a:t>2025: máme k dispozici konsolidovaný a s partnery projednaný věcný návrh nové oborové soustavy a jejího nového uspořádání:</a:t>
            </a:r>
            <a:endParaRPr lang="cs-CZ" dirty="0"/>
          </a:p>
          <a:p>
            <a:pPr marL="847090" lvl="1" indent="-342900">
              <a:buFont typeface="Courier New" panose="02070309020205020404" pitchFamily="49" charset="0"/>
              <a:buChar char="o"/>
            </a:pPr>
            <a:r>
              <a:rPr lang="cs-CZ" dirty="0"/>
              <a:t>vlastní návrh struktury nové soustavy a převodníku mezi stávající a novou oborovou soustavou,</a:t>
            </a:r>
            <a:endParaRPr lang="cs-CZ" dirty="0"/>
          </a:p>
          <a:p>
            <a:pPr marL="847090" lvl="1" indent="-342900">
              <a:buFont typeface="Courier New" panose="02070309020205020404" pitchFamily="49" charset="0"/>
              <a:buChar char="o"/>
            </a:pPr>
            <a:r>
              <a:rPr lang="cs-CZ" dirty="0"/>
              <a:t>doprovodný text k věcnému návrhu nové oborové soustavy,</a:t>
            </a:r>
            <a:endParaRPr lang="cs-CZ" dirty="0"/>
          </a:p>
          <a:p>
            <a:pPr marL="847090" lvl="1" indent="-342900">
              <a:buFont typeface="Courier New" panose="02070309020205020404" pitchFamily="49" charset="0"/>
              <a:buChar char="o"/>
            </a:pPr>
            <a:r>
              <a:rPr lang="cs-CZ" dirty="0"/>
              <a:t>věcný návrh legislativního ukotvení nové oborové soustavy vs. zavedení zaměření oboru vzdělání jako nové kategorie v nařízení vlády.</a:t>
            </a:r>
            <a:endParaRPr lang="cs-CZ" dirty="0"/>
          </a:p>
          <a:p>
            <a:pPr lvl="1"/>
            <a:endParaRPr lang="cs-CZ" dirty="0"/>
          </a:p>
          <a:p>
            <a:pPr marL="342900" lvl="0" indent="-342900">
              <a:buFont typeface="Wingdings" panose="05000000000000000000" pitchFamily="2" charset="2"/>
              <a:buChar char="§"/>
            </a:pPr>
            <a:r>
              <a:rPr lang="cs-CZ" dirty="0"/>
              <a:t>2026:</a:t>
            </a:r>
            <a:endParaRPr lang="cs-CZ" dirty="0"/>
          </a:p>
          <a:p>
            <a:pPr marL="847090" lvl="1" indent="-342900">
              <a:buFont typeface="Courier New" panose="02070309020205020404" pitchFamily="49" charset="0"/>
              <a:buChar char="o"/>
            </a:pPr>
            <a:r>
              <a:rPr lang="cs-CZ" dirty="0"/>
              <a:t>zkoumáme možnosti provedení větší progrese,</a:t>
            </a:r>
            <a:endParaRPr lang="cs-CZ" dirty="0"/>
          </a:p>
          <a:p>
            <a:pPr marL="847090" lvl="1" indent="-342900">
              <a:buFont typeface="Courier New" panose="02070309020205020404" pitchFamily="49" charset="0"/>
              <a:buChar char="o"/>
            </a:pPr>
            <a:r>
              <a:rPr lang="cs-CZ" dirty="0"/>
              <a:t>zpracováváme další podkladové materiály,</a:t>
            </a:r>
            <a:endParaRPr lang="cs-CZ" dirty="0"/>
          </a:p>
          <a:p>
            <a:pPr marL="847090" lvl="1" indent="-342900">
              <a:buFont typeface="Courier New" panose="02070309020205020404" pitchFamily="49" charset="0"/>
              <a:buChar char="o"/>
            </a:pPr>
            <a:r>
              <a:rPr lang="cs-CZ" dirty="0"/>
              <a:t>inspirace z přístupů v zahraničí.</a:t>
            </a:r>
            <a:endParaRPr lang="cs-CZ" dirty="0"/>
          </a:p>
          <a:p>
            <a:pPr marL="847090" lvl="1" indent="-342900">
              <a:buFont typeface="Wingdings" panose="05000000000000000000" pitchFamily="2" charset="2"/>
              <a:buChar char="q"/>
            </a:pPr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endParaRPr lang="cs-CZ" dirty="0"/>
          </a:p>
          <a:p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000" y="619932"/>
            <a:ext cx="9900000" cy="673291"/>
          </a:xfrm>
        </p:spPr>
        <p:txBody>
          <a:bodyPr/>
          <a:lstStyle/>
          <a:p>
            <a:r>
              <a:rPr lang="cs-CZ" dirty="0"/>
              <a:t>Co nás nyní čeká</a:t>
            </a:r>
            <a:endParaRPr lang="cs-CZ" dirty="0"/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684000" y="1409701"/>
            <a:ext cx="9900000" cy="4672824"/>
          </a:xfrm>
        </p:spPr>
        <p:txBody>
          <a:bodyPr>
            <a:normAutofit lnSpcReduction="10000"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cs-CZ" dirty="0"/>
              <a:t>Navazujeme na práce v roce 2025 s tím, že cílíme na větší progresi v souladu se strategií 2030+</a:t>
            </a:r>
            <a:endParaRPr lang="cs-CZ" dirty="0"/>
          </a:p>
          <a:p>
            <a:endParaRPr lang="cs-CZ" dirty="0"/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cs-CZ" dirty="0"/>
              <a:t>V návaznosti na Priority ve vzdělávání 2026 – 2029+ na MŠMT konsolidujeme postoj k těmto klíčovým otázkám:</a:t>
            </a:r>
            <a:endParaRPr lang="cs-CZ" dirty="0"/>
          </a:p>
          <a:p>
            <a:pPr marL="847090" lvl="1" indent="-342900">
              <a:buFont typeface="Courier New" panose="02070309020205020404" pitchFamily="49" charset="0"/>
              <a:buChar char="o"/>
            </a:pPr>
            <a:r>
              <a:rPr lang="cs-CZ" dirty="0"/>
              <a:t>Jak široké mají být obory, resp. jejich RVP?</a:t>
            </a:r>
            <a:endParaRPr lang="cs-CZ" dirty="0"/>
          </a:p>
          <a:p>
            <a:pPr marL="847090" lvl="1" indent="-342900">
              <a:buFont typeface="Courier New" panose="02070309020205020404" pitchFamily="49" charset="0"/>
              <a:buChar char="o"/>
            </a:pPr>
            <a:r>
              <a:rPr lang="cs-CZ" dirty="0"/>
              <a:t>Výběr zaměření až po první roce studia?</a:t>
            </a:r>
            <a:endParaRPr lang="cs-CZ" sz="1600" dirty="0"/>
          </a:p>
          <a:p>
            <a:pPr marL="847090" lvl="1" indent="-342900">
              <a:buFont typeface="Courier New" panose="02070309020205020404" pitchFamily="49" charset="0"/>
              <a:buChar char="o"/>
            </a:pPr>
            <a:r>
              <a:rPr lang="cs-CZ" dirty="0"/>
              <a:t>Zapojení další aktérů do tvorby IOS a následných RVP.</a:t>
            </a:r>
            <a:endParaRPr lang="cs-CZ" sz="1600" dirty="0"/>
          </a:p>
          <a:p>
            <a:pPr marL="847090" lvl="1" indent="-342900">
              <a:buFont typeface="Courier New" panose="02070309020205020404" pitchFamily="49" charset="0"/>
              <a:buChar char="o"/>
            </a:pPr>
            <a:r>
              <a:rPr lang="cs-CZ" dirty="0"/>
              <a:t>Oborová soustava jako flexibilní systém, který umí reagovat na změny.</a:t>
            </a:r>
            <a:endParaRPr lang="cs-CZ" sz="1600" dirty="0"/>
          </a:p>
          <a:p>
            <a:endParaRPr lang="cs-CZ" dirty="0"/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cs-CZ" dirty="0"/>
              <a:t>Další postup: po interní konsolidaci v rámci MŠMT (září/říjen) zahájení projednávání (v průběhu 2. pololetí 2026) se stakeholdery a partnery se kterými ukládá školský zákon oborovou soustavu a RVP projednávat.</a:t>
            </a:r>
            <a:endParaRPr lang="cs-CZ" sz="1800" dirty="0"/>
          </a:p>
          <a:p>
            <a:endParaRPr lang="cs-CZ" dirty="0"/>
          </a:p>
          <a:p>
            <a:endParaRPr lang="cs-CZ" dirty="0"/>
          </a:p>
          <a:p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 rámci revize a tvorby RVP směřujeme …</a:t>
            </a:r>
            <a:endParaRPr lang="cs-CZ" dirty="0"/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684000" y="1371601"/>
            <a:ext cx="10814400" cy="4733924"/>
          </a:xfrm>
        </p:spPr>
        <p:txBody>
          <a:bodyPr>
            <a:normAutofit fontScale="77500" lnSpcReduction="20000"/>
          </a:bodyPr>
          <a:lstStyle/>
          <a:p>
            <a:pPr marL="457200" lvl="0" indent="-457200" algn="just">
              <a:buFont typeface="Wingdings" panose="05000000000000000000" pitchFamily="2" charset="2"/>
              <a:buChar char="§"/>
            </a:pPr>
            <a:r>
              <a:rPr lang="cs-CZ" sz="3300" dirty="0"/>
              <a:t>K modularizaci vzdělávání – zajištění modularity není jen o tom, jak pojmeme architekturu IOS, ale je zásadně propojeno s celkovou inovací systému.</a:t>
            </a:r>
            <a:endParaRPr lang="cs-CZ" sz="3300" dirty="0"/>
          </a:p>
          <a:p>
            <a:pPr marL="457200" lvl="0" indent="-457200" algn="just">
              <a:buFont typeface="Wingdings" panose="05000000000000000000" pitchFamily="2" charset="2"/>
              <a:buChar char="§"/>
            </a:pPr>
            <a:endParaRPr lang="cs-CZ" sz="3300" dirty="0"/>
          </a:p>
          <a:p>
            <a:pPr marL="457200" lvl="0" indent="-457200" algn="just">
              <a:buFont typeface="Wingdings" panose="05000000000000000000" pitchFamily="2" charset="2"/>
              <a:buChar char="§"/>
            </a:pPr>
            <a:r>
              <a:rPr lang="cs-CZ" sz="3300" dirty="0"/>
              <a:t>Poměry společného základu, všeobecného odborného základu, odborného profilového vzdělání – zároveň i otázku, zda je nutné, aby tyto poměry byly stejné napříč obory/zaměřeními.</a:t>
            </a:r>
            <a:endParaRPr lang="cs-CZ" sz="3300" dirty="0"/>
          </a:p>
          <a:p>
            <a:pPr marL="457200" lvl="0" indent="-457200" algn="just">
              <a:buFont typeface="Wingdings" panose="05000000000000000000" pitchFamily="2" charset="2"/>
              <a:buChar char="§"/>
            </a:pPr>
            <a:endParaRPr lang="cs-CZ" sz="3300" dirty="0"/>
          </a:p>
          <a:p>
            <a:pPr marL="457200" lvl="0" indent="-457200" algn="just">
              <a:buFont typeface="Wingdings" panose="05000000000000000000" pitchFamily="2" charset="2"/>
              <a:buChar char="§"/>
            </a:pPr>
            <a:r>
              <a:rPr lang="cs-CZ" sz="3300" dirty="0"/>
              <a:t>Kompetence pro osobní a občanský život – vnímáme jejich zásadní důležitost, zvlášť v době světové nestability, tlaku klimatické změny, stárnutí populace, výzvám dezinformací, problémům s duševním zdravím atp. Nejsou však tématem IOS, ale navazujících RVP. </a:t>
            </a:r>
            <a:endParaRPr lang="cs-CZ" sz="3300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000" y="473878"/>
            <a:ext cx="9900000" cy="557194"/>
          </a:xfrm>
        </p:spPr>
        <p:txBody>
          <a:bodyPr>
            <a:normAutofit/>
          </a:bodyPr>
          <a:lstStyle/>
          <a:p>
            <a:r>
              <a:rPr lang="cs-CZ" sz="3200" dirty="0"/>
              <a:t>Rozbor škol-oborů z hlediska počtu jejich zaměření</a:t>
            </a:r>
            <a:endParaRPr lang="cs-CZ" sz="32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71037" y="933225"/>
            <a:ext cx="8489040" cy="5471916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93600" y="300845"/>
            <a:ext cx="9900000" cy="632605"/>
          </a:xfrm>
        </p:spPr>
        <p:txBody>
          <a:bodyPr/>
          <a:lstStyle/>
          <a:p>
            <a:r>
              <a:rPr lang="cs-CZ" dirty="0"/>
              <a:t>Příprava DZ 2027 - 2031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0477" y="2124535"/>
            <a:ext cx="5929743" cy="4128787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0220" y="2124535"/>
            <a:ext cx="5886450" cy="3590925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547725" y="862769"/>
            <a:ext cx="1019175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§"/>
            </a:pPr>
            <a:r>
              <a:rPr lang="cs-CZ" sz="3600" dirty="0"/>
              <a:t>Provázání s Prioritami ve vzdělávání 2026–2029+</a:t>
            </a:r>
            <a:endParaRPr lang="cs-CZ" sz="3600" dirty="0"/>
          </a:p>
          <a:p>
            <a:r>
              <a:rPr lang="cs-CZ" sz="3600" u="sng" dirty="0"/>
              <a:t>Harmonogram:</a:t>
            </a:r>
            <a:endParaRPr lang="cs-CZ" sz="3600" u="sng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000" y="1714500"/>
            <a:ext cx="9900000" cy="1323975"/>
          </a:xfrm>
        </p:spPr>
        <p:txBody>
          <a:bodyPr>
            <a:normAutofit/>
          </a:bodyPr>
          <a:lstStyle/>
          <a:p>
            <a:pPr algn="ctr"/>
            <a:r>
              <a:rPr lang="cs-CZ" sz="6000" dirty="0"/>
              <a:t>Legislativní práce</a:t>
            </a:r>
            <a:endParaRPr lang="cs-CZ" sz="60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1" p14:bwMode="auto">
            <p14:nvContentPartPr>
              <p14:cNvPr id="8" name="Rukopis 7"/>
              <p14:cNvContentPartPr/>
              <p14:nvPr/>
            </p14:nvContentPartPr>
            <p14:xfrm>
              <a:off x="3619455" y="2476050"/>
              <a:ext cx="360" cy="360"/>
            </p14:xfrm>
          </p:contentPart>
        </mc:Choice>
        <mc:Fallback xmlns="">
          <p:pic>
            <p:nvPicPr>
              <p:cNvPr id="8" name="Rukopis 7"/>
            </p:nvPicPr>
            <p:blipFill>
              <a:blip r:embed="rId2"/>
            </p:blipFill>
            <p:spPr>
              <a:xfrm>
                <a:off x="3619455" y="2476050"/>
                <a:ext cx="360" cy="360"/>
              </a:xfrm>
              <a:prstGeom prst="rect"/>
            </p:spPr>
          </p:pic>
        </mc:Fallback>
      </mc:AlternateContent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0675" y="272674"/>
            <a:ext cx="9900000" cy="965576"/>
          </a:xfrm>
        </p:spPr>
        <p:txBody>
          <a:bodyPr>
            <a:normAutofit fontScale="90000"/>
          </a:bodyPr>
          <a:lstStyle/>
          <a:p>
            <a:r>
              <a:rPr lang="cs-CZ" dirty="0"/>
              <a:t>Zvýšení odměn předsedům zkušebních komisí </a:t>
            </a:r>
            <a:br>
              <a:rPr lang="cs-CZ" dirty="0"/>
            </a:br>
            <a:r>
              <a:rPr lang="cs-CZ" dirty="0"/>
              <a:t>a maturitním komisařům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1" p14:bwMode="auto">
            <p14:nvContentPartPr>
              <p14:cNvPr id="8" name="Rukopis 7"/>
              <p14:cNvContentPartPr/>
              <p14:nvPr/>
            </p14:nvContentPartPr>
            <p14:xfrm>
              <a:off x="3619455" y="2476050"/>
              <a:ext cx="360" cy="360"/>
            </p14:xfrm>
          </p:contentPart>
        </mc:Choice>
        <mc:Fallback xmlns="">
          <p:pic>
            <p:nvPicPr>
              <p:cNvPr id="8" name="Rukopis 7"/>
            </p:nvPicPr>
            <p:blipFill>
              <a:blip r:embed="rId2"/>
            </p:blipFill>
            <p:spPr>
              <a:xfrm>
                <a:off x="3619455" y="2476050"/>
                <a:ext cx="360" cy="360"/>
              </a:xfrm>
              <a:prstGeom prst="rect"/>
            </p:spPr>
          </p:pic>
        </mc:Fallback>
      </mc:AlternateContent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684000" y="1533525"/>
            <a:ext cx="10814400" cy="4704542"/>
          </a:xfrm>
        </p:spPr>
        <p:txBody>
          <a:bodyPr>
            <a:normAutofit lnSpcReduction="10000"/>
          </a:bodyPr>
          <a:lstStyle/>
          <a:p>
            <a:pPr algn="just" fontAlgn="base"/>
            <a:r>
              <a:rPr lang="cs-CZ" sz="2400" b="1" dirty="0"/>
              <a:t>Návrh vyhlášky, kterou se mění některé vyhlášky  v souvislosti s odměňováním  předsedů zkušebních komisí a zkušebních komisařů </a:t>
            </a:r>
            <a:r>
              <a:rPr lang="cs-CZ" sz="2400" dirty="0"/>
              <a:t>(po MPŘ)</a:t>
            </a:r>
            <a:endParaRPr lang="cs-CZ" sz="2400" dirty="0"/>
          </a:p>
          <a:p>
            <a:pPr algn="just" fontAlgn="base"/>
            <a:r>
              <a:rPr lang="cs-CZ" sz="2400" dirty="0">
                <a:solidFill>
                  <a:srgbClr val="545860"/>
                </a:solidFill>
              </a:rPr>
              <a:t>„balíček“ s novelizací vyhlášek č. 10/2005 Sb. (zcela nově), č. 47/2005 Sb. </a:t>
            </a:r>
            <a:br>
              <a:rPr lang="cs-CZ" sz="2400" dirty="0">
                <a:solidFill>
                  <a:srgbClr val="545860"/>
                </a:solidFill>
              </a:rPr>
            </a:br>
            <a:r>
              <a:rPr lang="cs-CZ" sz="2400" dirty="0">
                <a:solidFill>
                  <a:srgbClr val="545860"/>
                </a:solidFill>
              </a:rPr>
              <a:t>a č. 177/2009 Sb.</a:t>
            </a:r>
            <a:endParaRPr lang="cs-CZ" sz="2400" dirty="0">
              <a:solidFill>
                <a:srgbClr val="545860"/>
              </a:solidFill>
            </a:endParaRPr>
          </a:p>
          <a:p>
            <a:pPr algn="just" fontAlgn="base"/>
            <a:r>
              <a:rPr lang="cs-CZ" sz="2400" dirty="0"/>
              <a:t>stanovení odměny předsedů zkušebních komisí a zkušebních komisařů ve výši odpovídající 1,7násobku minimální hodinové mzdy = </a:t>
            </a:r>
            <a:r>
              <a:rPr lang="cs-CZ" sz="2400" b="1" dirty="0"/>
              <a:t>automatická valorizace</a:t>
            </a:r>
            <a:r>
              <a:rPr lang="cs-CZ" sz="2400" dirty="0"/>
              <a:t> =&gt; při minimální hodinové mzdě platné pro rok 2026 by odměna nově činila 228,48 Kč za hodinu (nyní je ve vyhláškách 130 Kč, minimální hodinová mzda v roce 2026 je 134,40 Kč) </a:t>
            </a:r>
            <a:endParaRPr lang="cs-CZ" sz="2400" dirty="0"/>
          </a:p>
          <a:p>
            <a:pPr algn="just" fontAlgn="base"/>
            <a:r>
              <a:rPr lang="cs-CZ" sz="2400" dirty="0"/>
              <a:t>účinnost vyhlášky od 1. 1. 2027, aby změny byly účinné již pro školní rok 2026/2027</a:t>
            </a:r>
            <a:endParaRPr lang="cs-CZ" sz="2800" dirty="0"/>
          </a:p>
          <a:p>
            <a:pPr algn="just"/>
            <a:endParaRPr lang="cs-CZ" sz="2800" b="1" dirty="0">
              <a:solidFill>
                <a:schemeClr val="accent1"/>
              </a:solidFill>
            </a:endParaRPr>
          </a:p>
          <a:p>
            <a:pPr algn="just"/>
            <a:endParaRPr lang="cs-CZ" sz="2800" b="1" dirty="0">
              <a:solidFill>
                <a:schemeClr val="accent1"/>
              </a:solidFill>
            </a:endParaRPr>
          </a:p>
          <a:p>
            <a:pPr algn="just"/>
            <a:endParaRPr lang="cs-CZ" sz="2800" b="1" dirty="0">
              <a:solidFill>
                <a:schemeClr val="accent1"/>
              </a:solidFill>
            </a:endParaRPr>
          </a:p>
          <a:p>
            <a:pPr algn="just"/>
            <a:endParaRPr lang="cs-CZ" sz="2800" dirty="0">
              <a:solidFill>
                <a:schemeClr val="accent2"/>
              </a:solidFill>
            </a:endParaRPr>
          </a:p>
          <a:p>
            <a:pPr algn="just"/>
            <a:endParaRPr lang="cs-CZ" sz="2600" dirty="0"/>
          </a:p>
          <a:p>
            <a:pPr algn="just"/>
            <a:endParaRPr lang="cs-CZ" dirty="0"/>
          </a:p>
          <a:p>
            <a:endParaRPr lang="cs-CZ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000" y="619932"/>
            <a:ext cx="9900000" cy="694518"/>
          </a:xfrm>
        </p:spPr>
        <p:txBody>
          <a:bodyPr>
            <a:normAutofit/>
          </a:bodyPr>
          <a:lstStyle/>
          <a:p>
            <a:r>
              <a:rPr lang="cs-CZ" dirty="0"/>
              <a:t>Proplácení odměn zkušebním komisařům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1" p14:bwMode="auto">
            <p14:nvContentPartPr>
              <p14:cNvPr id="8" name="Rukopis 7"/>
              <p14:cNvContentPartPr/>
              <p14:nvPr/>
            </p14:nvContentPartPr>
            <p14:xfrm>
              <a:off x="3619455" y="2476050"/>
              <a:ext cx="360" cy="360"/>
            </p14:xfrm>
          </p:contentPart>
        </mc:Choice>
        <mc:Fallback xmlns="">
          <p:pic>
            <p:nvPicPr>
              <p:cNvPr id="8" name="Rukopis 7"/>
            </p:nvPicPr>
            <p:blipFill>
              <a:blip r:embed="rId2"/>
            </p:blipFill>
            <p:spPr>
              <a:xfrm>
                <a:off x="3619455" y="2476050"/>
                <a:ext cx="360" cy="360"/>
              </a:xfrm>
              <a:prstGeom prst="rect"/>
            </p:spPr>
          </p:pic>
        </mc:Fallback>
      </mc:AlternateContent>
      <p:sp>
        <p:nvSpPr>
          <p:cNvPr id="5" name="TextovéPole 4"/>
          <p:cNvSpPr txBox="1"/>
          <p:nvPr/>
        </p:nvSpPr>
        <p:spPr>
          <a:xfrm>
            <a:off x="684000" y="1351508"/>
            <a:ext cx="10814400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cs-CZ" sz="1800" dirty="0">
                <a:effectLst/>
                <a:latin typeface="+mn-lt"/>
                <a:ea typeface="Aptos" panose="020B0004020202020204" pitchFamily="34" charset="0"/>
                <a:cs typeface="Aptos" panose="020B0004020202020204" pitchFamily="34" charset="0"/>
              </a:rPr>
              <a:t>Činnost předsedy zkušební komise pro závěrečné zkoušky, maturitní zkoušky, absolutorium a absolutorium </a:t>
            </a:r>
            <a:br>
              <a:rPr lang="cs-CZ" sz="1800" dirty="0">
                <a:effectLst/>
                <a:latin typeface="+mn-lt"/>
                <a:ea typeface="Aptos" panose="020B0004020202020204" pitchFamily="34" charset="0"/>
                <a:cs typeface="Aptos" panose="020B0004020202020204" pitchFamily="34" charset="0"/>
              </a:rPr>
            </a:br>
            <a:r>
              <a:rPr lang="cs-CZ" sz="1800" dirty="0">
                <a:effectLst/>
                <a:latin typeface="+mn-lt"/>
                <a:ea typeface="Aptos" panose="020B0004020202020204" pitchFamily="34" charset="0"/>
                <a:cs typeface="Aptos" panose="020B0004020202020204" pitchFamily="34" charset="0"/>
              </a:rPr>
              <a:t>v konzervatoři (dále jen „zkušební komise“ je úkon v obecném zájmu, jak vyplývá z § 184 odst. 1 školského zákona (předseda je současně i člen ZK).</a:t>
            </a:r>
            <a:endParaRPr lang="cs-CZ" sz="1800" dirty="0">
              <a:effectLst/>
              <a:latin typeface="+mn-lt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algn="just">
              <a:buNone/>
            </a:pPr>
            <a:r>
              <a:rPr lang="cs-CZ" sz="1800" b="1" dirty="0">
                <a:effectLst/>
                <a:latin typeface="+mn-lt"/>
                <a:ea typeface="Aptos" panose="020B0004020202020204" pitchFamily="34" charset="0"/>
                <a:cs typeface="Aptos" panose="020B0004020202020204" pitchFamily="34" charset="0"/>
              </a:rPr>
              <a:t>Předsedovi za výkon funkce předsedy ZMK náleží:</a:t>
            </a:r>
            <a:endParaRPr lang="cs-CZ" sz="1800" dirty="0">
              <a:effectLst/>
              <a:latin typeface="+mn-lt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marL="342900" lvl="0" indent="-342900" algn="just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dirty="0">
                <a:effectLst/>
                <a:latin typeface="+mn-lt"/>
                <a:ea typeface="Times New Roman" panose="02020603050405020304" pitchFamily="18" charset="0"/>
                <a:cs typeface="Aptos" panose="020B0004020202020204" pitchFamily="34" charset="0"/>
              </a:rPr>
              <a:t>náhrada mzdy nebo platu</a:t>
            </a:r>
            <a:r>
              <a:rPr lang="cs-CZ" sz="1800" dirty="0">
                <a:effectLst/>
                <a:latin typeface="+mn-lt"/>
                <a:ea typeface="Times New Roman" panose="02020603050405020304" pitchFamily="18" charset="0"/>
                <a:cs typeface="Aptos" panose="020B0004020202020204" pitchFamily="34" charset="0"/>
              </a:rPr>
              <a:t> ve výši průměrného výdělku (§ 184 odst. 1 školského zákona), jež je</a:t>
            </a:r>
            <a:r>
              <a:rPr lang="cs-CZ" sz="1800" dirty="0">
                <a:effectLst/>
                <a:latin typeface="+mn-lt"/>
                <a:ea typeface="Aptos" panose="020B0004020202020204" pitchFamily="34" charset="0"/>
                <a:cs typeface="Aptos" panose="020B0004020202020204" pitchFamily="34" charset="0"/>
              </a:rPr>
              <a:t> hrazena </a:t>
            </a:r>
            <a:br>
              <a:rPr lang="cs-CZ" sz="1800" dirty="0">
                <a:effectLst/>
                <a:latin typeface="+mn-lt"/>
                <a:ea typeface="Aptos" panose="020B0004020202020204" pitchFamily="34" charset="0"/>
                <a:cs typeface="Aptos" panose="020B0004020202020204" pitchFamily="34" charset="0"/>
              </a:rPr>
            </a:br>
            <a:r>
              <a:rPr lang="cs-CZ" sz="1800" dirty="0">
                <a:effectLst/>
                <a:latin typeface="+mn-lt"/>
                <a:ea typeface="Aptos" panose="020B0004020202020204" pitchFamily="34" charset="0"/>
                <a:cs typeface="Aptos" panose="020B0004020202020204" pitchFamily="34" charset="0"/>
              </a:rPr>
              <a:t>z finančních prostředků ze státního rozpočtu,</a:t>
            </a:r>
            <a:endParaRPr lang="cs-CZ" sz="1800" dirty="0">
              <a:effectLst/>
              <a:latin typeface="+mn-lt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marL="342900" lvl="0" indent="-342900" algn="just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dirty="0">
                <a:effectLst/>
                <a:latin typeface="+mn-lt"/>
                <a:ea typeface="Times New Roman" panose="02020603050405020304" pitchFamily="18" charset="0"/>
                <a:cs typeface="Aptos" panose="020B0004020202020204" pitchFamily="34" charset="0"/>
              </a:rPr>
              <a:t>cestovní náhrady</a:t>
            </a:r>
            <a:r>
              <a:rPr lang="cs-CZ" sz="1800" dirty="0">
                <a:effectLst/>
                <a:latin typeface="+mn-lt"/>
                <a:ea typeface="Times New Roman" panose="02020603050405020304" pitchFamily="18" charset="0"/>
                <a:cs typeface="Aptos" panose="020B0004020202020204" pitchFamily="34" charset="0"/>
              </a:rPr>
              <a:t> (§ 184 odst. 1 školského zákona), které jsou hrazeny z dalších finančních prostředků, </a:t>
            </a:r>
            <a:br>
              <a:rPr lang="cs-CZ" sz="1800" dirty="0">
                <a:effectLst/>
                <a:latin typeface="+mn-lt"/>
                <a:ea typeface="Times New Roman" panose="02020603050405020304" pitchFamily="18" charset="0"/>
                <a:cs typeface="Aptos" panose="020B0004020202020204" pitchFamily="34" charset="0"/>
              </a:rPr>
            </a:br>
            <a:r>
              <a:rPr lang="cs-CZ" dirty="0">
                <a:ea typeface="Times New Roman" panose="02020603050405020304" pitchFamily="18" charset="0"/>
                <a:cs typeface="Aptos" panose="020B0004020202020204" pitchFamily="34" charset="0"/>
              </a:rPr>
              <a:t>např</a:t>
            </a:r>
            <a:r>
              <a:rPr lang="cs-CZ" sz="1800" dirty="0">
                <a:effectLst/>
                <a:latin typeface="+mn-lt"/>
                <a:ea typeface="Times New Roman" panose="02020603050405020304" pitchFamily="18" charset="0"/>
                <a:cs typeface="Aptos" panose="020B0004020202020204" pitchFamily="34" charset="0"/>
              </a:rPr>
              <a:t>. z příspěvku od zřizovatele,</a:t>
            </a:r>
            <a:endParaRPr lang="cs-CZ" sz="1800" dirty="0">
              <a:effectLst/>
              <a:latin typeface="+mn-lt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marL="342900" lvl="0" indent="-342900" algn="just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dirty="0">
                <a:effectLst/>
                <a:latin typeface="+mn-lt"/>
                <a:ea typeface="Times New Roman" panose="02020603050405020304" pitchFamily="18" charset="0"/>
                <a:cs typeface="Aptos" panose="020B0004020202020204" pitchFamily="34" charset="0"/>
              </a:rPr>
              <a:t>odměna</a:t>
            </a:r>
            <a:r>
              <a:rPr lang="cs-CZ" sz="1800" dirty="0">
                <a:effectLst/>
                <a:latin typeface="+mn-lt"/>
                <a:ea typeface="Times New Roman" panose="02020603050405020304" pitchFamily="18" charset="0"/>
                <a:cs typeface="Aptos" panose="020B0004020202020204" pitchFamily="34" charset="0"/>
              </a:rPr>
              <a:t> (§ 184 odst. 2 školského zákona), jejíž výše je stanovena vyhláškou a je hrazena </a:t>
            </a:r>
            <a:r>
              <a:rPr lang="cs-CZ" sz="1800" dirty="0">
                <a:effectLst/>
                <a:latin typeface="+mn-lt"/>
                <a:ea typeface="Aptos" panose="020B0004020202020204" pitchFamily="34" charset="0"/>
                <a:cs typeface="Aptos" panose="020B0004020202020204" pitchFamily="34" charset="0"/>
              </a:rPr>
              <a:t>z dalších finančních prostředků, </a:t>
            </a:r>
            <a:r>
              <a:rPr lang="cs-CZ" dirty="0">
                <a:ea typeface="Aptos" panose="020B0004020202020204" pitchFamily="34" charset="0"/>
                <a:cs typeface="Aptos" panose="020B0004020202020204" pitchFamily="34" charset="0"/>
              </a:rPr>
              <a:t>např</a:t>
            </a:r>
            <a:r>
              <a:rPr lang="cs-CZ" sz="1800" dirty="0">
                <a:effectLst/>
                <a:latin typeface="+mn-lt"/>
                <a:ea typeface="Aptos" panose="020B0004020202020204" pitchFamily="34" charset="0"/>
                <a:cs typeface="Aptos" panose="020B0004020202020204" pitchFamily="34" charset="0"/>
              </a:rPr>
              <a:t>. z příspěvku od zřizovatele (patří mezi ostatní platby za odvedenou práci (OPPP) / ostatní osobní náklady (OON); odměna se poskytuje na základě nepojmenované smlouvy uzavřené podle § 1746 odst. 2 občanského zákoníku (tzn. neposkytuje se na základě DPP nebo DPČ). </a:t>
            </a:r>
            <a:endParaRPr lang="cs-CZ" sz="1800" dirty="0">
              <a:effectLst/>
              <a:latin typeface="+mn-lt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algn="just">
              <a:buNone/>
            </a:pPr>
            <a:r>
              <a:rPr lang="cs-CZ" sz="1800" dirty="0">
                <a:effectLst/>
                <a:latin typeface="+mn-lt"/>
                <a:ea typeface="Aptos" panose="020B0004020202020204" pitchFamily="34" charset="0"/>
                <a:cs typeface="Aptos" panose="020B0004020202020204" pitchFamily="34" charset="0"/>
              </a:rPr>
              <a:t>Svou povahou není výkon funkce předsedy zkušební komise přímou pedagogickou činností </a:t>
            </a:r>
            <a:br>
              <a:rPr lang="cs-CZ" sz="1800" dirty="0">
                <a:effectLst/>
                <a:latin typeface="+mn-lt"/>
                <a:ea typeface="Aptos" panose="020B0004020202020204" pitchFamily="34" charset="0"/>
                <a:cs typeface="Aptos" panose="020B0004020202020204" pitchFamily="34" charset="0"/>
              </a:rPr>
            </a:br>
            <a:r>
              <a:rPr lang="cs-CZ" sz="1800" dirty="0">
                <a:effectLst/>
                <a:latin typeface="+mn-lt"/>
                <a:ea typeface="Aptos" panose="020B0004020202020204" pitchFamily="34" charset="0"/>
                <a:cs typeface="Aptos" panose="020B0004020202020204" pitchFamily="34" charset="0"/>
              </a:rPr>
              <a:t>(z hlediska zákona se jedná o úkon v obecném zájmu, tudíž pracovněprávně nejde o výkon práce podle pracovní smlouvy pedagogického pracovníka se svou školou, ale o zcela specifickou činnost, k jejímuž výkonu je nezbytné splnit předpoklady pro výkon činnosti pedagogického pracovníka). Tuto činnost koná pedagogický pracovník v souladu s § 80a odst. 1 a § 74 odst. 8 školského zákona.</a:t>
            </a:r>
            <a:endParaRPr lang="cs-CZ" sz="1200" dirty="0"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000" y="619932"/>
            <a:ext cx="9900000" cy="694518"/>
          </a:xfrm>
        </p:spPr>
        <p:txBody>
          <a:bodyPr>
            <a:normAutofit/>
          </a:bodyPr>
          <a:lstStyle/>
          <a:p>
            <a:r>
              <a:rPr lang="cs-CZ" dirty="0"/>
              <a:t>Vykazování odměn zkušebním komisařům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1" p14:bwMode="auto">
            <p14:nvContentPartPr>
              <p14:cNvPr id="8" name="Rukopis 7"/>
              <p14:cNvContentPartPr/>
              <p14:nvPr/>
            </p14:nvContentPartPr>
            <p14:xfrm>
              <a:off x="3619455" y="2476050"/>
              <a:ext cx="360" cy="360"/>
            </p14:xfrm>
          </p:contentPart>
        </mc:Choice>
        <mc:Fallback xmlns="">
          <p:pic>
            <p:nvPicPr>
              <p:cNvPr id="8" name="Rukopis 7"/>
            </p:nvPicPr>
            <p:blipFill>
              <a:blip r:embed="rId2"/>
            </p:blipFill>
            <p:spPr>
              <a:xfrm>
                <a:off x="3619455" y="2476050"/>
                <a:ext cx="360" cy="360"/>
              </a:xfrm>
              <a:prstGeom prst="rect"/>
            </p:spPr>
          </p:pic>
        </mc:Fallback>
      </mc:AlternateContent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105" y="1174095"/>
            <a:ext cx="8147308" cy="5125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000" y="619932"/>
            <a:ext cx="9900000" cy="694518"/>
          </a:xfrm>
        </p:spPr>
        <p:txBody>
          <a:bodyPr>
            <a:normAutofit fontScale="90000"/>
          </a:bodyPr>
          <a:lstStyle/>
          <a:p>
            <a:r>
              <a:rPr lang="cs-CZ" dirty="0"/>
              <a:t>Souborná změnová vyhláška (MPŘ podzim 2026)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1" p14:bwMode="auto">
            <p14:nvContentPartPr>
              <p14:cNvPr id="8" name="Rukopis 7"/>
              <p14:cNvContentPartPr/>
              <p14:nvPr/>
            </p14:nvContentPartPr>
            <p14:xfrm>
              <a:off x="3619455" y="2476050"/>
              <a:ext cx="360" cy="360"/>
            </p14:xfrm>
          </p:contentPart>
        </mc:Choice>
        <mc:Fallback xmlns="">
          <p:pic>
            <p:nvPicPr>
              <p:cNvPr id="8" name="Rukopis 7"/>
            </p:nvPicPr>
            <p:blipFill>
              <a:blip r:embed="rId2"/>
            </p:blipFill>
            <p:spPr>
              <a:xfrm>
                <a:off x="3619455" y="2476050"/>
                <a:ext cx="360" cy="360"/>
              </a:xfrm>
              <a:prstGeom prst="rect"/>
            </p:spPr>
          </p:pic>
        </mc:Fallback>
      </mc:AlternateContent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752474" y="1314450"/>
          <a:ext cx="10755526" cy="49236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5926"/>
                <a:gridCol w="9069600"/>
              </a:tblGrid>
              <a:tr h="572288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/>
                        <a:t>Vyhláška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/>
                        <a:t>Navrhovaná úprava</a:t>
                      </a:r>
                      <a:endParaRPr lang="cs-CZ" sz="2400" dirty="0"/>
                    </a:p>
                  </a:txBody>
                  <a:tcPr/>
                </a:tc>
              </a:tr>
              <a:tr h="1095647">
                <a:tc>
                  <a:txBody>
                    <a:bodyPr/>
                    <a:lstStyle/>
                    <a:p>
                      <a:pPr algn="ctr"/>
                      <a:r>
                        <a:rPr lang="cs-CZ" b="1" dirty="0"/>
                        <a:t>č. 10/2005 Sb.</a:t>
                      </a:r>
                      <a:endParaRPr lang="cs-CZ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Nově  se stanoví, že student může být hodnocen stupněm „prospěl s vyznamenáním“, pokud není z žádné zkoušky ani z obhajoby absolventské práce hodnocen hůře než stupněm C – dobře a současně aritmetický průměr všech hodnocení nepřevyšuje hodnotu 1,5.</a:t>
                      </a:r>
                      <a:endParaRPr lang="cs-CZ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32262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 b="1" dirty="0"/>
                        <a:t>č. 13/2005 Sb.</a:t>
                      </a:r>
                      <a:endParaRPr lang="cs-CZ" b="1" dirty="0"/>
                    </a:p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Nově se navrhuje, aby jazykovou přípravu mohli cizinci čerpat po celou dobu středoškolského vzdělávání bez ohledu na délku předešlého vzdělávání v ČR; doporučení vzešlé ze šetření ve středních školách, které realizoval v loňském roce Sociologický ústav AV ČR, </a:t>
                      </a:r>
                      <a:r>
                        <a:rPr lang="cs-CZ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v.v.i</a:t>
                      </a:r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– MŠMT je aplikačním garantem.</a:t>
                      </a:r>
                      <a:endParaRPr lang="cs-CZ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93306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 b="1" dirty="0"/>
                        <a:t>č. 177/2005 Sb.</a:t>
                      </a:r>
                      <a:endParaRPr lang="cs-CZ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Mění se dosavadní postup v procesu zveřejňování témat KPP tak, že ředitel školy nejprve zveřejní informaci o možnosti konání profilové části maturitní zkoušky formou KPP </a:t>
                      </a:r>
                      <a:b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 následujícím školním roce. Teprve na základě projeveného zájmu žáků budou následně ve spolupráci školy, žáků a zaměstnavatelů připravována konkrétní témata KPP a určováni vedoucí těchto prací. Navržené řešení umožní připravovat pouze taková témata, o která bude skutečný zájem, a současně zajistí jejich vyšší odbornou relevanci a aktuálnost.</a:t>
                      </a:r>
                      <a:endParaRPr lang="cs-CZ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000" y="272674"/>
            <a:ext cx="9900000" cy="694518"/>
          </a:xfrm>
        </p:spPr>
        <p:txBody>
          <a:bodyPr>
            <a:normAutofit/>
          </a:bodyPr>
          <a:lstStyle/>
          <a:p>
            <a:r>
              <a:rPr lang="cs-CZ" dirty="0"/>
              <a:t>Předsunutí JPZ před podání přihlášek na SŠ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1" p14:bwMode="auto">
            <p14:nvContentPartPr>
              <p14:cNvPr id="8" name="Rukopis 7"/>
              <p14:cNvContentPartPr/>
              <p14:nvPr/>
            </p14:nvContentPartPr>
            <p14:xfrm>
              <a:off x="3619455" y="2476050"/>
              <a:ext cx="360" cy="360"/>
            </p14:xfrm>
          </p:contentPart>
        </mc:Choice>
        <mc:Fallback xmlns="">
          <p:pic>
            <p:nvPicPr>
              <p:cNvPr id="8" name="Rukopis 7"/>
            </p:nvPicPr>
            <p:blipFill>
              <a:blip r:embed="rId2"/>
            </p:blipFill>
            <p:spPr>
              <a:xfrm>
                <a:off x="3619455" y="2476050"/>
                <a:ext cx="360" cy="360"/>
              </a:xfrm>
              <a:prstGeom prst="rect"/>
            </p:spPr>
          </p:pic>
        </mc:Fallback>
      </mc:AlternateContent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684000" y="1076325"/>
            <a:ext cx="10814400" cy="5161742"/>
          </a:xfrm>
        </p:spPr>
        <p:txBody>
          <a:bodyPr>
            <a:normAutofit fontScale="62500" lnSpcReduction="20000"/>
          </a:bodyPr>
          <a:lstStyle/>
          <a:p>
            <a:pPr lvl="0" algn="just"/>
            <a:r>
              <a:rPr lang="cs-CZ" sz="2900" dirty="0"/>
              <a:t>Provést tuto systémovou změnu vychází z „</a:t>
            </a:r>
            <a:r>
              <a:rPr lang="cs-CZ" sz="2900" b="1" i="1" dirty="0"/>
              <a:t>Programového prohlášení vlády ze dne 5. ledna 2026</a:t>
            </a:r>
            <a:r>
              <a:rPr lang="cs-CZ" sz="2900" dirty="0"/>
              <a:t>“, konkrétně tohoto cíle: „</a:t>
            </a:r>
            <a:r>
              <a:rPr lang="cs-CZ" sz="2900" b="1" i="1" dirty="0"/>
              <a:t>Změníme systém přijímacího řízení na střední školy tak, aby si rodiče a žáci vybírali konkrétní školu až se znalostí výsledků státní části přijímací zkoušky. Tím zajistíme, že volba střední školy bude lépe odpovídat skutečným schopnostem a potenciálu každého žáka.</a:t>
            </a:r>
            <a:r>
              <a:rPr lang="cs-CZ" sz="2900" b="1" dirty="0"/>
              <a:t>“</a:t>
            </a:r>
            <a:endParaRPr lang="cs-CZ" sz="2900" b="1" dirty="0"/>
          </a:p>
          <a:p>
            <a:pPr lvl="0"/>
            <a:r>
              <a:rPr lang="cs-CZ" sz="2900" b="1" dirty="0"/>
              <a:t>Principiální cíl: uchazeči si volí školu, která bude lépe odpovídat jejich schopnostem </a:t>
            </a:r>
            <a:br>
              <a:rPr lang="cs-CZ" sz="2900" b="1" dirty="0"/>
            </a:br>
            <a:r>
              <a:rPr lang="cs-CZ" sz="2900" b="1" dirty="0"/>
              <a:t>a potenciálu.</a:t>
            </a:r>
            <a:endParaRPr lang="cs-CZ" sz="2900" b="1" dirty="0"/>
          </a:p>
          <a:p>
            <a:pPr lvl="0" algn="just"/>
            <a:r>
              <a:rPr lang="cs-CZ" sz="2900" dirty="0"/>
              <a:t>MŠMT připravilo pracovní verzi novely školského zákona a teze prováděcí vyhlášky, tento pracovní návrh zaslalo k připomínkám v režimu konzultace:</a:t>
            </a:r>
            <a:endParaRPr lang="cs-CZ" sz="2900" dirty="0"/>
          </a:p>
          <a:p>
            <a:pPr marL="847090" lvl="1" indent="-342900" fontAlgn="base">
              <a:buFont typeface="Courier New" panose="02070309020205020404" pitchFamily="49" charset="0"/>
              <a:buChar char="o"/>
            </a:pPr>
            <a:r>
              <a:rPr lang="cs-CZ" sz="2900" dirty="0"/>
              <a:t>připomínkování proběhlo od 6. srpna do 7. září 2026,</a:t>
            </a:r>
            <a:endParaRPr lang="cs-CZ" sz="2900" dirty="0"/>
          </a:p>
          <a:p>
            <a:pPr marL="847090" lvl="1" indent="-342900" fontAlgn="base">
              <a:buFont typeface="Courier New" panose="02070309020205020404" pitchFamily="49" charset="0"/>
              <a:buChar char="o"/>
            </a:pPr>
            <a:r>
              <a:rPr lang="cs-CZ" sz="2900" dirty="0"/>
              <a:t>oslovení partneři: OŠMT KÚ, školské asociace, SMO ČR a SMS ČR,</a:t>
            </a:r>
            <a:endParaRPr lang="cs-CZ" sz="2900" dirty="0"/>
          </a:p>
          <a:p>
            <a:pPr marL="847090" lvl="1" indent="-342900" fontAlgn="base">
              <a:buFont typeface="Courier New" panose="02070309020205020404" pitchFamily="49" charset="0"/>
              <a:buChar char="o"/>
            </a:pPr>
            <a:r>
              <a:rPr lang="cs-CZ" sz="2900" dirty="0"/>
              <a:t>připomínky se zejména týkaly: harmonogramu, vah JPZ, místa konání JPZ, počtu podávaných přihlášek a obecných požadavků na hlubší analýzy převráceného modelu a jeho výhodnost a velký důraz na pilotní ověřování,</a:t>
            </a:r>
            <a:endParaRPr lang="cs-CZ" sz="2900" dirty="0"/>
          </a:p>
          <a:p>
            <a:pPr marL="847090" lvl="1" indent="-342900" fontAlgn="base">
              <a:buFont typeface="Courier New" panose="02070309020205020404" pitchFamily="49" charset="0"/>
              <a:buChar char="o"/>
            </a:pPr>
            <a:r>
              <a:rPr lang="cs-CZ" sz="2900" dirty="0"/>
              <a:t>nyní připomínky vyhodnocujeme a vytváříme si interní k pozici MŠMT,</a:t>
            </a:r>
            <a:endParaRPr lang="cs-CZ" sz="2900" dirty="0"/>
          </a:p>
          <a:p>
            <a:pPr marL="847090" lvl="1" indent="-342900" fontAlgn="base">
              <a:buFont typeface="Courier New" panose="02070309020205020404" pitchFamily="49" charset="0"/>
              <a:buChar char="o"/>
            </a:pPr>
            <a:r>
              <a:rPr lang="cs-CZ" sz="2900" dirty="0"/>
              <a:t>další plánovaný postup: v průběhu podzimu 2026 odeslání do meziresortního připomínkového řízení.</a:t>
            </a:r>
            <a:endParaRPr lang="cs-CZ" sz="2800" b="1" dirty="0">
              <a:solidFill>
                <a:schemeClr val="accent1"/>
              </a:solidFill>
            </a:endParaRPr>
          </a:p>
          <a:p>
            <a:pPr algn="just"/>
            <a:endParaRPr lang="cs-CZ" sz="2800" b="1" dirty="0">
              <a:solidFill>
                <a:schemeClr val="accent1"/>
              </a:solidFill>
            </a:endParaRPr>
          </a:p>
          <a:p>
            <a:pPr algn="just"/>
            <a:endParaRPr lang="cs-CZ" sz="2800" b="1" dirty="0">
              <a:solidFill>
                <a:schemeClr val="accent1"/>
              </a:solidFill>
            </a:endParaRPr>
          </a:p>
          <a:p>
            <a:pPr algn="just"/>
            <a:endParaRPr lang="cs-CZ" sz="2800" dirty="0">
              <a:solidFill>
                <a:schemeClr val="accent2"/>
              </a:solidFill>
            </a:endParaRPr>
          </a:p>
          <a:p>
            <a:pPr algn="just"/>
            <a:endParaRPr lang="cs-CZ" sz="2600" dirty="0"/>
          </a:p>
          <a:p>
            <a:pPr algn="just"/>
            <a:endParaRPr lang="cs-CZ" dirty="0"/>
          </a:p>
          <a:p>
            <a:endParaRPr lang="cs-CZ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000" y="619932"/>
            <a:ext cx="9900000" cy="694518"/>
          </a:xfrm>
        </p:spPr>
        <p:txBody>
          <a:bodyPr>
            <a:normAutofit/>
          </a:bodyPr>
          <a:lstStyle/>
          <a:p>
            <a:r>
              <a:rPr lang="cs-CZ" dirty="0"/>
              <a:t>Zákon o registrech ve vzdělávání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1" p14:bwMode="auto">
            <p14:nvContentPartPr>
              <p14:cNvPr id="8" name="Rukopis 7"/>
              <p14:cNvContentPartPr/>
              <p14:nvPr/>
            </p14:nvContentPartPr>
            <p14:xfrm>
              <a:off x="3619455" y="2476050"/>
              <a:ext cx="360" cy="360"/>
            </p14:xfrm>
          </p:contentPart>
        </mc:Choice>
        <mc:Fallback xmlns="">
          <p:pic>
            <p:nvPicPr>
              <p:cNvPr id="8" name="Rukopis 7"/>
            </p:nvPicPr>
            <p:blipFill>
              <a:blip r:embed="rId2"/>
            </p:blipFill>
            <p:spPr>
              <a:xfrm>
                <a:off x="3619455" y="2476050"/>
                <a:ext cx="360" cy="360"/>
              </a:xfrm>
              <a:prstGeom prst="rect"/>
            </p:spPr>
          </p:pic>
        </mc:Fallback>
      </mc:AlternateContent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684000" y="1552575"/>
            <a:ext cx="10814400" cy="4685492"/>
          </a:xfrm>
        </p:spPr>
        <p:txBody>
          <a:bodyPr>
            <a:normAutofit/>
          </a:bodyPr>
          <a:lstStyle/>
          <a:p>
            <a:pPr fontAlgn="base"/>
            <a:r>
              <a:rPr lang="cs-CZ" sz="2400" dirty="0">
                <a:solidFill>
                  <a:srgbClr val="545860"/>
                </a:solidFill>
              </a:rPr>
              <a:t>návrh zákona = dva centrální registry:</a:t>
            </a:r>
            <a:endParaRPr lang="cs-CZ" sz="2400" dirty="0">
              <a:solidFill>
                <a:srgbClr val="545860"/>
              </a:solidFill>
            </a:endParaRPr>
          </a:p>
          <a:p>
            <a:pPr marL="847090" lvl="1" indent="-342900" fontAlgn="base">
              <a:buFont typeface="Courier New" panose="02070309020205020404" pitchFamily="49" charset="0"/>
              <a:buChar char="o"/>
            </a:pPr>
            <a:r>
              <a:rPr lang="cs-CZ" sz="2400" dirty="0">
                <a:solidFill>
                  <a:srgbClr val="545860"/>
                </a:solidFill>
              </a:rPr>
              <a:t>zavedení </a:t>
            </a:r>
            <a:r>
              <a:rPr lang="cs-CZ" sz="2400" b="1" dirty="0">
                <a:solidFill>
                  <a:srgbClr val="545860"/>
                </a:solidFill>
              </a:rPr>
              <a:t>Registru dětí, žáků a studentů</a:t>
            </a:r>
            <a:endParaRPr lang="cs-CZ" sz="2400" dirty="0">
              <a:solidFill>
                <a:srgbClr val="545860"/>
              </a:solidFill>
            </a:endParaRPr>
          </a:p>
          <a:p>
            <a:pPr marL="847090" lvl="1" indent="-342900" fontAlgn="base">
              <a:buFont typeface="Courier New" panose="02070309020205020404" pitchFamily="49" charset="0"/>
              <a:buChar char="o"/>
            </a:pPr>
            <a:r>
              <a:rPr lang="cs-CZ" sz="2400" dirty="0">
                <a:solidFill>
                  <a:srgbClr val="545860"/>
                </a:solidFill>
              </a:rPr>
              <a:t>zavedení </a:t>
            </a:r>
            <a:r>
              <a:rPr lang="cs-CZ" sz="2400" b="1" dirty="0">
                <a:solidFill>
                  <a:srgbClr val="545860"/>
                </a:solidFill>
              </a:rPr>
              <a:t>Registru pedagogických a akademických pracovníků</a:t>
            </a:r>
            <a:endParaRPr lang="cs-CZ" sz="2400" dirty="0">
              <a:solidFill>
                <a:srgbClr val="545860"/>
              </a:solidFill>
            </a:endParaRPr>
          </a:p>
          <a:p>
            <a:pPr fontAlgn="base"/>
            <a:r>
              <a:rPr lang="cs-CZ" sz="2400" dirty="0">
                <a:solidFill>
                  <a:srgbClr val="545860"/>
                </a:solidFill>
              </a:rPr>
              <a:t>navrhovaná účinnost od 1. září 2028 =&gt; školy a další zapisující subjekty by následně měly mít jeden rok na doplnění nových registrů (do 31. srpna 2029)</a:t>
            </a:r>
            <a:endParaRPr lang="cs-CZ" sz="2400" dirty="0">
              <a:solidFill>
                <a:srgbClr val="545860"/>
              </a:solidFill>
            </a:endParaRPr>
          </a:p>
          <a:p>
            <a:pPr fontAlgn="base"/>
            <a:r>
              <a:rPr lang="cs-CZ" sz="2400" dirty="0">
                <a:solidFill>
                  <a:srgbClr val="545860"/>
                </a:solidFill>
              </a:rPr>
              <a:t>aktuální údaje na jednom místě a omezení opakovaného předávání dat</a:t>
            </a:r>
            <a:endParaRPr lang="cs-CZ" sz="2400" dirty="0">
              <a:solidFill>
                <a:srgbClr val="545860"/>
              </a:solidFill>
            </a:endParaRPr>
          </a:p>
          <a:p>
            <a:pPr fontAlgn="base"/>
            <a:r>
              <a:rPr lang="cs-CZ" sz="2400" b="1" dirty="0">
                <a:solidFill>
                  <a:srgbClr val="FF0000"/>
                </a:solidFill>
              </a:rPr>
              <a:t>návrh je stále v legislativním procesu</a:t>
            </a:r>
            <a:endParaRPr lang="cs-CZ" sz="2400" b="1" dirty="0">
              <a:solidFill>
                <a:srgbClr val="FF0000"/>
              </a:solidFill>
            </a:endParaRPr>
          </a:p>
          <a:p>
            <a:pPr fontAlgn="base"/>
            <a:r>
              <a:rPr lang="cs-CZ" sz="2400" b="1" dirty="0">
                <a:solidFill>
                  <a:srgbClr val="545860"/>
                </a:solidFill>
              </a:rPr>
              <a:t>školám nyní nevznikají žádné nové povinnosti  </a:t>
            </a:r>
            <a:endParaRPr lang="cs-CZ" sz="2400" b="1" dirty="0">
              <a:solidFill>
                <a:srgbClr val="545860"/>
              </a:solidFill>
            </a:endParaRPr>
          </a:p>
          <a:p>
            <a:pPr algn="just"/>
            <a:endParaRPr lang="cs-CZ" sz="2800" dirty="0"/>
          </a:p>
          <a:p>
            <a:pPr algn="just"/>
            <a:endParaRPr lang="cs-CZ" sz="2800" b="1" dirty="0">
              <a:solidFill>
                <a:schemeClr val="accent1"/>
              </a:solidFill>
            </a:endParaRPr>
          </a:p>
          <a:p>
            <a:pPr algn="just"/>
            <a:endParaRPr lang="cs-CZ" sz="2800" b="1" dirty="0">
              <a:solidFill>
                <a:schemeClr val="accent1"/>
              </a:solidFill>
            </a:endParaRPr>
          </a:p>
          <a:p>
            <a:pPr algn="just"/>
            <a:endParaRPr lang="cs-CZ" sz="2800" b="1" dirty="0">
              <a:solidFill>
                <a:schemeClr val="accent1"/>
              </a:solidFill>
            </a:endParaRPr>
          </a:p>
          <a:p>
            <a:pPr algn="just"/>
            <a:endParaRPr lang="cs-CZ" sz="2800" dirty="0">
              <a:solidFill>
                <a:schemeClr val="accent2"/>
              </a:solidFill>
            </a:endParaRPr>
          </a:p>
          <a:p>
            <a:pPr algn="just"/>
            <a:endParaRPr lang="cs-CZ" sz="2600" dirty="0"/>
          </a:p>
          <a:p>
            <a:pPr algn="just"/>
            <a:endParaRPr lang="cs-CZ" dirty="0"/>
          </a:p>
          <a:p>
            <a:endParaRPr lang="cs-CZ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000" y="420733"/>
            <a:ext cx="9900000" cy="550817"/>
          </a:xfrm>
        </p:spPr>
        <p:txBody>
          <a:bodyPr>
            <a:normAutofit fontScale="90000"/>
          </a:bodyPr>
          <a:lstStyle/>
          <a:p>
            <a:r>
              <a:rPr lang="cs-CZ" dirty="0"/>
              <a:t>Zákaz mobilů ve školách</a:t>
            </a:r>
            <a:br>
              <a:rPr lang="cs-CZ" b="0" dirty="0"/>
            </a:br>
            <a:endParaRPr lang="cs-CZ" dirty="0"/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771525" y="1304925"/>
            <a:ext cx="10726875" cy="4995075"/>
          </a:xfrm>
        </p:spPr>
        <p:txBody>
          <a:bodyPr>
            <a:normAutofit fontScale="70000" lnSpcReduction="20000"/>
          </a:bodyPr>
          <a:lstStyle/>
          <a:p>
            <a:pPr marL="342900" lvl="0" indent="-342900" fontAlgn="t">
              <a:buFont typeface="Arial" panose="020B0604020202020204" pitchFamily="34" charset="0"/>
              <a:buChar char="•"/>
            </a:pPr>
            <a:r>
              <a:rPr lang="cs-CZ" sz="3400" dirty="0"/>
              <a:t>návrh změny od 1. září 2027</a:t>
            </a:r>
            <a:endParaRPr lang="cs-CZ" sz="3400" dirty="0"/>
          </a:p>
          <a:p>
            <a:pPr marL="342900" lvl="0" indent="-342900" fontAlgn="t">
              <a:buFont typeface="Arial" panose="020B0604020202020204" pitchFamily="34" charset="0"/>
              <a:buChar char="•"/>
            </a:pPr>
            <a:r>
              <a:rPr lang="cs-CZ" sz="3400" b="1" dirty="0"/>
              <a:t>zákaz používání mobilů a dalších elektronických komunikačních zařízení při vzdělávání</a:t>
            </a:r>
            <a:endParaRPr lang="cs-CZ" sz="3400" b="1" dirty="0"/>
          </a:p>
          <a:p>
            <a:pPr marL="342900" lvl="0" indent="-342900" fontAlgn="t">
              <a:buFont typeface="Arial" panose="020B0604020202020204" pitchFamily="34" charset="0"/>
              <a:buChar char="•"/>
            </a:pPr>
            <a:r>
              <a:rPr lang="cs-CZ" sz="3400" dirty="0"/>
              <a:t>týká se MŠ, přípravných tříd, ZŠ </a:t>
            </a:r>
            <a:r>
              <a:rPr lang="cs-CZ" sz="3400" b="1" dirty="0"/>
              <a:t>a nižších ročníků víceletých GYM a KON</a:t>
            </a:r>
            <a:endParaRPr lang="cs-CZ" sz="3400" b="1" dirty="0"/>
          </a:p>
          <a:p>
            <a:pPr marL="342900" lvl="0" indent="-342900" fontAlgn="t">
              <a:buFont typeface="Arial" panose="020B0604020202020204" pitchFamily="34" charset="0"/>
              <a:buChar char="•"/>
            </a:pPr>
            <a:r>
              <a:rPr lang="cs-CZ" sz="3400" dirty="0"/>
              <a:t>zákaz bude platit také ve školních družinách, klubech a zařízeních školního stravování</a:t>
            </a:r>
            <a:endParaRPr lang="cs-CZ" sz="3400" dirty="0"/>
          </a:p>
          <a:p>
            <a:pPr marL="342900" lvl="0" indent="-342900" fontAlgn="t">
              <a:buFont typeface="Arial" panose="020B0604020202020204" pitchFamily="34" charset="0"/>
              <a:buChar char="•"/>
            </a:pPr>
            <a:r>
              <a:rPr lang="cs-CZ" sz="3400" dirty="0"/>
              <a:t>výjimky ze zdravotních důvodů a z důvodu speciálních vzdělávacích potřeb</a:t>
            </a:r>
            <a:endParaRPr lang="cs-CZ" sz="3400" dirty="0"/>
          </a:p>
          <a:p>
            <a:pPr marL="342900" lvl="0" indent="-342900" fontAlgn="t">
              <a:buFont typeface="Arial" panose="020B0604020202020204" pitchFamily="34" charset="0"/>
              <a:buChar char="•"/>
            </a:pPr>
            <a:r>
              <a:rPr lang="cs-CZ" sz="3400" dirty="0"/>
              <a:t>možnost povolit zařízení pro vzdělávací účely nebo při akcí mimo školu</a:t>
            </a:r>
            <a:endParaRPr lang="cs-CZ" sz="3400" dirty="0"/>
          </a:p>
          <a:p>
            <a:pPr marL="342900" lvl="0" indent="-342900" fontAlgn="t">
              <a:buFont typeface="Arial" panose="020B0604020202020204" pitchFamily="34" charset="0"/>
              <a:buChar char="•"/>
            </a:pPr>
            <a:r>
              <a:rPr lang="cs-CZ" sz="3400" b="1" dirty="0"/>
              <a:t>ve všech školách možnost upravit ve školním řádu odložení a odevzdání telefonu</a:t>
            </a:r>
            <a:endParaRPr lang="cs-CZ" sz="3400" b="1" dirty="0"/>
          </a:p>
          <a:p>
            <a:pPr marL="342900" lvl="0" indent="-342900" fontAlgn="t">
              <a:buFont typeface="Arial" panose="020B0604020202020204" pitchFamily="34" charset="0"/>
              <a:buChar char="•"/>
            </a:pPr>
            <a:r>
              <a:rPr lang="cs-CZ" sz="3400" dirty="0">
                <a:solidFill>
                  <a:srgbClr val="FF0000"/>
                </a:solidFill>
              </a:rPr>
              <a:t>návrh je nyní v Poslanecké sněmovně</a:t>
            </a:r>
            <a:endParaRPr lang="cs-CZ" sz="3400" dirty="0">
              <a:solidFill>
                <a:srgbClr val="FF0000"/>
              </a:solidFill>
            </a:endParaRPr>
          </a:p>
          <a:p>
            <a:pPr marL="0" lvl="0" indent="0" fontAlgn="t">
              <a:buNone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000" y="1714500"/>
            <a:ext cx="9900000" cy="1323975"/>
          </a:xfrm>
        </p:spPr>
        <p:txBody>
          <a:bodyPr>
            <a:normAutofit/>
          </a:bodyPr>
          <a:lstStyle/>
          <a:p>
            <a:pPr algn="ctr"/>
            <a:r>
              <a:rPr lang="cs-CZ" sz="6000" dirty="0"/>
              <a:t>Vyšší odborné vzdělávání</a:t>
            </a:r>
            <a:endParaRPr lang="cs-CZ" sz="60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1" p14:bwMode="auto">
            <p14:nvContentPartPr>
              <p14:cNvPr id="8" name="Rukopis 7"/>
              <p14:cNvContentPartPr/>
              <p14:nvPr/>
            </p14:nvContentPartPr>
            <p14:xfrm>
              <a:off x="3619455" y="2476050"/>
              <a:ext cx="360" cy="360"/>
            </p14:xfrm>
          </p:contentPart>
        </mc:Choice>
        <mc:Fallback xmlns="">
          <p:pic>
            <p:nvPicPr>
              <p:cNvPr id="8" name="Rukopis 7"/>
            </p:nvPicPr>
            <p:blipFill>
              <a:blip r:embed="rId2"/>
            </p:blipFill>
            <p:spPr>
              <a:xfrm>
                <a:off x="3619455" y="2476050"/>
                <a:ext cx="360" cy="360"/>
              </a:xfrm>
              <a:prstGeom prst="rect"/>
            </p:spPr>
          </p:pic>
        </mc:Fallback>
      </mc:AlternateContent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000" y="384784"/>
            <a:ext cx="9900000" cy="548666"/>
          </a:xfrm>
        </p:spPr>
        <p:txBody>
          <a:bodyPr>
            <a:normAutofit/>
          </a:bodyPr>
          <a:lstStyle/>
          <a:p>
            <a:r>
              <a:rPr lang="cs-CZ" b="1" dirty="0"/>
              <a:t>Aktuálně v implementaci</a:t>
            </a:r>
            <a:endParaRPr lang="cs-CZ" b="1" dirty="0"/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683999" y="1150740"/>
            <a:ext cx="10793625" cy="491668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sz="2400" b="1" dirty="0"/>
              <a:t>Kvalita</a:t>
            </a:r>
            <a:endParaRPr lang="cs-CZ" sz="2400" b="1" dirty="0"/>
          </a:p>
          <a:p>
            <a:r>
              <a:rPr lang="cs-CZ" sz="2400" dirty="0"/>
              <a:t>jedna akreditační autorita pro VŠ a VOŠ</a:t>
            </a:r>
            <a:endParaRPr lang="cs-CZ" sz="2400" dirty="0"/>
          </a:p>
          <a:p>
            <a:r>
              <a:rPr lang="cs-CZ" sz="2400" dirty="0"/>
              <a:t>příležitost pro budování důvěry</a:t>
            </a:r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b="1" dirty="0"/>
              <a:t>Oboustranná postupnost</a:t>
            </a:r>
            <a:endParaRPr lang="cs-CZ" sz="2400" b="1" dirty="0"/>
          </a:p>
          <a:p>
            <a:r>
              <a:rPr lang="cs-CZ" sz="2400" dirty="0"/>
              <a:t>ze SŠ na VOŠ – navazující programy</a:t>
            </a:r>
            <a:endParaRPr lang="cs-CZ" sz="2400" dirty="0"/>
          </a:p>
          <a:p>
            <a:r>
              <a:rPr lang="cs-CZ" sz="2400" dirty="0"/>
              <a:t>z VŠ pro neúspěšné studenty na VOŠ</a:t>
            </a:r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b="1" dirty="0"/>
              <a:t>Větší příležitosti pro VOŠ a zaměstnavatele</a:t>
            </a:r>
            <a:endParaRPr lang="cs-CZ" sz="2400" b="1" dirty="0"/>
          </a:p>
          <a:p>
            <a:r>
              <a:rPr lang="cs-CZ" sz="2400" dirty="0"/>
              <a:t>programy krátkého cyklu =&gt; v kompetenci ředitelů VOŠ, „bez překážek“ </a:t>
            </a:r>
            <a:r>
              <a:rPr lang="cs-CZ" sz="2400" dirty="0">
                <a:sym typeface="Wingdings" panose="05000000000000000000" pitchFamily="2" charset="2"/>
              </a:rPr>
              <a:t> „první vlaštovky“</a:t>
            </a:r>
            <a:endParaRPr lang="cs-CZ" sz="2400" dirty="0"/>
          </a:p>
          <a:p>
            <a:r>
              <a:rPr lang="cs-CZ" sz="2400" dirty="0"/>
              <a:t>možnost duální praktické vyučování (jsme v očekávání)</a:t>
            </a:r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b="1" dirty="0"/>
              <a:t>Umožnění kombinované výuky v rámci VOŠ</a:t>
            </a:r>
            <a:endParaRPr lang="cs-CZ" sz="2400" b="1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000" y="367917"/>
            <a:ext cx="9900000" cy="605477"/>
          </a:xfrm>
        </p:spPr>
        <p:txBody>
          <a:bodyPr>
            <a:normAutofit/>
          </a:bodyPr>
          <a:lstStyle/>
          <a:p>
            <a:r>
              <a:rPr lang="cs-CZ" b="1" dirty="0"/>
              <a:t>Co do budoucna?</a:t>
            </a:r>
            <a:endParaRPr lang="cs-CZ" b="1" dirty="0"/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684000" y="973394"/>
            <a:ext cx="11036052" cy="5398702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cs-CZ" sz="1600" b="1" dirty="0"/>
              <a:t>Implementace systémových změn</a:t>
            </a:r>
            <a:endParaRPr lang="cs-CZ" sz="1600" b="1" dirty="0"/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cs-CZ" sz="1600" dirty="0"/>
              <a:t>průběžné vyhodnocování, případné drobné korekce</a:t>
            </a:r>
            <a:endParaRPr lang="cs-CZ" sz="1600" dirty="0"/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cs-CZ" sz="1600" dirty="0"/>
              <a:t>zlepšování procesů a podmínek, podpora</a:t>
            </a:r>
            <a:endParaRPr lang="cs-CZ" sz="16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</a:pPr>
            <a:endParaRPr lang="cs-CZ" sz="16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cs-CZ" sz="1600" b="1" dirty="0"/>
              <a:t>Modernizace ukončování vzdělávání</a:t>
            </a:r>
            <a:endParaRPr lang="cs-CZ" sz="1600" b="1" dirty="0"/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cs-CZ" sz="1600" dirty="0"/>
              <a:t>KAP = nahrazení dílčí zkoušky z odborných předmětů a zkoušky z cizího jazyka formátem komplexní zkoušky s obhajobou, důraz na propojení s reálnou praxí =&gt; v režimu závěrečných prací před předložením do PV</a:t>
            </a:r>
            <a:endParaRPr lang="cs-CZ" sz="1600" dirty="0"/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cs-CZ" sz="1600" dirty="0"/>
              <a:t>proběhlo u MZ = KPP (upravujeme režim přihlašování žáků), zahajuje se PO pro KZZ</a:t>
            </a:r>
            <a:endParaRPr lang="cs-CZ" sz="16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</a:pPr>
            <a:endParaRPr lang="cs-CZ" sz="16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cs-CZ" sz="1600" b="1" dirty="0"/>
              <a:t>Elektronizace přijímacího řízení na VOŠ?</a:t>
            </a:r>
            <a:endParaRPr lang="cs-CZ" sz="1600" b="1" dirty="0"/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cs-CZ" sz="1600" dirty="0"/>
              <a:t>proběhlo na SŠ; započaly přípravy realizace přijímacího řízení v rámci předškolního a základního vzdělávání</a:t>
            </a:r>
            <a:endParaRPr lang="cs-CZ" sz="1600" b="1" dirty="0"/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cs-CZ" sz="1600" dirty="0"/>
              <a:t>navrhujeme dát do kontextu přípravy nového Dlouhodobého záměru 2027 - 2031</a:t>
            </a:r>
            <a:endParaRPr lang="cs-CZ" sz="16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</a:pPr>
            <a:endParaRPr lang="cs-CZ" sz="16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cs-CZ" sz="1600" b="1" dirty="0"/>
              <a:t>Připravuje se věcný záměr o VŠ (bude v MPŘ)</a:t>
            </a:r>
            <a:endParaRPr lang="cs-CZ" sz="1600" b="1" dirty="0"/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cs-CZ" sz="1600" b="1" u="sng" dirty="0"/>
              <a:t>záměr dává nově povinnost VŠ vnitřním předpisem upravit uznávání předchozího vzdělání</a:t>
            </a:r>
            <a:r>
              <a:rPr lang="cs-CZ" sz="1600" b="1" dirty="0"/>
              <a:t>, současný zákon nic takového neobsahuje, pouze říká, že školy mohou nastavit odlišné podmínky pro přijímací řízení pro absolventy VOŠ </a:t>
            </a:r>
            <a:r>
              <a:rPr lang="cs-CZ" sz="1600" dirty="0"/>
              <a:t>=&gt; předpokládáme, že to by mohlo pomoci větší prostupnosti a uznávání  vyššího odborného vzdělávání v rámci následného studia na VŠ</a:t>
            </a:r>
            <a:endParaRPr lang="cs-CZ" sz="1600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000" y="1714500"/>
            <a:ext cx="9900000" cy="1323975"/>
          </a:xfrm>
        </p:spPr>
        <p:txBody>
          <a:bodyPr>
            <a:normAutofit/>
          </a:bodyPr>
          <a:lstStyle/>
          <a:p>
            <a:pPr algn="ctr"/>
            <a:r>
              <a:rPr lang="cs-CZ" sz="6000" dirty="0"/>
              <a:t>Další témata</a:t>
            </a:r>
            <a:endParaRPr lang="cs-CZ" sz="60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1" p14:bwMode="auto">
            <p14:nvContentPartPr>
              <p14:cNvPr id="8" name="Rukopis 7"/>
              <p14:cNvContentPartPr/>
              <p14:nvPr/>
            </p14:nvContentPartPr>
            <p14:xfrm>
              <a:off x="3619455" y="2476050"/>
              <a:ext cx="360" cy="360"/>
            </p14:xfrm>
          </p:contentPart>
        </mc:Choice>
        <mc:Fallback xmlns="">
          <p:pic>
            <p:nvPicPr>
              <p:cNvPr id="8" name="Rukopis 7"/>
            </p:nvPicPr>
            <p:blipFill>
              <a:blip r:embed="rId2"/>
            </p:blipFill>
            <p:spPr>
              <a:xfrm>
                <a:off x="3619455" y="2476050"/>
                <a:ext cx="360" cy="360"/>
              </a:xfrm>
              <a:prstGeom prst="rect"/>
            </p:spPr>
          </p:pic>
        </mc:Fallback>
      </mc:AlternateContent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000" y="505632"/>
            <a:ext cx="9900000" cy="580218"/>
          </a:xfrm>
        </p:spPr>
        <p:txBody>
          <a:bodyPr/>
          <a:lstStyle/>
          <a:p>
            <a:r>
              <a:rPr lang="cs-CZ" dirty="0"/>
              <a:t>Novela vyhlášky č. 107/2005 Sb. </a:t>
            </a:r>
            <a:endParaRPr lang="cs-CZ" dirty="0"/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684000" y="1276350"/>
            <a:ext cx="10814400" cy="5023650"/>
          </a:xfrm>
        </p:spPr>
        <p:txBody>
          <a:bodyPr>
            <a:normAutofit fontScale="92500" lnSpcReduction="2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tx2"/>
                </a:solidFill>
              </a:rPr>
              <a:t>Vyhlášena ve Sbírce zákonů pod č. 310/2025 Sb.</a:t>
            </a:r>
            <a:endParaRPr lang="cs-CZ" dirty="0">
              <a:solidFill>
                <a:schemeClr val="tx2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tx2"/>
                </a:solidFill>
              </a:rPr>
              <a:t>Změna ustanovení § 1 odst. 1, nově: „Tato vyhláška </a:t>
            </a:r>
            <a:r>
              <a:rPr lang="cs-CZ" b="1" dirty="0">
                <a:solidFill>
                  <a:schemeClr val="tx2"/>
                </a:solidFill>
              </a:rPr>
              <a:t>stanoví pravidla </a:t>
            </a:r>
            <a:r>
              <a:rPr lang="cs-CZ" dirty="0">
                <a:solidFill>
                  <a:schemeClr val="tx2"/>
                </a:solidFill>
              </a:rPr>
              <a:t>školního stravování </a:t>
            </a:r>
            <a:r>
              <a:rPr lang="cs-CZ" b="1" dirty="0">
                <a:solidFill>
                  <a:schemeClr val="tx2"/>
                </a:solidFill>
              </a:rPr>
              <a:t>vztahující se na stravovací služby pro děti, žáky, studenty a další osoby</a:t>
            </a:r>
            <a:r>
              <a:rPr lang="cs-CZ" dirty="0">
                <a:solidFill>
                  <a:schemeClr val="tx2"/>
                </a:solidFill>
              </a:rPr>
              <a:t>, jimž je poskytováno školní stravování v rámci hmotného zabezpečení, plného přímého zaopatření, nebo v rámci preventivně výchovné péče formou celodenních služeb nebo internátních služeb.“.</a:t>
            </a:r>
            <a:endParaRPr lang="cs-CZ" dirty="0">
              <a:solidFill>
                <a:schemeClr val="tx2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tx2"/>
                </a:solidFill>
              </a:rPr>
              <a:t>Nové ustanovení v § 4 - odst. 10 (tzv. krabičky): „Zařízení školního stravování </a:t>
            </a:r>
            <a:r>
              <a:rPr lang="cs-CZ" b="1" dirty="0">
                <a:solidFill>
                  <a:schemeClr val="tx2"/>
                </a:solidFill>
              </a:rPr>
              <a:t>umožní</a:t>
            </a:r>
            <a:r>
              <a:rPr lang="cs-CZ" dirty="0">
                <a:solidFill>
                  <a:schemeClr val="tx2"/>
                </a:solidFill>
              </a:rPr>
              <a:t> dítěti, žákovi nebo studentovi, kterým právnická osoba vykonávající činnost školy zajišťuje školní stravování, </a:t>
            </a:r>
            <a:r>
              <a:rPr lang="cs-CZ" b="1" dirty="0">
                <a:solidFill>
                  <a:schemeClr val="tx2"/>
                </a:solidFill>
              </a:rPr>
              <a:t>konzumaci vlastního jídla časově a prostorově společně se školním stravováním</a:t>
            </a:r>
            <a:r>
              <a:rPr lang="cs-CZ" dirty="0">
                <a:solidFill>
                  <a:schemeClr val="tx2"/>
                </a:solidFill>
              </a:rPr>
              <a:t>. Dítěti nebo žákovi dále poskytne zařízení školního stravování nezbytnou pomoc při konzumaci vlastního jídla a v souvislosti s ní, pokud tuto pomoc potřebuje.“.</a:t>
            </a:r>
            <a:endParaRPr lang="cs-CZ" dirty="0">
              <a:solidFill>
                <a:schemeClr val="tx2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tx2"/>
                </a:solidFill>
              </a:rPr>
              <a:t>Změna přílohy č. 1 a doplnění přílohy č. 1a (tzv. spotřební koše): </a:t>
            </a:r>
            <a:r>
              <a:rPr lang="cs-CZ" b="1" dirty="0">
                <a:solidFill>
                  <a:schemeClr val="tx2"/>
                </a:solidFill>
              </a:rPr>
              <a:t>aktualizace výživových norem </a:t>
            </a:r>
            <a:r>
              <a:rPr lang="cs-CZ" dirty="0">
                <a:solidFill>
                  <a:schemeClr val="tx2"/>
                </a:solidFill>
              </a:rPr>
              <a:t>pro běžnou výživu („klasický“ spotřební koš), nahrazení </a:t>
            </a:r>
            <a:r>
              <a:rPr lang="cs-CZ" dirty="0" err="1">
                <a:solidFill>
                  <a:schemeClr val="tx2"/>
                </a:solidFill>
              </a:rPr>
              <a:t>laktoovovegetariánských</a:t>
            </a:r>
            <a:r>
              <a:rPr lang="cs-CZ" dirty="0">
                <a:solidFill>
                  <a:schemeClr val="tx2"/>
                </a:solidFill>
              </a:rPr>
              <a:t> výživových norem flexibilními („flexibilní“ spotřební koš)</a:t>
            </a:r>
            <a:endParaRPr lang="cs-CZ" dirty="0">
              <a:solidFill>
                <a:schemeClr val="tx2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tx2"/>
                </a:solidFill>
              </a:rPr>
              <a:t>Úpravy přílohy č. 2 (úplata): </a:t>
            </a:r>
            <a:r>
              <a:rPr lang="cs-CZ" b="1" dirty="0">
                <a:solidFill>
                  <a:schemeClr val="tx2"/>
                </a:solidFill>
              </a:rPr>
              <a:t>věková kategorie „do 6 let“ rozdělena na dvě kategorie </a:t>
            </a:r>
            <a:r>
              <a:rPr lang="cs-CZ" dirty="0">
                <a:solidFill>
                  <a:schemeClr val="tx2"/>
                </a:solidFill>
              </a:rPr>
              <a:t>– 2 až 3leté a 4 až 6leté </a:t>
            </a:r>
            <a:endParaRPr lang="cs-CZ" dirty="0">
              <a:solidFill>
                <a:schemeClr val="tx2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b="1" dirty="0">
                <a:solidFill>
                  <a:schemeClr val="tx2"/>
                </a:solidFill>
              </a:rPr>
              <a:t>Účinnost od 1. září 2025, povinnost vařit podle nového spotřebního koše až od 1. září 2027</a:t>
            </a:r>
            <a:r>
              <a:rPr lang="cs-CZ" dirty="0">
                <a:solidFill>
                  <a:schemeClr val="tx2"/>
                </a:solidFill>
              </a:rPr>
              <a:t>, v mezičase může škola kdykoli přejít na nový spotřební koš (přechodné ustanovení)</a:t>
            </a:r>
            <a:br>
              <a:rPr lang="cs-CZ" dirty="0">
                <a:solidFill>
                  <a:schemeClr val="tx2"/>
                </a:solidFill>
              </a:rPr>
            </a:b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6375" y="349255"/>
            <a:ext cx="9900000" cy="688970"/>
          </a:xfrm>
        </p:spPr>
        <p:txBody>
          <a:bodyPr/>
          <a:lstStyle/>
          <a:p>
            <a:r>
              <a:rPr lang="cs-CZ" dirty="0"/>
              <a:t>Metodická podpora</a:t>
            </a:r>
            <a:endParaRPr lang="cs-CZ" dirty="0"/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771525" y="1038225"/>
            <a:ext cx="10726875" cy="4895849"/>
          </a:xfrm>
        </p:spPr>
        <p:txBody>
          <a:bodyPr>
            <a:normAutofit fontScale="92500" lnSpcReduction="2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tx2"/>
                </a:solidFill>
              </a:rPr>
              <a:t>Metodické materiály</a:t>
            </a:r>
            <a:endParaRPr lang="cs-CZ" dirty="0">
              <a:solidFill>
                <a:schemeClr val="tx2"/>
              </a:solidFill>
            </a:endParaRPr>
          </a:p>
          <a:p>
            <a:pPr marL="847090" lvl="1" indent="-342900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tx2"/>
                </a:solidFill>
              </a:rPr>
              <a:t>Jak se připravit na nový spotřební koš (SZÚ, 2025)</a:t>
            </a:r>
            <a:endParaRPr lang="cs-CZ" dirty="0">
              <a:solidFill>
                <a:schemeClr val="tx2"/>
              </a:solidFill>
            </a:endParaRPr>
          </a:p>
          <a:p>
            <a:pPr marL="847090" lvl="1" indent="-342900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tx2"/>
                </a:solidFill>
              </a:rPr>
              <a:t>Konzumace vlastního jídla ve školní jídelně (MŠMT, </a:t>
            </a:r>
            <a:r>
              <a:rPr lang="cs-CZ" dirty="0" err="1">
                <a:solidFill>
                  <a:schemeClr val="tx2"/>
                </a:solidFill>
              </a:rPr>
              <a:t>MZd</a:t>
            </a:r>
            <a:r>
              <a:rPr lang="cs-CZ" dirty="0">
                <a:solidFill>
                  <a:schemeClr val="tx2"/>
                </a:solidFill>
              </a:rPr>
              <a:t>, SZÚ, 2025)</a:t>
            </a:r>
            <a:endParaRPr lang="cs-CZ" dirty="0">
              <a:solidFill>
                <a:schemeClr val="tx2"/>
              </a:solidFill>
            </a:endParaRPr>
          </a:p>
          <a:p>
            <a:pPr marL="847090" lvl="1" indent="-342900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tx2"/>
                </a:solidFill>
              </a:rPr>
              <a:t>Průvodce přechodným obdobím (SZÚ, 2026)</a:t>
            </a:r>
            <a:endParaRPr lang="cs-CZ" dirty="0">
              <a:solidFill>
                <a:schemeClr val="tx2"/>
              </a:solidFill>
            </a:endParaRPr>
          </a:p>
          <a:p>
            <a:pPr marL="847090" lvl="1" indent="-342900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tx2"/>
                </a:solidFill>
              </a:rPr>
              <a:t>Pomůcka pro plánování a kontrolu jídelního lístku (SZÚ, 2026)</a:t>
            </a:r>
            <a:endParaRPr lang="cs-CZ" dirty="0">
              <a:solidFill>
                <a:schemeClr val="tx2"/>
              </a:solidFill>
            </a:endParaRPr>
          </a:p>
          <a:p>
            <a:pPr marL="847090" lvl="1" indent="-342900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tx2"/>
                </a:solidFill>
              </a:rPr>
              <a:t>a mnoho dalších…</a:t>
            </a:r>
            <a:endParaRPr lang="cs-CZ" dirty="0">
              <a:solidFill>
                <a:schemeClr val="tx2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tx2"/>
                </a:solidFill>
              </a:rPr>
              <a:t>Krajské metodické týmy</a:t>
            </a:r>
            <a:endParaRPr lang="cs-CZ" dirty="0">
              <a:solidFill>
                <a:schemeClr val="tx2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 err="1">
                <a:solidFill>
                  <a:schemeClr val="tx2"/>
                </a:solidFill>
              </a:rPr>
              <a:t>Podcasty</a:t>
            </a:r>
            <a:r>
              <a:rPr lang="cs-CZ" dirty="0">
                <a:solidFill>
                  <a:schemeClr val="tx2"/>
                </a:solidFill>
              </a:rPr>
              <a:t>, webináře, krajská roadshow</a:t>
            </a:r>
            <a:endParaRPr lang="cs-CZ" dirty="0">
              <a:solidFill>
                <a:schemeClr val="tx2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tx2"/>
                </a:solidFill>
              </a:rPr>
              <a:t>Dotazník k zavádění nových výživových norem (říjen 2026)</a:t>
            </a:r>
            <a:endParaRPr lang="cs-CZ" dirty="0">
              <a:solidFill>
                <a:schemeClr val="tx2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tx2"/>
                </a:solidFill>
              </a:rPr>
              <a:t>Více informací zde: </a:t>
            </a:r>
            <a:r>
              <a:rPr lang="pt-BR" dirty="0">
                <a:solidFill>
                  <a:schemeClr val="tx2">
                    <a:lumMod val="50000"/>
                    <a:lumOff val="50000"/>
                  </a:schemeClr>
                </a:solidFill>
                <a:hlinkClick r:id="rId1"/>
              </a:rPr>
              <a:t>https://msmt.gov.cz/vzdelavani/skolni-stravovani</a:t>
            </a:r>
            <a:r>
              <a:rPr lang="cs-CZ" dirty="0">
                <a:solidFill>
                  <a:schemeClr val="tx2">
                    <a:lumMod val="50000"/>
                    <a:lumOff val="50000"/>
                  </a:schemeClr>
                </a:solidFill>
              </a:rPr>
              <a:t> </a:t>
            </a:r>
            <a:r>
              <a:rPr lang="pt-BR" dirty="0">
                <a:solidFill>
                  <a:schemeClr val="tx2">
                    <a:lumMod val="50000"/>
                    <a:lumOff val="50000"/>
                  </a:schemeClr>
                </a:solidFill>
              </a:rPr>
              <a:t>a </a:t>
            </a:r>
            <a:r>
              <a:rPr lang="pt-BR" dirty="0">
                <a:solidFill>
                  <a:schemeClr val="tx2">
                    <a:lumMod val="50000"/>
                    <a:lumOff val="50000"/>
                  </a:schemeClr>
                </a:solidFill>
                <a:hlinkClick r:id="rId2"/>
              </a:rPr>
              <a:t>https://www.mametonataliri.cz/</a:t>
            </a:r>
            <a:r>
              <a:rPr lang="pt-BR" dirty="0">
                <a:solidFill>
                  <a:schemeClr val="tx2">
                    <a:lumMod val="50000"/>
                    <a:lumOff val="50000"/>
                  </a:schemeClr>
                </a:solidFill>
              </a:rPr>
              <a:t> </a:t>
            </a:r>
            <a:endParaRPr lang="cs-CZ" dirty="0">
              <a:solidFill>
                <a:schemeClr val="tx2">
                  <a:lumMod val="50000"/>
                  <a:lumOff val="50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tx2"/>
                </a:solidFill>
              </a:rPr>
              <a:t>Kontakty pro případné dotazy</a:t>
            </a:r>
            <a:endParaRPr lang="cs-CZ" dirty="0">
              <a:solidFill>
                <a:schemeClr val="tx2"/>
              </a:solidFill>
            </a:endParaRPr>
          </a:p>
          <a:p>
            <a:pPr marL="847090" lvl="1" indent="-342900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tx2"/>
                </a:solidFill>
              </a:rPr>
              <a:t>pro organizační a technické otázky:  </a:t>
            </a:r>
            <a:r>
              <a:rPr lang="cs-CZ" dirty="0">
                <a:solidFill>
                  <a:schemeClr val="tx2">
                    <a:lumMod val="50000"/>
                    <a:lumOff val="50000"/>
                  </a:schemeClr>
                </a:solidFill>
                <a:hlinkClick r:id="rId3"/>
              </a:rPr>
              <a:t>stredniclanek@msmt.gov.cz</a:t>
            </a:r>
            <a:r>
              <a:rPr lang="cs-CZ" dirty="0">
                <a:solidFill>
                  <a:schemeClr val="tx2">
                    <a:lumMod val="50000"/>
                    <a:lumOff val="50000"/>
                  </a:schemeClr>
                </a:solidFill>
              </a:rPr>
              <a:t>  </a:t>
            </a:r>
            <a:endParaRPr lang="cs-CZ" dirty="0">
              <a:solidFill>
                <a:schemeClr val="tx2">
                  <a:lumMod val="50000"/>
                  <a:lumOff val="50000"/>
                </a:schemeClr>
              </a:solidFill>
            </a:endParaRPr>
          </a:p>
          <a:p>
            <a:pPr marL="847090" lvl="1" indent="-342900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tx2"/>
                </a:solidFill>
              </a:rPr>
              <a:t>ke spotřebnímu koši: </a:t>
            </a:r>
            <a:r>
              <a:rPr lang="cs-CZ" dirty="0">
                <a:solidFill>
                  <a:schemeClr val="tx2">
                    <a:lumMod val="50000"/>
                    <a:lumOff val="50000"/>
                  </a:schemeClr>
                </a:solidFill>
                <a:hlinkClick r:id="rId4"/>
              </a:rPr>
              <a:t>spotrebni.kos@szu.gov.cz</a:t>
            </a:r>
            <a:r>
              <a:rPr lang="cs-CZ" dirty="0">
                <a:solidFill>
                  <a:schemeClr val="tx2">
                    <a:lumMod val="50000"/>
                    <a:lumOff val="50000"/>
                  </a:schemeClr>
                </a:solidFill>
              </a:rPr>
              <a:t>  </a:t>
            </a:r>
            <a:br>
              <a:rPr lang="cs-CZ" dirty="0">
                <a:solidFill>
                  <a:schemeClr val="accent5"/>
                </a:solidFill>
              </a:rPr>
            </a:br>
            <a:endParaRPr lang="cs-CZ" dirty="0">
              <a:solidFill>
                <a:schemeClr val="accent5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000" y="192875"/>
            <a:ext cx="9900000" cy="997750"/>
          </a:xfrm>
        </p:spPr>
        <p:txBody>
          <a:bodyPr>
            <a:normAutofit fontScale="90000"/>
          </a:bodyPr>
          <a:lstStyle/>
          <a:p>
            <a:pPr algn="just"/>
            <a:r>
              <a:rPr lang="cs-CZ" dirty="0"/>
              <a:t>Právní a věcné stanovisko MŠMT k problematice personálního a materiálního standardu v DM – I 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752475" y="1190625"/>
            <a:ext cx="10745925" cy="5109375"/>
          </a:xfrm>
        </p:spPr>
        <p:txBody>
          <a:bodyPr>
            <a:normAutofit fontScale="25000" lnSpcReduction="20000"/>
          </a:bodyPr>
          <a:lstStyle/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cs-CZ" sz="7200" b="1" kern="100" dirty="0">
                <a:ea typeface="Aptos" panose="020B0004020202020204" pitchFamily="34" charset="0"/>
              </a:rPr>
              <a:t>MŠMT poskytlo v únoru 2026 na vyžádání  Asociace domovů mládeže a internátů ČR, z. s. (ADMIN) včetně CZESHA </a:t>
            </a:r>
            <a:r>
              <a:rPr lang="cs-CZ" sz="7200" kern="100" dirty="0">
                <a:ea typeface="Aptos" panose="020B0004020202020204" pitchFamily="34" charset="0"/>
              </a:rPr>
              <a:t>dopisem VŘ sekce II</a:t>
            </a:r>
            <a:r>
              <a:rPr lang="cs-CZ" sz="7200" b="1" kern="100" dirty="0">
                <a:ea typeface="Aptos" panose="020B0004020202020204" pitchFamily="34" charset="0"/>
              </a:rPr>
              <a:t> nezávazné stanovisko </a:t>
            </a:r>
            <a:r>
              <a:rPr lang="cs-CZ" sz="7200" kern="100" dirty="0">
                <a:ea typeface="Aptos" panose="020B0004020202020204" pitchFamily="34" charset="0"/>
              </a:rPr>
              <a:t>k předmětné problematice.</a:t>
            </a:r>
            <a:r>
              <a:rPr lang="cs-CZ" sz="7200" b="1" kern="100" dirty="0">
                <a:ea typeface="Aptos" panose="020B0004020202020204" pitchFamily="34" charset="0"/>
              </a:rPr>
              <a:t>  </a:t>
            </a:r>
            <a:endParaRPr lang="cs-CZ" sz="7200" b="1" kern="100" dirty="0">
              <a:ea typeface="Aptos" panose="020B0004020202020204" pitchFamily="34" charset="0"/>
            </a:endParaRPr>
          </a:p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cs-CZ" sz="7200" b="1" kern="100" dirty="0">
                <a:ea typeface="Aptos" panose="020B0004020202020204" pitchFamily="34" charset="0"/>
              </a:rPr>
              <a:t>Ze strany MŠMT je považováno za nepřípustné, aby byl noční dohled zajišťován výhradně nepedagogickým pracovníkem bez současné přítomnosti pedagogického pracovníka v DM. </a:t>
            </a:r>
            <a:endParaRPr lang="cs-CZ" sz="7200" kern="100" dirty="0">
              <a:ea typeface="Aptos" panose="020B0004020202020204" pitchFamily="34" charset="0"/>
            </a:endParaRPr>
          </a:p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cs-CZ" sz="7200" b="1" kern="100" dirty="0">
                <a:ea typeface="Aptos" panose="020B0004020202020204" pitchFamily="34" charset="0"/>
              </a:rPr>
              <a:t>Stanovení jednoho pevného modelu</a:t>
            </a:r>
            <a:r>
              <a:rPr lang="cs-CZ" sz="7200" kern="100" dirty="0">
                <a:ea typeface="Aptos" panose="020B0004020202020204" pitchFamily="34" charset="0"/>
              </a:rPr>
              <a:t> (např. přesný počet osob na počet ubytovaných) </a:t>
            </a:r>
            <a:r>
              <a:rPr lang="cs-CZ" sz="7200" b="1" kern="100" dirty="0">
                <a:ea typeface="Aptos" panose="020B0004020202020204" pitchFamily="34" charset="0"/>
              </a:rPr>
              <a:t>MŠMT je problematické, </a:t>
            </a:r>
            <a:r>
              <a:rPr lang="cs-CZ" sz="7200" kern="100" dirty="0">
                <a:ea typeface="Aptos" panose="020B0004020202020204" pitchFamily="34" charset="0"/>
              </a:rPr>
              <a:t>neboť nereflektuje jedinečnost jednotlivých zařízení a mohlo by </a:t>
            </a:r>
            <a:r>
              <a:rPr lang="cs-CZ" sz="7200" kern="0" dirty="0">
                <a:ea typeface="Times New Roman" panose="02020603050405020304" pitchFamily="18" charset="0"/>
              </a:rPr>
              <a:t>ovlivnit zejména potřebu navýšení prostředků poskytovaných ze státního rozpočtu. Vzhledem ke specifickým podmínkám jednotlivých zařízení by takový postup nebyl spravedlivý ani hospodárný. </a:t>
            </a:r>
            <a:endParaRPr lang="cs-CZ" sz="7200" kern="100" dirty="0">
              <a:ea typeface="Aptos" panose="020B0004020202020204" pitchFamily="34" charset="0"/>
            </a:endParaRPr>
          </a:p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cs-CZ" sz="7200" b="1" kern="100" dirty="0">
                <a:ea typeface="Aptos" panose="020B0004020202020204" pitchFamily="34" charset="0"/>
              </a:rPr>
              <a:t>Financování pedagogických pracovníků je zajištěno ze státního rozpočtu, případně s možností dofinancování ze strany zřizovatele; financování nepedagogických pracovníků je v gesci zřizovatele prostřednictvím rozpočtového určení daní </a:t>
            </a:r>
            <a:r>
              <a:rPr lang="cs-CZ" sz="7200" kern="100" dirty="0">
                <a:ea typeface="Aptos" panose="020B0004020202020204" pitchFamily="34" charset="0"/>
              </a:rPr>
              <a:t>(nicméně tyto prostředky nejsou účelově vázány, takže je na zřizovateli, kam je bude směřovat). </a:t>
            </a:r>
            <a:endParaRPr lang="cs-CZ" sz="7200" kern="100" dirty="0">
              <a:ea typeface="Aptos" panose="020B0004020202020204" pitchFamily="34" charset="0"/>
            </a:endParaRPr>
          </a:p>
          <a:p>
            <a:pPr marL="342900" lvl="0" indent="-342900" algn="just">
              <a:buFont typeface="Courier New" panose="02070309020205020404" pitchFamily="49" charset="0"/>
              <a:buChar char="o"/>
            </a:pPr>
            <a:r>
              <a:rPr lang="cs-CZ" sz="7200" b="1" dirty="0"/>
              <a:t>MŠMT dlouhodobě „vykládá“  § 29 školského zákona tak, že povinnost zajistit bezpečnost a ochranu zdraví  a žáků/studentů  zahrnuje i zabezpečení náležitého dohledu </a:t>
            </a:r>
            <a:r>
              <a:rPr lang="cs-CZ" sz="7200" dirty="0"/>
              <a:t>po celou dobu jejich pobytu ve školském zařízení, včetně noční služby.</a:t>
            </a:r>
            <a:endParaRPr lang="cs-CZ" sz="7200" dirty="0"/>
          </a:p>
          <a:p>
            <a:pPr marL="342900" lvl="0" indent="-342900" algn="just">
              <a:buFont typeface="Courier New" panose="02070309020205020404" pitchFamily="49" charset="0"/>
              <a:buChar char="o"/>
            </a:pPr>
            <a:r>
              <a:rPr lang="cs-CZ" sz="7200" b="1" dirty="0"/>
              <a:t>Dohled není legislativně definován závazným modelem. Jeho konkrétní podoba je výhradně na řediteli DM/školy.  </a:t>
            </a:r>
            <a:r>
              <a:rPr lang="cs-CZ" sz="7200" dirty="0"/>
              <a:t>Ten musí vycházet z místních podmínek, věku,  počtu a skladby ubytovaných a souvisejících personálních požadavků, stavebně-technického uspořádání objektu/ů, charakteru provozu a dalších hledisek.</a:t>
            </a:r>
            <a:endParaRPr lang="cs-CZ" sz="7200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000" y="192875"/>
            <a:ext cx="9900000" cy="912025"/>
          </a:xfrm>
        </p:spPr>
        <p:txBody>
          <a:bodyPr>
            <a:normAutofit fontScale="90000"/>
          </a:bodyPr>
          <a:lstStyle/>
          <a:p>
            <a:pPr algn="just"/>
            <a:r>
              <a:rPr lang="cs-CZ" dirty="0"/>
              <a:t>Právní a věcné stanovisko MŠMT k problematice personálního a materiálního standardu v DM – II 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684000" y="1200151"/>
            <a:ext cx="10814400" cy="4882374"/>
          </a:xfrm>
        </p:spPr>
        <p:txBody>
          <a:bodyPr>
            <a:noAutofit/>
          </a:bodyPr>
          <a:lstStyle/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cs-CZ" sz="1800" b="1" dirty="0"/>
              <a:t>Z úrovně MŠMT není vhodné stanovit pevně optimální model pedagogického dohledu nad ubytovanými při noční službě. </a:t>
            </a:r>
            <a:r>
              <a:rPr lang="cs-CZ" sz="1800" dirty="0"/>
              <a:t>Každé </a:t>
            </a:r>
            <a:r>
              <a:rPr lang="cs-CZ" sz="1800" kern="100" dirty="0">
                <a:ea typeface="Aptos" panose="020B0004020202020204" pitchFamily="34" charset="0"/>
              </a:rPr>
              <a:t>zařízení je jedinečné a má odlišné podmínky svého fungování, a to včetně prostorového a stavebně-technického uspořádání a technického zabezpečení.</a:t>
            </a:r>
            <a:endParaRPr lang="cs-CZ" sz="1800" dirty="0"/>
          </a:p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cs-CZ" sz="1800" b="1" kern="100" dirty="0">
                <a:ea typeface="Aptos" panose="020B0004020202020204" pitchFamily="34" charset="0"/>
              </a:rPr>
              <a:t>Z </a:t>
            </a:r>
            <a:r>
              <a:rPr lang="cs-CZ" sz="1800" kern="100" dirty="0">
                <a:ea typeface="Aptos" panose="020B0004020202020204" pitchFamily="34" charset="0"/>
              </a:rPr>
              <a:t>výše uvedených důvodů a </a:t>
            </a:r>
            <a:r>
              <a:rPr lang="cs-CZ" sz="1800" b="1" kern="100" dirty="0">
                <a:ea typeface="Aptos" panose="020B0004020202020204" pitchFamily="34" charset="0"/>
              </a:rPr>
              <a:t>praxe řady dalších vyspělých zemí </a:t>
            </a:r>
            <a:r>
              <a:rPr lang="cs-CZ" sz="1800" kern="100" dirty="0">
                <a:ea typeface="Aptos" panose="020B0004020202020204" pitchFamily="34" charset="0"/>
              </a:rPr>
              <a:t>nejsou proto centrálně a jednotně pro všechna zařízení stanoveny legislativně žádné číselné limity počtu pracovníků při nočním dohledu. </a:t>
            </a:r>
            <a:endParaRPr lang="cs-CZ" sz="1800" kern="100" dirty="0">
              <a:ea typeface="Aptos" panose="020B0004020202020204" pitchFamily="34" charset="0"/>
            </a:endParaRPr>
          </a:p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cs-CZ" sz="1800" b="1" dirty="0"/>
              <a:t>MŠMT </a:t>
            </a:r>
            <a:r>
              <a:rPr lang="cs-CZ" sz="1800" b="1" dirty="0">
                <a:ea typeface="Aptos" panose="020B0004020202020204" pitchFamily="34" charset="0"/>
              </a:rPr>
              <a:t>vydalo pod č.j. MSMT-19322/2024-4 Minimální standard bezpečnosti v regionálním školství (metodické doporučení</a:t>
            </a:r>
            <a:r>
              <a:rPr lang="cs-CZ" sz="1800" dirty="0">
                <a:ea typeface="Aptos" panose="020B0004020202020204" pitchFamily="34" charset="0"/>
              </a:rPr>
              <a:t>). Dokument podává ucelené informace a přehled doporučených opatření k zajištění fyzické bezpečnosti osob v prostorách školy.</a:t>
            </a:r>
            <a:endParaRPr lang="cs-CZ" sz="1800" dirty="0">
              <a:ea typeface="Aptos" panose="020B0004020202020204" pitchFamily="34" charset="0"/>
            </a:endParaRPr>
          </a:p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cs-CZ" sz="1800" dirty="0"/>
              <a:t>Po legislativní změně vyhlášky č. 108/2005 Sb., účinné od 1. 9. 2025 vznikla možnost navýšení úplaty za ubytování, což mohlo u řady DM zřizovatelů – stát, kraj, obec nebo svazek obcí – vést ke zvýšení vlastních výnosů. Tyto prostředky lze využít mimo jiné také k posílení personálního zabezpečení nebo ke zvýšení úrovně bezpečnosti.</a:t>
            </a:r>
            <a:endParaRPr lang="cs-CZ" sz="1800" dirty="0"/>
          </a:p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cs-CZ" sz="1800" dirty="0"/>
              <a:t>Ministerstvo proto neshledává důvod pro zavedení jednotných celostátních personálních limitů nebo jiných paušálních standardů nočního provozu. </a:t>
            </a:r>
            <a:r>
              <a:rPr lang="cs-CZ" sz="1800" b="1" dirty="0"/>
              <a:t>Za vhodnější lze považovat model založený na individuálním hodnocení rizik, odpovědnosti vedení zařízení, spoluodpovědnosti zřizovatelů, využívání technických a organizačních opatření a průběžné kontrolní činnosti.</a:t>
            </a:r>
            <a:endParaRPr lang="cs-CZ" sz="1800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400" y="371476"/>
            <a:ext cx="10044599" cy="685800"/>
          </a:xfrm>
        </p:spPr>
        <p:txBody>
          <a:bodyPr>
            <a:normAutofit fontScale="90000"/>
          </a:bodyPr>
          <a:lstStyle/>
          <a:p>
            <a:r>
              <a:rPr lang="cs-CZ" sz="2800" dirty="0"/>
              <a:t>Národní soustava kvalifikací (NSK) – data ke konci roku 2025</a:t>
            </a:r>
            <a:endParaRPr lang="cs-CZ" sz="2800" dirty="0"/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684000" y="1057276"/>
            <a:ext cx="9900000" cy="5025250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endParaRPr lang="cs-CZ" dirty="0"/>
          </a:p>
          <a:p>
            <a:pPr marL="514350" indent="-514350">
              <a:buAutoNum type="arabicPeriod"/>
            </a:pP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539400" y="1175657"/>
          <a:ext cx="9900000" cy="532350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766150"/>
                <a:gridCol w="4133850"/>
              </a:tblGrid>
              <a:tr h="105215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2000" kern="100" dirty="0">
                          <a:effectLst/>
                        </a:rPr>
                        <a:t>Počet PK (narodnikvalifikace.cz)</a:t>
                      </a:r>
                      <a:endParaRPr lang="cs-CZ" sz="20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2000" kern="100" dirty="0">
                          <a:effectLst/>
                        </a:rPr>
                        <a:t>1452 PK</a:t>
                      </a:r>
                      <a:endParaRPr lang="cs-CZ" sz="2000" kern="100" dirty="0">
                        <a:effectLst/>
                      </a:endParaRPr>
                    </a:p>
                    <a:p>
                      <a:pPr>
                        <a:buNone/>
                      </a:pPr>
                      <a:r>
                        <a:rPr lang="cs-CZ" sz="2000" kern="100" dirty="0">
                          <a:effectLst/>
                        </a:rPr>
                        <a:t>z toho:</a:t>
                      </a:r>
                      <a:endParaRPr lang="cs-CZ" sz="2000" kern="100" dirty="0">
                        <a:effectLst/>
                      </a:endParaRPr>
                    </a:p>
                    <a:p>
                      <a:pPr>
                        <a:buNone/>
                      </a:pPr>
                      <a:r>
                        <a:rPr lang="cs-CZ" sz="2000" kern="100" dirty="0">
                          <a:effectLst/>
                        </a:rPr>
                        <a:t>649 PK s autorizovanou osobou</a:t>
                      </a:r>
                      <a:endParaRPr lang="cs-CZ" sz="2000" kern="100" dirty="0">
                        <a:effectLst/>
                      </a:endParaRPr>
                    </a:p>
                    <a:p>
                      <a:pPr>
                        <a:buNone/>
                      </a:pPr>
                      <a:r>
                        <a:rPr lang="cs-CZ" sz="2000" kern="100" dirty="0">
                          <a:effectLst/>
                        </a:rPr>
                        <a:t>803 PK bez autorizované osoby</a:t>
                      </a:r>
                      <a:endParaRPr lang="cs-CZ" sz="20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741290">
                <a:tc>
                  <a:txBody>
                    <a:bodyPr/>
                    <a:lstStyle/>
                    <a:p>
                      <a:pPr algn="just">
                        <a:buNone/>
                      </a:pPr>
                      <a:r>
                        <a:rPr lang="cs-CZ" sz="2000" kern="100" dirty="0">
                          <a:effectLst/>
                        </a:rPr>
                        <a:t>Počet autorizujících orgánů</a:t>
                      </a:r>
                      <a:endParaRPr lang="cs-CZ" sz="2000" kern="100" dirty="0">
                        <a:effectLst/>
                      </a:endParaRPr>
                    </a:p>
                    <a:p>
                      <a:pPr marL="342900" lvl="0" indent="-342900" algn="just">
                        <a:buClr>
                          <a:srgbClr val="000000"/>
                        </a:buClr>
                        <a:buFont typeface="Aptos" panose="020B0004020202020204" pitchFamily="34" charset="0"/>
                        <a:buChar char="-"/>
                      </a:pPr>
                      <a:r>
                        <a:rPr lang="cs-CZ" sz="2000" kern="100" dirty="0">
                          <a:effectLst/>
                        </a:rPr>
                        <a:t>vedou správní řízení</a:t>
                      </a:r>
                      <a:endParaRPr lang="cs-CZ" sz="20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2000" kern="100" dirty="0">
                          <a:effectLst/>
                        </a:rPr>
                        <a:t>12</a:t>
                      </a:r>
                      <a:endParaRPr lang="cs-CZ" sz="20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2607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2000" kern="100" dirty="0">
                          <a:effectLst/>
                        </a:rPr>
                        <a:t>Počet přezkoušených za dobu platnosti zákona </a:t>
                      </a:r>
                      <a:endParaRPr lang="cs-CZ" sz="20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buNone/>
                      </a:pPr>
                      <a:r>
                        <a:rPr lang="cs-CZ" sz="2000" b="1" kern="100" dirty="0">
                          <a:solidFill>
                            <a:schemeClr val="tx2"/>
                          </a:solidFill>
                          <a:effectLst/>
                        </a:rPr>
                        <a:t>424 796</a:t>
                      </a:r>
                      <a:endParaRPr lang="cs-CZ" sz="2000" b="1" kern="100" dirty="0">
                        <a:solidFill>
                          <a:schemeClr val="tx2"/>
                        </a:solidFill>
                        <a:effectLst/>
                      </a:endParaRPr>
                    </a:p>
                    <a:p>
                      <a:pPr algn="just">
                        <a:buNone/>
                      </a:pPr>
                      <a:r>
                        <a:rPr lang="cs-CZ" sz="2000" b="1" kern="100" dirty="0">
                          <a:solidFill>
                            <a:schemeClr val="tx2"/>
                          </a:solidFill>
                          <a:effectLst/>
                        </a:rPr>
                        <a:t>z toho v roce 2025 - 43 284 </a:t>
                      </a:r>
                      <a:endParaRPr lang="cs-CZ" sz="2000" b="1" kern="1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98543">
                <a:tc>
                  <a:txBody>
                    <a:bodyPr/>
                    <a:lstStyle/>
                    <a:p>
                      <a:pPr algn="just">
                        <a:buNone/>
                      </a:pPr>
                      <a:r>
                        <a:rPr lang="cs-CZ" sz="2000" kern="100" dirty="0">
                          <a:effectLst/>
                        </a:rPr>
                        <a:t>Meziroční nárůst přezkoušených</a:t>
                      </a:r>
                      <a:endParaRPr lang="cs-CZ" sz="20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buNone/>
                      </a:pPr>
                      <a:r>
                        <a:rPr lang="cs-CZ" sz="2000" kern="100" dirty="0">
                          <a:effectLst/>
                        </a:rPr>
                        <a:t>11-12 %</a:t>
                      </a:r>
                      <a:endParaRPr lang="cs-CZ" sz="20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2607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2000" kern="100" dirty="0">
                          <a:effectLst/>
                        </a:rPr>
                        <a:t>Živnosti, které lze získat na základ doložení získání PK</a:t>
                      </a:r>
                      <a:endParaRPr lang="cs-CZ" sz="20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buNone/>
                      </a:pPr>
                      <a:r>
                        <a:rPr lang="cs-CZ" sz="2000" kern="100" dirty="0">
                          <a:effectLst/>
                        </a:rPr>
                        <a:t>38</a:t>
                      </a:r>
                      <a:endParaRPr lang="cs-CZ" sz="20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2607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2000" kern="100" dirty="0">
                          <a:effectLst/>
                        </a:rPr>
                        <a:t>Obory vzdělání s adekvátní skladbou ÚPK (využito 481 PK)</a:t>
                      </a:r>
                      <a:endParaRPr lang="cs-CZ" sz="20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buNone/>
                      </a:pPr>
                      <a:r>
                        <a:rPr lang="cs-CZ" sz="2000" kern="100" dirty="0">
                          <a:effectLst/>
                        </a:rPr>
                        <a:t>138</a:t>
                      </a:r>
                      <a:endParaRPr lang="cs-CZ" sz="20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2607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2000" kern="100" dirty="0">
                          <a:effectLst/>
                        </a:rPr>
                        <a:t>Právní normy využívající získání PK k doložení odborné způsobilosti pro výkon povolání</a:t>
                      </a:r>
                      <a:endParaRPr lang="cs-CZ" sz="20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buNone/>
                      </a:pPr>
                      <a:r>
                        <a:rPr lang="cs-CZ" sz="2000" kern="100" dirty="0">
                          <a:effectLst/>
                        </a:rPr>
                        <a:t>15</a:t>
                      </a:r>
                      <a:endParaRPr lang="cs-CZ" sz="20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2607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2000" kern="100" dirty="0">
                          <a:effectLst/>
                        </a:rPr>
                        <a:t>Akreditované rekvalifikační programy ukončované zkouškou z PK</a:t>
                      </a:r>
                      <a:endParaRPr lang="cs-CZ" sz="20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buNone/>
                      </a:pPr>
                      <a:r>
                        <a:rPr lang="cs-CZ" sz="2000" kern="100" dirty="0">
                          <a:effectLst/>
                        </a:rPr>
                        <a:t>403 (z 963 udělených)</a:t>
                      </a:r>
                      <a:endParaRPr lang="cs-CZ" sz="20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000" y="285751"/>
            <a:ext cx="9900000" cy="1717674"/>
          </a:xfrm>
        </p:spPr>
        <p:txBody>
          <a:bodyPr>
            <a:normAutofit fontScale="90000"/>
          </a:bodyPr>
          <a:lstStyle/>
          <a:p>
            <a:r>
              <a:rPr lang="cs-CZ" dirty="0"/>
              <a:t>Mikrocertifikáty  </a:t>
            </a:r>
            <a:br>
              <a:rPr lang="cs-CZ" sz="2200" dirty="0"/>
            </a:br>
            <a:br>
              <a:rPr lang="cs-CZ" sz="2200" dirty="0"/>
            </a:br>
            <a:r>
              <a:rPr lang="cs-CZ" sz="2200" dirty="0"/>
              <a:t>Projekt: Směrem k harmonizovanému přístupu k mikrocertifikátům v České republice (OECD, EK, MŠMT, </a:t>
            </a:r>
            <a:r>
              <a:rPr lang="cs-CZ" sz="2200" b="0" cap="all" dirty="0"/>
              <a:t>2024-2026). </a:t>
            </a:r>
            <a:br>
              <a:rPr lang="cs-CZ" sz="2200" b="0" cap="all" dirty="0"/>
            </a:br>
            <a:r>
              <a:rPr lang="cs-CZ" sz="2200" cap="all" dirty="0"/>
              <a:t>Cíl: </a:t>
            </a:r>
            <a:r>
              <a:rPr lang="cs-CZ" sz="2200" cap="all" dirty="0">
                <a:solidFill>
                  <a:srgbClr val="FF0000"/>
                </a:solidFill>
              </a:rPr>
              <a:t>V</a:t>
            </a:r>
            <a:r>
              <a:rPr lang="cs-CZ" sz="2200" dirty="0">
                <a:solidFill>
                  <a:srgbClr val="FF0000"/>
                </a:solidFill>
              </a:rPr>
              <a:t>ytvořit jednotnou národní strategii pro mikrocertifikáty </a:t>
            </a:r>
            <a:r>
              <a:rPr lang="cs-CZ" sz="2200" b="0" dirty="0"/>
              <a:t>(závěry v září 2026)</a:t>
            </a:r>
            <a:br>
              <a:rPr lang="cs-CZ" sz="2200" b="0" cap="all" dirty="0"/>
            </a:br>
            <a:br>
              <a:rPr lang="cs-CZ" sz="2200" b="0" cap="all" dirty="0"/>
            </a:br>
            <a:br>
              <a:rPr lang="cs-CZ" sz="2200" b="0" cap="all" dirty="0"/>
            </a:br>
            <a:endParaRPr lang="cs-CZ" sz="2200" dirty="0"/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684000" y="2003425"/>
            <a:ext cx="9900000" cy="4568824"/>
          </a:xfrm>
        </p:spPr>
        <p:txBody>
          <a:bodyPr>
            <a:normAutofit fontScale="85000" lnSpcReduction="10000"/>
          </a:bodyPr>
          <a:lstStyle/>
          <a:p>
            <a:endParaRPr lang="cs-CZ" b="1" dirty="0"/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cs-CZ" sz="2100" b="1" dirty="0">
                <a:solidFill>
                  <a:srgbClr val="FF0000"/>
                </a:solidFill>
              </a:rPr>
              <a:t>Mikrocertifikát – doklad o absolvování malé jednotky učení.</a:t>
            </a:r>
            <a:endParaRPr lang="cs-CZ" sz="2100" b="1" dirty="0">
              <a:solidFill>
                <a:srgbClr val="FF000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cs-CZ" sz="2100" b="1" dirty="0">
                <a:solidFill>
                  <a:schemeClr val="accent1"/>
                </a:solidFill>
              </a:rPr>
              <a:t>Principy zavádění mikrocertifkátů v ČR:</a:t>
            </a:r>
            <a:endParaRPr lang="cs-CZ" sz="2100" b="1" dirty="0">
              <a:solidFill>
                <a:schemeClr val="accent1"/>
              </a:solidFill>
            </a:endParaRPr>
          </a:p>
          <a:p>
            <a:pPr marL="847090" lvl="1" indent="-342900">
              <a:buFont typeface="Arial" panose="020B0604020202020204" pitchFamily="34" charset="0"/>
              <a:buChar char="•"/>
            </a:pPr>
            <a:r>
              <a:rPr lang="cs-CZ" sz="1900" dirty="0"/>
              <a:t>Jednotná </a:t>
            </a:r>
            <a:r>
              <a:rPr lang="cs-CZ" sz="1900" b="1" dirty="0"/>
              <a:t>definice</a:t>
            </a:r>
            <a:r>
              <a:rPr lang="cs-CZ" sz="1900" dirty="0"/>
              <a:t> MC - obsah, rozsah, forma, úroveň. </a:t>
            </a:r>
            <a:endParaRPr lang="cs-CZ" sz="1900" dirty="0"/>
          </a:p>
          <a:p>
            <a:pPr marL="847090" lvl="1" indent="-342900" algn="just">
              <a:buFont typeface="Arial" panose="020B0604020202020204" pitchFamily="34" charset="0"/>
              <a:buChar char="•"/>
            </a:pPr>
            <a:r>
              <a:rPr lang="cs-CZ" sz="1900" dirty="0"/>
              <a:t>Legislativní ukotvení  - do stávajících zákonů (zákona o zaměstnanosti, zákon o vysokých školách).</a:t>
            </a:r>
            <a:endParaRPr lang="cs-CZ" sz="1900" dirty="0"/>
          </a:p>
          <a:p>
            <a:pPr marL="847090" lvl="1" indent="-342900" algn="just">
              <a:buFont typeface="Arial" panose="020B0604020202020204" pitchFamily="34" charset="0"/>
              <a:buChar char="•"/>
            </a:pPr>
            <a:r>
              <a:rPr lang="cs-CZ" sz="1900" dirty="0"/>
              <a:t>Zajištění </a:t>
            </a:r>
            <a:r>
              <a:rPr lang="cs-CZ" sz="1900" b="1" dirty="0"/>
              <a:t>kvality</a:t>
            </a:r>
            <a:r>
              <a:rPr lang="cs-CZ" sz="1900" dirty="0"/>
              <a:t> – subjekty, které je budou vydávat - VŠ, SŠ, soukromí poskytovatelé -  budou podléhat kontrole garanta systému a budou muset splňovat určitá kritéria kvality.</a:t>
            </a:r>
            <a:endParaRPr lang="cs-CZ" sz="1900" dirty="0"/>
          </a:p>
          <a:p>
            <a:pPr marL="847090" lvl="1" indent="-342900">
              <a:buFont typeface="Arial" panose="020B0604020202020204" pitchFamily="34" charset="0"/>
              <a:buChar char="•"/>
            </a:pPr>
            <a:r>
              <a:rPr lang="cs-CZ" sz="1900" b="1" dirty="0"/>
              <a:t>Jednotná platforma</a:t>
            </a:r>
            <a:r>
              <a:rPr lang="cs-CZ" sz="1900" dirty="0"/>
              <a:t> pro zobrazování </a:t>
            </a:r>
            <a:r>
              <a:rPr lang="cs-CZ" sz="1900" u="sng" dirty="0"/>
              <a:t>všech</a:t>
            </a:r>
            <a:r>
              <a:rPr lang="cs-CZ" sz="1900" dirty="0"/>
              <a:t> nabízených MC (VŠ již používají web studujnavs.cz., mikrocertifikáty vydávají).</a:t>
            </a:r>
            <a:endParaRPr lang="cs-CZ" sz="1900" dirty="0"/>
          </a:p>
          <a:p>
            <a:pPr marL="847090" lvl="1" indent="-342900" algn="just">
              <a:buFont typeface="Arial" panose="020B0604020202020204" pitchFamily="34" charset="0"/>
              <a:buChar char="•"/>
            </a:pPr>
            <a:r>
              <a:rPr lang="cs-CZ" sz="1900" b="1" dirty="0"/>
              <a:t>Elektronické vydávání certifikátů</a:t>
            </a:r>
            <a:r>
              <a:rPr lang="cs-CZ" sz="1900" dirty="0"/>
              <a:t>: vydaný MC jako digitální certifikát, jednotná digitální platforma. </a:t>
            </a:r>
            <a:endParaRPr lang="cs-CZ" sz="1900" dirty="0"/>
          </a:p>
          <a:p>
            <a:pPr marL="847090" lvl="1" indent="-342900">
              <a:buFont typeface="Arial" panose="020B0604020202020204" pitchFamily="34" charset="0"/>
              <a:buChar char="•"/>
            </a:pPr>
            <a:r>
              <a:rPr lang="cs-CZ" sz="1900" b="1" dirty="0"/>
              <a:t>Evropská digitální peněženka</a:t>
            </a:r>
            <a:r>
              <a:rPr lang="cs-CZ" sz="1900" dirty="0"/>
              <a:t>: zobrazení MC umožňující uznatelnost v zemích EU.</a:t>
            </a:r>
            <a:endParaRPr lang="cs-CZ" sz="1900" dirty="0"/>
          </a:p>
          <a:p>
            <a:pPr marL="847090" lvl="1" indent="-342900" algn="just">
              <a:buFont typeface="Arial" panose="020B0604020202020204" pitchFamily="34" charset="0"/>
              <a:buChar char="•"/>
            </a:pPr>
            <a:r>
              <a:rPr lang="cs-CZ" sz="1900" b="1" dirty="0"/>
              <a:t>Individuální vzdělávací účty</a:t>
            </a:r>
            <a:r>
              <a:rPr lang="cs-CZ" sz="1900" dirty="0"/>
              <a:t>: pokud budou v ČR zavedeny, výsledky vzdělávání mohou být dokládány mikrocertifikáty.</a:t>
            </a:r>
            <a:endParaRPr lang="cs-CZ" sz="1900" dirty="0"/>
          </a:p>
          <a:p>
            <a:pPr marL="847090" lvl="2" indent="-342900">
              <a:buFont typeface="Wingdings" panose="05000000000000000000" pitchFamily="2" charset="2"/>
              <a:buChar char="§"/>
            </a:pP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000" y="420733"/>
            <a:ext cx="9900000" cy="550817"/>
          </a:xfrm>
        </p:spPr>
        <p:txBody>
          <a:bodyPr>
            <a:normAutofit fontScale="90000"/>
          </a:bodyPr>
          <a:lstStyle/>
          <a:p>
            <a:r>
              <a:rPr lang="cs-CZ" dirty="0"/>
              <a:t>Informace z jednání sociálních partnerů k </a:t>
            </a:r>
            <a:r>
              <a:rPr lang="cs-CZ" dirty="0" err="1"/>
              <a:t>CŽU</a:t>
            </a:r>
            <a:br>
              <a:rPr lang="cs-CZ" b="0" dirty="0"/>
            </a:br>
            <a:endParaRPr lang="cs-CZ" dirty="0"/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771525" y="1428750"/>
            <a:ext cx="10726875" cy="4653774"/>
          </a:xfrm>
        </p:spPr>
        <p:txBody>
          <a:bodyPr>
            <a:normAutofit fontScale="77500" lnSpcReduction="20000"/>
          </a:bodyPr>
          <a:lstStyle/>
          <a:p>
            <a:pPr marL="342900" lvl="0" indent="-342900" fontAlgn="t">
              <a:buFont typeface="Arial" panose="020B0604020202020204" pitchFamily="34" charset="0"/>
              <a:buChar char="•"/>
            </a:pPr>
            <a:r>
              <a:rPr lang="cs-CZ" dirty="0"/>
              <a:t>Proběhlo jednání pracovní skupiny sociálních partnerů k problematice aktivní politiky zaměstnanosti a celoživotního vzdělávání.</a:t>
            </a:r>
            <a:endParaRPr lang="cs-CZ" dirty="0"/>
          </a:p>
          <a:p>
            <a:pPr marL="342900" lvl="0" indent="-342900" fontAlgn="t">
              <a:buFont typeface="Arial" panose="020B0604020202020204" pitchFamily="34" charset="0"/>
              <a:buChar char="•"/>
            </a:pPr>
            <a:r>
              <a:rPr lang="cs-CZ" dirty="0"/>
              <a:t>Účastníci diskutovali budoucí směřování systému dalšího profesního vzdělávání, zejména otázky kvality, akreditací rekvalifikačních kurzů, </a:t>
            </a:r>
            <a:r>
              <a:rPr lang="cs-CZ" dirty="0" err="1"/>
              <a:t>NSK</a:t>
            </a:r>
            <a:r>
              <a:rPr lang="cs-CZ" dirty="0"/>
              <a:t> a </a:t>
            </a:r>
            <a:r>
              <a:rPr lang="cs-CZ" dirty="0" err="1"/>
              <a:t>NSP</a:t>
            </a:r>
            <a:r>
              <a:rPr lang="cs-CZ" dirty="0"/>
              <a:t>.</a:t>
            </a:r>
            <a:endParaRPr lang="cs-CZ" dirty="0"/>
          </a:p>
          <a:p>
            <a:pPr marL="342900" lvl="0" indent="-342900" fontAlgn="t">
              <a:buFont typeface="Arial" panose="020B0604020202020204" pitchFamily="34" charset="0"/>
              <a:buChar char="•"/>
            </a:pPr>
            <a:r>
              <a:rPr lang="cs-CZ" dirty="0"/>
              <a:t>MPSV představilo záměry změn v oblasti rekvalifikací a podpory dalšího vzdělávání v rámci revize aktivní politiky zaměstnanosti.</a:t>
            </a:r>
            <a:endParaRPr lang="cs-CZ" dirty="0"/>
          </a:p>
          <a:p>
            <a:pPr marL="342900" lvl="0" indent="-342900" fontAlgn="t">
              <a:buFont typeface="Arial" panose="020B0604020202020204" pitchFamily="34" charset="0"/>
              <a:buChar char="•"/>
            </a:pPr>
            <a:r>
              <a:rPr lang="cs-CZ" dirty="0"/>
              <a:t>Diskutovány byly možnosti efektivnějšího financování vzdělávání dospělých a posílení podpory zaměstnanců i zaměstnavatelů při rozvoji kvalifikací.</a:t>
            </a:r>
            <a:endParaRPr lang="cs-CZ" dirty="0"/>
          </a:p>
          <a:p>
            <a:pPr marL="342900" lvl="0" indent="-342900" fontAlgn="t">
              <a:buFont typeface="Arial" panose="020B0604020202020204" pitchFamily="34" charset="0"/>
              <a:buChar char="•"/>
            </a:pPr>
            <a:r>
              <a:rPr lang="cs-CZ" dirty="0"/>
              <a:t>Byla potvrzena potřeba úzké spolupráce sociálních partnerů při přípravě legislativních a systémových změn v oblasti dalšího profesního vzdělávání.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A12E-3DFE-4C3E-9036-7893F29C52C1}" type="slidenum">
              <a:rPr lang="cs-CZ" smtClean="0"/>
            </a:fld>
            <a:endParaRPr lang="cs-CZ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125833"/>
            <a:ext cx="10963275" cy="1141367"/>
          </a:xfrm>
        </p:spPr>
        <p:txBody>
          <a:bodyPr>
            <a:noAutofit/>
          </a:bodyPr>
          <a:lstStyle/>
          <a:p>
            <a:pPr algn="ctr"/>
            <a:r>
              <a:rPr lang="cs-CZ" sz="6000" dirty="0"/>
              <a:t>Děkujeme Vám za pozornost</a:t>
            </a:r>
            <a:endParaRPr lang="cs-CZ" sz="6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JVS PPS Light">
  <a:themeElements>
    <a:clrScheme name="JVS UOSS 1">
      <a:dk1>
        <a:srgbClr val="545860"/>
      </a:dk1>
      <a:lt1>
        <a:srgbClr val="FFFFFF"/>
      </a:lt1>
      <a:dk2>
        <a:srgbClr val="0C1838"/>
      </a:dk2>
      <a:lt2>
        <a:srgbClr val="A7A9B3"/>
      </a:lt2>
      <a:accent1>
        <a:srgbClr val="00459B"/>
      </a:accent1>
      <a:accent2>
        <a:srgbClr val="D70C0F"/>
      </a:accent2>
      <a:accent3>
        <a:srgbClr val="F7C1B9"/>
      </a:accent3>
      <a:accent4>
        <a:srgbClr val="690527"/>
      </a:accent4>
      <a:accent5>
        <a:srgbClr val="9DC8E9"/>
      </a:accent5>
      <a:accent6>
        <a:srgbClr val="878A95"/>
      </a:accent6>
      <a:hlink>
        <a:srgbClr val="008C99"/>
      </a:hlink>
      <a:folHlink>
        <a:srgbClr val="452E73"/>
      </a:folHlink>
    </a:clrScheme>
    <a:fontScheme name="Kancelář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aabc790-61c3-4ed2-bf48-4fd4653df86f">
      <Terms xmlns="http://schemas.microsoft.com/office/infopath/2007/PartnerControls"/>
    </lcf76f155ced4ddcb4097134ff3c332f>
    <TaxCatchAll xmlns="9230b3a5-857e-4604-8e9a-a3cafa8dc0df" xsi:nil="true"/>
    <Akce xmlns="aaabc790-61c3-4ed2-bf48-4fd4653df86f" xsi:nil="true"/>
    <g1bf7dc5913d4011ad560cddbd11b96d xmlns="aaabc790-61c3-4ed2-bf48-4fd4653df86f">
      <Terms xmlns="http://schemas.microsoft.com/office/infopath/2007/PartnerControls"/>
    </g1bf7dc5913d4011ad560cddbd11b96d>
    <Pozn_x00e1_mka xmlns="aaabc790-61c3-4ed2-bf48-4fd4653df86f" xsi:nil="true"/>
    <Po_x0159_ad_x00ed_ xmlns="aaabc790-61c3-4ed2-bf48-4fd4653df86f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58EA4D3114431B4CA1C9B1B5A3598623" ma:contentTypeVersion="20" ma:contentTypeDescription="Vytvoří nový dokument" ma:contentTypeScope="" ma:versionID="6e1c8d931b138e8b00420be6c9c94985">
  <xsd:schema xmlns:xsd="http://www.w3.org/2001/XMLSchema" xmlns:xs="http://www.w3.org/2001/XMLSchema" xmlns:p="http://schemas.microsoft.com/office/2006/metadata/properties" xmlns:ns2="aaabc790-61c3-4ed2-bf48-4fd4653df86f" xmlns:ns3="9230b3a5-857e-4604-8e9a-a3cafa8dc0df" targetNamespace="http://schemas.microsoft.com/office/2006/metadata/properties" ma:root="true" ma:fieldsID="c455432545bac475e8a733797a19b572" ns2:_="" ns3:_="">
    <xsd:import namespace="aaabc790-61c3-4ed2-bf48-4fd4653df86f"/>
    <xsd:import namespace="9230b3a5-857e-4604-8e9a-a3cafa8dc0d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g1bf7dc5913d4011ad560cddbd11b96d" minOccurs="0"/>
                <xsd:element ref="ns3:TaxCatchAll" minOccurs="0"/>
                <xsd:element ref="ns2:Akce" minOccurs="0"/>
                <xsd:element ref="ns2:lcf76f155ced4ddcb4097134ff3c332f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Pozn_x00e1_mka" minOccurs="0"/>
                <xsd:element ref="ns2:Po_x0159_ad_x00ed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abc790-61c3-4ed2-bf48-4fd4653df86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g1bf7dc5913d4011ad560cddbd11b96d" ma:index="15" nillable="true" ma:taxonomy="true" ma:internalName="g1bf7dc5913d4011ad560cddbd11b96d" ma:taxonomyFieldName="Gestor" ma:displayName="Gestor" ma:readOnly="false" ma:default="" ma:fieldId="{01bf7dc5-913d-4011-ad56-0cddbd11b96d}" ma:taxonomyMulti="true" ma:sspId="7705af95-af8b-4274-9321-7e268ee4833a" ma:termSetId="8ed8c9ea-7052-4c1d-a4d7-b9c10bffea6f" ma:anchorId="00000000-0000-0000-0000-000000000000" ma:open="true" ma:isKeyword="false">
      <xsd:complexType>
        <xsd:sequence>
          <xsd:element ref="pc:Terms" minOccurs="0" maxOccurs="1"/>
        </xsd:sequence>
      </xsd:complexType>
    </xsd:element>
    <xsd:element name="Akce" ma:index="17" nillable="true" ma:displayName="Akce" ma:format="Dropdown" ma:internalName="Akce">
      <xsd:simpleType>
        <xsd:restriction base="dms:Text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Značky obrázků" ma:readOnly="false" ma:fieldId="{5cf76f15-5ced-4ddc-b409-7134ff3c332f}" ma:taxonomyMulti="true" ma:sspId="7705af95-af8b-4274-9321-7e268ee483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Pozn_x00e1_mka" ma:index="24" nillable="true" ma:displayName="Poznámka" ma:format="Dropdown" ma:internalName="Pozn_x00e1_mka">
      <xsd:simpleType>
        <xsd:restriction base="dms:Note">
          <xsd:maxLength value="255"/>
        </xsd:restriction>
      </xsd:simpleType>
    </xsd:element>
    <xsd:element name="Po_x0159_ad_x00ed_" ma:index="25" nillable="true" ma:displayName="Pořadí" ma:format="Dropdown" ma:internalName="Po_x0159_ad_x00ed_" ma:percentage="FALSE">
      <xsd:simpleType>
        <xsd:restriction base="dms:Number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30b3a5-857e-4604-8e9a-a3cafa8dc0df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  <xsd:element name="TaxCatchAll" ma:index="16" nillable="true" ma:displayName="Taxonomy Catch All Column" ma:hidden="true" ma:list="{a5eedd47-934c-4dd0-a667-4857a7469ef2}" ma:internalName="TaxCatchAll" ma:showField="CatchAllData" ma:web="9230b3a5-857e-4604-8e9a-a3cafa8dc0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C91B0F1-BDD1-486A-BD8F-8AC4E1CC693A}">
  <ds:schemaRefs/>
</ds:datastoreItem>
</file>

<file path=customXml/itemProps2.xml><?xml version="1.0" encoding="utf-8"?>
<ds:datastoreItem xmlns:ds="http://schemas.openxmlformats.org/officeDocument/2006/customXml" ds:itemID="{2D19C120-5274-443A-93A6-139E5591E124}">
  <ds:schemaRefs/>
</ds:datastoreItem>
</file>

<file path=customXml/itemProps3.xml><?xml version="1.0" encoding="utf-8"?>
<ds:datastoreItem xmlns:ds="http://schemas.openxmlformats.org/officeDocument/2006/customXml" ds:itemID="{A58AFFE2-6882-4868-B4BD-4ECECABBCD9D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Prezentace MŠMT</Template>
  <TotalTime>0</TotalTime>
  <Words>29803</Words>
  <Application>WPS Presentation</Application>
  <PresentationFormat>Širokoúhlá obrazovka</PresentationFormat>
  <Paragraphs>623</Paragraphs>
  <Slides>46</Slides>
  <Notes>29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46</vt:i4>
      </vt:variant>
    </vt:vector>
  </HeadingPairs>
  <TitlesOfParts>
    <vt:vector size="63" baseType="lpstr">
      <vt:lpstr>Arial</vt:lpstr>
      <vt:lpstr>SimSun</vt:lpstr>
      <vt:lpstr>Wingdings</vt:lpstr>
      <vt:lpstr>Arial</vt:lpstr>
      <vt:lpstr>Segoe UI</vt:lpstr>
      <vt:lpstr>Courier New</vt:lpstr>
      <vt:lpstr>Times New Roman</vt:lpstr>
      <vt:lpstr>Aptos</vt:lpstr>
      <vt:lpstr>Calibri</vt:lpstr>
      <vt:lpstr>Microsoft YaHei</vt:lpstr>
      <vt:lpstr>Arial Unicode MS</vt:lpstr>
      <vt:lpstr>Lato</vt:lpstr>
      <vt:lpstr>Segoe Print</vt:lpstr>
      <vt:lpstr>Arial,Sans-Serif</vt:lpstr>
      <vt:lpstr>Wingdings</vt:lpstr>
      <vt:lpstr>Symbol</vt:lpstr>
      <vt:lpstr>JVS PPS Light</vt:lpstr>
      <vt:lpstr>Valná hromada Asociace středních průmyslových škol    </vt:lpstr>
      <vt:lpstr>Aktuální informace </vt:lpstr>
      <vt:lpstr>Kontrola údajů v ROS vs školský rejstřík</vt:lpstr>
      <vt:lpstr>Přijímací řízení 2026/2027</vt:lpstr>
      <vt:lpstr>„Průnikové“ specifikace pro JPZ</vt:lpstr>
      <vt:lpstr>Duální praktické vyučování</vt:lpstr>
      <vt:lpstr>„Chemická“ vyhláška + metodika</vt:lpstr>
      <vt:lpstr>Modernizace ukončování vzdělávání</vt:lpstr>
      <vt:lpstr>Maturitní statistika jaro 2026</vt:lpstr>
      <vt:lpstr>Maturitní statistika jaro 2026</vt:lpstr>
      <vt:lpstr>Upozornění pro ředitele škol, kteří se rozhodnou umožnit žákům nahradit profilovou maturitní zkoušku z ruského jazyka </vt:lpstr>
      <vt:lpstr>Možnost společného zpracování maturitní práce s obhajobou více žáky</vt:lpstr>
      <vt:lpstr>Zdravotní způsobilost ke vzdělávání </vt:lpstr>
      <vt:lpstr>PowerPoint 演示文稿</vt:lpstr>
      <vt:lpstr>PowerPoint 演示文稿</vt:lpstr>
      <vt:lpstr>Co je služba IT Guru?</vt:lpstr>
      <vt:lpstr>Výzva poradím se s Ai</vt:lpstr>
      <vt:lpstr>Střední článek podpory a podpora SŠ</vt:lpstr>
      <vt:lpstr>Priority ve vzdělávání 2026–2029+: Od vize k výsledkům</vt:lpstr>
      <vt:lpstr>PowerPoint 演示文稿</vt:lpstr>
      <vt:lpstr>Střední školy: Zvýšíme kvalitu, dostupnost a relevanci středoškolského vzdělání </vt:lpstr>
      <vt:lpstr>Kde jsme v inovaci oborové soustavy</vt:lpstr>
      <vt:lpstr>Co nás nyní čeká</vt:lpstr>
      <vt:lpstr>V rámci revize a tvorby RVP směřujeme …</vt:lpstr>
      <vt:lpstr>Rozbor škol-oborů z hlediska počtu jejich zaměření</vt:lpstr>
      <vt:lpstr>Příprava DZ 2027 - 2031</vt:lpstr>
      <vt:lpstr>Legislativní práce</vt:lpstr>
      <vt:lpstr>Zvýšení odměn předsedům zkušebních komisí  a maturitním komisařům</vt:lpstr>
      <vt:lpstr>Proplácení odměn zkušebním komisařům</vt:lpstr>
      <vt:lpstr>Vykazování odměn zkušebním komisařům</vt:lpstr>
      <vt:lpstr>Souborná změnová vyhláška (MPŘ podzim 2026)</vt:lpstr>
      <vt:lpstr>Předsunutí JPZ před podání přihlášek na SŠ</vt:lpstr>
      <vt:lpstr>Zákon o registrech ve vzdělávání</vt:lpstr>
      <vt:lpstr>Zákaz mobilů ve školách </vt:lpstr>
      <vt:lpstr>Vyšší odborné vzdělávání</vt:lpstr>
      <vt:lpstr>Aktuálně v implementaci</vt:lpstr>
      <vt:lpstr>Co do budoucna?</vt:lpstr>
      <vt:lpstr>Další témata</vt:lpstr>
      <vt:lpstr>Novela vyhlášky č. 107/2005 Sb. </vt:lpstr>
      <vt:lpstr>Metodická podpora</vt:lpstr>
      <vt:lpstr>Právní a věcné stanovisko MŠMT k problematice personálního a materiálního standardu v DM – I  </vt:lpstr>
      <vt:lpstr>Právní a věcné stanovisko MŠMT k problematice personálního a materiálního standardu v DM – II  </vt:lpstr>
      <vt:lpstr>Národní soustava kvalifikací (NSK) – data ke konci roku 2025</vt:lpstr>
      <vt:lpstr>Mikrocertifikáty    Projekt: Směrem k harmonizovanému přístupu k mikrocertifikátům v České republice (OECD, EK, MŠMT, 2024-2026).  Cíl: Vytvořit jednotnou národní strategii pro mikrocertifikáty (závěry v září 2026)   </vt:lpstr>
      <vt:lpstr>Informace z jednání sociálních partnerů k CŽU </vt:lpstr>
      <vt:lpstr>Děkujeme Vám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Konference VET FÓRUM 2026  Digitální dovednosti bez hranic  30. září 2026</dc:title>
  <dc:creator>Měšťanová Monika</dc:creator>
  <cp:lastModifiedBy>Jaroslava Buzková</cp:lastModifiedBy>
  <cp:revision>217</cp:revision>
  <cp:lastPrinted>2026-09-21T14:51:00Z</cp:lastPrinted>
  <dcterms:created xsi:type="dcterms:W3CDTF">2026-04-13T12:06:00Z</dcterms:created>
  <dcterms:modified xsi:type="dcterms:W3CDTF">2026-10-15T11:07:29Z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0x01010058EA4D3114431B4CA1C9B1B5A3598623</vt:lpwstr>
  </property>
  <property fmtid="{D5CDD505-2E9C-101B-9397-08002B2CF9AE}" pid="3" name="MediaServiceImageTags">
    <vt:lpwstr/>
  </property>
  <property fmtid="{D5CDD505-2E9C-101B-9397-08002B2CF9AE}" pid="4" name="MSIP_Label_b3564849-fbfc-4795-ad59-055bb350645f_Enabled">
    <vt:lpwstr>true</vt:lpwstr>
  </property>
  <property fmtid="{D5CDD505-2E9C-101B-9397-08002B2CF9AE}" pid="5" name="MSIP_Label_b3564849-fbfc-4795-ad59-055bb350645f_SetDate">
    <vt:lpwstr>2025-11-05T08:47:26Z</vt:lpwstr>
  </property>
  <property fmtid="{D5CDD505-2E9C-101B-9397-08002B2CF9AE}" pid="6" name="MSIP_Label_b3564849-fbfc-4795-ad59-055bb350645f_Method">
    <vt:lpwstr>Standard</vt:lpwstr>
  </property>
  <property fmtid="{D5CDD505-2E9C-101B-9397-08002B2CF9AE}" pid="7" name="MSIP_Label_b3564849-fbfc-4795-ad59-055bb350645f_Name">
    <vt:lpwstr>M102S01</vt:lpwstr>
  </property>
  <property fmtid="{D5CDD505-2E9C-101B-9397-08002B2CF9AE}" pid="8" name="MSIP_Label_b3564849-fbfc-4795-ad59-055bb350645f_SiteId">
    <vt:lpwstr>65154e19-ce31-44e2-97af-2480f4c17f95</vt:lpwstr>
  </property>
  <property fmtid="{D5CDD505-2E9C-101B-9397-08002B2CF9AE}" pid="9" name="MSIP_Label_b3564849-fbfc-4795-ad59-055bb350645f_ActionId">
    <vt:lpwstr>a46c3e65-4ee5-4762-a82b-3d1c88712a7f</vt:lpwstr>
  </property>
  <property fmtid="{D5CDD505-2E9C-101B-9397-08002B2CF9AE}" pid="10" name="MSIP_Label_b3564849-fbfc-4795-ad59-055bb350645f_ContentBits">
    <vt:lpwstr>0</vt:lpwstr>
  </property>
  <property fmtid="{D5CDD505-2E9C-101B-9397-08002B2CF9AE}" pid="11" name="MSIP_Label_b3564849-fbfc-4795-ad59-055bb350645f_Tag">
    <vt:lpwstr>10, 3, 0, 1</vt:lpwstr>
  </property>
  <property fmtid="{D5CDD505-2E9C-101B-9397-08002B2CF9AE}" pid="12" name="Gestor">
    <vt:lpwstr/>
  </property>
  <property fmtid="{D5CDD505-2E9C-101B-9397-08002B2CF9AE}" pid="13" name="ICV">
    <vt:lpwstr>C153AD7F3F754A4F968E05AE435BD863_13</vt:lpwstr>
  </property>
  <property fmtid="{D5CDD505-2E9C-101B-9397-08002B2CF9AE}" pid="14" name="KSOProductBuildVer">
    <vt:lpwstr>1033-12.1.0.29162</vt:lpwstr>
  </property>
</Properties>
</file>