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png" ContentType="image/png"/>
  <Default Extension="rels" ContentType="application/vnd.openxmlformats-package.relationshi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authors.xml" ContentType="application/vnd.ms-powerpoint.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559" r:id="rId5"/>
    <p:sldId id="578" r:id="rId6"/>
    <p:sldId id="585" r:id="rId7"/>
    <p:sldId id="586" r:id="rId8"/>
    <p:sldId id="587" r:id="rId9"/>
    <p:sldId id="588" r:id="rId10"/>
    <p:sldId id="589" r:id="rId11"/>
    <p:sldId id="590" r:id="rId12"/>
    <p:sldId id="591" r:id="rId13"/>
    <p:sldId id="562" r:id="rId14"/>
  </p:sldIdLst>
  <p:sldSz cx="12192000" cy="6858000"/>
  <p:notesSz cx="6858000" cy="9144000"/>
  <p:custDataLst>
    <p:tags r:id="rId22"/>
  </p:custData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4442B8B-963A-2246-6377-13141112C401}" name="Lujza Olsen" initials="LO" userId="S::olsen@bakalari.cz::458923f9-c596-49a3-9109-3648bd0bce7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9E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76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2" Type="http://schemas.openxmlformats.org/officeDocument/2006/relationships/tags" Target="tags/tag4.xml"/><Relationship Id="rId21" Type="http://schemas.openxmlformats.org/officeDocument/2006/relationships/customXml" Target="../customXml/item3.xml"/><Relationship Id="rId20" Type="http://schemas.openxmlformats.org/officeDocument/2006/relationships/customXml" Target="../customXml/item2.xml"/><Relationship Id="rId2" Type="http://schemas.openxmlformats.org/officeDocument/2006/relationships/theme" Target="theme/theme1.xml"/><Relationship Id="rId19" Type="http://schemas.openxmlformats.org/officeDocument/2006/relationships/customXml" Target="../customXml/item1.xml"/><Relationship Id="rId18" Type="http://schemas.microsoft.com/office/2018/10/relationships/authors" Target="authors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BCD576-C4D9-46A5-A172-A207553A6BA7}" type="datetimeFigureOut">
              <a:rPr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99A6E6-574A-4AB8-9BF5-EF348CEB455F}" type="slidenum">
              <a:rPr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 panose="020F0502020204030204"/>
              </a:rPr>
              <a:t>Hanka </a:t>
            </a:r>
            <a:r>
              <a:rPr lang="en-US" err="1">
                <a:cs typeface="Calibri" panose="020F0502020204030204"/>
              </a:rPr>
              <a:t>začne</a:t>
            </a:r>
            <a:br>
              <a:rPr lang="en-US">
                <a:cs typeface="+mn-lt"/>
              </a:rPr>
            </a:br>
            <a:r>
              <a:rPr lang="en-US" err="1">
                <a:cs typeface="Calibri" panose="020F0502020204030204"/>
              </a:rPr>
              <a:t>Představíme</a:t>
            </a:r>
            <a:r>
              <a:rPr lang="en-US">
                <a:cs typeface="Calibri" panose="020F0502020204030204"/>
              </a:rPr>
              <a:t> se </a:t>
            </a:r>
            <a:r>
              <a:rPr lang="en-US" err="1">
                <a:cs typeface="Calibri" panose="020F0502020204030204"/>
              </a:rPr>
              <a:t>navzájem</a:t>
            </a:r>
            <a:br>
              <a:rPr lang="en-US">
                <a:cs typeface="+mn-lt"/>
              </a:rPr>
            </a:br>
            <a:r>
              <a:rPr lang="en-US">
                <a:cs typeface="+mn-lt"/>
              </a:rPr>
              <a:t>V </a:t>
            </a:r>
            <a:r>
              <a:rPr lang="en-US" err="1">
                <a:cs typeface="+mn-lt"/>
              </a:rPr>
              <a:t>průběhu</a:t>
            </a:r>
            <a:r>
              <a:rPr lang="en-US">
                <a:cs typeface="+mn-lt"/>
              </a:rPr>
              <a:t> </a:t>
            </a:r>
            <a:r>
              <a:rPr lang="en-US" err="1">
                <a:cs typeface="+mn-lt"/>
              </a:rPr>
              <a:t>prezentace</a:t>
            </a:r>
            <a:r>
              <a:rPr lang="en-US">
                <a:cs typeface="+mn-lt"/>
              </a:rPr>
              <a:t> </a:t>
            </a:r>
            <a:r>
              <a:rPr lang="en-US" err="1">
                <a:cs typeface="+mn-lt"/>
              </a:rPr>
              <a:t>přijde</a:t>
            </a:r>
            <a:r>
              <a:rPr lang="en-US">
                <a:cs typeface="+mn-lt"/>
              </a:rPr>
              <a:t> Olga</a:t>
            </a:r>
            <a:br>
              <a:rPr lang="en-US">
                <a:cs typeface="+mn-lt"/>
              </a:rPr>
            </a:br>
            <a:endParaRPr lang="en-US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99A6E6-574A-4AB8-9BF5-EF348CEB455F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99A6E6-574A-4AB8-9BF5-EF348CEB455F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99A6E6-574A-4AB8-9BF5-EF348CEB455F}" type="slidenum">
              <a:rPr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99A6E6-574A-4AB8-9BF5-EF348CEB455F}" type="slidenum">
              <a:rPr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99A6E6-574A-4AB8-9BF5-EF348CEB455F}" type="slidenum">
              <a:rPr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99A6E6-574A-4AB8-9BF5-EF348CEB455F}" type="slidenum">
              <a:rPr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99A6E6-574A-4AB8-9BF5-EF348CEB455F}" type="slidenum">
              <a:rPr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99A6E6-574A-4AB8-9BF5-EF348CEB455F}" type="slidenum">
              <a:rPr/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99A6E6-574A-4AB8-9BF5-EF348CEB455F}" type="slidenum">
              <a:rPr/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99A6E6-574A-4AB8-9BF5-EF348CEB455F}" type="slidenum">
              <a:rPr/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99A6E6-574A-4AB8-9BF5-EF348CEB455F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podnadpisov</a:t>
            </a:r>
            <a:endParaRPr lang="sk-SK"/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52D89-3912-4B25-A235-A6973DFD71C4}" type="datetimeFigureOut">
              <a:rPr lang="sk-SK" smtClean="0"/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6DB7-D2D5-4FC3-846B-61EF697C8A50}" type="slidenum">
              <a:rPr lang="sk-SK" smtClean="0"/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sk-SK"/>
          </a:p>
        </p:txBody>
      </p:sp>
      <p:sp>
        <p:nvSpPr>
          <p:cNvPr id="3" name="Zástupný objekt pre obsah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  <a:endParaRPr lang="sk-SK"/>
          </a:p>
          <a:p>
            <a:pPr lvl="1"/>
            <a:r>
              <a:rPr lang="sk-SK"/>
              <a:t>Druhá úroveň</a:t>
            </a:r>
            <a:endParaRPr lang="sk-SK"/>
          </a:p>
          <a:p>
            <a:pPr lvl="2"/>
            <a:r>
              <a:rPr lang="sk-SK"/>
              <a:t>Tretia úroveň</a:t>
            </a:r>
            <a:endParaRPr lang="sk-SK"/>
          </a:p>
          <a:p>
            <a:pPr lvl="3"/>
            <a:r>
              <a:rPr lang="sk-SK"/>
              <a:t>Štvrtá úroveň</a:t>
            </a:r>
            <a:endParaRPr lang="sk-SK"/>
          </a:p>
          <a:p>
            <a:pPr lvl="4"/>
            <a:r>
              <a:rPr lang="sk-SK"/>
              <a:t>Piata úroveň</a:t>
            </a:r>
            <a:endParaRPr lang="sk-SK"/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52D89-3912-4B25-A235-A6973DFD71C4}" type="datetimeFigureOut">
              <a:rPr lang="sk-SK" smtClean="0"/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6DB7-D2D5-4FC3-846B-61EF697C8A50}" type="slidenum">
              <a:rPr lang="sk-SK" smtClean="0"/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Upravte štýly predlohy textu</a:t>
            </a:r>
            <a:endParaRPr lang="sk-SK"/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  <a:endParaRPr lang="sk-SK"/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52D89-3912-4B25-A235-A6973DFD71C4}" type="datetimeFigureOut">
              <a:rPr lang="sk-SK" smtClean="0"/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6DB7-D2D5-4FC3-846B-61EF697C8A50}" type="slidenum">
              <a:rPr lang="sk-SK" smtClean="0"/>
            </a:fld>
            <a:endParaRPr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sk-SK"/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  <a:endParaRPr lang="sk-SK"/>
          </a:p>
          <a:p>
            <a:pPr lvl="1"/>
            <a:r>
              <a:rPr lang="sk-SK"/>
              <a:t>Druhá úroveň</a:t>
            </a:r>
            <a:endParaRPr lang="sk-SK"/>
          </a:p>
          <a:p>
            <a:pPr lvl="2"/>
            <a:r>
              <a:rPr lang="sk-SK"/>
              <a:t>Tretia úroveň</a:t>
            </a:r>
            <a:endParaRPr lang="sk-SK"/>
          </a:p>
          <a:p>
            <a:pPr lvl="3"/>
            <a:r>
              <a:rPr lang="sk-SK"/>
              <a:t>Štvrtá úroveň</a:t>
            </a:r>
            <a:endParaRPr lang="sk-SK"/>
          </a:p>
          <a:p>
            <a:pPr lvl="4"/>
            <a:r>
              <a:rPr lang="sk-SK"/>
              <a:t>Piata úroveň</a:t>
            </a:r>
            <a:endParaRPr lang="sk-SK"/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  <a:endParaRPr lang="sk-SK"/>
          </a:p>
          <a:p>
            <a:pPr lvl="1"/>
            <a:r>
              <a:rPr lang="sk-SK"/>
              <a:t>Druhá úroveň</a:t>
            </a:r>
            <a:endParaRPr lang="sk-SK"/>
          </a:p>
          <a:p>
            <a:pPr lvl="2"/>
            <a:r>
              <a:rPr lang="sk-SK"/>
              <a:t>Tretia úroveň</a:t>
            </a:r>
            <a:endParaRPr lang="sk-SK"/>
          </a:p>
          <a:p>
            <a:pPr lvl="3"/>
            <a:r>
              <a:rPr lang="sk-SK"/>
              <a:t>Štvrtá úroveň</a:t>
            </a:r>
            <a:endParaRPr lang="sk-SK"/>
          </a:p>
          <a:p>
            <a:pPr lvl="4"/>
            <a:r>
              <a:rPr lang="sk-SK"/>
              <a:t>Piata úroveň</a:t>
            </a:r>
            <a:endParaRPr lang="sk-SK"/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52D89-3912-4B25-A235-A6973DFD71C4}" type="datetimeFigureOut">
              <a:rPr lang="sk-SK" smtClean="0"/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6DB7-D2D5-4FC3-846B-61EF697C8A50}" type="slidenum">
              <a:rPr lang="sk-SK" smtClean="0"/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Upravte štýly predlohy textu</a:t>
            </a:r>
            <a:endParaRPr lang="sk-SK"/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  <a:endParaRPr lang="sk-SK"/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  <a:endParaRPr lang="sk-SK"/>
          </a:p>
          <a:p>
            <a:pPr lvl="1"/>
            <a:r>
              <a:rPr lang="sk-SK"/>
              <a:t>Druhá úroveň</a:t>
            </a:r>
            <a:endParaRPr lang="sk-SK"/>
          </a:p>
          <a:p>
            <a:pPr lvl="2"/>
            <a:r>
              <a:rPr lang="sk-SK"/>
              <a:t>Tretia úroveň</a:t>
            </a:r>
            <a:endParaRPr lang="sk-SK"/>
          </a:p>
          <a:p>
            <a:pPr lvl="3"/>
            <a:r>
              <a:rPr lang="sk-SK"/>
              <a:t>Štvrtá úroveň</a:t>
            </a:r>
            <a:endParaRPr lang="sk-SK"/>
          </a:p>
          <a:p>
            <a:pPr lvl="4"/>
            <a:r>
              <a:rPr lang="sk-SK"/>
              <a:t>Piata úroveň</a:t>
            </a:r>
            <a:endParaRPr lang="sk-SK"/>
          </a:p>
        </p:txBody>
      </p:sp>
      <p:sp>
        <p:nvSpPr>
          <p:cNvPr id="5" name="Zástupný objekt pre text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  <a:endParaRPr lang="sk-SK"/>
          </a:p>
        </p:txBody>
      </p:sp>
      <p:sp>
        <p:nvSpPr>
          <p:cNvPr id="6" name="Zástupný objekt pre obsah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  <a:endParaRPr lang="sk-SK"/>
          </a:p>
          <a:p>
            <a:pPr lvl="1"/>
            <a:r>
              <a:rPr lang="sk-SK"/>
              <a:t>Druhá úroveň</a:t>
            </a:r>
            <a:endParaRPr lang="sk-SK"/>
          </a:p>
          <a:p>
            <a:pPr lvl="2"/>
            <a:r>
              <a:rPr lang="sk-SK"/>
              <a:t>Tretia úroveň</a:t>
            </a:r>
            <a:endParaRPr lang="sk-SK"/>
          </a:p>
          <a:p>
            <a:pPr lvl="3"/>
            <a:r>
              <a:rPr lang="sk-SK"/>
              <a:t>Štvrtá úroveň</a:t>
            </a:r>
            <a:endParaRPr lang="sk-SK"/>
          </a:p>
          <a:p>
            <a:pPr lvl="4"/>
            <a:r>
              <a:rPr lang="sk-SK"/>
              <a:t>Piata úroveň</a:t>
            </a:r>
            <a:endParaRPr lang="sk-SK"/>
          </a:p>
        </p:txBody>
      </p:sp>
      <p:sp>
        <p:nvSpPr>
          <p:cNvPr id="7" name="Zástupný objekt pre dá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52D89-3912-4B25-A235-A6973DFD71C4}" type="datetimeFigureOut">
              <a:rPr lang="sk-SK" smtClean="0"/>
            </a:fld>
            <a:endParaRPr lang="sk-SK"/>
          </a:p>
        </p:txBody>
      </p:sp>
      <p:sp>
        <p:nvSpPr>
          <p:cNvPr id="8" name="Zástupný objekt pre pät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6DB7-D2D5-4FC3-846B-61EF697C8A50}" type="slidenum">
              <a:rPr lang="sk-SK" smtClean="0"/>
            </a:fld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52D89-3912-4B25-A235-A6973DFD71C4}" type="datetimeFigureOut">
              <a:rPr lang="sk-SK" smtClean="0"/>
            </a:fld>
            <a:endParaRPr lang="sk-SK"/>
          </a:p>
        </p:txBody>
      </p:sp>
      <p:sp>
        <p:nvSpPr>
          <p:cNvPr id="4" name="Zástupný objekt pre pät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6DB7-D2D5-4FC3-846B-61EF697C8A50}" type="slidenum">
              <a:rPr lang="sk-SK" smtClean="0"/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52D89-3912-4B25-A235-A6973DFD71C4}" type="datetimeFigureOut">
              <a:rPr lang="sk-SK" smtClean="0"/>
            </a:fld>
            <a:endParaRPr lang="sk-SK"/>
          </a:p>
        </p:txBody>
      </p:sp>
      <p:sp>
        <p:nvSpPr>
          <p:cNvPr id="3" name="Zástupný objekt pre pät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6DB7-D2D5-4FC3-846B-61EF697C8A50}" type="slidenum">
              <a:rPr lang="sk-SK" smtClean="0"/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  <a:endParaRPr lang="sk-SK"/>
          </a:p>
        </p:txBody>
      </p:sp>
      <p:sp>
        <p:nvSpPr>
          <p:cNvPr id="3" name="Zástupný objekt pre obsah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  <a:endParaRPr lang="sk-SK"/>
          </a:p>
          <a:p>
            <a:pPr lvl="1"/>
            <a:r>
              <a:rPr lang="sk-SK"/>
              <a:t>Druhá úroveň</a:t>
            </a:r>
            <a:endParaRPr lang="sk-SK"/>
          </a:p>
          <a:p>
            <a:pPr lvl="2"/>
            <a:r>
              <a:rPr lang="sk-SK"/>
              <a:t>Tretia úroveň</a:t>
            </a:r>
            <a:endParaRPr lang="sk-SK"/>
          </a:p>
          <a:p>
            <a:pPr lvl="3"/>
            <a:r>
              <a:rPr lang="sk-SK"/>
              <a:t>Štvrtá úroveň</a:t>
            </a:r>
            <a:endParaRPr lang="sk-SK"/>
          </a:p>
          <a:p>
            <a:pPr lvl="4"/>
            <a:r>
              <a:rPr lang="sk-SK"/>
              <a:t>Piata úroveň</a:t>
            </a:r>
            <a:endParaRPr lang="sk-SK"/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  <a:endParaRPr lang="sk-SK"/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52D89-3912-4B25-A235-A6973DFD71C4}" type="datetimeFigureOut">
              <a:rPr lang="sk-SK" smtClean="0"/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6DB7-D2D5-4FC3-846B-61EF697C8A50}" type="slidenum">
              <a:rPr lang="sk-SK" smtClean="0"/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Upravte štýly predlohy textu</a:t>
            </a:r>
            <a:endParaRPr lang="sk-SK"/>
          </a:p>
        </p:txBody>
      </p:sp>
      <p:sp>
        <p:nvSpPr>
          <p:cNvPr id="3" name="Zástupný objekt pre obrázo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  <a:endParaRPr lang="sk-SK"/>
          </a:p>
        </p:txBody>
      </p:sp>
      <p:sp>
        <p:nvSpPr>
          <p:cNvPr id="5" name="Zástupný objekt pre dá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52D89-3912-4B25-A235-A6973DFD71C4}" type="datetimeFigureOut">
              <a:rPr lang="sk-SK" smtClean="0"/>
            </a:fld>
            <a:endParaRPr lang="sk-SK"/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6DB7-D2D5-4FC3-846B-61EF697C8A50}" type="slidenum">
              <a:rPr lang="sk-SK" smtClean="0"/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sk-SK"/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  <a:endParaRPr lang="sk-SK"/>
          </a:p>
          <a:p>
            <a:pPr lvl="1"/>
            <a:r>
              <a:rPr lang="sk-SK"/>
              <a:t>Druhá úroveň</a:t>
            </a:r>
            <a:endParaRPr lang="sk-SK"/>
          </a:p>
          <a:p>
            <a:pPr lvl="2"/>
            <a:r>
              <a:rPr lang="sk-SK"/>
              <a:t>Tretia úroveň</a:t>
            </a:r>
            <a:endParaRPr lang="sk-SK"/>
          </a:p>
          <a:p>
            <a:pPr lvl="3"/>
            <a:r>
              <a:rPr lang="sk-SK"/>
              <a:t>Štvrtá úroveň</a:t>
            </a:r>
            <a:endParaRPr lang="sk-SK"/>
          </a:p>
          <a:p>
            <a:pPr lvl="4"/>
            <a:r>
              <a:rPr lang="sk-SK"/>
              <a:t>Piata úroveň</a:t>
            </a:r>
            <a:endParaRPr lang="sk-SK"/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52D89-3912-4B25-A235-A6973DFD71C4}" type="datetimeFigureOut">
              <a:rPr lang="sk-SK" smtClean="0"/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6DB7-D2D5-4FC3-846B-61EF697C8A50}" type="slidenum">
              <a:rPr lang="sk-SK" smtClean="0"/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 hasCustomPrompt="1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Upravte štýly predlohy textu</a:t>
            </a:r>
            <a:endParaRPr lang="sk-SK"/>
          </a:p>
        </p:txBody>
      </p:sp>
      <p:sp>
        <p:nvSpPr>
          <p:cNvPr id="3" name="Zástupný objekt pre zvislý text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  <a:endParaRPr lang="sk-SK"/>
          </a:p>
          <a:p>
            <a:pPr lvl="1"/>
            <a:r>
              <a:rPr lang="sk-SK"/>
              <a:t>Druhá úroveň</a:t>
            </a:r>
            <a:endParaRPr lang="sk-SK"/>
          </a:p>
          <a:p>
            <a:pPr lvl="2"/>
            <a:r>
              <a:rPr lang="sk-SK"/>
              <a:t>Tretia úroveň</a:t>
            </a:r>
            <a:endParaRPr lang="sk-SK"/>
          </a:p>
          <a:p>
            <a:pPr lvl="3"/>
            <a:r>
              <a:rPr lang="sk-SK"/>
              <a:t>Štvrtá úroveň</a:t>
            </a:r>
            <a:endParaRPr lang="sk-SK"/>
          </a:p>
          <a:p>
            <a:pPr lvl="4"/>
            <a:r>
              <a:rPr lang="sk-SK"/>
              <a:t>Piata úroveň</a:t>
            </a:r>
            <a:endParaRPr lang="sk-SK"/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52D89-3912-4B25-A235-A6973DFD71C4}" type="datetimeFigureOut">
              <a:rPr lang="sk-SK" smtClean="0"/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966DB7-D2D5-4FC3-846B-61EF697C8A50}" type="slidenum">
              <a:rPr lang="sk-SK" smtClean="0"/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  <a:endParaRPr lang="sk-SK"/>
          </a:p>
        </p:txBody>
      </p:sp>
      <p:sp>
        <p:nvSpPr>
          <p:cNvPr id="3" name="Zástupný objekt pre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  <a:endParaRPr lang="sk-SK"/>
          </a:p>
          <a:p>
            <a:pPr lvl="1"/>
            <a:r>
              <a:rPr lang="sk-SK"/>
              <a:t>Druhá úroveň</a:t>
            </a:r>
            <a:endParaRPr lang="sk-SK"/>
          </a:p>
          <a:p>
            <a:pPr lvl="2"/>
            <a:r>
              <a:rPr lang="sk-SK"/>
              <a:t>Tretia úroveň</a:t>
            </a:r>
            <a:endParaRPr lang="sk-SK"/>
          </a:p>
          <a:p>
            <a:pPr lvl="3"/>
            <a:r>
              <a:rPr lang="sk-SK"/>
              <a:t>Štvrtá úroveň</a:t>
            </a:r>
            <a:endParaRPr lang="sk-SK"/>
          </a:p>
          <a:p>
            <a:pPr lvl="4"/>
            <a:r>
              <a:rPr lang="sk-SK"/>
              <a:t>Piata úroveň</a:t>
            </a:r>
            <a:endParaRPr lang="sk-SK"/>
          </a:p>
        </p:txBody>
      </p:sp>
      <p:sp>
        <p:nvSpPr>
          <p:cNvPr id="4" name="Zástupný objekt pre dá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52D89-3912-4B25-A235-A6973DFD71C4}" type="datetimeFigureOut">
              <a:rPr lang="sk-SK" smtClean="0"/>
            </a:fld>
            <a:endParaRPr lang="sk-SK"/>
          </a:p>
        </p:txBody>
      </p:sp>
      <p:sp>
        <p:nvSpPr>
          <p:cNvPr id="5" name="Zástupný objekt pre pät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966DB7-D2D5-4FC3-846B-61EF697C8A50}" type="slidenum">
              <a:rPr lang="sk-SK" smtClean="0"/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noProof="0" dirty="0">
                <a:solidFill>
                  <a:srgbClr val="FFFFFF"/>
                </a:solidFill>
                <a:latin typeface="Source Sans Pro Black"/>
                <a:ea typeface="Source Sans Pro Black"/>
              </a:rPr>
              <a:t>APLIKACE BAKALÁŘI</a:t>
            </a:r>
            <a:endParaRPr lang="cs-CZ" sz="5400" noProof="0" dirty="0">
              <a:solidFill>
                <a:srgbClr val="FFFFFF"/>
              </a:solidFill>
              <a:latin typeface="Source Sans Pro Black"/>
              <a:ea typeface="Source Sans Pro Black"/>
            </a:endParaRPr>
          </a:p>
        </p:txBody>
      </p:sp>
      <p:sp>
        <p:nvSpPr>
          <p:cNvPr id="8" name="BlokTextu 7"/>
          <p:cNvSpPr txBox="1"/>
          <p:nvPr/>
        </p:nvSpPr>
        <p:spPr>
          <a:xfrm>
            <a:off x="2161691" y="3982480"/>
            <a:ext cx="7872555" cy="169277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spAutoFit/>
          </a:bodyPr>
          <a:lstStyle/>
          <a:p>
            <a:pPr algn="ctr"/>
            <a:r>
              <a:rPr lang="cs-CZ" sz="2800" noProof="0" dirty="0">
                <a:solidFill>
                  <a:srgbClr val="FFFFFF"/>
                </a:solidFill>
                <a:latin typeface="Source Sans Pro"/>
                <a:ea typeface="Source Sans Pro"/>
              </a:rPr>
              <a:t>Ondřej Košek</a:t>
            </a:r>
            <a:endParaRPr lang="cs-CZ" sz="2800" noProof="0" dirty="0">
              <a:solidFill>
                <a:srgbClr val="FFFFFF"/>
              </a:solidFill>
              <a:latin typeface="Source Sans Pro"/>
              <a:ea typeface="Source Sans Pro"/>
            </a:endParaRPr>
          </a:p>
          <a:p>
            <a:pPr algn="ctr"/>
            <a:r>
              <a:rPr lang="cs-CZ" sz="2400" noProof="0" dirty="0">
                <a:solidFill>
                  <a:srgbClr val="FFFFFF"/>
                </a:solidFill>
                <a:latin typeface="Source Sans Pro Light"/>
                <a:ea typeface="Source Sans Pro Light"/>
              </a:rPr>
              <a:t>Produktový manažer</a:t>
            </a:r>
            <a:br>
              <a:rPr lang="cs-CZ" sz="2400" noProof="0" dirty="0">
                <a:latin typeface="Source Sans Pro Light"/>
                <a:ea typeface="Source Sans Pro Light"/>
              </a:rPr>
            </a:br>
            <a:br>
              <a:rPr lang="cs-CZ" sz="2400" noProof="0" dirty="0">
                <a:latin typeface="Source Sans Pro Light"/>
                <a:ea typeface="Source Sans Pro Light"/>
              </a:rPr>
            </a:br>
            <a:endParaRPr lang="cs-CZ" sz="2800" noProof="0" dirty="0">
              <a:solidFill>
                <a:srgbClr val="FFFFFF"/>
              </a:solidFill>
              <a:latin typeface="Source Sans Pro"/>
              <a:ea typeface="Source Sans Pro Light"/>
            </a:endParaRPr>
          </a:p>
        </p:txBody>
      </p:sp>
      <p:pic>
        <p:nvPicPr>
          <p:cNvPr id="4" name="Obrázok 6" descr="Obrázok, na ktorom je logo, symbol, grafika, písmo&#10;&#10;Automaticky generovaný popi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958382" y="238896"/>
            <a:ext cx="1097693" cy="109769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ctrTitle"/>
          </p:nvPr>
        </p:nvSpPr>
        <p:spPr>
          <a:xfrm>
            <a:off x="1524000" y="2584578"/>
            <a:ext cx="9144000" cy="1687385"/>
          </a:xfrm>
        </p:spPr>
        <p:txBody>
          <a:bodyPr>
            <a:normAutofit/>
          </a:bodyPr>
          <a:lstStyle/>
          <a:p>
            <a:r>
              <a:rPr lang="cs-CZ" sz="5400" dirty="0">
                <a:solidFill>
                  <a:srgbClr val="FFFFFF"/>
                </a:solidFill>
                <a:latin typeface="Aptos"/>
              </a:rPr>
              <a:t>2026 rok velkých změn. A také důležitých zkušeností</a:t>
            </a:r>
            <a:endParaRPr lang="cs-CZ" sz="5400" noProof="0" dirty="0">
              <a:solidFill>
                <a:srgbClr val="FFFFFF"/>
              </a:solidFill>
              <a:latin typeface="Source Sans Pro Black"/>
              <a:ea typeface="Source Sans Pro Black"/>
            </a:endParaRPr>
          </a:p>
        </p:txBody>
      </p:sp>
      <p:pic>
        <p:nvPicPr>
          <p:cNvPr id="7" name="Obrázok 6" descr="Obrázok, na ktorom je logo, symbol, grafika, písmo&#10;&#10;Automaticky generovaný popi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958382" y="238896"/>
            <a:ext cx="1097693" cy="109769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4" descr="Obrázok, na ktorom je snímka obrazovky, modrá&#10;&#10;Automaticky generovaný popis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285" r="-85"/>
          <a:stretch>
            <a:fillRect/>
          </a:stretch>
        </p:blipFill>
        <p:spPr>
          <a:xfrm>
            <a:off x="0" y="5848866"/>
            <a:ext cx="12216688" cy="1009141"/>
          </a:xfrm>
          <a:prstGeom prst="rect">
            <a:avLst/>
          </a:prstGeom>
        </p:spPr>
      </p:pic>
      <p:sp>
        <p:nvSpPr>
          <p:cNvPr id="9" name="TextBox 1"/>
          <p:cNvSpPr txBox="1"/>
          <p:nvPr/>
        </p:nvSpPr>
        <p:spPr>
          <a:xfrm>
            <a:off x="640080" y="438912"/>
            <a:ext cx="10972800" cy="5029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2800" b="1" noProof="0" dirty="0">
                <a:solidFill>
                  <a:srgbClr val="192D46"/>
                </a:solidFill>
                <a:latin typeface="Aptos"/>
              </a:rPr>
              <a:t>2026 nebyl jeden velký </a:t>
            </a:r>
            <a:r>
              <a:rPr lang="cs-CZ" sz="2800" b="1" noProof="0" dirty="0" err="1">
                <a:solidFill>
                  <a:srgbClr val="192D46"/>
                </a:solidFill>
                <a:latin typeface="Aptos"/>
              </a:rPr>
              <a:t>release</a:t>
            </a:r>
            <a:endParaRPr lang="cs-CZ" sz="28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11" name="Rectangle 2"/>
          <p:cNvSpPr/>
          <p:nvPr/>
        </p:nvSpPr>
        <p:spPr>
          <a:xfrm>
            <a:off x="640080" y="1024128"/>
            <a:ext cx="1005840" cy="45720"/>
          </a:xfrm>
          <a:prstGeom prst="rect">
            <a:avLst/>
          </a:prstGeom>
          <a:solidFill>
            <a:srgbClr val="006FB9"/>
          </a:solidFill>
          <a:ln>
            <a:solidFill>
              <a:srgbClr val="006F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16" name="Rounded Rectangle 4"/>
          <p:cNvSpPr/>
          <p:nvPr/>
        </p:nvSpPr>
        <p:spPr>
          <a:xfrm>
            <a:off x="731520" y="1965960"/>
            <a:ext cx="1143000" cy="658368"/>
          </a:xfrm>
          <a:prstGeom prst="roundRect">
            <a:avLst/>
          </a:prstGeom>
          <a:solidFill>
            <a:srgbClr val="D6E1EA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18" name="TextBox 5"/>
          <p:cNvSpPr txBox="1"/>
          <p:nvPr/>
        </p:nvSpPr>
        <p:spPr>
          <a:xfrm>
            <a:off x="731520" y="2130552"/>
            <a:ext cx="114300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300" b="1" noProof="0" dirty="0">
                <a:solidFill>
                  <a:srgbClr val="192D46"/>
                </a:solidFill>
                <a:latin typeface="Aptos"/>
              </a:rPr>
              <a:t>LED</a:t>
            </a:r>
            <a:endParaRPr lang="cs-CZ" sz="13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20" name="Rectangle 6"/>
          <p:cNvSpPr/>
          <p:nvPr/>
        </p:nvSpPr>
        <p:spPr>
          <a:xfrm>
            <a:off x="1856232" y="2267712"/>
            <a:ext cx="457200" cy="45720"/>
          </a:xfrm>
          <a:prstGeom prst="rect">
            <a:avLst/>
          </a:prstGeom>
          <a:solidFill>
            <a:srgbClr val="D6E1EA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22" name="Rounded Rectangle 7"/>
          <p:cNvSpPr/>
          <p:nvPr/>
        </p:nvSpPr>
        <p:spPr>
          <a:xfrm>
            <a:off x="2286000" y="1965960"/>
            <a:ext cx="1143000" cy="658368"/>
          </a:xfrm>
          <a:prstGeom prst="roundRect">
            <a:avLst/>
          </a:prstGeom>
          <a:solidFill>
            <a:srgbClr val="D6E1EA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24" name="TextBox 8"/>
          <p:cNvSpPr txBox="1"/>
          <p:nvPr/>
        </p:nvSpPr>
        <p:spPr>
          <a:xfrm>
            <a:off x="2286000" y="2130552"/>
            <a:ext cx="114300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300" b="1" noProof="0" dirty="0">
                <a:solidFill>
                  <a:srgbClr val="192D46"/>
                </a:solidFill>
                <a:latin typeface="Aptos"/>
              </a:rPr>
              <a:t>BŘE</a:t>
            </a:r>
            <a:endParaRPr lang="cs-CZ" sz="13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26" name="Rectangle 9"/>
          <p:cNvSpPr/>
          <p:nvPr/>
        </p:nvSpPr>
        <p:spPr>
          <a:xfrm>
            <a:off x="3410712" y="2267712"/>
            <a:ext cx="457200" cy="45720"/>
          </a:xfrm>
          <a:prstGeom prst="rect">
            <a:avLst/>
          </a:prstGeom>
          <a:solidFill>
            <a:srgbClr val="D6E1EA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28" name="Rounded Rectangle 10"/>
          <p:cNvSpPr/>
          <p:nvPr/>
        </p:nvSpPr>
        <p:spPr>
          <a:xfrm>
            <a:off x="3840480" y="1965960"/>
            <a:ext cx="1143000" cy="658368"/>
          </a:xfrm>
          <a:prstGeom prst="roundRect">
            <a:avLst/>
          </a:prstGeom>
          <a:solidFill>
            <a:srgbClr val="006FB9"/>
          </a:solidFill>
          <a:ln>
            <a:solidFill>
              <a:srgbClr val="006F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30" name="TextBox 11"/>
          <p:cNvSpPr txBox="1"/>
          <p:nvPr/>
        </p:nvSpPr>
        <p:spPr>
          <a:xfrm>
            <a:off x="3840480" y="2130552"/>
            <a:ext cx="114300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300" b="1" noProof="0" dirty="0">
                <a:solidFill>
                  <a:srgbClr val="FFFFFF"/>
                </a:solidFill>
                <a:latin typeface="Aptos"/>
              </a:rPr>
              <a:t>KVĚ</a:t>
            </a:r>
            <a:endParaRPr lang="cs-CZ" sz="1300" b="1" noProof="0" dirty="0">
              <a:solidFill>
                <a:srgbClr val="FFFFFF"/>
              </a:solidFill>
              <a:latin typeface="Aptos"/>
            </a:endParaRPr>
          </a:p>
        </p:txBody>
      </p:sp>
      <p:sp>
        <p:nvSpPr>
          <p:cNvPr id="32" name="Rectangle 12"/>
          <p:cNvSpPr/>
          <p:nvPr/>
        </p:nvSpPr>
        <p:spPr>
          <a:xfrm>
            <a:off x="4965192" y="2267712"/>
            <a:ext cx="457200" cy="45720"/>
          </a:xfrm>
          <a:prstGeom prst="rect">
            <a:avLst/>
          </a:prstGeom>
          <a:solidFill>
            <a:srgbClr val="D6E1EA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34" name="Rounded Rectangle 13"/>
          <p:cNvSpPr/>
          <p:nvPr/>
        </p:nvSpPr>
        <p:spPr>
          <a:xfrm>
            <a:off x="5394960" y="1965960"/>
            <a:ext cx="1143000" cy="658368"/>
          </a:xfrm>
          <a:prstGeom prst="roundRect">
            <a:avLst/>
          </a:prstGeom>
          <a:solidFill>
            <a:srgbClr val="006FB9"/>
          </a:solidFill>
          <a:ln>
            <a:solidFill>
              <a:srgbClr val="006F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36" name="TextBox 14"/>
          <p:cNvSpPr txBox="1"/>
          <p:nvPr/>
        </p:nvSpPr>
        <p:spPr>
          <a:xfrm>
            <a:off x="5394960" y="2130552"/>
            <a:ext cx="114300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300" b="1" noProof="0" dirty="0">
                <a:solidFill>
                  <a:srgbClr val="FFFFFF"/>
                </a:solidFill>
                <a:latin typeface="Aptos"/>
              </a:rPr>
              <a:t>ČVN</a:t>
            </a:r>
            <a:endParaRPr lang="cs-CZ" sz="1300" b="1" noProof="0" dirty="0">
              <a:solidFill>
                <a:srgbClr val="FFFFFF"/>
              </a:solidFill>
              <a:latin typeface="Aptos"/>
            </a:endParaRPr>
          </a:p>
        </p:txBody>
      </p:sp>
      <p:sp>
        <p:nvSpPr>
          <p:cNvPr id="38" name="Rectangle 15"/>
          <p:cNvSpPr/>
          <p:nvPr/>
        </p:nvSpPr>
        <p:spPr>
          <a:xfrm>
            <a:off x="6519672" y="2267712"/>
            <a:ext cx="457200" cy="45720"/>
          </a:xfrm>
          <a:prstGeom prst="rect">
            <a:avLst/>
          </a:prstGeom>
          <a:solidFill>
            <a:srgbClr val="D6E1EA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40" name="Rounded Rectangle 16"/>
          <p:cNvSpPr/>
          <p:nvPr/>
        </p:nvSpPr>
        <p:spPr>
          <a:xfrm>
            <a:off x="6949440" y="1965960"/>
            <a:ext cx="1143000" cy="658368"/>
          </a:xfrm>
          <a:prstGeom prst="roundRect">
            <a:avLst/>
          </a:prstGeom>
          <a:solidFill>
            <a:srgbClr val="D6E1EA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42" name="TextBox 17"/>
          <p:cNvSpPr txBox="1"/>
          <p:nvPr/>
        </p:nvSpPr>
        <p:spPr>
          <a:xfrm>
            <a:off x="6949440" y="2130552"/>
            <a:ext cx="114300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300" b="1" noProof="0" dirty="0">
                <a:solidFill>
                  <a:srgbClr val="192D46"/>
                </a:solidFill>
                <a:latin typeface="Aptos"/>
              </a:rPr>
              <a:t>ČVC</a:t>
            </a:r>
            <a:endParaRPr lang="cs-CZ" sz="13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44" name="Rectangle 18"/>
          <p:cNvSpPr/>
          <p:nvPr/>
        </p:nvSpPr>
        <p:spPr>
          <a:xfrm>
            <a:off x="8074152" y="2267712"/>
            <a:ext cx="457200" cy="45720"/>
          </a:xfrm>
          <a:prstGeom prst="rect">
            <a:avLst/>
          </a:prstGeom>
          <a:solidFill>
            <a:srgbClr val="D6E1EA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46" name="Rounded Rectangle 19"/>
          <p:cNvSpPr/>
          <p:nvPr/>
        </p:nvSpPr>
        <p:spPr>
          <a:xfrm>
            <a:off x="8503920" y="1965960"/>
            <a:ext cx="1143000" cy="658368"/>
          </a:xfrm>
          <a:prstGeom prst="roundRect">
            <a:avLst/>
          </a:prstGeom>
          <a:solidFill>
            <a:srgbClr val="006FB9"/>
          </a:solidFill>
          <a:ln>
            <a:solidFill>
              <a:srgbClr val="006F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48" name="TextBox 20"/>
          <p:cNvSpPr txBox="1"/>
          <p:nvPr/>
        </p:nvSpPr>
        <p:spPr>
          <a:xfrm>
            <a:off x="8503920" y="2130552"/>
            <a:ext cx="114300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300" b="1" noProof="0" dirty="0">
                <a:solidFill>
                  <a:srgbClr val="FFFFFF"/>
                </a:solidFill>
                <a:latin typeface="Aptos"/>
              </a:rPr>
              <a:t>SRP</a:t>
            </a:r>
            <a:endParaRPr lang="cs-CZ" sz="1300" b="1" noProof="0" dirty="0">
              <a:solidFill>
                <a:srgbClr val="FFFFFF"/>
              </a:solidFill>
              <a:latin typeface="Aptos"/>
            </a:endParaRPr>
          </a:p>
        </p:txBody>
      </p:sp>
      <p:sp>
        <p:nvSpPr>
          <p:cNvPr id="50" name="Rectangle 21"/>
          <p:cNvSpPr/>
          <p:nvPr/>
        </p:nvSpPr>
        <p:spPr>
          <a:xfrm>
            <a:off x="9628632" y="2267712"/>
            <a:ext cx="457200" cy="45720"/>
          </a:xfrm>
          <a:prstGeom prst="rect">
            <a:avLst/>
          </a:prstGeom>
          <a:solidFill>
            <a:srgbClr val="D6E1EA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52" name="Rounded Rectangle 22"/>
          <p:cNvSpPr/>
          <p:nvPr/>
        </p:nvSpPr>
        <p:spPr>
          <a:xfrm>
            <a:off x="10058400" y="1965960"/>
            <a:ext cx="1143000" cy="658368"/>
          </a:xfrm>
          <a:prstGeom prst="roundRect">
            <a:avLst/>
          </a:prstGeom>
          <a:solidFill>
            <a:srgbClr val="006FB9"/>
          </a:solidFill>
          <a:ln>
            <a:solidFill>
              <a:srgbClr val="006F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54" name="TextBox 23"/>
          <p:cNvSpPr txBox="1"/>
          <p:nvPr/>
        </p:nvSpPr>
        <p:spPr>
          <a:xfrm>
            <a:off x="10058400" y="2130552"/>
            <a:ext cx="1143000" cy="2286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300" b="1" noProof="0" dirty="0">
                <a:solidFill>
                  <a:srgbClr val="FFFFFF"/>
                </a:solidFill>
                <a:latin typeface="Aptos"/>
              </a:rPr>
              <a:t>ZÁŘ</a:t>
            </a:r>
            <a:endParaRPr lang="cs-CZ" sz="1300" b="1" noProof="0" dirty="0">
              <a:solidFill>
                <a:srgbClr val="FFFFFF"/>
              </a:solidFill>
              <a:latin typeface="Aptos"/>
            </a:endParaRPr>
          </a:p>
        </p:txBody>
      </p:sp>
      <p:sp>
        <p:nvSpPr>
          <p:cNvPr id="56" name="TextBox 24"/>
          <p:cNvSpPr txBox="1"/>
          <p:nvPr/>
        </p:nvSpPr>
        <p:spPr>
          <a:xfrm>
            <a:off x="822960" y="3282419"/>
            <a:ext cx="2103120" cy="33855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600" b="1" noProof="0" dirty="0">
                <a:solidFill>
                  <a:srgbClr val="192D46"/>
                </a:solidFill>
                <a:latin typeface="Aptos"/>
              </a:rPr>
              <a:t>Legislativa a matrika</a:t>
            </a:r>
            <a:endParaRPr lang="cs-CZ" sz="16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58" name="TextBox 25"/>
          <p:cNvSpPr txBox="1"/>
          <p:nvPr/>
        </p:nvSpPr>
        <p:spPr>
          <a:xfrm>
            <a:off x="3669687" y="3159309"/>
            <a:ext cx="1467770" cy="58477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600" b="1" noProof="0" dirty="0">
                <a:solidFill>
                  <a:srgbClr val="192D46"/>
                </a:solidFill>
                <a:latin typeface="Aptos"/>
              </a:rPr>
              <a:t>Hodnocení a</a:t>
            </a:r>
            <a:endParaRPr lang="cs-CZ" sz="1600" b="1" noProof="0" dirty="0">
              <a:solidFill>
                <a:srgbClr val="192D46"/>
              </a:solidFill>
              <a:latin typeface="Aptos"/>
            </a:endParaRPr>
          </a:p>
          <a:p>
            <a:pPr algn="l"/>
            <a:r>
              <a:rPr lang="cs-CZ" sz="1600" b="1" noProof="0" dirty="0">
                <a:solidFill>
                  <a:srgbClr val="192D46"/>
                </a:solidFill>
                <a:latin typeface="Aptos"/>
              </a:rPr>
              <a:t>vysvědčení</a:t>
            </a:r>
            <a:endParaRPr lang="cs-CZ" sz="16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60" name="TextBox 26"/>
          <p:cNvSpPr txBox="1"/>
          <p:nvPr/>
        </p:nvSpPr>
        <p:spPr>
          <a:xfrm>
            <a:off x="5881064" y="3282420"/>
            <a:ext cx="1467770" cy="338553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600" b="1" noProof="0" dirty="0">
                <a:solidFill>
                  <a:srgbClr val="192D46"/>
                </a:solidFill>
                <a:latin typeface="Aptos"/>
              </a:rPr>
              <a:t>FLEXI rozvrh</a:t>
            </a:r>
            <a:endParaRPr lang="cs-CZ" sz="16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62" name="TextBox 27"/>
          <p:cNvSpPr txBox="1"/>
          <p:nvPr/>
        </p:nvSpPr>
        <p:spPr>
          <a:xfrm>
            <a:off x="8092440" y="3282419"/>
            <a:ext cx="1965960" cy="338554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600" b="1" noProof="0" dirty="0">
                <a:solidFill>
                  <a:srgbClr val="192D46"/>
                </a:solidFill>
                <a:latin typeface="Aptos"/>
              </a:rPr>
              <a:t>Suplování a provoz</a:t>
            </a:r>
            <a:endParaRPr lang="cs-CZ" sz="16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64" name="TextBox 28"/>
          <p:cNvSpPr txBox="1"/>
          <p:nvPr/>
        </p:nvSpPr>
        <p:spPr>
          <a:xfrm>
            <a:off x="822960" y="4251960"/>
            <a:ext cx="2286000" cy="58477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600" b="1" noProof="0" dirty="0">
                <a:solidFill>
                  <a:srgbClr val="192D46"/>
                </a:solidFill>
                <a:latin typeface="Aptos"/>
              </a:rPr>
              <a:t>Web a mobilní aplikace</a:t>
            </a:r>
            <a:endParaRPr lang="cs-CZ" sz="16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66" name="TextBox 29"/>
          <p:cNvSpPr txBox="1"/>
          <p:nvPr/>
        </p:nvSpPr>
        <p:spPr>
          <a:xfrm>
            <a:off x="3322320" y="4384327"/>
            <a:ext cx="24688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600" b="1" noProof="0" dirty="0">
                <a:solidFill>
                  <a:srgbClr val="192D46"/>
                </a:solidFill>
                <a:latin typeface="Aptos"/>
              </a:rPr>
              <a:t>Komunikace a notifikace</a:t>
            </a:r>
            <a:endParaRPr lang="cs-CZ" sz="16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68" name="TextBox 30"/>
          <p:cNvSpPr txBox="1"/>
          <p:nvPr/>
        </p:nvSpPr>
        <p:spPr>
          <a:xfrm>
            <a:off x="6004560" y="4384327"/>
            <a:ext cx="22860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600" b="1" noProof="0" dirty="0">
                <a:solidFill>
                  <a:srgbClr val="192D46"/>
                </a:solidFill>
                <a:latin typeface="Aptos"/>
              </a:rPr>
              <a:t>Data, fotografie, cloud</a:t>
            </a:r>
            <a:endParaRPr lang="cs-CZ" sz="16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70" name="TextBox 31"/>
          <p:cNvSpPr txBox="1"/>
          <p:nvPr/>
        </p:nvSpPr>
        <p:spPr>
          <a:xfrm>
            <a:off x="8503920" y="4384327"/>
            <a:ext cx="228600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600" b="1" noProof="0" dirty="0">
                <a:solidFill>
                  <a:srgbClr val="192D46"/>
                </a:solidFill>
                <a:latin typeface="Aptos"/>
              </a:rPr>
              <a:t>Desítky menších úprav</a:t>
            </a:r>
            <a:endParaRPr lang="cs-CZ" sz="1600" b="1" noProof="0" dirty="0">
              <a:solidFill>
                <a:srgbClr val="192D46"/>
              </a:solidFill>
              <a:latin typeface="Apto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4" descr="Obrázok, na ktorom je snímka obrazovky, modrá&#10;&#10;Automaticky generovaný popis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285" r="-85"/>
          <a:stretch>
            <a:fillRect/>
          </a:stretch>
        </p:blipFill>
        <p:spPr>
          <a:xfrm>
            <a:off x="0" y="5848866"/>
            <a:ext cx="12216688" cy="1009141"/>
          </a:xfrm>
          <a:prstGeom prst="rect">
            <a:avLst/>
          </a:prstGeom>
        </p:spPr>
      </p:pic>
      <p:sp>
        <p:nvSpPr>
          <p:cNvPr id="9" name="TextBox 1"/>
          <p:cNvSpPr txBox="1"/>
          <p:nvPr/>
        </p:nvSpPr>
        <p:spPr>
          <a:xfrm>
            <a:off x="640080" y="438912"/>
            <a:ext cx="10972800" cy="5029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800" b="1">
                <a:solidFill>
                  <a:srgbClr val="192D46"/>
                </a:solidFill>
                <a:latin typeface="Aptos"/>
              </a:rPr>
              <a:t>Co se v roce 2026 měnilo</a:t>
            </a:r>
            <a:endParaRPr sz="2800" b="1">
              <a:solidFill>
                <a:srgbClr val="192D46"/>
              </a:solidFill>
              <a:latin typeface="Aptos"/>
            </a:endParaRPr>
          </a:p>
        </p:txBody>
      </p:sp>
      <p:sp>
        <p:nvSpPr>
          <p:cNvPr id="11" name="Rectangle 2"/>
          <p:cNvSpPr/>
          <p:nvPr/>
        </p:nvSpPr>
        <p:spPr>
          <a:xfrm>
            <a:off x="640080" y="1024128"/>
            <a:ext cx="1005840" cy="45720"/>
          </a:xfrm>
          <a:prstGeom prst="rect">
            <a:avLst/>
          </a:prstGeom>
          <a:solidFill>
            <a:srgbClr val="006FB9"/>
          </a:solidFill>
          <a:ln>
            <a:solidFill>
              <a:srgbClr val="006F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Rounded Rectangle 4"/>
          <p:cNvSpPr/>
          <p:nvPr/>
        </p:nvSpPr>
        <p:spPr>
          <a:xfrm>
            <a:off x="685800" y="1737360"/>
            <a:ext cx="3429000" cy="1572768"/>
          </a:xfrm>
          <a:prstGeom prst="roundRect">
            <a:avLst/>
          </a:prstGeom>
          <a:solidFill>
            <a:srgbClr val="F2F6F9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5"/>
          <p:cNvSpPr txBox="1"/>
          <p:nvPr/>
        </p:nvSpPr>
        <p:spPr>
          <a:xfrm>
            <a:off x="914400" y="1938528"/>
            <a:ext cx="29260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800" b="1">
                <a:solidFill>
                  <a:srgbClr val="006FB9"/>
                </a:solidFill>
                <a:latin typeface="Aptos"/>
              </a:rPr>
              <a:t>Výuka</a:t>
            </a:r>
            <a:endParaRPr sz="1800" b="1">
              <a:solidFill>
                <a:srgbClr val="006FB9"/>
              </a:solidFill>
              <a:latin typeface="Aptos"/>
            </a:endParaRPr>
          </a:p>
        </p:txBody>
      </p:sp>
      <p:sp>
        <p:nvSpPr>
          <p:cNvPr id="20" name="TextBox 6"/>
          <p:cNvSpPr txBox="1"/>
          <p:nvPr/>
        </p:nvSpPr>
        <p:spPr>
          <a:xfrm>
            <a:off x="914400" y="2395728"/>
            <a:ext cx="2926080" cy="65836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400" b="0">
                <a:solidFill>
                  <a:srgbClr val="2A343D"/>
                </a:solidFill>
                <a:latin typeface="Aptos"/>
              </a:rPr>
              <a:t>FLEXI rozvrh, třídní kniha, asistence, různé délky hodin</a:t>
            </a:r>
            <a:endParaRPr sz="1400" b="0">
              <a:solidFill>
                <a:srgbClr val="2A343D"/>
              </a:solidFill>
              <a:latin typeface="Aptos"/>
            </a:endParaRPr>
          </a:p>
        </p:txBody>
      </p:sp>
      <p:sp>
        <p:nvSpPr>
          <p:cNvPr id="22" name="Rounded Rectangle 7"/>
          <p:cNvSpPr/>
          <p:nvPr/>
        </p:nvSpPr>
        <p:spPr>
          <a:xfrm>
            <a:off x="4480560" y="1737360"/>
            <a:ext cx="3429000" cy="1572768"/>
          </a:xfrm>
          <a:prstGeom prst="roundRect">
            <a:avLst/>
          </a:prstGeom>
          <a:solidFill>
            <a:srgbClr val="F2F6F9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8"/>
          <p:cNvSpPr txBox="1"/>
          <p:nvPr/>
        </p:nvSpPr>
        <p:spPr>
          <a:xfrm>
            <a:off x="4709160" y="1938528"/>
            <a:ext cx="29260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800" b="1">
                <a:solidFill>
                  <a:srgbClr val="006FB9"/>
                </a:solidFill>
                <a:latin typeface="Aptos"/>
              </a:rPr>
              <a:t>Hodnocení</a:t>
            </a:r>
            <a:endParaRPr sz="1800" b="1">
              <a:solidFill>
                <a:srgbClr val="006FB9"/>
              </a:solidFill>
              <a:latin typeface="Aptos"/>
            </a:endParaRPr>
          </a:p>
        </p:txBody>
      </p:sp>
      <p:sp>
        <p:nvSpPr>
          <p:cNvPr id="26" name="TextBox 9"/>
          <p:cNvSpPr txBox="1"/>
          <p:nvPr/>
        </p:nvSpPr>
        <p:spPr>
          <a:xfrm>
            <a:off x="4709160" y="2395728"/>
            <a:ext cx="2926080" cy="65836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400" b="0">
                <a:solidFill>
                  <a:srgbClr val="2A343D"/>
                </a:solidFill>
                <a:latin typeface="Aptos"/>
              </a:rPr>
              <a:t>kriteriální hodnocení, slovní hodnocení, klasifikace VOŠ</a:t>
            </a:r>
            <a:endParaRPr sz="1400" b="0">
              <a:solidFill>
                <a:srgbClr val="2A343D"/>
              </a:solidFill>
              <a:latin typeface="Aptos"/>
            </a:endParaRPr>
          </a:p>
        </p:txBody>
      </p:sp>
      <p:sp>
        <p:nvSpPr>
          <p:cNvPr id="28" name="Rounded Rectangle 10"/>
          <p:cNvSpPr/>
          <p:nvPr/>
        </p:nvSpPr>
        <p:spPr>
          <a:xfrm>
            <a:off x="8275320" y="1737360"/>
            <a:ext cx="3429000" cy="1572768"/>
          </a:xfrm>
          <a:prstGeom prst="roundRect">
            <a:avLst/>
          </a:prstGeom>
          <a:solidFill>
            <a:srgbClr val="F2F6F9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TextBox 11"/>
          <p:cNvSpPr txBox="1"/>
          <p:nvPr/>
        </p:nvSpPr>
        <p:spPr>
          <a:xfrm>
            <a:off x="8503920" y="1938528"/>
            <a:ext cx="29260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800" b="1">
                <a:solidFill>
                  <a:srgbClr val="006FB9"/>
                </a:solidFill>
                <a:latin typeface="Aptos"/>
              </a:rPr>
              <a:t>Provoz školy</a:t>
            </a:r>
            <a:endParaRPr sz="1800" b="1">
              <a:solidFill>
                <a:srgbClr val="006FB9"/>
              </a:solidFill>
              <a:latin typeface="Aptos"/>
            </a:endParaRPr>
          </a:p>
        </p:txBody>
      </p:sp>
      <p:sp>
        <p:nvSpPr>
          <p:cNvPr id="32" name="TextBox 12"/>
          <p:cNvSpPr txBox="1"/>
          <p:nvPr/>
        </p:nvSpPr>
        <p:spPr>
          <a:xfrm>
            <a:off x="8503920" y="2395728"/>
            <a:ext cx="2926080" cy="65836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400" b="0">
                <a:solidFill>
                  <a:srgbClr val="2A343D"/>
                </a:solidFill>
                <a:latin typeface="Aptos"/>
              </a:rPr>
              <a:t>suplování, rezervace učebních pomůcek, rozpis maturit</a:t>
            </a:r>
            <a:endParaRPr sz="1400" b="0">
              <a:solidFill>
                <a:srgbClr val="2A343D"/>
              </a:solidFill>
              <a:latin typeface="Aptos"/>
            </a:endParaRPr>
          </a:p>
        </p:txBody>
      </p:sp>
      <p:sp>
        <p:nvSpPr>
          <p:cNvPr id="34" name="Rounded Rectangle 13"/>
          <p:cNvSpPr/>
          <p:nvPr/>
        </p:nvSpPr>
        <p:spPr>
          <a:xfrm>
            <a:off x="685800" y="3794760"/>
            <a:ext cx="3429000" cy="1572768"/>
          </a:xfrm>
          <a:prstGeom prst="roundRect">
            <a:avLst/>
          </a:prstGeom>
          <a:solidFill>
            <a:srgbClr val="F2F6F9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6" name="TextBox 14"/>
          <p:cNvSpPr txBox="1"/>
          <p:nvPr/>
        </p:nvSpPr>
        <p:spPr>
          <a:xfrm>
            <a:off x="914400" y="3995928"/>
            <a:ext cx="29260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800" b="1">
                <a:solidFill>
                  <a:srgbClr val="006FB9"/>
                </a:solidFill>
                <a:latin typeface="Aptos"/>
              </a:rPr>
              <a:t>Evidence</a:t>
            </a:r>
            <a:endParaRPr sz="1800" b="1">
              <a:solidFill>
                <a:srgbClr val="006FB9"/>
              </a:solidFill>
              <a:latin typeface="Aptos"/>
            </a:endParaRPr>
          </a:p>
        </p:txBody>
      </p:sp>
      <p:sp>
        <p:nvSpPr>
          <p:cNvPr id="38" name="TextBox 15"/>
          <p:cNvSpPr txBox="1"/>
          <p:nvPr/>
        </p:nvSpPr>
        <p:spPr>
          <a:xfrm>
            <a:off x="914400" y="4453128"/>
            <a:ext cx="2926080" cy="65836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400" b="0">
                <a:solidFill>
                  <a:srgbClr val="2A343D"/>
                </a:solidFill>
                <a:latin typeface="Aptos"/>
              </a:rPr>
              <a:t>matrika, absence MŠ, přijímací řízení, nové výkazy</a:t>
            </a:r>
            <a:endParaRPr sz="1400" b="0">
              <a:solidFill>
                <a:srgbClr val="2A343D"/>
              </a:solidFill>
              <a:latin typeface="Aptos"/>
            </a:endParaRPr>
          </a:p>
        </p:txBody>
      </p:sp>
      <p:sp>
        <p:nvSpPr>
          <p:cNvPr id="40" name="Rounded Rectangle 16"/>
          <p:cNvSpPr/>
          <p:nvPr/>
        </p:nvSpPr>
        <p:spPr>
          <a:xfrm>
            <a:off x="4480560" y="3794760"/>
            <a:ext cx="3429000" cy="1572768"/>
          </a:xfrm>
          <a:prstGeom prst="roundRect">
            <a:avLst/>
          </a:prstGeom>
          <a:solidFill>
            <a:srgbClr val="F2F6F9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2" name="TextBox 17"/>
          <p:cNvSpPr txBox="1"/>
          <p:nvPr/>
        </p:nvSpPr>
        <p:spPr>
          <a:xfrm>
            <a:off x="4709160" y="3995928"/>
            <a:ext cx="29260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800" b="1">
                <a:solidFill>
                  <a:srgbClr val="006FB9"/>
                </a:solidFill>
                <a:latin typeface="Aptos"/>
              </a:rPr>
              <a:t>Komunikace</a:t>
            </a:r>
            <a:endParaRPr sz="1800" b="1">
              <a:solidFill>
                <a:srgbClr val="006FB9"/>
              </a:solidFill>
              <a:latin typeface="Aptos"/>
            </a:endParaRPr>
          </a:p>
        </p:txBody>
      </p:sp>
      <p:sp>
        <p:nvSpPr>
          <p:cNvPr id="44" name="TextBox 18"/>
          <p:cNvSpPr txBox="1"/>
          <p:nvPr/>
        </p:nvSpPr>
        <p:spPr>
          <a:xfrm>
            <a:off x="4709160" y="4453128"/>
            <a:ext cx="2926080" cy="65836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400" b="0">
                <a:solidFill>
                  <a:srgbClr val="2A343D"/>
                </a:solidFill>
                <a:latin typeface="Aptos"/>
              </a:rPr>
              <a:t>notifikace suplování, úpravy webové a mobilní aplikace</a:t>
            </a:r>
            <a:endParaRPr sz="1400" b="0">
              <a:solidFill>
                <a:srgbClr val="2A343D"/>
              </a:solidFill>
              <a:latin typeface="Aptos"/>
            </a:endParaRPr>
          </a:p>
        </p:txBody>
      </p:sp>
      <p:sp>
        <p:nvSpPr>
          <p:cNvPr id="46" name="Rounded Rectangle 19"/>
          <p:cNvSpPr/>
          <p:nvPr/>
        </p:nvSpPr>
        <p:spPr>
          <a:xfrm>
            <a:off x="8275320" y="3794760"/>
            <a:ext cx="3429000" cy="1572768"/>
          </a:xfrm>
          <a:prstGeom prst="roundRect">
            <a:avLst/>
          </a:prstGeom>
          <a:solidFill>
            <a:srgbClr val="F2F6F9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8" name="TextBox 20"/>
          <p:cNvSpPr txBox="1"/>
          <p:nvPr/>
        </p:nvSpPr>
        <p:spPr>
          <a:xfrm>
            <a:off x="8503920" y="3995928"/>
            <a:ext cx="29260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800" b="1">
                <a:solidFill>
                  <a:srgbClr val="006FB9"/>
                </a:solidFill>
                <a:latin typeface="Aptos"/>
              </a:rPr>
              <a:t>Technické zázemí</a:t>
            </a:r>
            <a:endParaRPr sz="1800" b="1">
              <a:solidFill>
                <a:srgbClr val="006FB9"/>
              </a:solidFill>
              <a:latin typeface="Aptos"/>
            </a:endParaRPr>
          </a:p>
        </p:txBody>
      </p:sp>
      <p:sp>
        <p:nvSpPr>
          <p:cNvPr id="50" name="TextBox 21"/>
          <p:cNvSpPr txBox="1"/>
          <p:nvPr/>
        </p:nvSpPr>
        <p:spPr>
          <a:xfrm>
            <a:off x="8503920" y="4453128"/>
            <a:ext cx="2926080" cy="65836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400" b="0">
                <a:solidFill>
                  <a:srgbClr val="2A343D"/>
                </a:solidFill>
                <a:latin typeface="Aptos"/>
              </a:rPr>
              <a:t>fotografie v cloudu, synchronizace, kontroly a převody dat</a:t>
            </a:r>
            <a:endParaRPr sz="1400" b="0">
              <a:solidFill>
                <a:srgbClr val="2A343D"/>
              </a:solidFill>
              <a:latin typeface="Apto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4" descr="Obrázok, na ktorom je snímka obrazovky, modrá&#10;&#10;Automaticky generovaný popis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285" r="-85"/>
          <a:stretch>
            <a:fillRect/>
          </a:stretch>
        </p:blipFill>
        <p:spPr>
          <a:xfrm>
            <a:off x="0" y="5848866"/>
            <a:ext cx="12216688" cy="1009141"/>
          </a:xfrm>
          <a:prstGeom prst="rect">
            <a:avLst/>
          </a:prstGeom>
        </p:spPr>
      </p:pic>
      <p:sp>
        <p:nvSpPr>
          <p:cNvPr id="4" name="TextBox 1"/>
          <p:cNvSpPr txBox="1"/>
          <p:nvPr/>
        </p:nvSpPr>
        <p:spPr>
          <a:xfrm>
            <a:off x="792480" y="591312"/>
            <a:ext cx="10972800" cy="5029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2800" b="1" noProof="0" dirty="0">
                <a:solidFill>
                  <a:srgbClr val="192D46"/>
                </a:solidFill>
                <a:latin typeface="Aptos"/>
              </a:rPr>
              <a:t>FLEXI: největší změna roku</a:t>
            </a:r>
            <a:endParaRPr lang="cs-CZ" sz="28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6" name="Rectangle 2"/>
          <p:cNvSpPr/>
          <p:nvPr/>
        </p:nvSpPr>
        <p:spPr>
          <a:xfrm>
            <a:off x="792480" y="1176528"/>
            <a:ext cx="1005840" cy="45720"/>
          </a:xfrm>
          <a:prstGeom prst="rect">
            <a:avLst/>
          </a:prstGeom>
          <a:solidFill>
            <a:srgbClr val="006FB9"/>
          </a:solidFill>
          <a:ln>
            <a:solidFill>
              <a:srgbClr val="006F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8" name="TextBox 3"/>
          <p:cNvSpPr txBox="1"/>
          <p:nvPr/>
        </p:nvSpPr>
        <p:spPr>
          <a:xfrm>
            <a:off x="792480" y="1313688"/>
            <a:ext cx="10972800" cy="4114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200" b="0" noProof="0" dirty="0">
                <a:solidFill>
                  <a:srgbClr val="677580"/>
                </a:solidFill>
                <a:latin typeface="Aptos"/>
              </a:rPr>
              <a:t>Rozvrh se přestal řídit pouze pevnou mřížkou vyučovacích hodin.</a:t>
            </a:r>
            <a:endParaRPr lang="cs-CZ" sz="1200" b="0" noProof="0" dirty="0">
              <a:solidFill>
                <a:srgbClr val="677580"/>
              </a:solidFill>
              <a:latin typeface="Aptos"/>
            </a:endParaRPr>
          </a:p>
        </p:txBody>
      </p:sp>
      <p:sp>
        <p:nvSpPr>
          <p:cNvPr id="12" name="Rounded Rectangle 4"/>
          <p:cNvSpPr/>
          <p:nvPr/>
        </p:nvSpPr>
        <p:spPr>
          <a:xfrm>
            <a:off x="838200" y="1844040"/>
            <a:ext cx="4983480" cy="4069080"/>
          </a:xfrm>
          <a:prstGeom prst="roundRect">
            <a:avLst/>
          </a:prstGeom>
          <a:solidFill>
            <a:srgbClr val="F2F6F9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14" name="TextBox 5"/>
          <p:cNvSpPr txBox="1"/>
          <p:nvPr/>
        </p:nvSpPr>
        <p:spPr>
          <a:xfrm>
            <a:off x="1112520" y="2090928"/>
            <a:ext cx="10972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800" b="1" noProof="0" dirty="0">
                <a:solidFill>
                  <a:srgbClr val="677580"/>
                </a:solidFill>
                <a:latin typeface="Aptos"/>
              </a:rPr>
              <a:t>Dříve</a:t>
            </a:r>
            <a:endParaRPr lang="cs-CZ" sz="1800" b="1" noProof="0" dirty="0">
              <a:solidFill>
                <a:srgbClr val="677580"/>
              </a:solidFill>
              <a:latin typeface="Aptos"/>
            </a:endParaRPr>
          </a:p>
        </p:txBody>
      </p:sp>
      <p:sp>
        <p:nvSpPr>
          <p:cNvPr id="17" name="Rounded Rectangle 6"/>
          <p:cNvSpPr/>
          <p:nvPr/>
        </p:nvSpPr>
        <p:spPr>
          <a:xfrm>
            <a:off x="1112520" y="2667000"/>
            <a:ext cx="694944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21" name="TextBox 7"/>
          <p:cNvSpPr txBox="1"/>
          <p:nvPr/>
        </p:nvSpPr>
        <p:spPr>
          <a:xfrm>
            <a:off x="1112520" y="2968752"/>
            <a:ext cx="694944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600" b="1" noProof="0" dirty="0">
                <a:solidFill>
                  <a:srgbClr val="192D46"/>
                </a:solidFill>
                <a:latin typeface="Aptos"/>
              </a:rPr>
              <a:t>45
min</a:t>
            </a:r>
            <a:endParaRPr lang="cs-CZ" sz="16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25" name="Rounded Rectangle 8"/>
          <p:cNvSpPr/>
          <p:nvPr/>
        </p:nvSpPr>
        <p:spPr>
          <a:xfrm>
            <a:off x="1953768" y="2667000"/>
            <a:ext cx="694944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29" name="TextBox 9"/>
          <p:cNvSpPr txBox="1"/>
          <p:nvPr/>
        </p:nvSpPr>
        <p:spPr>
          <a:xfrm>
            <a:off x="1953768" y="2968752"/>
            <a:ext cx="694944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600" b="1" noProof="0" dirty="0">
                <a:solidFill>
                  <a:srgbClr val="192D46"/>
                </a:solidFill>
                <a:latin typeface="Aptos"/>
              </a:rPr>
              <a:t>45
min</a:t>
            </a:r>
            <a:endParaRPr lang="cs-CZ" sz="16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33" name="Rounded Rectangle 10"/>
          <p:cNvSpPr/>
          <p:nvPr/>
        </p:nvSpPr>
        <p:spPr>
          <a:xfrm>
            <a:off x="2795016" y="2667000"/>
            <a:ext cx="694944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37" name="TextBox 11"/>
          <p:cNvSpPr txBox="1"/>
          <p:nvPr/>
        </p:nvSpPr>
        <p:spPr>
          <a:xfrm>
            <a:off x="2795016" y="2968752"/>
            <a:ext cx="694944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600" b="1" noProof="0" dirty="0">
                <a:solidFill>
                  <a:srgbClr val="192D46"/>
                </a:solidFill>
                <a:latin typeface="Aptos"/>
              </a:rPr>
              <a:t>45
min</a:t>
            </a:r>
            <a:endParaRPr lang="cs-CZ" sz="16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41" name="Rounded Rectangle 12"/>
          <p:cNvSpPr/>
          <p:nvPr/>
        </p:nvSpPr>
        <p:spPr>
          <a:xfrm>
            <a:off x="3636264" y="2667000"/>
            <a:ext cx="694944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45" name="TextBox 13"/>
          <p:cNvSpPr txBox="1"/>
          <p:nvPr/>
        </p:nvSpPr>
        <p:spPr>
          <a:xfrm>
            <a:off x="3636264" y="2968752"/>
            <a:ext cx="694944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600" b="1" noProof="0" dirty="0">
                <a:solidFill>
                  <a:srgbClr val="192D46"/>
                </a:solidFill>
                <a:latin typeface="Aptos"/>
              </a:rPr>
              <a:t>45
min</a:t>
            </a:r>
            <a:endParaRPr lang="cs-CZ" sz="16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49" name="Rounded Rectangle 14"/>
          <p:cNvSpPr/>
          <p:nvPr/>
        </p:nvSpPr>
        <p:spPr>
          <a:xfrm>
            <a:off x="4477512" y="2667000"/>
            <a:ext cx="694944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53" name="TextBox 15"/>
          <p:cNvSpPr txBox="1"/>
          <p:nvPr/>
        </p:nvSpPr>
        <p:spPr>
          <a:xfrm>
            <a:off x="4477512" y="2968752"/>
            <a:ext cx="694944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600" b="1" noProof="0" dirty="0">
                <a:solidFill>
                  <a:srgbClr val="192D46"/>
                </a:solidFill>
                <a:latin typeface="Aptos"/>
              </a:rPr>
              <a:t>45
min</a:t>
            </a:r>
            <a:endParaRPr lang="cs-CZ" sz="16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55" name="TextBox 16"/>
          <p:cNvSpPr txBox="1"/>
          <p:nvPr/>
        </p:nvSpPr>
        <p:spPr>
          <a:xfrm>
            <a:off x="1112520" y="4495800"/>
            <a:ext cx="4343400" cy="7315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600" b="0" noProof="0" dirty="0">
                <a:solidFill>
                  <a:srgbClr val="2A343D"/>
                </a:solidFill>
                <a:latin typeface="Aptos"/>
              </a:rPr>
              <a:t>Školní den se musel vejít do předem dané mřížky.</a:t>
            </a:r>
            <a:endParaRPr lang="cs-CZ" sz="1600" b="0" noProof="0" dirty="0">
              <a:solidFill>
                <a:srgbClr val="2A343D"/>
              </a:solidFill>
              <a:latin typeface="Aptos"/>
            </a:endParaRPr>
          </a:p>
        </p:txBody>
      </p:sp>
      <p:sp>
        <p:nvSpPr>
          <p:cNvPr id="57" name="Rounded Rectangle 17"/>
          <p:cNvSpPr/>
          <p:nvPr/>
        </p:nvSpPr>
        <p:spPr>
          <a:xfrm>
            <a:off x="6233160" y="1844040"/>
            <a:ext cx="5394960" cy="4069080"/>
          </a:xfrm>
          <a:prstGeom prst="roundRect">
            <a:avLst/>
          </a:prstGeom>
          <a:solidFill>
            <a:srgbClr val="EBF7FB"/>
          </a:solidFill>
          <a:ln>
            <a:solidFill>
              <a:srgbClr val="AFDCE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59" name="TextBox 18"/>
          <p:cNvSpPr txBox="1"/>
          <p:nvPr/>
        </p:nvSpPr>
        <p:spPr>
          <a:xfrm>
            <a:off x="6507480" y="2090928"/>
            <a:ext cx="20116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800" b="1" noProof="0" dirty="0">
                <a:solidFill>
                  <a:srgbClr val="006FB9"/>
                </a:solidFill>
                <a:latin typeface="Aptos"/>
              </a:rPr>
              <a:t>Nově s FLEXI</a:t>
            </a:r>
            <a:endParaRPr lang="cs-CZ" sz="1800" b="1" noProof="0" dirty="0">
              <a:solidFill>
                <a:srgbClr val="006FB9"/>
              </a:solidFill>
              <a:latin typeface="Aptos"/>
            </a:endParaRPr>
          </a:p>
        </p:txBody>
      </p:sp>
      <p:sp>
        <p:nvSpPr>
          <p:cNvPr id="61" name="Rounded Rectangle 19"/>
          <p:cNvSpPr/>
          <p:nvPr/>
        </p:nvSpPr>
        <p:spPr>
          <a:xfrm>
            <a:off x="6507480" y="2667000"/>
            <a:ext cx="685800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24A6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63" name="TextBox 20"/>
          <p:cNvSpPr txBox="1"/>
          <p:nvPr/>
        </p:nvSpPr>
        <p:spPr>
          <a:xfrm>
            <a:off x="6507480" y="2968752"/>
            <a:ext cx="68580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500" b="1" noProof="0" dirty="0">
                <a:solidFill>
                  <a:srgbClr val="192D46"/>
                </a:solidFill>
                <a:latin typeface="Aptos"/>
              </a:rPr>
              <a:t>30
min</a:t>
            </a:r>
            <a:endParaRPr lang="cs-CZ" sz="15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65" name="Rounded Rectangle 21"/>
          <p:cNvSpPr/>
          <p:nvPr/>
        </p:nvSpPr>
        <p:spPr>
          <a:xfrm>
            <a:off x="7303008" y="2667000"/>
            <a:ext cx="1143000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24A6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67" name="TextBox 22"/>
          <p:cNvSpPr txBox="1"/>
          <p:nvPr/>
        </p:nvSpPr>
        <p:spPr>
          <a:xfrm>
            <a:off x="7303008" y="2968752"/>
            <a:ext cx="114300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500" b="1" noProof="0" dirty="0">
                <a:solidFill>
                  <a:srgbClr val="192D46"/>
                </a:solidFill>
                <a:latin typeface="Aptos"/>
              </a:rPr>
              <a:t>60
min</a:t>
            </a:r>
            <a:endParaRPr lang="cs-CZ" sz="15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69" name="Rounded Rectangle 23"/>
          <p:cNvSpPr/>
          <p:nvPr/>
        </p:nvSpPr>
        <p:spPr>
          <a:xfrm>
            <a:off x="8555736" y="2667000"/>
            <a:ext cx="502920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24A6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71" name="TextBox 24"/>
          <p:cNvSpPr txBox="1"/>
          <p:nvPr/>
        </p:nvSpPr>
        <p:spPr>
          <a:xfrm>
            <a:off x="8555736" y="2968752"/>
            <a:ext cx="50292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500" b="1" noProof="0" dirty="0">
                <a:solidFill>
                  <a:srgbClr val="192D46"/>
                </a:solidFill>
                <a:latin typeface="Aptos"/>
              </a:rPr>
              <a:t>20
min</a:t>
            </a:r>
            <a:endParaRPr lang="cs-CZ" sz="15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73" name="Rounded Rectangle 25"/>
          <p:cNvSpPr/>
          <p:nvPr/>
        </p:nvSpPr>
        <p:spPr>
          <a:xfrm>
            <a:off x="9168384" y="2667000"/>
            <a:ext cx="1417320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24A6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75" name="TextBox 26"/>
          <p:cNvSpPr txBox="1"/>
          <p:nvPr/>
        </p:nvSpPr>
        <p:spPr>
          <a:xfrm>
            <a:off x="9168384" y="2968752"/>
            <a:ext cx="141732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500" b="1" noProof="0" dirty="0">
                <a:solidFill>
                  <a:srgbClr val="192D46"/>
                </a:solidFill>
                <a:latin typeface="Aptos"/>
              </a:rPr>
              <a:t>90
min</a:t>
            </a:r>
            <a:endParaRPr lang="cs-CZ" sz="15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77" name="Rounded Rectangle 27"/>
          <p:cNvSpPr/>
          <p:nvPr/>
        </p:nvSpPr>
        <p:spPr>
          <a:xfrm>
            <a:off x="10695432" y="2667000"/>
            <a:ext cx="822960" cy="1325880"/>
          </a:xfrm>
          <a:prstGeom prst="roundRect">
            <a:avLst/>
          </a:prstGeom>
          <a:solidFill>
            <a:srgbClr val="FFFFFF"/>
          </a:solidFill>
          <a:ln>
            <a:solidFill>
              <a:srgbClr val="24A6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79" name="TextBox 28"/>
          <p:cNvSpPr txBox="1"/>
          <p:nvPr/>
        </p:nvSpPr>
        <p:spPr>
          <a:xfrm>
            <a:off x="10695432" y="2968752"/>
            <a:ext cx="82296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500" b="1" noProof="0" dirty="0">
                <a:solidFill>
                  <a:srgbClr val="192D46"/>
                </a:solidFill>
                <a:latin typeface="Aptos"/>
              </a:rPr>
              <a:t>45
min</a:t>
            </a:r>
            <a:endParaRPr lang="cs-CZ" sz="15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81" name="TextBox 29"/>
          <p:cNvSpPr txBox="1"/>
          <p:nvPr/>
        </p:nvSpPr>
        <p:spPr>
          <a:xfrm>
            <a:off x="6507480" y="4312920"/>
            <a:ext cx="4572000" cy="1234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400">
                <a:solidFill>
                  <a:srgbClr val="2A343D"/>
                </a:solidFill>
                <a:latin typeface="Aptos"/>
              </a:defRPr>
            </a:pPr>
            <a:r>
              <a:rPr lang="cs-CZ" noProof="0" dirty="0"/>
              <a:t>• různě dlouhé bloky a epochy</a:t>
            </a:r>
            <a:endParaRPr lang="cs-CZ" noProof="0" dirty="0"/>
          </a:p>
          <a:p>
            <a:pPr>
              <a:spcAft>
                <a:spcPts val="700"/>
              </a:spcAft>
              <a:defRPr sz="1400">
                <a:solidFill>
                  <a:srgbClr val="2A343D"/>
                </a:solidFill>
                <a:latin typeface="Aptos"/>
              </a:defRPr>
            </a:pPr>
            <a:r>
              <a:rPr lang="cs-CZ" noProof="0" dirty="0"/>
              <a:t>• jiné začátky hodin</a:t>
            </a:r>
            <a:endParaRPr lang="cs-CZ" noProof="0" dirty="0"/>
          </a:p>
          <a:p>
            <a:pPr>
              <a:spcAft>
                <a:spcPts val="700"/>
              </a:spcAft>
              <a:defRPr sz="1400">
                <a:solidFill>
                  <a:srgbClr val="2A343D"/>
                </a:solidFill>
                <a:latin typeface="Aptos"/>
              </a:defRPr>
            </a:pPr>
            <a:r>
              <a:rPr lang="cs-CZ" noProof="0" dirty="0"/>
              <a:t>• přesnější obědové pauzy a přestávky</a:t>
            </a:r>
            <a:endParaRPr lang="cs-CZ" noProof="0" dirty="0"/>
          </a:p>
          <a:p>
            <a:pPr>
              <a:spcAft>
                <a:spcPts val="700"/>
              </a:spcAft>
              <a:defRPr sz="1400">
                <a:solidFill>
                  <a:srgbClr val="2A343D"/>
                </a:solidFill>
                <a:latin typeface="Aptos"/>
              </a:defRPr>
            </a:pPr>
            <a:r>
              <a:rPr lang="cs-CZ" noProof="0" dirty="0"/>
              <a:t>• asistence a reálnější provoz dne</a:t>
            </a:r>
            <a:endParaRPr lang="cs-CZ" noProof="0" dirty="0"/>
          </a:p>
        </p:txBody>
      </p:sp>
      <p:sp>
        <p:nvSpPr>
          <p:cNvPr id="83" name="TextBox 30"/>
          <p:cNvSpPr txBox="1"/>
          <p:nvPr/>
        </p:nvSpPr>
        <p:spPr>
          <a:xfrm>
            <a:off x="11628120" y="6580632"/>
            <a:ext cx="228600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/>
            <a:r>
              <a:rPr lang="cs-CZ" sz="900" b="0" noProof="0" dirty="0">
                <a:solidFill>
                  <a:srgbClr val="677580"/>
                </a:solidFill>
                <a:latin typeface="Aptos"/>
              </a:rPr>
              <a:t>4</a:t>
            </a:r>
            <a:endParaRPr lang="cs-CZ" sz="900" b="0" noProof="0" dirty="0">
              <a:solidFill>
                <a:srgbClr val="677580"/>
              </a:solidFill>
              <a:latin typeface="Apto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4" descr="Obrázok, na ktorom je snímka obrazovky, modrá&#10;&#10;Automaticky generovaný popis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285" r="-85"/>
          <a:stretch>
            <a:fillRect/>
          </a:stretch>
        </p:blipFill>
        <p:spPr>
          <a:xfrm>
            <a:off x="0" y="5848866"/>
            <a:ext cx="12216688" cy="1009141"/>
          </a:xfrm>
          <a:prstGeom prst="rect">
            <a:avLst/>
          </a:prstGeom>
        </p:spPr>
      </p:pic>
      <p:sp>
        <p:nvSpPr>
          <p:cNvPr id="4" name="TextBox 1"/>
          <p:cNvSpPr txBox="1"/>
          <p:nvPr/>
        </p:nvSpPr>
        <p:spPr>
          <a:xfrm>
            <a:off x="792480" y="591312"/>
            <a:ext cx="10972800" cy="5029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2800" b="1" noProof="0" dirty="0">
                <a:solidFill>
                  <a:srgbClr val="192D46"/>
                </a:solidFill>
                <a:latin typeface="Aptos"/>
              </a:rPr>
              <a:t>FLEXI nebyl jen nový rozvrh</a:t>
            </a:r>
            <a:endParaRPr lang="cs-CZ" sz="28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6" name="Rectangle 2"/>
          <p:cNvSpPr/>
          <p:nvPr/>
        </p:nvSpPr>
        <p:spPr>
          <a:xfrm>
            <a:off x="792480" y="1176528"/>
            <a:ext cx="1005840" cy="45720"/>
          </a:xfrm>
          <a:prstGeom prst="rect">
            <a:avLst/>
          </a:prstGeom>
          <a:solidFill>
            <a:srgbClr val="006FB9"/>
          </a:solidFill>
          <a:ln>
            <a:solidFill>
              <a:srgbClr val="006F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8" name="TextBox 3"/>
          <p:cNvSpPr txBox="1"/>
          <p:nvPr/>
        </p:nvSpPr>
        <p:spPr>
          <a:xfrm>
            <a:off x="792480" y="1313688"/>
            <a:ext cx="10972800" cy="4114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200" b="0" noProof="0" dirty="0">
                <a:solidFill>
                  <a:srgbClr val="677580"/>
                </a:solidFill>
                <a:latin typeface="Aptos"/>
              </a:rPr>
              <a:t>Změna času se musela propsat do navazujících částí Bakalářů.</a:t>
            </a:r>
            <a:endParaRPr lang="cs-CZ" sz="1200" b="0" noProof="0" dirty="0">
              <a:solidFill>
                <a:srgbClr val="677580"/>
              </a:solidFill>
              <a:latin typeface="Aptos"/>
            </a:endParaRPr>
          </a:p>
        </p:txBody>
      </p:sp>
      <p:sp>
        <p:nvSpPr>
          <p:cNvPr id="12" name="Rounded Rectangle 4"/>
          <p:cNvSpPr/>
          <p:nvPr/>
        </p:nvSpPr>
        <p:spPr>
          <a:xfrm>
            <a:off x="838200" y="2209800"/>
            <a:ext cx="1417320" cy="960120"/>
          </a:xfrm>
          <a:prstGeom prst="roundRect">
            <a:avLst/>
          </a:prstGeom>
          <a:solidFill>
            <a:srgbClr val="EBF7FB"/>
          </a:solidFill>
          <a:ln>
            <a:solidFill>
              <a:srgbClr val="24A6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14" name="TextBox 5"/>
          <p:cNvSpPr txBox="1"/>
          <p:nvPr/>
        </p:nvSpPr>
        <p:spPr>
          <a:xfrm>
            <a:off x="947928" y="2529840"/>
            <a:ext cx="32004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600" b="1" noProof="0" dirty="0">
                <a:solidFill>
                  <a:srgbClr val="006FB9"/>
                </a:solidFill>
                <a:latin typeface="Aptos"/>
              </a:rPr>
              <a:t>1</a:t>
            </a:r>
            <a:endParaRPr lang="cs-CZ" sz="1600" b="1" noProof="0" dirty="0">
              <a:solidFill>
                <a:srgbClr val="006FB9"/>
              </a:solidFill>
              <a:latin typeface="Aptos"/>
            </a:endParaRPr>
          </a:p>
        </p:txBody>
      </p:sp>
      <p:sp>
        <p:nvSpPr>
          <p:cNvPr id="17" name="TextBox 6"/>
          <p:cNvSpPr txBox="1"/>
          <p:nvPr/>
        </p:nvSpPr>
        <p:spPr>
          <a:xfrm>
            <a:off x="1249680" y="2529840"/>
            <a:ext cx="8686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400" b="1" noProof="0" dirty="0">
                <a:solidFill>
                  <a:srgbClr val="192D46"/>
                </a:solidFill>
                <a:latin typeface="Aptos"/>
              </a:rPr>
              <a:t>Úvazky</a:t>
            </a:r>
            <a:endParaRPr lang="cs-CZ" sz="14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21" name="Rectangle 7"/>
          <p:cNvSpPr/>
          <p:nvPr/>
        </p:nvSpPr>
        <p:spPr>
          <a:xfrm>
            <a:off x="2255520" y="2662428"/>
            <a:ext cx="457200" cy="54864"/>
          </a:xfrm>
          <a:prstGeom prst="rect">
            <a:avLst/>
          </a:prstGeom>
          <a:solidFill>
            <a:srgbClr val="24A6D2"/>
          </a:solidFill>
          <a:ln>
            <a:solidFill>
              <a:srgbClr val="24A6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25" name="Rounded Rectangle 8"/>
          <p:cNvSpPr/>
          <p:nvPr/>
        </p:nvSpPr>
        <p:spPr>
          <a:xfrm>
            <a:off x="2712720" y="2209800"/>
            <a:ext cx="1417320" cy="960120"/>
          </a:xfrm>
          <a:prstGeom prst="roundRect">
            <a:avLst/>
          </a:prstGeom>
          <a:solidFill>
            <a:srgbClr val="EBF7FB"/>
          </a:solidFill>
          <a:ln>
            <a:solidFill>
              <a:srgbClr val="24A6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29" name="TextBox 9"/>
          <p:cNvSpPr txBox="1"/>
          <p:nvPr/>
        </p:nvSpPr>
        <p:spPr>
          <a:xfrm>
            <a:off x="2822448" y="2529840"/>
            <a:ext cx="32004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600" b="1" noProof="0" dirty="0">
                <a:solidFill>
                  <a:srgbClr val="006FB9"/>
                </a:solidFill>
                <a:latin typeface="Aptos"/>
              </a:rPr>
              <a:t>2</a:t>
            </a:r>
            <a:endParaRPr lang="cs-CZ" sz="1600" b="1" noProof="0" dirty="0">
              <a:solidFill>
                <a:srgbClr val="006FB9"/>
              </a:solidFill>
              <a:latin typeface="Aptos"/>
            </a:endParaRPr>
          </a:p>
        </p:txBody>
      </p:sp>
      <p:sp>
        <p:nvSpPr>
          <p:cNvPr id="33" name="TextBox 10"/>
          <p:cNvSpPr txBox="1"/>
          <p:nvPr/>
        </p:nvSpPr>
        <p:spPr>
          <a:xfrm>
            <a:off x="3124200" y="2529840"/>
            <a:ext cx="8686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400" b="1" noProof="0" dirty="0">
                <a:solidFill>
                  <a:srgbClr val="192D46"/>
                </a:solidFill>
                <a:latin typeface="Aptos"/>
              </a:rPr>
              <a:t>Rozvrh</a:t>
            </a:r>
            <a:endParaRPr lang="cs-CZ" sz="14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37" name="Rectangle 11"/>
          <p:cNvSpPr/>
          <p:nvPr/>
        </p:nvSpPr>
        <p:spPr>
          <a:xfrm>
            <a:off x="4130039" y="2662428"/>
            <a:ext cx="457200" cy="54864"/>
          </a:xfrm>
          <a:prstGeom prst="rect">
            <a:avLst/>
          </a:prstGeom>
          <a:solidFill>
            <a:srgbClr val="24A6D2"/>
          </a:solidFill>
          <a:ln>
            <a:solidFill>
              <a:srgbClr val="24A6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41" name="Rounded Rectangle 12"/>
          <p:cNvSpPr/>
          <p:nvPr/>
        </p:nvSpPr>
        <p:spPr>
          <a:xfrm>
            <a:off x="4587240" y="2209800"/>
            <a:ext cx="1417320" cy="960120"/>
          </a:xfrm>
          <a:prstGeom prst="roundRect">
            <a:avLst/>
          </a:prstGeom>
          <a:solidFill>
            <a:srgbClr val="EBF7FB"/>
          </a:solidFill>
          <a:ln>
            <a:solidFill>
              <a:srgbClr val="24A6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45" name="TextBox 13"/>
          <p:cNvSpPr txBox="1"/>
          <p:nvPr/>
        </p:nvSpPr>
        <p:spPr>
          <a:xfrm>
            <a:off x="4696968" y="2529840"/>
            <a:ext cx="32004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600" b="1" noProof="0" dirty="0">
                <a:solidFill>
                  <a:srgbClr val="006FB9"/>
                </a:solidFill>
                <a:latin typeface="Aptos"/>
              </a:rPr>
              <a:t>3</a:t>
            </a:r>
            <a:endParaRPr lang="cs-CZ" sz="1600" b="1" noProof="0" dirty="0">
              <a:solidFill>
                <a:srgbClr val="006FB9"/>
              </a:solidFill>
              <a:latin typeface="Aptos"/>
            </a:endParaRPr>
          </a:p>
        </p:txBody>
      </p:sp>
      <p:sp>
        <p:nvSpPr>
          <p:cNvPr id="49" name="TextBox 14"/>
          <p:cNvSpPr txBox="1"/>
          <p:nvPr/>
        </p:nvSpPr>
        <p:spPr>
          <a:xfrm>
            <a:off x="4980431" y="2535972"/>
            <a:ext cx="1024127" cy="307777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400" b="1" noProof="0" dirty="0">
                <a:solidFill>
                  <a:srgbClr val="192D46"/>
                </a:solidFill>
                <a:latin typeface="Aptos"/>
              </a:rPr>
              <a:t>Suplování</a:t>
            </a:r>
            <a:endParaRPr lang="cs-CZ" sz="14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53" name="Rectangle 15"/>
          <p:cNvSpPr/>
          <p:nvPr/>
        </p:nvSpPr>
        <p:spPr>
          <a:xfrm>
            <a:off x="6004559" y="2662428"/>
            <a:ext cx="457200" cy="54864"/>
          </a:xfrm>
          <a:prstGeom prst="rect">
            <a:avLst/>
          </a:prstGeom>
          <a:solidFill>
            <a:srgbClr val="24A6D2"/>
          </a:solidFill>
          <a:ln>
            <a:solidFill>
              <a:srgbClr val="24A6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55" name="Rounded Rectangle 16"/>
          <p:cNvSpPr/>
          <p:nvPr/>
        </p:nvSpPr>
        <p:spPr>
          <a:xfrm>
            <a:off x="6461759" y="2209800"/>
            <a:ext cx="1417320" cy="960120"/>
          </a:xfrm>
          <a:prstGeom prst="roundRect">
            <a:avLst/>
          </a:prstGeom>
          <a:solidFill>
            <a:srgbClr val="EBF7FB"/>
          </a:solidFill>
          <a:ln>
            <a:solidFill>
              <a:srgbClr val="24A6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57" name="TextBox 17"/>
          <p:cNvSpPr txBox="1"/>
          <p:nvPr/>
        </p:nvSpPr>
        <p:spPr>
          <a:xfrm>
            <a:off x="6571488" y="2529840"/>
            <a:ext cx="32004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600" b="1" noProof="0" dirty="0">
                <a:solidFill>
                  <a:srgbClr val="006FB9"/>
                </a:solidFill>
                <a:latin typeface="Aptos"/>
              </a:rPr>
              <a:t>4</a:t>
            </a:r>
            <a:endParaRPr lang="cs-CZ" sz="1600" b="1" noProof="0" dirty="0">
              <a:solidFill>
                <a:srgbClr val="006FB9"/>
              </a:solidFill>
              <a:latin typeface="Aptos"/>
            </a:endParaRPr>
          </a:p>
        </p:txBody>
      </p:sp>
      <p:sp>
        <p:nvSpPr>
          <p:cNvPr id="59" name="TextBox 18"/>
          <p:cNvSpPr txBox="1"/>
          <p:nvPr/>
        </p:nvSpPr>
        <p:spPr>
          <a:xfrm>
            <a:off x="6859523" y="2428250"/>
            <a:ext cx="868680" cy="5232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400" b="1" noProof="0" dirty="0">
                <a:solidFill>
                  <a:srgbClr val="192D46"/>
                </a:solidFill>
                <a:latin typeface="Aptos"/>
              </a:rPr>
              <a:t>Třídní</a:t>
            </a:r>
            <a:endParaRPr lang="cs-CZ" sz="1400" b="1" noProof="0" dirty="0">
              <a:solidFill>
                <a:srgbClr val="192D46"/>
              </a:solidFill>
              <a:latin typeface="Aptos"/>
            </a:endParaRPr>
          </a:p>
          <a:p>
            <a:pPr algn="ctr"/>
            <a:r>
              <a:rPr lang="cs-CZ" sz="1400" b="1" noProof="0" dirty="0">
                <a:solidFill>
                  <a:srgbClr val="192D46"/>
                </a:solidFill>
                <a:latin typeface="Aptos"/>
              </a:rPr>
              <a:t>kniha</a:t>
            </a:r>
            <a:endParaRPr lang="cs-CZ" sz="14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61" name="Rectangle 19"/>
          <p:cNvSpPr/>
          <p:nvPr/>
        </p:nvSpPr>
        <p:spPr>
          <a:xfrm>
            <a:off x="7879079" y="2662428"/>
            <a:ext cx="457200" cy="54864"/>
          </a:xfrm>
          <a:prstGeom prst="rect">
            <a:avLst/>
          </a:prstGeom>
          <a:solidFill>
            <a:srgbClr val="24A6D2"/>
          </a:solidFill>
          <a:ln>
            <a:solidFill>
              <a:srgbClr val="24A6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63" name="Rounded Rectangle 20"/>
          <p:cNvSpPr/>
          <p:nvPr/>
        </p:nvSpPr>
        <p:spPr>
          <a:xfrm>
            <a:off x="8336279" y="2209800"/>
            <a:ext cx="1417320" cy="960120"/>
          </a:xfrm>
          <a:prstGeom prst="roundRect">
            <a:avLst/>
          </a:prstGeom>
          <a:solidFill>
            <a:srgbClr val="EBF7FB"/>
          </a:solidFill>
          <a:ln>
            <a:solidFill>
              <a:srgbClr val="24A6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65" name="TextBox 21"/>
          <p:cNvSpPr txBox="1"/>
          <p:nvPr/>
        </p:nvSpPr>
        <p:spPr>
          <a:xfrm>
            <a:off x="8446007" y="2529840"/>
            <a:ext cx="32004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600" b="1" noProof="0" dirty="0">
                <a:solidFill>
                  <a:srgbClr val="006FB9"/>
                </a:solidFill>
                <a:latin typeface="Aptos"/>
              </a:rPr>
              <a:t>5</a:t>
            </a:r>
            <a:endParaRPr lang="cs-CZ" sz="1600" b="1" noProof="0" dirty="0">
              <a:solidFill>
                <a:srgbClr val="006FB9"/>
              </a:solidFill>
              <a:latin typeface="Aptos"/>
            </a:endParaRPr>
          </a:p>
        </p:txBody>
      </p:sp>
      <p:sp>
        <p:nvSpPr>
          <p:cNvPr id="67" name="TextBox 22"/>
          <p:cNvSpPr txBox="1"/>
          <p:nvPr/>
        </p:nvSpPr>
        <p:spPr>
          <a:xfrm>
            <a:off x="8747759" y="2529840"/>
            <a:ext cx="86868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400" b="1" noProof="0" dirty="0">
                <a:solidFill>
                  <a:srgbClr val="192D46"/>
                </a:solidFill>
                <a:latin typeface="Aptos"/>
              </a:rPr>
              <a:t>Výkazy</a:t>
            </a:r>
            <a:endParaRPr lang="cs-CZ" sz="14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69" name="Rectangle 23"/>
          <p:cNvSpPr/>
          <p:nvPr/>
        </p:nvSpPr>
        <p:spPr>
          <a:xfrm>
            <a:off x="9753600" y="2662428"/>
            <a:ext cx="457200" cy="54864"/>
          </a:xfrm>
          <a:prstGeom prst="rect">
            <a:avLst/>
          </a:prstGeom>
          <a:solidFill>
            <a:srgbClr val="24A6D2"/>
          </a:solidFill>
          <a:ln>
            <a:solidFill>
              <a:srgbClr val="24A6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71" name="Rounded Rectangle 24"/>
          <p:cNvSpPr/>
          <p:nvPr/>
        </p:nvSpPr>
        <p:spPr>
          <a:xfrm>
            <a:off x="10210800" y="2209800"/>
            <a:ext cx="1417320" cy="960120"/>
          </a:xfrm>
          <a:prstGeom prst="roundRect">
            <a:avLst/>
          </a:prstGeom>
          <a:solidFill>
            <a:srgbClr val="EBF7FB"/>
          </a:solidFill>
          <a:ln>
            <a:solidFill>
              <a:srgbClr val="24A6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73" name="TextBox 25"/>
          <p:cNvSpPr txBox="1"/>
          <p:nvPr/>
        </p:nvSpPr>
        <p:spPr>
          <a:xfrm>
            <a:off x="10320528" y="2529840"/>
            <a:ext cx="32004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600" b="1" noProof="0" dirty="0">
                <a:solidFill>
                  <a:srgbClr val="006FB9"/>
                </a:solidFill>
                <a:latin typeface="Aptos"/>
              </a:rPr>
              <a:t>6</a:t>
            </a:r>
            <a:endParaRPr lang="cs-CZ" sz="1600" b="1" noProof="0" dirty="0">
              <a:solidFill>
                <a:srgbClr val="006FB9"/>
              </a:solidFill>
              <a:latin typeface="Aptos"/>
            </a:endParaRPr>
          </a:p>
        </p:txBody>
      </p:sp>
      <p:sp>
        <p:nvSpPr>
          <p:cNvPr id="75" name="TextBox 26"/>
          <p:cNvSpPr txBox="1"/>
          <p:nvPr/>
        </p:nvSpPr>
        <p:spPr>
          <a:xfrm>
            <a:off x="10607040" y="2399629"/>
            <a:ext cx="868680" cy="5232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400" b="1" noProof="0" dirty="0">
                <a:solidFill>
                  <a:srgbClr val="192D46"/>
                </a:solidFill>
                <a:latin typeface="Aptos"/>
              </a:rPr>
              <a:t>Web / mobil</a:t>
            </a:r>
            <a:endParaRPr lang="cs-CZ" sz="14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77" name="TextBox 27"/>
          <p:cNvSpPr txBox="1"/>
          <p:nvPr/>
        </p:nvSpPr>
        <p:spPr>
          <a:xfrm>
            <a:off x="1066800" y="3947160"/>
            <a:ext cx="10332720" cy="1600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700">
                <a:solidFill>
                  <a:srgbClr val="2A343D"/>
                </a:solidFill>
                <a:latin typeface="Aptos"/>
              </a:defRPr>
            </a:pPr>
            <a:r>
              <a:rPr lang="cs-CZ" noProof="0" dirty="0"/>
              <a:t>• práce s FLEXI úvazky a různě dlouhými hodinami</a:t>
            </a:r>
            <a:endParaRPr lang="cs-CZ" noProof="0" dirty="0"/>
          </a:p>
          <a:p>
            <a:pPr>
              <a:spcAft>
                <a:spcPts val="700"/>
              </a:spcAft>
              <a:defRPr sz="1700">
                <a:solidFill>
                  <a:srgbClr val="2A343D"/>
                </a:solidFill>
                <a:latin typeface="Aptos"/>
              </a:defRPr>
            </a:pPr>
            <a:r>
              <a:rPr lang="cs-CZ" noProof="0" dirty="0"/>
              <a:t>• časová osa v tiscích a přehledech</a:t>
            </a:r>
            <a:endParaRPr lang="cs-CZ" noProof="0" dirty="0"/>
          </a:p>
          <a:p>
            <a:pPr>
              <a:spcAft>
                <a:spcPts val="700"/>
              </a:spcAft>
              <a:defRPr sz="1700">
                <a:solidFill>
                  <a:srgbClr val="2A343D"/>
                </a:solidFill>
                <a:latin typeface="Aptos"/>
              </a:defRPr>
            </a:pPr>
            <a:r>
              <a:rPr lang="cs-CZ" noProof="0" dirty="0"/>
              <a:t>• absence a suplování v libovolném časovém úseku</a:t>
            </a:r>
            <a:endParaRPr lang="cs-CZ" noProof="0" dirty="0"/>
          </a:p>
          <a:p>
            <a:pPr>
              <a:spcAft>
                <a:spcPts val="700"/>
              </a:spcAft>
              <a:defRPr sz="1700">
                <a:solidFill>
                  <a:srgbClr val="2A343D"/>
                </a:solidFill>
                <a:latin typeface="Aptos"/>
              </a:defRPr>
            </a:pPr>
            <a:r>
              <a:rPr lang="cs-CZ" noProof="0" dirty="0"/>
              <a:t>• podpora asistencí a výkazů suplování</a:t>
            </a:r>
            <a:endParaRPr lang="cs-CZ" noProof="0" dirty="0"/>
          </a:p>
          <a:p>
            <a:pPr>
              <a:spcAft>
                <a:spcPts val="700"/>
              </a:spcAft>
              <a:defRPr sz="1700">
                <a:solidFill>
                  <a:srgbClr val="2A343D"/>
                </a:solidFill>
                <a:latin typeface="Aptos"/>
              </a:defRPr>
            </a:pPr>
            <a:r>
              <a:rPr lang="cs-CZ" noProof="0" dirty="0"/>
              <a:t>• kontroly a korekce FLEXI dat při přechodu do nového školního roku</a:t>
            </a:r>
            <a:endParaRPr lang="cs-CZ" noProof="0" dirty="0"/>
          </a:p>
        </p:txBody>
      </p:sp>
      <p:sp>
        <p:nvSpPr>
          <p:cNvPr id="81" name="TextBox 29"/>
          <p:cNvSpPr txBox="1"/>
          <p:nvPr/>
        </p:nvSpPr>
        <p:spPr>
          <a:xfrm>
            <a:off x="11628120" y="6580632"/>
            <a:ext cx="228600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/>
            <a:r>
              <a:rPr lang="cs-CZ" sz="900" b="0" noProof="0" dirty="0">
                <a:solidFill>
                  <a:srgbClr val="677580"/>
                </a:solidFill>
                <a:latin typeface="Aptos"/>
              </a:rPr>
              <a:t>5</a:t>
            </a:r>
            <a:endParaRPr lang="cs-CZ" sz="900" b="0" noProof="0" dirty="0">
              <a:solidFill>
                <a:srgbClr val="677580"/>
              </a:solidFill>
              <a:latin typeface="Apto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4" descr="Obrázok, na ktorom je snímka obrazovky, modrá&#10;&#10;Automaticky generovaný popis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285" r="-85"/>
          <a:stretch>
            <a:fillRect/>
          </a:stretch>
        </p:blipFill>
        <p:spPr>
          <a:xfrm>
            <a:off x="0" y="5848866"/>
            <a:ext cx="12216688" cy="1009141"/>
          </a:xfrm>
          <a:prstGeom prst="rect">
            <a:avLst/>
          </a:prstGeom>
        </p:spPr>
      </p:pic>
      <p:sp>
        <p:nvSpPr>
          <p:cNvPr id="4" name="TextBox 1"/>
          <p:cNvSpPr txBox="1"/>
          <p:nvPr/>
        </p:nvSpPr>
        <p:spPr>
          <a:xfrm>
            <a:off x="792480" y="591312"/>
            <a:ext cx="10972800" cy="5029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2800" b="1" noProof="0" dirty="0">
                <a:solidFill>
                  <a:srgbClr val="192D46"/>
                </a:solidFill>
                <a:latin typeface="Aptos"/>
              </a:rPr>
              <a:t>Z desktopu na web</a:t>
            </a:r>
            <a:endParaRPr lang="cs-CZ" sz="28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6" name="Rectangle 2"/>
          <p:cNvSpPr/>
          <p:nvPr/>
        </p:nvSpPr>
        <p:spPr>
          <a:xfrm>
            <a:off x="792480" y="1176528"/>
            <a:ext cx="1005840" cy="45720"/>
          </a:xfrm>
          <a:prstGeom prst="rect">
            <a:avLst/>
          </a:prstGeom>
          <a:solidFill>
            <a:srgbClr val="006FB9"/>
          </a:solidFill>
          <a:ln>
            <a:solidFill>
              <a:srgbClr val="006F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8" name="TextBox 3"/>
          <p:cNvSpPr txBox="1"/>
          <p:nvPr/>
        </p:nvSpPr>
        <p:spPr>
          <a:xfrm>
            <a:off x="792480" y="1322832"/>
            <a:ext cx="10972800" cy="56692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300" b="0" noProof="0" dirty="0">
                <a:solidFill>
                  <a:srgbClr val="677580"/>
                </a:solidFill>
                <a:latin typeface="Aptos"/>
              </a:rPr>
              <a:t>Velká část práce v roce 2026 nebyla jen o nových funkcích. Pokračovali jsme v přepisu klíčových agend Bakalářů do webového prostředí.</a:t>
            </a:r>
            <a:endParaRPr lang="cs-CZ" sz="1300" b="0" noProof="0" dirty="0">
              <a:solidFill>
                <a:srgbClr val="677580"/>
              </a:solidFill>
              <a:latin typeface="Aptos"/>
            </a:endParaRPr>
          </a:p>
        </p:txBody>
      </p:sp>
      <p:sp>
        <p:nvSpPr>
          <p:cNvPr id="12" name="Rounded Rectangle 4"/>
          <p:cNvSpPr/>
          <p:nvPr/>
        </p:nvSpPr>
        <p:spPr>
          <a:xfrm>
            <a:off x="929640" y="1999488"/>
            <a:ext cx="1920240" cy="594360"/>
          </a:xfrm>
          <a:prstGeom prst="roundRect">
            <a:avLst/>
          </a:prstGeom>
          <a:solidFill>
            <a:srgbClr val="192D46"/>
          </a:solidFill>
          <a:ln>
            <a:solidFill>
              <a:srgbClr val="192D4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14" name="TextBox 5"/>
          <p:cNvSpPr txBox="1"/>
          <p:nvPr/>
        </p:nvSpPr>
        <p:spPr>
          <a:xfrm>
            <a:off x="929640" y="2164080"/>
            <a:ext cx="1920240" cy="2560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700" b="1" noProof="0" dirty="0">
                <a:solidFill>
                  <a:srgbClr val="FFFFFF"/>
                </a:solidFill>
                <a:latin typeface="Aptos"/>
              </a:rPr>
              <a:t>DESKTOP</a:t>
            </a:r>
            <a:endParaRPr lang="cs-CZ" sz="1700" b="1" noProof="0" dirty="0">
              <a:solidFill>
                <a:srgbClr val="FFFFFF"/>
              </a:solidFill>
              <a:latin typeface="Aptos"/>
            </a:endParaRPr>
          </a:p>
        </p:txBody>
      </p:sp>
      <p:sp>
        <p:nvSpPr>
          <p:cNvPr id="17" name="TextBox 6"/>
          <p:cNvSpPr txBox="1"/>
          <p:nvPr/>
        </p:nvSpPr>
        <p:spPr>
          <a:xfrm>
            <a:off x="2968752" y="2036064"/>
            <a:ext cx="594360" cy="5029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2800" b="1" noProof="0" dirty="0">
                <a:solidFill>
                  <a:srgbClr val="006FB9"/>
                </a:solidFill>
                <a:latin typeface="Aptos"/>
              </a:rPr>
              <a:t>→</a:t>
            </a:r>
            <a:endParaRPr lang="cs-CZ" sz="2800" b="1" noProof="0" dirty="0">
              <a:solidFill>
                <a:srgbClr val="006FB9"/>
              </a:solidFill>
              <a:latin typeface="Aptos"/>
            </a:endParaRPr>
          </a:p>
        </p:txBody>
      </p:sp>
      <p:sp>
        <p:nvSpPr>
          <p:cNvPr id="21" name="Rounded Rectangle 7"/>
          <p:cNvSpPr/>
          <p:nvPr/>
        </p:nvSpPr>
        <p:spPr>
          <a:xfrm>
            <a:off x="3672840" y="1999488"/>
            <a:ext cx="1920240" cy="594360"/>
          </a:xfrm>
          <a:prstGeom prst="roundRect">
            <a:avLst/>
          </a:prstGeom>
          <a:solidFill>
            <a:srgbClr val="006FB9"/>
          </a:solidFill>
          <a:ln>
            <a:solidFill>
              <a:srgbClr val="006F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25" name="TextBox 8"/>
          <p:cNvSpPr txBox="1"/>
          <p:nvPr/>
        </p:nvSpPr>
        <p:spPr>
          <a:xfrm>
            <a:off x="3672840" y="2164080"/>
            <a:ext cx="1920240" cy="25603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700" b="1" noProof="0" dirty="0">
                <a:solidFill>
                  <a:srgbClr val="FFFFFF"/>
                </a:solidFill>
                <a:latin typeface="Aptos"/>
              </a:rPr>
              <a:t>WEB</a:t>
            </a:r>
            <a:endParaRPr lang="cs-CZ" sz="1700" b="1" noProof="0" dirty="0">
              <a:solidFill>
                <a:srgbClr val="FFFFFF"/>
              </a:solidFill>
              <a:latin typeface="Aptos"/>
            </a:endParaRPr>
          </a:p>
        </p:txBody>
      </p:sp>
      <p:sp>
        <p:nvSpPr>
          <p:cNvPr id="29" name="TextBox 9"/>
          <p:cNvSpPr txBox="1"/>
          <p:nvPr/>
        </p:nvSpPr>
        <p:spPr>
          <a:xfrm>
            <a:off x="5913120" y="2026919"/>
            <a:ext cx="5303520" cy="56692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700" b="1" noProof="0" dirty="0">
                <a:solidFill>
                  <a:srgbClr val="192D46"/>
                </a:solidFill>
                <a:latin typeface="Aptos"/>
              </a:rPr>
              <a:t>Postupně přesouváme každodenní agendy školy do jednoho moderního prostředí.</a:t>
            </a:r>
            <a:endParaRPr lang="cs-CZ" sz="17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33" name="Rounded Rectangle 10"/>
          <p:cNvSpPr/>
          <p:nvPr/>
        </p:nvSpPr>
        <p:spPr>
          <a:xfrm>
            <a:off x="929640" y="2941320"/>
            <a:ext cx="5074920" cy="1115568"/>
          </a:xfrm>
          <a:prstGeom prst="roundRect">
            <a:avLst/>
          </a:prstGeom>
          <a:solidFill>
            <a:srgbClr val="F2F6F9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37" name="Rounded Rectangle 11"/>
          <p:cNvSpPr/>
          <p:nvPr/>
        </p:nvSpPr>
        <p:spPr>
          <a:xfrm>
            <a:off x="1130808" y="3151632"/>
            <a:ext cx="530352" cy="530352"/>
          </a:xfrm>
          <a:prstGeom prst="roundRect">
            <a:avLst/>
          </a:prstGeom>
          <a:solidFill>
            <a:srgbClr val="006FB9"/>
          </a:solidFill>
          <a:ln>
            <a:solidFill>
              <a:srgbClr val="006F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41" name="TextBox 12"/>
          <p:cNvSpPr txBox="1"/>
          <p:nvPr/>
        </p:nvSpPr>
        <p:spPr>
          <a:xfrm>
            <a:off x="1130808" y="3279648"/>
            <a:ext cx="530352" cy="20116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400" b="1" noProof="0" dirty="0">
                <a:solidFill>
                  <a:srgbClr val="FFFFFF"/>
                </a:solidFill>
                <a:latin typeface="Aptos"/>
              </a:rPr>
              <a:t>1</a:t>
            </a:r>
            <a:endParaRPr lang="cs-CZ" sz="1400" b="1" noProof="0" dirty="0">
              <a:solidFill>
                <a:srgbClr val="FFFFFF"/>
              </a:solidFill>
              <a:latin typeface="Aptos"/>
            </a:endParaRPr>
          </a:p>
        </p:txBody>
      </p:sp>
      <p:sp>
        <p:nvSpPr>
          <p:cNvPr id="45" name="TextBox 13"/>
          <p:cNvSpPr txBox="1"/>
          <p:nvPr/>
        </p:nvSpPr>
        <p:spPr>
          <a:xfrm>
            <a:off x="1844040" y="3105912"/>
            <a:ext cx="3794760" cy="29260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800" b="1" noProof="0" dirty="0">
                <a:solidFill>
                  <a:srgbClr val="192D46"/>
                </a:solidFill>
                <a:latin typeface="Aptos"/>
              </a:rPr>
              <a:t>Karta žáka</a:t>
            </a:r>
            <a:endParaRPr lang="cs-CZ" sz="18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49" name="TextBox 14"/>
          <p:cNvSpPr txBox="1"/>
          <p:nvPr/>
        </p:nvSpPr>
        <p:spPr>
          <a:xfrm>
            <a:off x="1844040" y="3462527"/>
            <a:ext cx="3794760" cy="43891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300" b="0" noProof="0" dirty="0">
                <a:solidFill>
                  <a:srgbClr val="2A343D"/>
                </a:solidFill>
                <a:latin typeface="Aptos"/>
              </a:rPr>
              <a:t>Nová webová karta žáka a soustředění důležitých informací o žákovi na jedno místo.</a:t>
            </a:r>
            <a:endParaRPr lang="cs-CZ" sz="1300" b="0" noProof="0" dirty="0">
              <a:solidFill>
                <a:srgbClr val="2A343D"/>
              </a:solidFill>
              <a:latin typeface="Aptos"/>
            </a:endParaRPr>
          </a:p>
        </p:txBody>
      </p:sp>
      <p:sp>
        <p:nvSpPr>
          <p:cNvPr id="53" name="Rounded Rectangle 15"/>
          <p:cNvSpPr/>
          <p:nvPr/>
        </p:nvSpPr>
        <p:spPr>
          <a:xfrm>
            <a:off x="6416040" y="2941320"/>
            <a:ext cx="5074920" cy="1115568"/>
          </a:xfrm>
          <a:prstGeom prst="roundRect">
            <a:avLst/>
          </a:prstGeom>
          <a:solidFill>
            <a:srgbClr val="F2F6F9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55" name="Rounded Rectangle 16"/>
          <p:cNvSpPr/>
          <p:nvPr/>
        </p:nvSpPr>
        <p:spPr>
          <a:xfrm>
            <a:off x="6617207" y="3151632"/>
            <a:ext cx="530352" cy="530352"/>
          </a:xfrm>
          <a:prstGeom prst="roundRect">
            <a:avLst/>
          </a:prstGeom>
          <a:solidFill>
            <a:srgbClr val="006FB9"/>
          </a:solidFill>
          <a:ln>
            <a:solidFill>
              <a:srgbClr val="006F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57" name="TextBox 17"/>
          <p:cNvSpPr txBox="1"/>
          <p:nvPr/>
        </p:nvSpPr>
        <p:spPr>
          <a:xfrm>
            <a:off x="6617207" y="3279648"/>
            <a:ext cx="530352" cy="20116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400" b="1" noProof="0" dirty="0">
                <a:solidFill>
                  <a:srgbClr val="FFFFFF"/>
                </a:solidFill>
                <a:latin typeface="Aptos"/>
              </a:rPr>
              <a:t>2</a:t>
            </a:r>
            <a:endParaRPr lang="cs-CZ" sz="1400" b="1" noProof="0" dirty="0">
              <a:solidFill>
                <a:srgbClr val="FFFFFF"/>
              </a:solidFill>
              <a:latin typeface="Aptos"/>
            </a:endParaRPr>
          </a:p>
        </p:txBody>
      </p:sp>
      <p:sp>
        <p:nvSpPr>
          <p:cNvPr id="59" name="TextBox 18"/>
          <p:cNvSpPr txBox="1"/>
          <p:nvPr/>
        </p:nvSpPr>
        <p:spPr>
          <a:xfrm>
            <a:off x="7330440" y="3105912"/>
            <a:ext cx="3794760" cy="29260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800" b="1" noProof="0" dirty="0">
                <a:solidFill>
                  <a:srgbClr val="192D46"/>
                </a:solidFill>
                <a:latin typeface="Aptos"/>
              </a:rPr>
              <a:t>Tiskové sestavy</a:t>
            </a:r>
            <a:endParaRPr lang="cs-CZ" sz="18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61" name="TextBox 19"/>
          <p:cNvSpPr txBox="1"/>
          <p:nvPr/>
        </p:nvSpPr>
        <p:spPr>
          <a:xfrm>
            <a:off x="7330440" y="3462527"/>
            <a:ext cx="3794760" cy="43891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300" b="0" noProof="0" dirty="0">
                <a:solidFill>
                  <a:srgbClr val="2A343D"/>
                </a:solidFill>
                <a:latin typeface="Aptos"/>
              </a:rPr>
              <a:t>Rozšiřování tvorby a používání tiskových sestav přímo ve webové aplikaci.</a:t>
            </a:r>
            <a:endParaRPr lang="cs-CZ" sz="1300" b="0" noProof="0" dirty="0">
              <a:solidFill>
                <a:srgbClr val="2A343D"/>
              </a:solidFill>
              <a:latin typeface="Aptos"/>
            </a:endParaRPr>
          </a:p>
        </p:txBody>
      </p:sp>
      <p:sp>
        <p:nvSpPr>
          <p:cNvPr id="63" name="Rounded Rectangle 20"/>
          <p:cNvSpPr/>
          <p:nvPr/>
        </p:nvSpPr>
        <p:spPr>
          <a:xfrm>
            <a:off x="929640" y="4358640"/>
            <a:ext cx="5074920" cy="1115568"/>
          </a:xfrm>
          <a:prstGeom prst="roundRect">
            <a:avLst/>
          </a:prstGeom>
          <a:solidFill>
            <a:srgbClr val="F2F6F9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65" name="Rounded Rectangle 21"/>
          <p:cNvSpPr/>
          <p:nvPr/>
        </p:nvSpPr>
        <p:spPr>
          <a:xfrm>
            <a:off x="1130808" y="4568952"/>
            <a:ext cx="530352" cy="530352"/>
          </a:xfrm>
          <a:prstGeom prst="roundRect">
            <a:avLst/>
          </a:prstGeom>
          <a:solidFill>
            <a:srgbClr val="006FB9"/>
          </a:solidFill>
          <a:ln>
            <a:solidFill>
              <a:srgbClr val="006F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67" name="TextBox 22"/>
          <p:cNvSpPr txBox="1"/>
          <p:nvPr/>
        </p:nvSpPr>
        <p:spPr>
          <a:xfrm>
            <a:off x="1130808" y="4696968"/>
            <a:ext cx="530352" cy="20116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400" b="1" noProof="0" dirty="0">
                <a:solidFill>
                  <a:srgbClr val="FFFFFF"/>
                </a:solidFill>
                <a:latin typeface="Aptos"/>
              </a:rPr>
              <a:t>3</a:t>
            </a:r>
            <a:endParaRPr lang="cs-CZ" sz="1400" b="1" noProof="0" dirty="0">
              <a:solidFill>
                <a:srgbClr val="FFFFFF"/>
              </a:solidFill>
              <a:latin typeface="Aptos"/>
            </a:endParaRPr>
          </a:p>
        </p:txBody>
      </p:sp>
      <p:sp>
        <p:nvSpPr>
          <p:cNvPr id="69" name="TextBox 23"/>
          <p:cNvSpPr txBox="1"/>
          <p:nvPr/>
        </p:nvSpPr>
        <p:spPr>
          <a:xfrm>
            <a:off x="1844040" y="4523231"/>
            <a:ext cx="3794760" cy="29260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800" b="1" noProof="0" dirty="0">
                <a:solidFill>
                  <a:srgbClr val="192D46"/>
                </a:solidFill>
                <a:latin typeface="Aptos"/>
              </a:rPr>
              <a:t>Kniha úrazů</a:t>
            </a:r>
            <a:endParaRPr lang="cs-CZ" sz="18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71" name="TextBox 24"/>
          <p:cNvSpPr txBox="1"/>
          <p:nvPr/>
        </p:nvSpPr>
        <p:spPr>
          <a:xfrm>
            <a:off x="1844040" y="4879848"/>
            <a:ext cx="3794760" cy="43891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300" b="0" noProof="0" dirty="0">
                <a:solidFill>
                  <a:srgbClr val="2A343D"/>
                </a:solidFill>
                <a:latin typeface="Aptos"/>
              </a:rPr>
              <a:t>Přesun evidence úrazů do webu a lepší využití dat, která už Bakaláři o žácích znají.</a:t>
            </a:r>
            <a:endParaRPr lang="cs-CZ" sz="1300" b="0" noProof="0" dirty="0">
              <a:solidFill>
                <a:srgbClr val="2A343D"/>
              </a:solidFill>
              <a:latin typeface="Aptos"/>
            </a:endParaRPr>
          </a:p>
        </p:txBody>
      </p:sp>
      <p:sp>
        <p:nvSpPr>
          <p:cNvPr id="73" name="Rounded Rectangle 25"/>
          <p:cNvSpPr/>
          <p:nvPr/>
        </p:nvSpPr>
        <p:spPr>
          <a:xfrm>
            <a:off x="6416040" y="4358640"/>
            <a:ext cx="5074920" cy="1115568"/>
          </a:xfrm>
          <a:prstGeom prst="roundRect">
            <a:avLst/>
          </a:prstGeom>
          <a:solidFill>
            <a:srgbClr val="F2F6F9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75" name="Rounded Rectangle 26"/>
          <p:cNvSpPr/>
          <p:nvPr/>
        </p:nvSpPr>
        <p:spPr>
          <a:xfrm>
            <a:off x="6617207" y="4568952"/>
            <a:ext cx="530352" cy="530352"/>
          </a:xfrm>
          <a:prstGeom prst="roundRect">
            <a:avLst/>
          </a:prstGeom>
          <a:solidFill>
            <a:srgbClr val="006FB9"/>
          </a:solidFill>
          <a:ln>
            <a:solidFill>
              <a:srgbClr val="006F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77" name="TextBox 27"/>
          <p:cNvSpPr txBox="1"/>
          <p:nvPr/>
        </p:nvSpPr>
        <p:spPr>
          <a:xfrm>
            <a:off x="6617207" y="4696968"/>
            <a:ext cx="530352" cy="20116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400" b="1" noProof="0" dirty="0">
                <a:solidFill>
                  <a:srgbClr val="FFFFFF"/>
                </a:solidFill>
                <a:latin typeface="Aptos"/>
              </a:rPr>
              <a:t>4</a:t>
            </a:r>
            <a:endParaRPr lang="cs-CZ" sz="1400" b="1" noProof="0" dirty="0">
              <a:solidFill>
                <a:srgbClr val="FFFFFF"/>
              </a:solidFill>
              <a:latin typeface="Aptos"/>
            </a:endParaRPr>
          </a:p>
        </p:txBody>
      </p:sp>
      <p:sp>
        <p:nvSpPr>
          <p:cNvPr id="79" name="TextBox 28"/>
          <p:cNvSpPr txBox="1"/>
          <p:nvPr/>
        </p:nvSpPr>
        <p:spPr>
          <a:xfrm>
            <a:off x="7330440" y="4523231"/>
            <a:ext cx="3794760" cy="29260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800" b="1" noProof="0" dirty="0">
                <a:solidFill>
                  <a:srgbClr val="192D46"/>
                </a:solidFill>
                <a:latin typeface="Aptos"/>
              </a:rPr>
              <a:t>Nová třídní kniha</a:t>
            </a:r>
            <a:endParaRPr lang="cs-CZ" sz="18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81" name="TextBox 29"/>
          <p:cNvSpPr txBox="1"/>
          <p:nvPr/>
        </p:nvSpPr>
        <p:spPr>
          <a:xfrm>
            <a:off x="7330440" y="4879848"/>
            <a:ext cx="3794760" cy="438912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300" b="0" noProof="0" dirty="0">
                <a:solidFill>
                  <a:srgbClr val="2A343D"/>
                </a:solidFill>
                <a:latin typeface="Aptos"/>
              </a:rPr>
              <a:t>Nové webové prostředí třídní knihy jako základ dalšího rozvoje a návaznosti na FLEXI.</a:t>
            </a:r>
            <a:endParaRPr lang="cs-CZ" sz="1300" b="0" noProof="0" dirty="0">
              <a:solidFill>
                <a:srgbClr val="2A343D"/>
              </a:solidFill>
              <a:latin typeface="Aptos"/>
            </a:endParaRPr>
          </a:p>
        </p:txBody>
      </p:sp>
      <p:sp>
        <p:nvSpPr>
          <p:cNvPr id="85" name="TextBox 31"/>
          <p:cNvSpPr txBox="1"/>
          <p:nvPr/>
        </p:nvSpPr>
        <p:spPr>
          <a:xfrm>
            <a:off x="1084456" y="5602224"/>
            <a:ext cx="10287000" cy="584775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600" b="1" noProof="0" dirty="0">
                <a:solidFill>
                  <a:srgbClr val="192D46"/>
                </a:solidFill>
                <a:latin typeface="Aptos"/>
              </a:rPr>
              <a:t>Cíl: méně přecházení mezi </a:t>
            </a:r>
            <a:r>
              <a:rPr lang="cs-CZ" sz="1600" b="1" noProof="0" dirty="0" err="1">
                <a:solidFill>
                  <a:srgbClr val="192D46"/>
                </a:solidFill>
                <a:latin typeface="Aptos"/>
              </a:rPr>
              <a:t>deskopem</a:t>
            </a:r>
            <a:r>
              <a:rPr lang="cs-CZ" sz="1600" b="1" noProof="0" dirty="0">
                <a:solidFill>
                  <a:srgbClr val="192D46"/>
                </a:solidFill>
                <a:latin typeface="Aptos"/>
              </a:rPr>
              <a:t> a webem • jednodušší práce • jednotné prostředí • prostor pro další rozvoj</a:t>
            </a:r>
            <a:endParaRPr lang="cs-CZ" sz="16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87" name="TextBox 32"/>
          <p:cNvSpPr txBox="1"/>
          <p:nvPr/>
        </p:nvSpPr>
        <p:spPr>
          <a:xfrm>
            <a:off x="11628120" y="6580632"/>
            <a:ext cx="228600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/>
            <a:r>
              <a:rPr lang="cs-CZ" sz="900" b="0" noProof="0" dirty="0">
                <a:solidFill>
                  <a:srgbClr val="677580"/>
                </a:solidFill>
                <a:latin typeface="Aptos"/>
              </a:rPr>
              <a:t>14</a:t>
            </a:r>
            <a:endParaRPr lang="cs-CZ" sz="900" b="0" noProof="0" dirty="0">
              <a:solidFill>
                <a:srgbClr val="677580"/>
              </a:solidFill>
              <a:latin typeface="Apto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4" descr="Obrázok, na ktorom je snímka obrazovky, modrá&#10;&#10;Automaticky generovaný popis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285" r="-85"/>
          <a:stretch>
            <a:fillRect/>
          </a:stretch>
        </p:blipFill>
        <p:spPr>
          <a:xfrm>
            <a:off x="0" y="5848866"/>
            <a:ext cx="12216688" cy="1009141"/>
          </a:xfrm>
          <a:prstGeom prst="rect">
            <a:avLst/>
          </a:prstGeom>
        </p:spPr>
      </p:pic>
      <p:sp>
        <p:nvSpPr>
          <p:cNvPr id="4" name="TextBox 1"/>
          <p:cNvSpPr txBox="1"/>
          <p:nvPr/>
        </p:nvSpPr>
        <p:spPr>
          <a:xfrm>
            <a:off x="792480" y="591312"/>
            <a:ext cx="10972800" cy="5029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2800" b="1">
                <a:solidFill>
                  <a:srgbClr val="192D46"/>
                </a:solidFill>
                <a:latin typeface="Aptos"/>
              </a:rPr>
              <a:t>Verze 2.0 → 2.1 → 2.2</a:t>
            </a:r>
            <a:endParaRPr sz="2800" b="1">
              <a:solidFill>
                <a:srgbClr val="192D46"/>
              </a:solidFill>
              <a:latin typeface="Aptos"/>
            </a:endParaRPr>
          </a:p>
        </p:txBody>
      </p:sp>
      <p:sp>
        <p:nvSpPr>
          <p:cNvPr id="6" name="Rectangle 2"/>
          <p:cNvSpPr/>
          <p:nvPr/>
        </p:nvSpPr>
        <p:spPr>
          <a:xfrm>
            <a:off x="792480" y="1176528"/>
            <a:ext cx="1005840" cy="45720"/>
          </a:xfrm>
          <a:prstGeom prst="rect">
            <a:avLst/>
          </a:prstGeom>
          <a:solidFill>
            <a:srgbClr val="006FB9"/>
          </a:solidFill>
          <a:ln>
            <a:solidFill>
              <a:srgbClr val="006F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3"/>
          <p:cNvSpPr txBox="1"/>
          <p:nvPr/>
        </p:nvSpPr>
        <p:spPr>
          <a:xfrm>
            <a:off x="792480" y="1313688"/>
            <a:ext cx="10972800" cy="4114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200" b="0">
                <a:solidFill>
                  <a:srgbClr val="677580"/>
                </a:solidFill>
                <a:latin typeface="Aptos"/>
              </a:rPr>
              <a:t>Velká porce změn se potkala v krátkém období před začátkem školního roku.</a:t>
            </a:r>
            <a:endParaRPr sz="1200" b="0">
              <a:solidFill>
                <a:srgbClr val="677580"/>
              </a:solidFill>
              <a:latin typeface="Aptos"/>
            </a:endParaRPr>
          </a:p>
        </p:txBody>
      </p:sp>
      <p:sp>
        <p:nvSpPr>
          <p:cNvPr id="12" name="Rounded Rectangle 4"/>
          <p:cNvSpPr/>
          <p:nvPr/>
        </p:nvSpPr>
        <p:spPr>
          <a:xfrm>
            <a:off x="975360" y="2026919"/>
            <a:ext cx="3246120" cy="1920240"/>
          </a:xfrm>
          <a:prstGeom prst="roundRect">
            <a:avLst/>
          </a:prstGeom>
          <a:solidFill>
            <a:srgbClr val="EBF7FB"/>
          </a:solidFill>
          <a:ln>
            <a:solidFill>
              <a:srgbClr val="24A6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5"/>
          <p:cNvSpPr txBox="1"/>
          <p:nvPr/>
        </p:nvSpPr>
        <p:spPr>
          <a:xfrm>
            <a:off x="1203960" y="2301240"/>
            <a:ext cx="274320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3000" b="1">
                <a:solidFill>
                  <a:srgbClr val="006FB9"/>
                </a:solidFill>
                <a:latin typeface="Aptos"/>
              </a:rPr>
              <a:t>2.0</a:t>
            </a:r>
            <a:endParaRPr sz="3000" b="1">
              <a:solidFill>
                <a:srgbClr val="006FB9"/>
              </a:solidFill>
              <a:latin typeface="Aptos"/>
            </a:endParaRPr>
          </a:p>
        </p:txBody>
      </p:sp>
      <p:sp>
        <p:nvSpPr>
          <p:cNvPr id="17" name="TextBox 6"/>
          <p:cNvSpPr txBox="1"/>
          <p:nvPr/>
        </p:nvSpPr>
        <p:spPr>
          <a:xfrm>
            <a:off x="1295400" y="2941320"/>
            <a:ext cx="260604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500" b="0">
                <a:solidFill>
                  <a:srgbClr val="2A343D"/>
                </a:solidFill>
                <a:latin typeface="Aptos"/>
              </a:rPr>
              <a:t>nové základy a nové chování webu</a:t>
            </a:r>
            <a:endParaRPr sz="1500" b="0">
              <a:solidFill>
                <a:srgbClr val="2A343D"/>
              </a:solidFill>
              <a:latin typeface="Aptos"/>
            </a:endParaRPr>
          </a:p>
        </p:txBody>
      </p:sp>
      <p:sp>
        <p:nvSpPr>
          <p:cNvPr id="21" name="Rounded Rectangle 7"/>
          <p:cNvSpPr/>
          <p:nvPr/>
        </p:nvSpPr>
        <p:spPr>
          <a:xfrm>
            <a:off x="4770120" y="2026919"/>
            <a:ext cx="3246120" cy="1920240"/>
          </a:xfrm>
          <a:prstGeom prst="roundRect">
            <a:avLst/>
          </a:prstGeom>
          <a:solidFill>
            <a:srgbClr val="EBF7FB"/>
          </a:solidFill>
          <a:ln>
            <a:solidFill>
              <a:srgbClr val="24A6D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8"/>
          <p:cNvSpPr txBox="1"/>
          <p:nvPr/>
        </p:nvSpPr>
        <p:spPr>
          <a:xfrm>
            <a:off x="4998720" y="2301240"/>
            <a:ext cx="274320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3000" b="1">
                <a:solidFill>
                  <a:srgbClr val="006FB9"/>
                </a:solidFill>
                <a:latin typeface="Aptos"/>
              </a:rPr>
              <a:t>2.1</a:t>
            </a:r>
            <a:endParaRPr sz="3000" b="1">
              <a:solidFill>
                <a:srgbClr val="006FB9"/>
              </a:solidFill>
              <a:latin typeface="Aptos"/>
            </a:endParaRPr>
          </a:p>
        </p:txBody>
      </p:sp>
      <p:sp>
        <p:nvSpPr>
          <p:cNvPr id="29" name="TextBox 9"/>
          <p:cNvSpPr txBox="1"/>
          <p:nvPr/>
        </p:nvSpPr>
        <p:spPr>
          <a:xfrm>
            <a:off x="5090160" y="2941320"/>
            <a:ext cx="260604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500" b="0">
                <a:solidFill>
                  <a:srgbClr val="2A343D"/>
                </a:solidFill>
                <a:latin typeface="Aptos"/>
              </a:rPr>
              <a:t>další rozšíření a návaznosti</a:t>
            </a:r>
            <a:endParaRPr sz="1500" b="0">
              <a:solidFill>
                <a:srgbClr val="2A343D"/>
              </a:solidFill>
              <a:latin typeface="Aptos"/>
            </a:endParaRPr>
          </a:p>
        </p:txBody>
      </p:sp>
      <p:sp>
        <p:nvSpPr>
          <p:cNvPr id="33" name="Rounded Rectangle 10"/>
          <p:cNvSpPr/>
          <p:nvPr/>
        </p:nvSpPr>
        <p:spPr>
          <a:xfrm>
            <a:off x="8564880" y="2026919"/>
            <a:ext cx="3246120" cy="1920240"/>
          </a:xfrm>
          <a:prstGeom prst="roundRect">
            <a:avLst/>
          </a:prstGeom>
          <a:solidFill>
            <a:srgbClr val="F2F6F9"/>
          </a:solidFill>
          <a:ln>
            <a:solidFill>
              <a:srgbClr val="D6E1E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7" name="TextBox 11"/>
          <p:cNvSpPr txBox="1"/>
          <p:nvPr/>
        </p:nvSpPr>
        <p:spPr>
          <a:xfrm>
            <a:off x="8793480" y="2301240"/>
            <a:ext cx="2743200" cy="45720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3000" b="1">
                <a:solidFill>
                  <a:srgbClr val="006FB9"/>
                </a:solidFill>
                <a:latin typeface="Aptos"/>
              </a:rPr>
              <a:t>2.2</a:t>
            </a:r>
            <a:endParaRPr sz="3000" b="1">
              <a:solidFill>
                <a:srgbClr val="006FB9"/>
              </a:solidFill>
              <a:latin typeface="Aptos"/>
            </a:endParaRPr>
          </a:p>
        </p:txBody>
      </p:sp>
      <p:sp>
        <p:nvSpPr>
          <p:cNvPr id="41" name="TextBox 12"/>
          <p:cNvSpPr txBox="1"/>
          <p:nvPr/>
        </p:nvSpPr>
        <p:spPr>
          <a:xfrm>
            <a:off x="8884920" y="2941320"/>
            <a:ext cx="2606040" cy="5943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sz="1500" b="0">
                <a:solidFill>
                  <a:srgbClr val="2A343D"/>
                </a:solidFill>
                <a:latin typeface="Aptos"/>
              </a:rPr>
              <a:t>stabilizace a pokračování změn</a:t>
            </a:r>
            <a:endParaRPr sz="1500" b="0">
              <a:solidFill>
                <a:srgbClr val="2A343D"/>
              </a:solidFill>
              <a:latin typeface="Aptos"/>
            </a:endParaRPr>
          </a:p>
        </p:txBody>
      </p:sp>
      <p:sp>
        <p:nvSpPr>
          <p:cNvPr id="49" name="TextBox 14"/>
          <p:cNvSpPr txBox="1"/>
          <p:nvPr/>
        </p:nvSpPr>
        <p:spPr>
          <a:xfrm>
            <a:off x="1490892" y="4482084"/>
            <a:ext cx="1097280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800" b="1" dirty="0">
                <a:solidFill>
                  <a:srgbClr val="192D46"/>
                </a:solidFill>
                <a:latin typeface="Aptos"/>
              </a:rPr>
              <a:t>FLEXI</a:t>
            </a:r>
            <a:endParaRPr sz="1800" b="1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55" name="TextBox 16"/>
          <p:cNvSpPr txBox="1"/>
          <p:nvPr/>
        </p:nvSpPr>
        <p:spPr>
          <a:xfrm>
            <a:off x="3330727" y="4482084"/>
            <a:ext cx="1920240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800" b="1">
                <a:solidFill>
                  <a:srgbClr val="192D46"/>
                </a:solidFill>
                <a:latin typeface="Aptos"/>
              </a:rPr>
              <a:t>nový školní rok</a:t>
            </a:r>
            <a:endParaRPr sz="1800" b="1">
              <a:solidFill>
                <a:srgbClr val="192D46"/>
              </a:solidFill>
              <a:latin typeface="Aptos"/>
            </a:endParaRPr>
          </a:p>
        </p:txBody>
      </p:sp>
      <p:sp>
        <p:nvSpPr>
          <p:cNvPr id="59" name="TextBox 18"/>
          <p:cNvSpPr txBox="1"/>
          <p:nvPr/>
        </p:nvSpPr>
        <p:spPr>
          <a:xfrm>
            <a:off x="5993522" y="4482084"/>
            <a:ext cx="2103120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800" b="1">
                <a:solidFill>
                  <a:srgbClr val="192D46"/>
                </a:solidFill>
                <a:latin typeface="Aptos"/>
              </a:rPr>
              <a:t>legislativní změny</a:t>
            </a:r>
            <a:endParaRPr sz="1800" b="1">
              <a:solidFill>
                <a:srgbClr val="192D46"/>
              </a:solidFill>
              <a:latin typeface="Aptos"/>
            </a:endParaRPr>
          </a:p>
        </p:txBody>
      </p:sp>
      <p:sp>
        <p:nvSpPr>
          <p:cNvPr id="63" name="TextBox 20"/>
          <p:cNvSpPr txBox="1"/>
          <p:nvPr/>
        </p:nvSpPr>
        <p:spPr>
          <a:xfrm>
            <a:off x="8839200" y="4482084"/>
            <a:ext cx="2560320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sz="1800" b="1">
                <a:solidFill>
                  <a:srgbClr val="B73E3E"/>
                </a:solidFill>
                <a:latin typeface="Aptos"/>
              </a:rPr>
              <a:t>vysoké provozní riziko</a:t>
            </a:r>
            <a:endParaRPr sz="1800" b="1">
              <a:solidFill>
                <a:srgbClr val="B73E3E"/>
              </a:solidFill>
              <a:latin typeface="Aptos"/>
            </a:endParaRPr>
          </a:p>
        </p:txBody>
      </p:sp>
      <p:sp>
        <p:nvSpPr>
          <p:cNvPr id="65" name="TextBox 21"/>
          <p:cNvSpPr txBox="1"/>
          <p:nvPr/>
        </p:nvSpPr>
        <p:spPr>
          <a:xfrm>
            <a:off x="11628120" y="6580632"/>
            <a:ext cx="228600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/>
            <a:r>
              <a:rPr sz="900" b="0">
                <a:solidFill>
                  <a:srgbClr val="677580"/>
                </a:solidFill>
                <a:latin typeface="Aptos"/>
              </a:rPr>
              <a:t>10</a:t>
            </a:r>
            <a:endParaRPr sz="900" b="0">
              <a:solidFill>
                <a:srgbClr val="677580"/>
              </a:solidFill>
              <a:latin typeface="Aptos"/>
            </a:endParaRPr>
          </a:p>
        </p:txBody>
      </p:sp>
      <p:sp>
        <p:nvSpPr>
          <p:cNvPr id="109" name="TextBox 14"/>
          <p:cNvSpPr txBox="1"/>
          <p:nvPr/>
        </p:nvSpPr>
        <p:spPr>
          <a:xfrm>
            <a:off x="975360" y="4477267"/>
            <a:ext cx="288509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b="1" dirty="0">
                <a:solidFill>
                  <a:srgbClr val="192D46"/>
                </a:solidFill>
                <a:latin typeface="Aptos"/>
              </a:rPr>
              <a:t>+</a:t>
            </a:r>
            <a:endParaRPr sz="1800" b="1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111" name="TextBox 14"/>
          <p:cNvSpPr txBox="1"/>
          <p:nvPr/>
        </p:nvSpPr>
        <p:spPr>
          <a:xfrm>
            <a:off x="2815195" y="4477267"/>
            <a:ext cx="288509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b="1" dirty="0">
                <a:solidFill>
                  <a:srgbClr val="192D46"/>
                </a:solidFill>
                <a:latin typeface="Aptos"/>
              </a:rPr>
              <a:t>+</a:t>
            </a:r>
            <a:endParaRPr sz="1800" b="1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113" name="TextBox 14"/>
          <p:cNvSpPr txBox="1"/>
          <p:nvPr/>
        </p:nvSpPr>
        <p:spPr>
          <a:xfrm>
            <a:off x="5477990" y="4477267"/>
            <a:ext cx="288509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b="1" dirty="0">
                <a:solidFill>
                  <a:srgbClr val="192D46"/>
                </a:solidFill>
                <a:latin typeface="Aptos"/>
              </a:rPr>
              <a:t>+</a:t>
            </a:r>
            <a:endParaRPr sz="1800" b="1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115" name="TextBox 14"/>
          <p:cNvSpPr txBox="1"/>
          <p:nvPr/>
        </p:nvSpPr>
        <p:spPr>
          <a:xfrm>
            <a:off x="8323665" y="4514086"/>
            <a:ext cx="288509" cy="36576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b="1" dirty="0">
                <a:solidFill>
                  <a:srgbClr val="192D46"/>
                </a:solidFill>
                <a:latin typeface="Aptos"/>
              </a:rPr>
              <a:t>=</a:t>
            </a:r>
            <a:endParaRPr sz="1800" b="1" dirty="0">
              <a:solidFill>
                <a:srgbClr val="192D46"/>
              </a:solidFill>
              <a:latin typeface="Apto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4" descr="Obrázok, na ktorom je snímka obrazovky, modrá&#10;&#10;Automaticky generovaný popis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285" r="-85"/>
          <a:stretch>
            <a:fillRect/>
          </a:stretch>
        </p:blipFill>
        <p:spPr>
          <a:xfrm>
            <a:off x="0" y="5848866"/>
            <a:ext cx="12216688" cy="1009141"/>
          </a:xfrm>
          <a:prstGeom prst="rect">
            <a:avLst/>
          </a:prstGeom>
        </p:spPr>
      </p:pic>
      <p:sp>
        <p:nvSpPr>
          <p:cNvPr id="4" name="TextBox 1"/>
          <p:cNvSpPr txBox="1"/>
          <p:nvPr/>
        </p:nvSpPr>
        <p:spPr>
          <a:xfrm>
            <a:off x="792480" y="591312"/>
            <a:ext cx="10972800" cy="5029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2800" b="1" noProof="0" dirty="0">
                <a:solidFill>
                  <a:srgbClr val="192D46"/>
                </a:solidFill>
                <a:latin typeface="Aptos"/>
              </a:rPr>
              <a:t>A ne všechno se povedlo</a:t>
            </a:r>
            <a:endParaRPr lang="cs-CZ" sz="28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6" name="Rectangle 2"/>
          <p:cNvSpPr/>
          <p:nvPr/>
        </p:nvSpPr>
        <p:spPr>
          <a:xfrm>
            <a:off x="792480" y="1176528"/>
            <a:ext cx="1005840" cy="45720"/>
          </a:xfrm>
          <a:prstGeom prst="rect">
            <a:avLst/>
          </a:prstGeom>
          <a:solidFill>
            <a:srgbClr val="006FB9"/>
          </a:solidFill>
          <a:ln>
            <a:solidFill>
              <a:srgbClr val="006F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8" name="TextBox 3"/>
          <p:cNvSpPr txBox="1"/>
          <p:nvPr/>
        </p:nvSpPr>
        <p:spPr>
          <a:xfrm>
            <a:off x="792480" y="1313688"/>
            <a:ext cx="10972800" cy="4114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200" b="0" noProof="0" dirty="0">
                <a:solidFill>
                  <a:srgbClr val="677580"/>
                </a:solidFill>
                <a:latin typeface="Aptos"/>
              </a:rPr>
              <a:t>Začátek školního roku vystavil část škol situacím, které pro ně byly velmi nepříjemné.</a:t>
            </a:r>
            <a:endParaRPr lang="cs-CZ" sz="1200" b="0" noProof="0" dirty="0">
              <a:solidFill>
                <a:srgbClr val="677580"/>
              </a:solidFill>
              <a:latin typeface="Aptos"/>
            </a:endParaRPr>
          </a:p>
        </p:txBody>
      </p:sp>
      <p:sp>
        <p:nvSpPr>
          <p:cNvPr id="12" name="Rounded Rectangle 4"/>
          <p:cNvSpPr/>
          <p:nvPr/>
        </p:nvSpPr>
        <p:spPr>
          <a:xfrm>
            <a:off x="929640" y="1844040"/>
            <a:ext cx="10652760" cy="1051560"/>
          </a:xfrm>
          <a:prstGeom prst="roundRect">
            <a:avLst/>
          </a:prstGeom>
          <a:solidFill>
            <a:srgbClr val="FDF1F1"/>
          </a:solidFill>
          <a:ln>
            <a:solidFill>
              <a:srgbClr val="EBC6C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14" name="TextBox 5"/>
          <p:cNvSpPr txBox="1"/>
          <p:nvPr/>
        </p:nvSpPr>
        <p:spPr>
          <a:xfrm>
            <a:off x="1203960" y="2145792"/>
            <a:ext cx="10058400" cy="4114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2300" b="1" noProof="0" dirty="0">
                <a:solidFill>
                  <a:srgbClr val="B73E3E"/>
                </a:solidFill>
                <a:latin typeface="Aptos"/>
              </a:rPr>
              <a:t>To nechceme schovávat za množství novinek.</a:t>
            </a:r>
            <a:endParaRPr lang="cs-CZ" sz="2300" b="1" noProof="0" dirty="0">
              <a:solidFill>
                <a:srgbClr val="B73E3E"/>
              </a:solidFill>
              <a:latin typeface="Aptos"/>
            </a:endParaRPr>
          </a:p>
        </p:txBody>
      </p:sp>
      <p:sp>
        <p:nvSpPr>
          <p:cNvPr id="17" name="TextBox 6"/>
          <p:cNvSpPr txBox="1"/>
          <p:nvPr/>
        </p:nvSpPr>
        <p:spPr>
          <a:xfrm>
            <a:off x="1203960" y="3398520"/>
            <a:ext cx="9966960" cy="2194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700"/>
              </a:spcAft>
              <a:defRPr sz="1700">
                <a:solidFill>
                  <a:srgbClr val="2A343D"/>
                </a:solidFill>
                <a:latin typeface="Aptos"/>
              </a:defRPr>
            </a:pPr>
            <a:r>
              <a:rPr lang="cs-CZ" noProof="0" dirty="0"/>
              <a:t>• některé problémy se projevily až v reálném provozu a ve specifických kombinacích školních dat</a:t>
            </a:r>
            <a:endParaRPr lang="cs-CZ" noProof="0" dirty="0"/>
          </a:p>
          <a:p>
            <a:pPr>
              <a:spcAft>
                <a:spcPts val="700"/>
              </a:spcAft>
              <a:defRPr sz="1700">
                <a:solidFill>
                  <a:srgbClr val="2A343D"/>
                </a:solidFill>
                <a:latin typeface="Aptos"/>
              </a:defRPr>
            </a:pPr>
            <a:r>
              <a:rPr lang="cs-CZ" noProof="0" dirty="0"/>
              <a:t>• rozsah změn zvýšil počet vzájemných vazeb, které bylo nutné po vydání stabilizovat</a:t>
            </a:r>
            <a:endParaRPr lang="cs-CZ" noProof="0" dirty="0"/>
          </a:p>
          <a:p>
            <a:pPr>
              <a:spcAft>
                <a:spcPts val="700"/>
              </a:spcAft>
              <a:defRPr sz="1700">
                <a:solidFill>
                  <a:srgbClr val="2A343D"/>
                </a:solidFill>
                <a:latin typeface="Aptos"/>
              </a:defRPr>
            </a:pPr>
            <a:r>
              <a:rPr lang="cs-CZ" noProof="0" dirty="0"/>
              <a:t>• opravy a korekce FLEXI dat pokračovaly i během září</a:t>
            </a:r>
            <a:endParaRPr lang="cs-CZ" noProof="0" dirty="0"/>
          </a:p>
          <a:p>
            <a:pPr>
              <a:spcAft>
                <a:spcPts val="700"/>
              </a:spcAft>
              <a:defRPr sz="1700">
                <a:solidFill>
                  <a:srgbClr val="2A343D"/>
                </a:solidFill>
                <a:latin typeface="Aptos"/>
              </a:defRPr>
            </a:pPr>
            <a:r>
              <a:rPr lang="cs-CZ" noProof="0" dirty="0"/>
              <a:t>• pro školy je přitom začátek školního roku období, kdy je tolerance k výpadkům a komplikacím minimální</a:t>
            </a:r>
            <a:endParaRPr lang="cs-CZ" noProof="0" dirty="0"/>
          </a:p>
        </p:txBody>
      </p:sp>
      <p:sp>
        <p:nvSpPr>
          <p:cNvPr id="25" name="TextBox 8"/>
          <p:cNvSpPr txBox="1"/>
          <p:nvPr/>
        </p:nvSpPr>
        <p:spPr>
          <a:xfrm>
            <a:off x="11628120" y="6580632"/>
            <a:ext cx="228600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/>
            <a:r>
              <a:rPr lang="cs-CZ" sz="900" b="0" noProof="0" dirty="0">
                <a:solidFill>
                  <a:srgbClr val="677580"/>
                </a:solidFill>
                <a:latin typeface="Aptos"/>
              </a:rPr>
              <a:t>11</a:t>
            </a:r>
            <a:endParaRPr lang="cs-CZ" sz="900" b="0" noProof="0" dirty="0">
              <a:solidFill>
                <a:srgbClr val="677580"/>
              </a:solidFill>
              <a:latin typeface="Apto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4" descr="Obrázok, na ktorom je snímka obrazovky, modrá&#10;&#10;Automaticky generovaný popis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285" r="-85"/>
          <a:stretch>
            <a:fillRect/>
          </a:stretch>
        </p:blipFill>
        <p:spPr>
          <a:xfrm>
            <a:off x="0" y="5848866"/>
            <a:ext cx="12216688" cy="1009141"/>
          </a:xfrm>
          <a:prstGeom prst="rect">
            <a:avLst/>
          </a:prstGeom>
        </p:spPr>
      </p:pic>
      <p:sp>
        <p:nvSpPr>
          <p:cNvPr id="56" name="TextBox 1"/>
          <p:cNvSpPr txBox="1"/>
          <p:nvPr/>
        </p:nvSpPr>
        <p:spPr>
          <a:xfrm>
            <a:off x="640080" y="438912"/>
            <a:ext cx="10972800" cy="5029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2800" b="1" noProof="0" dirty="0">
                <a:solidFill>
                  <a:srgbClr val="192D46"/>
                </a:solidFill>
                <a:latin typeface="Aptos"/>
              </a:rPr>
              <a:t>Co si z roku 2026 odnášíme</a:t>
            </a:r>
            <a:endParaRPr lang="cs-CZ" sz="28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58" name="Rectangle 2"/>
          <p:cNvSpPr/>
          <p:nvPr/>
        </p:nvSpPr>
        <p:spPr>
          <a:xfrm>
            <a:off x="640080" y="1024128"/>
            <a:ext cx="1005840" cy="45720"/>
          </a:xfrm>
          <a:prstGeom prst="rect">
            <a:avLst/>
          </a:prstGeom>
          <a:solidFill>
            <a:srgbClr val="006FB9"/>
          </a:solidFill>
          <a:ln>
            <a:solidFill>
              <a:srgbClr val="006F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60" name="TextBox 3"/>
          <p:cNvSpPr txBox="1"/>
          <p:nvPr/>
        </p:nvSpPr>
        <p:spPr>
          <a:xfrm>
            <a:off x="640080" y="1161288"/>
            <a:ext cx="10972800" cy="4114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200" b="0" noProof="0" dirty="0">
                <a:solidFill>
                  <a:srgbClr val="677580"/>
                </a:solidFill>
                <a:latin typeface="Aptos"/>
              </a:rPr>
              <a:t>Rozvoj musí pokračovat — ale způsob jeho doručení je stejně důležitý jako samotná funkce.</a:t>
            </a:r>
            <a:endParaRPr lang="cs-CZ" sz="1200" b="0" noProof="0" dirty="0">
              <a:solidFill>
                <a:srgbClr val="677580"/>
              </a:solidFill>
              <a:latin typeface="Aptos"/>
            </a:endParaRPr>
          </a:p>
        </p:txBody>
      </p:sp>
      <p:sp>
        <p:nvSpPr>
          <p:cNvPr id="62" name="Rounded Rectangle 4"/>
          <p:cNvSpPr/>
          <p:nvPr/>
        </p:nvSpPr>
        <p:spPr>
          <a:xfrm>
            <a:off x="777240" y="1572768"/>
            <a:ext cx="640080" cy="640080"/>
          </a:xfrm>
          <a:prstGeom prst="roundRect">
            <a:avLst/>
          </a:prstGeom>
          <a:solidFill>
            <a:srgbClr val="006FB9"/>
          </a:solidFill>
          <a:ln>
            <a:solidFill>
              <a:srgbClr val="006F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64" name="TextBox 5"/>
          <p:cNvSpPr txBox="1"/>
          <p:nvPr/>
        </p:nvSpPr>
        <p:spPr>
          <a:xfrm>
            <a:off x="777240" y="1719072"/>
            <a:ext cx="64008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600" b="1" noProof="0" dirty="0">
                <a:solidFill>
                  <a:srgbClr val="FFFFFF"/>
                </a:solidFill>
                <a:latin typeface="Aptos"/>
              </a:rPr>
              <a:t>1</a:t>
            </a:r>
            <a:endParaRPr lang="cs-CZ" sz="1600" b="1" noProof="0" dirty="0">
              <a:solidFill>
                <a:srgbClr val="FFFFFF"/>
              </a:solidFill>
              <a:latin typeface="Aptos"/>
            </a:endParaRPr>
          </a:p>
        </p:txBody>
      </p:sp>
      <p:sp>
        <p:nvSpPr>
          <p:cNvPr id="66" name="TextBox 6"/>
          <p:cNvSpPr txBox="1"/>
          <p:nvPr/>
        </p:nvSpPr>
        <p:spPr>
          <a:xfrm>
            <a:off x="1691640" y="1732788"/>
            <a:ext cx="233172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800" b="1" noProof="0" dirty="0">
                <a:solidFill>
                  <a:srgbClr val="192D46"/>
                </a:solidFill>
                <a:latin typeface="Aptos"/>
              </a:rPr>
              <a:t>Méně kumulovat</a:t>
            </a:r>
            <a:endParaRPr lang="cs-CZ" sz="18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68" name="TextBox 7"/>
          <p:cNvSpPr txBox="1"/>
          <p:nvPr/>
        </p:nvSpPr>
        <p:spPr>
          <a:xfrm>
            <a:off x="4160520" y="1715814"/>
            <a:ext cx="6903720" cy="5029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600" b="0" noProof="0" dirty="0">
                <a:solidFill>
                  <a:srgbClr val="2A343D"/>
                </a:solidFill>
                <a:latin typeface="Aptos"/>
              </a:rPr>
              <a:t>Velké změny rozdělovat tak, aby se jejich rizika nesčítala.</a:t>
            </a:r>
            <a:endParaRPr lang="cs-CZ" sz="1600" b="0" noProof="0" dirty="0">
              <a:solidFill>
                <a:srgbClr val="2A343D"/>
              </a:solidFill>
              <a:latin typeface="Aptos"/>
            </a:endParaRPr>
          </a:p>
        </p:txBody>
      </p:sp>
      <p:sp>
        <p:nvSpPr>
          <p:cNvPr id="70" name="Rounded Rectangle 8"/>
          <p:cNvSpPr/>
          <p:nvPr/>
        </p:nvSpPr>
        <p:spPr>
          <a:xfrm>
            <a:off x="777240" y="2651760"/>
            <a:ext cx="640080" cy="640080"/>
          </a:xfrm>
          <a:prstGeom prst="roundRect">
            <a:avLst/>
          </a:prstGeom>
          <a:solidFill>
            <a:srgbClr val="006FB9"/>
          </a:solidFill>
          <a:ln>
            <a:solidFill>
              <a:srgbClr val="006F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72" name="TextBox 9"/>
          <p:cNvSpPr txBox="1"/>
          <p:nvPr/>
        </p:nvSpPr>
        <p:spPr>
          <a:xfrm>
            <a:off x="777240" y="2798064"/>
            <a:ext cx="64008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600" b="1" noProof="0" dirty="0">
                <a:solidFill>
                  <a:srgbClr val="FFFFFF"/>
                </a:solidFill>
                <a:latin typeface="Aptos"/>
              </a:rPr>
              <a:t>2</a:t>
            </a:r>
            <a:endParaRPr lang="cs-CZ" sz="1600" b="1" noProof="0" dirty="0">
              <a:solidFill>
                <a:srgbClr val="FFFFFF"/>
              </a:solidFill>
              <a:latin typeface="Aptos"/>
            </a:endParaRPr>
          </a:p>
        </p:txBody>
      </p:sp>
      <p:sp>
        <p:nvSpPr>
          <p:cNvPr id="74" name="TextBox 10"/>
          <p:cNvSpPr txBox="1"/>
          <p:nvPr/>
        </p:nvSpPr>
        <p:spPr>
          <a:xfrm>
            <a:off x="1691640" y="2679191"/>
            <a:ext cx="2331720" cy="646331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800" b="1" noProof="0" dirty="0">
                <a:solidFill>
                  <a:srgbClr val="192D46"/>
                </a:solidFill>
                <a:latin typeface="Aptos"/>
              </a:rPr>
              <a:t>Více ověřovat v provozu</a:t>
            </a:r>
            <a:endParaRPr lang="cs-CZ" sz="18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76" name="TextBox 11"/>
          <p:cNvSpPr txBox="1"/>
          <p:nvPr/>
        </p:nvSpPr>
        <p:spPr>
          <a:xfrm>
            <a:off x="4160520" y="2683764"/>
            <a:ext cx="6903720" cy="5029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600" b="0" noProof="0" dirty="0">
                <a:solidFill>
                  <a:srgbClr val="2A343D"/>
                </a:solidFill>
                <a:latin typeface="Aptos"/>
              </a:rPr>
              <a:t>Pilotní školy a reálná data zapojovat dříve a systematičtěji.</a:t>
            </a:r>
            <a:endParaRPr lang="cs-CZ" sz="1600" b="0" noProof="0" dirty="0">
              <a:solidFill>
                <a:srgbClr val="2A343D"/>
              </a:solidFill>
              <a:latin typeface="Aptos"/>
            </a:endParaRPr>
          </a:p>
        </p:txBody>
      </p:sp>
      <p:sp>
        <p:nvSpPr>
          <p:cNvPr id="78" name="Rounded Rectangle 12"/>
          <p:cNvSpPr/>
          <p:nvPr/>
        </p:nvSpPr>
        <p:spPr>
          <a:xfrm>
            <a:off x="777240" y="3730752"/>
            <a:ext cx="640080" cy="640080"/>
          </a:xfrm>
          <a:prstGeom prst="roundRect">
            <a:avLst/>
          </a:prstGeom>
          <a:solidFill>
            <a:srgbClr val="006FB9"/>
          </a:solidFill>
          <a:ln>
            <a:solidFill>
              <a:srgbClr val="006F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80" name="TextBox 13"/>
          <p:cNvSpPr txBox="1"/>
          <p:nvPr/>
        </p:nvSpPr>
        <p:spPr>
          <a:xfrm>
            <a:off x="777240" y="3877056"/>
            <a:ext cx="64008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600" b="1" noProof="0" dirty="0">
                <a:solidFill>
                  <a:srgbClr val="FFFFFF"/>
                </a:solidFill>
                <a:latin typeface="Aptos"/>
              </a:rPr>
              <a:t>3</a:t>
            </a:r>
            <a:endParaRPr lang="cs-CZ" sz="1600" b="1" noProof="0" dirty="0">
              <a:solidFill>
                <a:srgbClr val="FFFFFF"/>
              </a:solidFill>
              <a:latin typeface="Aptos"/>
            </a:endParaRPr>
          </a:p>
        </p:txBody>
      </p:sp>
      <p:sp>
        <p:nvSpPr>
          <p:cNvPr id="82" name="TextBox 14"/>
          <p:cNvSpPr txBox="1"/>
          <p:nvPr/>
        </p:nvSpPr>
        <p:spPr>
          <a:xfrm>
            <a:off x="1691640" y="3852180"/>
            <a:ext cx="233172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800" b="1" noProof="0" dirty="0">
                <a:solidFill>
                  <a:srgbClr val="192D46"/>
                </a:solidFill>
                <a:latin typeface="Aptos"/>
              </a:rPr>
              <a:t>Lépe řídit </a:t>
            </a:r>
            <a:r>
              <a:rPr lang="cs-CZ" sz="1800" b="1" noProof="0" dirty="0" err="1">
                <a:solidFill>
                  <a:srgbClr val="192D46"/>
                </a:solidFill>
                <a:latin typeface="Aptos"/>
              </a:rPr>
              <a:t>release</a:t>
            </a:r>
            <a:endParaRPr lang="cs-CZ" sz="18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84" name="TextBox 15"/>
          <p:cNvSpPr txBox="1"/>
          <p:nvPr/>
        </p:nvSpPr>
        <p:spPr>
          <a:xfrm>
            <a:off x="4160520" y="3877056"/>
            <a:ext cx="6903720" cy="5029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600" b="0" noProof="0" dirty="0">
                <a:solidFill>
                  <a:srgbClr val="2A343D"/>
                </a:solidFill>
                <a:latin typeface="Aptos"/>
              </a:rPr>
              <a:t>Stabilita a připravenost musí mít před začátkem školního roku přednost.</a:t>
            </a:r>
            <a:endParaRPr lang="cs-CZ" sz="1600" b="0" noProof="0" dirty="0">
              <a:solidFill>
                <a:srgbClr val="2A343D"/>
              </a:solidFill>
              <a:latin typeface="Aptos"/>
            </a:endParaRPr>
          </a:p>
        </p:txBody>
      </p:sp>
      <p:sp>
        <p:nvSpPr>
          <p:cNvPr id="86" name="Rounded Rectangle 16"/>
          <p:cNvSpPr/>
          <p:nvPr/>
        </p:nvSpPr>
        <p:spPr>
          <a:xfrm>
            <a:off x="777240" y="4809744"/>
            <a:ext cx="640080" cy="640080"/>
          </a:xfrm>
          <a:prstGeom prst="roundRect">
            <a:avLst/>
          </a:prstGeom>
          <a:solidFill>
            <a:srgbClr val="006FB9"/>
          </a:solidFill>
          <a:ln>
            <a:solidFill>
              <a:srgbClr val="006FB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noProof="0" dirty="0"/>
          </a:p>
        </p:txBody>
      </p:sp>
      <p:sp>
        <p:nvSpPr>
          <p:cNvPr id="88" name="TextBox 17"/>
          <p:cNvSpPr txBox="1"/>
          <p:nvPr/>
        </p:nvSpPr>
        <p:spPr>
          <a:xfrm>
            <a:off x="777240" y="4956048"/>
            <a:ext cx="640080" cy="2743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600" b="1" noProof="0" dirty="0">
                <a:solidFill>
                  <a:srgbClr val="FFFFFF"/>
                </a:solidFill>
                <a:latin typeface="Aptos"/>
              </a:rPr>
              <a:t>4</a:t>
            </a:r>
            <a:endParaRPr lang="cs-CZ" sz="1600" b="1" noProof="0" dirty="0">
              <a:solidFill>
                <a:srgbClr val="FFFFFF"/>
              </a:solidFill>
              <a:latin typeface="Aptos"/>
            </a:endParaRPr>
          </a:p>
        </p:txBody>
      </p:sp>
      <p:sp>
        <p:nvSpPr>
          <p:cNvPr id="90" name="TextBox 18"/>
          <p:cNvSpPr txBox="1"/>
          <p:nvPr/>
        </p:nvSpPr>
        <p:spPr>
          <a:xfrm>
            <a:off x="1691640" y="4971035"/>
            <a:ext cx="2331720" cy="32004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800" b="1" noProof="0" dirty="0">
                <a:solidFill>
                  <a:srgbClr val="192D46"/>
                </a:solidFill>
                <a:latin typeface="Aptos"/>
              </a:rPr>
              <a:t>Komunikovat dopad</a:t>
            </a:r>
            <a:endParaRPr lang="cs-CZ" sz="18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92" name="TextBox 19"/>
          <p:cNvSpPr txBox="1"/>
          <p:nvPr/>
        </p:nvSpPr>
        <p:spPr>
          <a:xfrm>
            <a:off x="4160520" y="4971035"/>
            <a:ext cx="6903720" cy="50292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l"/>
            <a:r>
              <a:rPr lang="cs-CZ" sz="1600" b="0" noProof="0" dirty="0">
                <a:solidFill>
                  <a:srgbClr val="2A343D"/>
                </a:solidFill>
                <a:latin typeface="Aptos"/>
              </a:rPr>
              <a:t>Nejen co je nové, ale co se mění v každodenní práci školy.</a:t>
            </a:r>
            <a:endParaRPr lang="cs-CZ" sz="1600" b="0" noProof="0" dirty="0">
              <a:solidFill>
                <a:srgbClr val="2A343D"/>
              </a:solidFill>
              <a:latin typeface="Aptos"/>
            </a:endParaRPr>
          </a:p>
        </p:txBody>
      </p:sp>
      <p:sp>
        <p:nvSpPr>
          <p:cNvPr id="96" name="TextBox 21"/>
          <p:cNvSpPr txBox="1"/>
          <p:nvPr/>
        </p:nvSpPr>
        <p:spPr>
          <a:xfrm>
            <a:off x="964844" y="5690117"/>
            <a:ext cx="10287000" cy="475488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ctr"/>
            <a:r>
              <a:rPr lang="cs-CZ" sz="1700" b="1" noProof="0" dirty="0">
                <a:solidFill>
                  <a:srgbClr val="192D46"/>
                </a:solidFill>
                <a:latin typeface="Aptos"/>
              </a:rPr>
              <a:t>Rok 2026 ukázal, že Bakaláři se mění ve velkém rozsahu. Naším úkolem je, aby školy změny pocítily hlavně jako pomoc — ne jako další komplikaci.</a:t>
            </a:r>
            <a:endParaRPr lang="cs-CZ" sz="1700" b="1" noProof="0" dirty="0">
              <a:solidFill>
                <a:srgbClr val="192D46"/>
              </a:solidFill>
              <a:latin typeface="Aptos"/>
            </a:endParaRPr>
          </a:p>
        </p:txBody>
      </p:sp>
      <p:sp>
        <p:nvSpPr>
          <p:cNvPr id="98" name="TextBox 22"/>
          <p:cNvSpPr txBox="1"/>
          <p:nvPr/>
        </p:nvSpPr>
        <p:spPr>
          <a:xfrm>
            <a:off x="11475720" y="6428232"/>
            <a:ext cx="228600" cy="182880"/>
          </a:xfrm>
          <a:prstGeom prst="rect">
            <a:avLst/>
          </a:prstGeom>
          <a:noFill/>
        </p:spPr>
        <p:txBody>
          <a:bodyPr wrap="square" anchor="t">
            <a:spAutoFit/>
          </a:bodyPr>
          <a:lstStyle/>
          <a:p>
            <a:pPr algn="r"/>
            <a:r>
              <a:rPr lang="cs-CZ" sz="900" b="0" noProof="0" dirty="0">
                <a:solidFill>
                  <a:srgbClr val="677580"/>
                </a:solidFill>
                <a:latin typeface="Aptos"/>
              </a:rPr>
              <a:t>12</a:t>
            </a:r>
            <a:endParaRPr lang="cs-CZ" sz="900" b="0" noProof="0" dirty="0">
              <a:solidFill>
                <a:srgbClr val="677580"/>
              </a:solidFill>
              <a:latin typeface="Apto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ctrTitle"/>
          </p:nvPr>
        </p:nvSpPr>
        <p:spPr>
          <a:xfrm>
            <a:off x="1524000" y="2934685"/>
            <a:ext cx="9144000" cy="997467"/>
          </a:xfrm>
        </p:spPr>
        <p:txBody>
          <a:bodyPr>
            <a:normAutofit/>
          </a:bodyPr>
          <a:lstStyle/>
          <a:p>
            <a:r>
              <a:rPr lang="cs-CZ" sz="5400" noProof="0" dirty="0">
                <a:solidFill>
                  <a:srgbClr val="FFFFFF"/>
                </a:solidFill>
                <a:latin typeface="Source Sans Pro Black"/>
                <a:ea typeface="Source Sans Pro Black"/>
              </a:rPr>
              <a:t>Děkuji za pozornost</a:t>
            </a:r>
            <a:endParaRPr lang="cs-CZ" sz="5400" noProof="0" dirty="0">
              <a:solidFill>
                <a:srgbClr val="FFFFFF"/>
              </a:solidFill>
              <a:latin typeface="Source Sans Pro Black"/>
              <a:ea typeface="Source Sans Pro Black"/>
            </a:endParaRPr>
          </a:p>
        </p:txBody>
      </p:sp>
      <p:pic>
        <p:nvPicPr>
          <p:cNvPr id="7" name="Obrázok 6" descr="Obrázok, na ktorom je logo, symbol, grafika, písmo&#10;&#10;Automaticky generovaný popis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958382" y="238896"/>
            <a:ext cx="1097693" cy="1097693"/>
          </a:xfrm>
          <a:prstGeom prst="rect">
            <a:avLst/>
          </a:prstGeom>
        </p:spPr>
      </p:pic>
    </p:spTree>
  </p:cSld>
  <p:clrMapOvr>
    <a:masterClrMapping/>
  </p:clrMapOvr>
</p:sld>
</file>

<file path=ppt/tags/tag4.xml><?xml version="1.0" encoding="utf-8"?>
<p:tagLst xmlns:p="http://schemas.openxmlformats.org/presentationml/2006/main">
  <p:tag name="SLIDO_APP_VERSION" val="1.13.0.5724"/>
  <p:tag name="SLIDO_EVENT_SECTION_UUID" val="0fb56c3d-76e4-4eb1-9738-b6caaab50f5a"/>
  <p:tag name="SLIDO_EVENT_UUID" val="8c7a98fd-522d-40ed-a477-3391846cc442"/>
  <p:tag name="SLIDO_PRESENTATION_ID" val="25e57ef3-a911-42a5-876b-1369932e5b9e"/>
</p:tagLst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g1f538ae62054df7a6ccd7bb48229db5 xmlns="bf2f443a-4189-47d3-a850-bf01ce894ae4">
      <Terms xmlns="http://schemas.microsoft.com/office/infopath/2007/PartnerControls"/>
    </g1f538ae62054df7a6ccd7bb48229db5>
    <TaxCatchAll xmlns="98f728c7-626e-4410-89c2-c8d666780af6" xsi:nil="true"/>
    <d423361e27214da8a72b59d69548bcfb xmlns="bf2f443a-4189-47d3-a850-bf01ce894ae4">
      <Terms xmlns="http://schemas.microsoft.com/office/infopath/2007/PartnerControls"/>
    </d423361e27214da8a72b59d69548bcfb>
    <TaxKeywordTaxHTField xmlns="98f728c7-626e-4410-89c2-c8d666780af6">
      <Terms xmlns="http://schemas.microsoft.com/office/infopath/2007/PartnerControls"/>
    </TaxKeywordTaxHTField>
    <lcf76f155ced4ddcb4097134ff3c332f xmlns="bf2f443a-4189-47d3-a850-bf01ce894ae4">
      <Terms xmlns="http://schemas.microsoft.com/office/infopath/2007/PartnerControls"/>
    </lcf76f155ced4ddcb4097134ff3c332f>
    <_Flow_SignoffStatus xmlns="bf2f443a-4189-47d3-a850-bf01ce894ae4" xsi:nil="true"/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32244F06EC87E43BA8C94E8D340A0F5" ma:contentTypeVersion="35" ma:contentTypeDescription="Vytvoří nový dokument" ma:contentTypeScope="" ma:versionID="7ea73abe962d4f36b605d29c97125a53">
  <xsd:schema xmlns:xsd="http://www.w3.org/2001/XMLSchema" xmlns:xs="http://www.w3.org/2001/XMLSchema" xmlns:p="http://schemas.microsoft.com/office/2006/metadata/properties" xmlns:ns1="http://schemas.microsoft.com/sharepoint/v3" xmlns:ns2="bf2f443a-4189-47d3-a850-bf01ce894ae4" xmlns:ns3="98f728c7-626e-4410-89c2-c8d666780af6" targetNamespace="http://schemas.microsoft.com/office/2006/metadata/properties" ma:root="true" ma:fieldsID="85bd6f1c5202b0cf0934dc44846576cb" ns1:_="" ns2:_="" ns3:_="">
    <xsd:import namespace="http://schemas.microsoft.com/sharepoint/v3"/>
    <xsd:import namespace="bf2f443a-4189-47d3-a850-bf01ce894ae4"/>
    <xsd:import namespace="98f728c7-626e-4410-89c2-c8d666780af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3:TaxKeywordTaxHTField" minOccurs="0"/>
                <xsd:element ref="ns3:TaxCatchAll" minOccurs="0"/>
                <xsd:element ref="ns2:d423361e27214da8a72b59d69548bcfb" minOccurs="0"/>
                <xsd:element ref="ns2:lcf76f155ced4ddcb4097134ff3c332f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g1f538ae62054df7a6ccd7bb48229db5" minOccurs="0"/>
                <xsd:element ref="ns2:MediaServiceObjectDetectorVersions" minOccurs="0"/>
                <xsd:element ref="ns2:MediaServiceSearchProperties" minOccurs="0"/>
                <xsd:element ref="ns2:_Flow_SignoffStatus" minOccurs="0"/>
                <xsd:element ref="ns2:MediaServiceBillingMetadata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33" nillable="true" ma:displayName="Vlastnosti zásad jednotného dodržování předpisů" ma:hidden="true" ma:internalName="_ip_UnifiedCompliancePolicyProperties">
      <xsd:simpleType>
        <xsd:restriction base="dms:Note"/>
      </xsd:simpleType>
    </xsd:element>
    <xsd:element name="_ip_UnifiedCompliancePolicyUIAction" ma:index="34" nillable="true" ma:displayName="Akce uživatelského rozhraní zásad jednotného dodržování předpisů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2f443a-4189-47d3-a850-bf01ce894a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d423361e27214da8a72b59d69548bcfb" ma:index="16" nillable="true" ma:taxonomy="true" ma:internalName="d423361e27214da8a72b59d69548bcfb" ma:taxonomyFieldName="Testovac_x00ed__x0020_metadata" ma:displayName="Typ dokumentu" ma:default="" ma:fieldId="{d423361e-2721-4da8-a72b-59d69548bcfb}" ma:sspId="716a4519-f6cf-47c8-a9dd-1933f5d90ce2" ma:termSetId="736871f6-960b-45c4-b1a9-01293bb5bb9a" ma:anchorId="26898424-813a-4a13-848a-73418480914d" ma:open="false" ma:isKeyword="false">
      <xsd:complexType>
        <xsd:sequence>
          <xsd:element ref="pc:Terms" minOccurs="0" maxOccurs="1"/>
        </xsd:sequence>
      </xsd:complexType>
    </xsd:element>
    <xsd:element name="lcf76f155ced4ddcb4097134ff3c332f" ma:index="18" nillable="true" ma:taxonomy="true" ma:internalName="lcf76f155ced4ddcb4097134ff3c332f" ma:taxonomyFieldName="MediaServiceImageTags" ma:displayName="Značky obrázků" ma:readOnly="false" ma:fieldId="{5cf76f15-5ced-4ddc-b409-7134ff3c332f}" ma:taxonomyMulti="true" ma:sspId="716a4519-f6cf-47c8-a9dd-1933f5d90ce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6" nillable="true" ma:displayName="Location" ma:indexed="true" ma:internalName="MediaServiceLocation" ma:readOnly="true">
      <xsd:simpleType>
        <xsd:restriction base="dms:Text"/>
      </xsd:simpleType>
    </xsd:element>
    <xsd:element name="g1f538ae62054df7a6ccd7bb48229db5" ma:index="28" nillable="true" ma:taxonomy="true" ma:internalName="g1f538ae62054df7a6ccd7bb48229db5" ma:taxonomyFieldName="Techinfo" ma:displayName="Techinfo" ma:default="" ma:fieldId="{01f538ae-6205-4df7-a6cc-d7bb48229db5}" ma:sspId="716a4519-f6cf-47c8-a9dd-1933f5d90ce2" ma:termSetId="91707658-902e-4bfc-a854-73198480a57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ediaServiceObjectDetectorVersions" ma:index="2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Flow_SignoffStatus" ma:index="31" nillable="true" ma:displayName="Stav odsouhlasení" ma:internalName="_x0024_Resources_x003a_core_x002c_Signoff_Status">
      <xsd:simpleType>
        <xsd:restriction base="dms:Text"/>
      </xsd:simpleType>
    </xsd:element>
    <xsd:element name="MediaServiceBillingMetadata" ma:index="3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f728c7-626e-4410-89c2-c8d666780af6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TaxKeywordTaxHTField" ma:index="13" nillable="true" ma:taxonomy="true" ma:internalName="TaxKeywordTaxHTField" ma:taxonomyFieldName="TaxKeyword" ma:displayName="Podniková klíčová slova" ma:fieldId="{23f27201-bee3-471e-b2e7-b64fd8b7ca38}" ma:taxonomyMulti="true" ma:sspId="716a4519-f6cf-47c8-a9dd-1933f5d90ce2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15074b78-4f0b-4571-b6ab-07813551ceda}" ma:internalName="TaxCatchAll" ma:showField="CatchAllData" ma:web="98f728c7-626e-4410-89c2-c8d666780af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DD16363-B166-4A26-BD72-CDD7EA1FE534}">
  <ds:schemaRefs/>
</ds:datastoreItem>
</file>

<file path=customXml/itemProps2.xml><?xml version="1.0" encoding="utf-8"?>
<ds:datastoreItem xmlns:ds="http://schemas.openxmlformats.org/officeDocument/2006/customXml" ds:itemID="{9144A30B-FA1F-40AC-8816-59EB5DC6A63C}">
  <ds:schemaRefs/>
</ds:datastoreItem>
</file>

<file path=customXml/itemProps3.xml><?xml version="1.0" encoding="utf-8"?>
<ds:datastoreItem xmlns:ds="http://schemas.openxmlformats.org/officeDocument/2006/customXml" ds:itemID="{1B36250D-FC8D-442B-8FDF-88FF930A4FDE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3516</Words>
  <Application>WPS Presentation</Application>
  <PresentationFormat>Širokoúhlá obrazovka</PresentationFormat>
  <Paragraphs>261</Paragraphs>
  <Slides>11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5" baseType="lpstr">
      <vt:lpstr>Arial</vt:lpstr>
      <vt:lpstr>SimSun</vt:lpstr>
      <vt:lpstr>Wingdings</vt:lpstr>
      <vt:lpstr>Source Sans Pro Black</vt:lpstr>
      <vt:lpstr>Segoe Print</vt:lpstr>
      <vt:lpstr>Source Sans Pro</vt:lpstr>
      <vt:lpstr>Source Sans Pro Light</vt:lpstr>
      <vt:lpstr>Calibri</vt:lpstr>
      <vt:lpstr>Aptos</vt:lpstr>
      <vt:lpstr>Segoe UI</vt:lpstr>
      <vt:lpstr>Microsoft YaHei</vt:lpstr>
      <vt:lpstr>Arial Unicode MS</vt:lpstr>
      <vt:lpstr>Calibri Light</vt:lpstr>
      <vt:lpstr>Motív balíka Office</vt:lpstr>
      <vt:lpstr>APLIKACE BAKALÁŘI</vt:lpstr>
      <vt:lpstr>2026 rok velkých změn. A také důležitých zkušeností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>Réka</dc:creator>
  <cp:lastModifiedBy>Jaroslava Buzková</cp:lastModifiedBy>
  <cp:revision>10</cp:revision>
  <dcterms:created xsi:type="dcterms:W3CDTF">2024-10-23T18:25:00Z</dcterms:created>
  <dcterms:modified xsi:type="dcterms:W3CDTF">2026-10-16T10:12:07Z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0x010100732244F06EC87E43BA8C94E8D340A0F5</vt:lpwstr>
  </property>
  <property fmtid="{D5CDD505-2E9C-101B-9397-08002B2CF9AE}" pid="3" name="Techinfo">
    <vt:lpwstr/>
  </property>
  <property fmtid="{D5CDD505-2E9C-101B-9397-08002B2CF9AE}" pid="4" name="TaxKeyword">
    <vt:lpwstr/>
  </property>
  <property fmtid="{D5CDD505-2E9C-101B-9397-08002B2CF9AE}" pid="5" name="Testovací metadata">
    <vt:lpwstr/>
  </property>
  <property fmtid="{D5CDD505-2E9C-101B-9397-08002B2CF9AE}" pid="6" name="Testovac_x00ed__x0020_metadata">
    <vt:lpwstr/>
  </property>
  <property fmtid="{D5CDD505-2E9C-101B-9397-08002B2CF9AE}" pid="7" name="MediaServiceImageTags">
    <vt:lpwstr/>
  </property>
  <property fmtid="{D5CDD505-2E9C-101B-9397-08002B2CF9AE}" pid="8" name="ICV">
    <vt:lpwstr>3E64DADB773A4017B6BECC01D8496B14_13</vt:lpwstr>
  </property>
  <property fmtid="{D5CDD505-2E9C-101B-9397-08002B2CF9AE}" pid="9" name="KSOProductBuildVer">
    <vt:lpwstr>1033-12.1.0.29162</vt:lpwstr>
  </property>
</Properties>
</file>